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91"/>
  </p:notesMasterIdLst>
  <p:handoutMasterIdLst>
    <p:handoutMasterId r:id="rId92"/>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40" r:id="rId15"/>
    <p:sldId id="841" r:id="rId16"/>
    <p:sldId id="858" r:id="rId17"/>
    <p:sldId id="859" r:id="rId18"/>
    <p:sldId id="860" r:id="rId19"/>
    <p:sldId id="861" r:id="rId20"/>
    <p:sldId id="862" r:id="rId21"/>
    <p:sldId id="863" r:id="rId22"/>
    <p:sldId id="864" r:id="rId23"/>
    <p:sldId id="865" r:id="rId24"/>
    <p:sldId id="866" r:id="rId25"/>
    <p:sldId id="842" r:id="rId26"/>
    <p:sldId id="843" r:id="rId27"/>
    <p:sldId id="874" r:id="rId28"/>
    <p:sldId id="868" r:id="rId29"/>
    <p:sldId id="869" r:id="rId30"/>
    <p:sldId id="870" r:id="rId31"/>
    <p:sldId id="871" r:id="rId32"/>
    <p:sldId id="872" r:id="rId33"/>
    <p:sldId id="873" r:id="rId34"/>
    <p:sldId id="875" r:id="rId35"/>
    <p:sldId id="876" r:id="rId36"/>
    <p:sldId id="877" r:id="rId37"/>
    <p:sldId id="878" r:id="rId38"/>
    <p:sldId id="879" r:id="rId39"/>
    <p:sldId id="880" r:id="rId40"/>
    <p:sldId id="881" r:id="rId41"/>
    <p:sldId id="882" r:id="rId42"/>
    <p:sldId id="844" r:id="rId43"/>
    <p:sldId id="883" r:id="rId44"/>
    <p:sldId id="884" r:id="rId45"/>
    <p:sldId id="885" r:id="rId46"/>
    <p:sldId id="886" r:id="rId47"/>
    <p:sldId id="887" r:id="rId48"/>
    <p:sldId id="888" r:id="rId49"/>
    <p:sldId id="889" r:id="rId50"/>
    <p:sldId id="890" r:id="rId51"/>
    <p:sldId id="891" r:id="rId52"/>
    <p:sldId id="892" r:id="rId53"/>
    <p:sldId id="893" r:id="rId54"/>
    <p:sldId id="894" r:id="rId55"/>
    <p:sldId id="895" r:id="rId56"/>
    <p:sldId id="846" r:id="rId57"/>
    <p:sldId id="847" r:id="rId58"/>
    <p:sldId id="848" r:id="rId59"/>
    <p:sldId id="849" r:id="rId60"/>
    <p:sldId id="896" r:id="rId61"/>
    <p:sldId id="898" r:id="rId62"/>
    <p:sldId id="897" r:id="rId63"/>
    <p:sldId id="899" r:id="rId64"/>
    <p:sldId id="900" r:id="rId65"/>
    <p:sldId id="901" r:id="rId66"/>
    <p:sldId id="902" r:id="rId67"/>
    <p:sldId id="850" r:id="rId68"/>
    <p:sldId id="903" r:id="rId69"/>
    <p:sldId id="904" r:id="rId70"/>
    <p:sldId id="905" r:id="rId71"/>
    <p:sldId id="906" r:id="rId72"/>
    <p:sldId id="907" r:id="rId73"/>
    <p:sldId id="908" r:id="rId74"/>
    <p:sldId id="909" r:id="rId75"/>
    <p:sldId id="910" r:id="rId76"/>
    <p:sldId id="911" r:id="rId77"/>
    <p:sldId id="851" r:id="rId78"/>
    <p:sldId id="852" r:id="rId79"/>
    <p:sldId id="867" r:id="rId80"/>
    <p:sldId id="853" r:id="rId81"/>
    <p:sldId id="854" r:id="rId82"/>
    <p:sldId id="855" r:id="rId83"/>
    <p:sldId id="827" r:id="rId84"/>
    <p:sldId id="829" r:id="rId85"/>
    <p:sldId id="830" r:id="rId86"/>
    <p:sldId id="831" r:id="rId87"/>
    <p:sldId id="832" r:id="rId88"/>
    <p:sldId id="833" r:id="rId89"/>
    <p:sldId id="834" r:id="rId90"/>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40"/>
            <p14:sldId id="841"/>
            <p14:sldId id="858"/>
            <p14:sldId id="859"/>
            <p14:sldId id="860"/>
            <p14:sldId id="861"/>
            <p14:sldId id="862"/>
            <p14:sldId id="863"/>
            <p14:sldId id="864"/>
            <p14:sldId id="865"/>
            <p14:sldId id="866"/>
            <p14:sldId id="842"/>
            <p14:sldId id="843"/>
            <p14:sldId id="874"/>
            <p14:sldId id="868"/>
            <p14:sldId id="869"/>
            <p14:sldId id="870"/>
            <p14:sldId id="871"/>
            <p14:sldId id="872"/>
            <p14:sldId id="873"/>
            <p14:sldId id="875"/>
            <p14:sldId id="876"/>
            <p14:sldId id="877"/>
            <p14:sldId id="878"/>
            <p14:sldId id="879"/>
            <p14:sldId id="880"/>
            <p14:sldId id="881"/>
            <p14:sldId id="882"/>
            <p14:sldId id="844"/>
            <p14:sldId id="883"/>
            <p14:sldId id="884"/>
            <p14:sldId id="885"/>
            <p14:sldId id="886"/>
            <p14:sldId id="887"/>
            <p14:sldId id="888"/>
            <p14:sldId id="889"/>
            <p14:sldId id="890"/>
            <p14:sldId id="891"/>
            <p14:sldId id="892"/>
            <p14:sldId id="893"/>
            <p14:sldId id="894"/>
            <p14:sldId id="895"/>
            <p14:sldId id="846"/>
            <p14:sldId id="847"/>
            <p14:sldId id="848"/>
            <p14:sldId id="849"/>
            <p14:sldId id="896"/>
            <p14:sldId id="898"/>
            <p14:sldId id="897"/>
            <p14:sldId id="899"/>
            <p14:sldId id="900"/>
            <p14:sldId id="901"/>
            <p14:sldId id="902"/>
            <p14:sldId id="850"/>
            <p14:sldId id="903"/>
            <p14:sldId id="904"/>
            <p14:sldId id="905"/>
            <p14:sldId id="906"/>
            <p14:sldId id="907"/>
            <p14:sldId id="908"/>
            <p14:sldId id="909"/>
            <p14:sldId id="910"/>
            <p14:sldId id="911"/>
            <p14:sldId id="851"/>
            <p14:sldId id="852"/>
            <p14:sldId id="867"/>
            <p14:sldId id="853"/>
            <p14:sldId id="854"/>
            <p14:sldId id="855"/>
            <p14:sldId id="827"/>
            <p14:sldId id="829"/>
            <p14:sldId id="830"/>
            <p14:sldId id="831"/>
            <p14:sldId id="832"/>
            <p14:sldId id="833"/>
            <p14:sldId id="834"/>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63853" autoAdjust="0"/>
  </p:normalViewPr>
  <p:slideViewPr>
    <p:cSldViewPr snapToGrid="0" snapToObjects="1" showGuides="1">
      <p:cViewPr>
        <p:scale>
          <a:sx n="107" d="100"/>
          <a:sy n="107" d="100"/>
        </p:scale>
        <p:origin x="197" y="-941"/>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3/11/2017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3/11/2017</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Boolean#Descrip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3/11/2017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5129EEF-9BD5-4694-88A0-2326148DEA8D}" type="datetime1">
              <a:rPr lang="en-US" smtClean="0"/>
              <a:t>3/11/2017</a:t>
            </a:fld>
            <a:endParaRPr lang="en-US" dirty="0"/>
          </a:p>
        </p:txBody>
      </p:sp>
    </p:spTree>
    <p:extLst>
      <p:ext uri="{BB962C8B-B14F-4D97-AF65-F5344CB8AC3E}">
        <p14:creationId xmlns:p14="http://schemas.microsoft.com/office/powerpoint/2010/main" val="1468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E98C1B1-DA79-4873-A676-B10C552DC4E6}" type="datetime1">
              <a:rPr lang="en-US" smtClean="0"/>
              <a:t>3/11/2017</a:t>
            </a:fld>
            <a:endParaRPr lang="en-US" dirty="0"/>
          </a:p>
        </p:txBody>
      </p:sp>
    </p:spTree>
    <p:extLst>
      <p:ext uri="{BB962C8B-B14F-4D97-AF65-F5344CB8AC3E}">
        <p14:creationId xmlns:p14="http://schemas.microsoft.com/office/powerpoint/2010/main" val="275814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One Statement, Many Variables</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 price = 200;</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 declaration can span multiple lines:</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price = 200;</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Re-Declaring JavaScript Variables:</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If you re-declare a JavaScript variable, it will not lose its value.</a:t>
            </a:r>
          </a:p>
          <a:p>
            <a:r>
              <a:rPr lang="en-US" sz="900" b="0" i="0" kern="1200" dirty="0" smtClean="0">
                <a:solidFill>
                  <a:schemeClr val="tx1"/>
                </a:solidFill>
                <a:effectLst/>
                <a:latin typeface="+mn-lt"/>
                <a:ea typeface="+mn-ea"/>
                <a:cs typeface="+mn-cs"/>
              </a:rPr>
              <a:t>The variable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will still have the value "Volvo" after the execution of these statements:</a:t>
            </a:r>
          </a:p>
          <a:p>
            <a:r>
              <a:rPr lang="en-US" sz="900" b="1"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579E49E-920E-44C1-8C61-63C5A39DFF35}" type="datetime1">
              <a:rPr lang="en-US" smtClean="0"/>
              <a:t>3/11/2017</a:t>
            </a:fld>
            <a:endParaRPr lang="en-US" dirty="0"/>
          </a:p>
        </p:txBody>
      </p:sp>
    </p:spTree>
    <p:extLst>
      <p:ext uri="{BB962C8B-B14F-4D97-AF65-F5344CB8AC3E}">
        <p14:creationId xmlns:p14="http://schemas.microsoft.com/office/powerpoint/2010/main" val="284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Difference Between Undefined and Null</a:t>
            </a:r>
          </a:p>
          <a:p>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undefined             // undefined</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null                  // object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false</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0FA1E36-83C4-4421-AB49-7040BD34C279}" type="datetime1">
              <a:rPr lang="en-US" smtClean="0"/>
              <a:t>3/11/2017</a:t>
            </a:fld>
            <a:endParaRPr lang="en-US" dirty="0"/>
          </a:p>
        </p:txBody>
      </p:sp>
    </p:spTree>
    <p:extLst>
      <p:ext uri="{BB962C8B-B14F-4D97-AF65-F5344CB8AC3E}">
        <p14:creationId xmlns:p14="http://schemas.microsoft.com/office/powerpoint/2010/main" val="2077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Here the</a:t>
            </a:r>
            <a:r>
              <a:rPr lang="en-US" dirty="0" smtClean="0"/>
              <a:t> condition</a:t>
            </a:r>
            <a:r>
              <a:rPr lang="en-US" sz="900" b="0" i="0" kern="1200" dirty="0" smtClean="0">
                <a:solidFill>
                  <a:schemeClr val="tx1"/>
                </a:solidFill>
                <a:effectLst/>
                <a:latin typeface="+mn-lt"/>
                <a:ea typeface="+mn-ea"/>
                <a:cs typeface="+mn-cs"/>
              </a:rPr>
              <a:t> can be any expression that evaluates to true or false. See </a:t>
            </a:r>
            <a:r>
              <a:rPr lang="en-US" sz="900" b="0" i="0" u="none" strike="noStrike" kern="1200" dirty="0" smtClean="0">
                <a:solidFill>
                  <a:schemeClr val="tx1"/>
                </a:solidFill>
                <a:effectLst/>
                <a:latin typeface="+mn-lt"/>
                <a:ea typeface="+mn-ea"/>
                <a:cs typeface="+mn-cs"/>
                <a:hlinkClick r:id="rId3"/>
              </a:rPr>
              <a:t>Boolean</a:t>
            </a:r>
            <a:r>
              <a:rPr lang="en-US" sz="900" b="0" i="0" kern="1200" dirty="0" smtClean="0">
                <a:solidFill>
                  <a:schemeClr val="tx1"/>
                </a:solidFill>
                <a:effectLst/>
                <a:latin typeface="+mn-lt"/>
                <a:ea typeface="+mn-ea"/>
                <a:cs typeface="+mn-cs"/>
              </a:rPr>
              <a:t> for an explanation of what evaluates to </a:t>
            </a:r>
            <a:r>
              <a:rPr lang="en-US" dirty="0" smtClean="0"/>
              <a:t>true</a:t>
            </a:r>
            <a:r>
              <a:rPr lang="en-US" sz="900" b="0" i="0" kern="1200" dirty="0" smtClean="0">
                <a:solidFill>
                  <a:schemeClr val="tx1"/>
                </a:solidFill>
                <a:effectLst/>
                <a:latin typeface="+mn-lt"/>
                <a:ea typeface="+mn-ea"/>
                <a:cs typeface="+mn-cs"/>
              </a:rPr>
              <a:t> and </a:t>
            </a:r>
            <a:r>
              <a:rPr lang="en-US" dirty="0" smtClean="0"/>
              <a:t>false</a:t>
            </a:r>
            <a:r>
              <a:rPr lang="en-US" sz="900" b="0" i="0" kern="1200" dirty="0" smtClean="0">
                <a:solidFill>
                  <a:schemeClr val="tx1"/>
                </a:solidFill>
                <a:effectLst/>
                <a:latin typeface="+mn-lt"/>
                <a:ea typeface="+mn-ea"/>
                <a:cs typeface="+mn-cs"/>
              </a:rPr>
              <a:t>. If </a:t>
            </a:r>
            <a:r>
              <a:rPr lang="en-US" dirty="0" smtClean="0"/>
              <a:t>condition</a:t>
            </a:r>
            <a:r>
              <a:rPr lang="en-US" sz="900" b="0" i="0" kern="1200" dirty="0" smtClean="0">
                <a:solidFill>
                  <a:schemeClr val="tx1"/>
                </a:solidFill>
                <a:effectLst/>
                <a:latin typeface="+mn-lt"/>
                <a:ea typeface="+mn-ea"/>
                <a:cs typeface="+mn-cs"/>
              </a:rPr>
              <a:t> evaluates to true, </a:t>
            </a:r>
            <a:r>
              <a:rPr lang="en-US" dirty="0" smtClean="0"/>
              <a:t>statement_1</a:t>
            </a:r>
            <a:r>
              <a:rPr lang="en-US" sz="900" b="0" i="0" kern="1200" dirty="0" smtClean="0">
                <a:solidFill>
                  <a:schemeClr val="tx1"/>
                </a:solidFill>
                <a:effectLst/>
                <a:latin typeface="+mn-lt"/>
                <a:ea typeface="+mn-ea"/>
                <a:cs typeface="+mn-cs"/>
              </a:rPr>
              <a:t> is executed; otherwise, </a:t>
            </a:r>
            <a:r>
              <a:rPr lang="en-US" dirty="0" smtClean="0"/>
              <a:t>statement_2</a:t>
            </a:r>
            <a:r>
              <a:rPr lang="en-US" sz="900" b="0" i="0" kern="1200" dirty="0" smtClean="0">
                <a:solidFill>
                  <a:schemeClr val="tx1"/>
                </a:solidFill>
                <a:effectLst/>
                <a:latin typeface="+mn-lt"/>
                <a:ea typeface="+mn-ea"/>
                <a:cs typeface="+mn-cs"/>
              </a:rPr>
              <a:t> is executed. </a:t>
            </a:r>
            <a:r>
              <a:rPr lang="en-US" dirty="0" smtClean="0"/>
              <a:t>statement_1</a:t>
            </a:r>
            <a:r>
              <a:rPr lang="en-US" sz="900" b="0" i="0" kern="1200" dirty="0" smtClean="0">
                <a:solidFill>
                  <a:schemeClr val="tx1"/>
                </a:solidFill>
                <a:effectLst/>
                <a:latin typeface="+mn-lt"/>
                <a:ea typeface="+mn-ea"/>
                <a:cs typeface="+mn-cs"/>
              </a:rPr>
              <a:t> and </a:t>
            </a:r>
            <a:r>
              <a:rPr lang="en-US" dirty="0" smtClean="0"/>
              <a:t>statement_2</a:t>
            </a:r>
            <a:r>
              <a:rPr lang="en-US" sz="900" b="0" i="0" kern="1200" dirty="0" smtClean="0">
                <a:solidFill>
                  <a:schemeClr val="tx1"/>
                </a:solidFill>
                <a:effectLst/>
                <a:latin typeface="+mn-lt"/>
                <a:ea typeface="+mn-ea"/>
                <a:cs typeface="+mn-cs"/>
              </a:rPr>
              <a:t> can be any statement, including further nested </a:t>
            </a:r>
            <a:r>
              <a:rPr lang="en-US" dirty="0" smtClean="0"/>
              <a:t>if</a:t>
            </a:r>
            <a:r>
              <a:rPr lang="en-US" sz="900" b="0" i="0" kern="1200" dirty="0" smtClean="0">
                <a:solidFill>
                  <a:schemeClr val="tx1"/>
                </a:solidFill>
                <a:effectLst/>
                <a:latin typeface="+mn-lt"/>
                <a:ea typeface="+mn-ea"/>
                <a:cs typeface="+mn-cs"/>
              </a:rPr>
              <a:t> statements.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9F799D-368C-42DB-A392-1FD2E97F01BA}" type="datetime1">
              <a:rPr lang="en-US" smtClean="0"/>
              <a:t>3/11/2017</a:t>
            </a:fld>
            <a:endParaRPr lang="en-US" dirty="0"/>
          </a:p>
        </p:txBody>
      </p:sp>
    </p:spTree>
    <p:extLst>
      <p:ext uri="{BB962C8B-B14F-4D97-AF65-F5344CB8AC3E}">
        <p14:creationId xmlns:p14="http://schemas.microsoft.com/office/powerpoint/2010/main" val="261712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a:t>
            </a:r>
          </a:p>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67B41A0-E22B-4D89-BA31-12583C2F8DCD}" type="datetime1">
              <a:rPr lang="en-US" smtClean="0"/>
              <a:t>3/11/2017</a:t>
            </a:fld>
            <a:endParaRPr lang="en-US" dirty="0"/>
          </a:p>
        </p:txBody>
      </p:sp>
    </p:spTree>
    <p:extLst>
      <p:ext uri="{BB962C8B-B14F-4D97-AF65-F5344CB8AC3E}">
        <p14:creationId xmlns:p14="http://schemas.microsoft.com/office/powerpoint/2010/main" val="234065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74E9A8A5-A106-4476-9B9D-825212298E31}" type="datetime1">
              <a:rPr lang="en-US" smtClean="0"/>
              <a:t>3/11/2017</a:t>
            </a:fld>
            <a:endParaRPr lang="en-US" dirty="0"/>
          </a:p>
        </p:txBody>
      </p:sp>
    </p:spTree>
    <p:extLst>
      <p:ext uri="{BB962C8B-B14F-4D97-AF65-F5344CB8AC3E}">
        <p14:creationId xmlns:p14="http://schemas.microsoft.com/office/powerpoint/2010/main" val="296363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98418866-D822-4968-9BDE-D13A063A85FB}" type="datetime1">
              <a:rPr lang="en-US" smtClean="0"/>
              <a:t>3/11/2017</a:t>
            </a:fld>
            <a:endParaRPr lang="en-US" dirty="0"/>
          </a:p>
        </p:txBody>
      </p:sp>
    </p:spTree>
    <p:extLst>
      <p:ext uri="{BB962C8B-B14F-4D97-AF65-F5344CB8AC3E}">
        <p14:creationId xmlns:p14="http://schemas.microsoft.com/office/powerpoint/2010/main" val="141829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7F9DDEE-E49C-479B-AE3A-7BF021E0290B}" type="datetime1">
              <a:rPr lang="en-US" smtClean="0"/>
              <a:t>3/11/2017</a:t>
            </a:fld>
            <a:endParaRPr lang="en-US" dirty="0"/>
          </a:p>
        </p:txBody>
      </p:sp>
    </p:spTree>
    <p:extLst>
      <p:ext uri="{BB962C8B-B14F-4D97-AF65-F5344CB8AC3E}">
        <p14:creationId xmlns:p14="http://schemas.microsoft.com/office/powerpoint/2010/main" val="199123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F1D18602-1CA8-4779-887C-0B037454BD60}" type="datetime1">
              <a:rPr lang="en-US" smtClean="0"/>
              <a:t>3/11/2017</a:t>
            </a:fld>
            <a:endParaRPr lang="en-US" dirty="0"/>
          </a:p>
        </p:txBody>
      </p:sp>
    </p:spTree>
    <p:extLst>
      <p:ext uri="{BB962C8B-B14F-4D97-AF65-F5344CB8AC3E}">
        <p14:creationId xmlns:p14="http://schemas.microsoft.com/office/powerpoint/2010/main" val="21779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3/11/2017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first looks for a case clause with a label matching the value of expression and then transfers control to that clause, executing the associated statements.</a:t>
            </a:r>
          </a:p>
          <a:p>
            <a:r>
              <a:rPr lang="en-US" dirty="0" smtClean="0"/>
              <a:t>If no matching label is found, the program looks for the optional default clause, and if found, transfers control to that clause, executing the associated statements.</a:t>
            </a:r>
          </a:p>
          <a:p>
            <a:r>
              <a:rPr lang="en-US" dirty="0" smtClean="0"/>
              <a:t>If no default clause is found, the program continues execution at the statement following the end of switch.</a:t>
            </a:r>
          </a:p>
          <a:p>
            <a:r>
              <a:rPr lang="en-US" dirty="0" smtClean="0"/>
              <a:t>By convention, the default clause is the last clause, but it does not need to be so.</a:t>
            </a:r>
          </a:p>
          <a:p>
            <a:r>
              <a:rPr lang="en-US" dirty="0" smtClean="0"/>
              <a:t>The optional break statement associated with each case clause ensures that the program breaks out of switch once the matched statement is executed and continues execution at the statement following switch.</a:t>
            </a:r>
          </a:p>
          <a:p>
            <a:r>
              <a:rPr lang="en-US" dirty="0" smtClean="0"/>
              <a:t>If break is omitted, the program continues execution at the next statement in the switch statement.</a:t>
            </a:r>
          </a:p>
          <a:p>
            <a:endParaRPr lang="en-US" dirty="0" smtClean="0"/>
          </a:p>
          <a:p>
            <a:r>
              <a:rPr lang="en-US" dirty="0" smtClean="0"/>
              <a:t>switch (</a:t>
            </a:r>
            <a:r>
              <a:rPr lang="en-US" dirty="0" err="1" smtClean="0"/>
              <a:t>fruittype</a:t>
            </a:r>
            <a:r>
              <a:rPr lang="en-US" dirty="0" smtClean="0"/>
              <a:t>) {</a:t>
            </a:r>
          </a:p>
          <a:p>
            <a:r>
              <a:rPr lang="en-US" dirty="0" smtClean="0"/>
              <a:t>  case 'Oranges':</a:t>
            </a:r>
          </a:p>
          <a:p>
            <a:r>
              <a:rPr lang="en-US" dirty="0" smtClean="0"/>
              <a:t>    console.log('Oranges are $0.59 a pound.');</a:t>
            </a:r>
          </a:p>
          <a:p>
            <a:r>
              <a:rPr lang="en-US" dirty="0" smtClean="0"/>
              <a:t>    break;</a:t>
            </a:r>
          </a:p>
          <a:p>
            <a:r>
              <a:rPr lang="en-US" dirty="0" smtClean="0"/>
              <a:t>  case 'Apples':</a:t>
            </a:r>
          </a:p>
          <a:p>
            <a:r>
              <a:rPr lang="en-US" dirty="0" smtClean="0"/>
              <a:t>    console.log('Apples are $0.32 a pound.');</a:t>
            </a:r>
          </a:p>
          <a:p>
            <a:r>
              <a:rPr lang="en-US" dirty="0" smtClean="0"/>
              <a:t>    break;</a:t>
            </a:r>
          </a:p>
          <a:p>
            <a:r>
              <a:rPr lang="en-US" dirty="0" smtClean="0"/>
              <a:t>  case 'Bananas':</a:t>
            </a:r>
          </a:p>
          <a:p>
            <a:r>
              <a:rPr lang="en-US" dirty="0" smtClean="0"/>
              <a:t>    console.log('Bananas are $0.48 a pound.');</a:t>
            </a:r>
          </a:p>
          <a:p>
            <a:r>
              <a:rPr lang="en-US" dirty="0" smtClean="0"/>
              <a:t>    break;</a:t>
            </a:r>
          </a:p>
          <a:p>
            <a:r>
              <a:rPr lang="en-US" dirty="0" smtClean="0"/>
              <a:t>  case 'Cherries':</a:t>
            </a:r>
          </a:p>
          <a:p>
            <a:r>
              <a:rPr lang="en-US" dirty="0" smtClean="0"/>
              <a:t>    console.log('Cherries are $3.00 a pound.');</a:t>
            </a:r>
          </a:p>
          <a:p>
            <a:r>
              <a:rPr lang="en-US" dirty="0" smtClean="0"/>
              <a:t>    break;</a:t>
            </a:r>
          </a:p>
          <a:p>
            <a:r>
              <a:rPr lang="en-US" dirty="0" smtClean="0"/>
              <a:t>  case 'Mangoes':</a:t>
            </a:r>
          </a:p>
          <a:p>
            <a:r>
              <a:rPr lang="en-US" dirty="0" smtClean="0"/>
              <a:t>    console.log('Mangoes are $0.56 a pound.');</a:t>
            </a:r>
          </a:p>
          <a:p>
            <a:r>
              <a:rPr lang="en-US" dirty="0" smtClean="0"/>
              <a:t>    break;</a:t>
            </a:r>
          </a:p>
          <a:p>
            <a:r>
              <a:rPr lang="en-US" dirty="0" smtClean="0"/>
              <a:t>  case 'Papayas':</a:t>
            </a:r>
          </a:p>
          <a:p>
            <a:r>
              <a:rPr lang="en-US" dirty="0" smtClean="0"/>
              <a:t>    console.log('Mangoes and papayas are $2.79 a pound.');</a:t>
            </a:r>
          </a:p>
          <a:p>
            <a:r>
              <a:rPr lang="en-US" dirty="0" smtClean="0"/>
              <a:t>    break;</a:t>
            </a:r>
          </a:p>
          <a:p>
            <a:r>
              <a:rPr lang="en-US" dirty="0" smtClean="0"/>
              <a:t>  default:</a:t>
            </a:r>
          </a:p>
          <a:p>
            <a:r>
              <a:rPr lang="en-US" dirty="0" smtClean="0"/>
              <a:t>   console.log('Sorry, we are out of ' + </a:t>
            </a:r>
            <a:r>
              <a:rPr lang="en-US" dirty="0" err="1" smtClean="0"/>
              <a:t>fruittype</a:t>
            </a:r>
            <a:r>
              <a:rPr lang="en-US" dirty="0" smtClean="0"/>
              <a:t> + '.');</a:t>
            </a:r>
          </a:p>
          <a:p>
            <a:r>
              <a:rPr lang="en-US" dirty="0" smtClean="0"/>
              <a:t>}</a:t>
            </a:r>
          </a:p>
          <a:p>
            <a:r>
              <a:rPr lang="en-US" dirty="0" smtClean="0"/>
              <a:t>console.log("Is there anything else you'd like?");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CF69FE7-12C4-4D97-ACE2-2FB966199B85}" type="datetime1">
              <a:rPr lang="en-US" smtClean="0"/>
              <a:t>3/11/2017</a:t>
            </a:fld>
            <a:endParaRPr lang="en-US" dirty="0"/>
          </a:p>
        </p:txBody>
      </p:sp>
    </p:spTree>
    <p:extLst>
      <p:ext uri="{BB962C8B-B14F-4D97-AF65-F5344CB8AC3E}">
        <p14:creationId xmlns:p14="http://schemas.microsoft.com/office/powerpoint/2010/main" val="416619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var i = 0;</a:t>
            </a:r>
          </a:p>
          <a:p>
            <a:r>
              <a:rPr lang="nn-NO" dirty="0" smtClean="0"/>
              <a:t>do {</a:t>
            </a:r>
          </a:p>
          <a:p>
            <a:r>
              <a:rPr lang="nn-NO" dirty="0" smtClean="0"/>
              <a:t>  i += 1;</a:t>
            </a:r>
          </a:p>
          <a:p>
            <a:r>
              <a:rPr lang="nn-NO" dirty="0" smtClean="0"/>
              <a:t>  console.log(i);</a:t>
            </a:r>
          </a:p>
          <a:p>
            <a:r>
              <a:rPr lang="nn-NO" dirty="0" smtClean="0"/>
              <a:t>} while (i &lt;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F8B7E4C-C2BE-4B9E-B2E7-6B2915B970AA}" type="datetime1">
              <a:rPr lang="en-US" smtClean="0"/>
              <a:t>3/11/2017</a:t>
            </a:fld>
            <a:endParaRPr lang="en-US" dirty="0"/>
          </a:p>
        </p:txBody>
      </p:sp>
    </p:spTree>
    <p:extLst>
      <p:ext uri="{BB962C8B-B14F-4D97-AF65-F5344CB8AC3E}">
        <p14:creationId xmlns:p14="http://schemas.microsoft.com/office/powerpoint/2010/main" val="1326835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ABDCCE0-980C-42C5-8CA7-315D555900B8}" type="datetime1">
              <a:rPr lang="en-US" smtClean="0"/>
              <a:t>3/11/2017</a:t>
            </a:fld>
            <a:endParaRPr lang="en-US" dirty="0"/>
          </a:p>
        </p:txBody>
      </p:sp>
    </p:spTree>
    <p:extLst>
      <p:ext uri="{BB962C8B-B14F-4D97-AF65-F5344CB8AC3E}">
        <p14:creationId xmlns:p14="http://schemas.microsoft.com/office/powerpoint/2010/main" val="323605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fun=new Function("a=10","b=13","return </a:t>
            </a:r>
            <a:r>
              <a:rPr lang="en-US" dirty="0" err="1" smtClean="0"/>
              <a:t>a+b</a:t>
            </a:r>
            <a:r>
              <a:rPr lang="en-US" dirty="0" smtClean="0"/>
              <a:t>");</a:t>
            </a:r>
          </a:p>
          <a:p>
            <a:r>
              <a:rPr lang="en-US" dirty="0" err="1" smtClean="0"/>
              <a:t>var</a:t>
            </a:r>
            <a:r>
              <a:rPr lang="en-US" dirty="0" smtClean="0"/>
              <a:t> c=fun();</a:t>
            </a:r>
          </a:p>
          <a:p>
            <a:r>
              <a:rPr lang="en-US" dirty="0" err="1" smtClean="0"/>
              <a:t>document.write</a:t>
            </a:r>
            <a:r>
              <a:rPr lang="en-US" dirty="0" smtClean="0"/>
              <a:t>(c);</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B2A951B-47BF-4821-AB09-DD2FFBFCEA4D}" type="datetime1">
              <a:rPr lang="en-US" smtClean="0"/>
              <a:t>3/11/2017</a:t>
            </a:fld>
            <a:endParaRPr lang="en-US" dirty="0"/>
          </a:p>
        </p:txBody>
      </p:sp>
    </p:spTree>
    <p:extLst>
      <p:ext uri="{BB962C8B-B14F-4D97-AF65-F5344CB8AC3E}">
        <p14:creationId xmlns:p14="http://schemas.microsoft.com/office/powerpoint/2010/main" val="480150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x = 0;               // source element</a:t>
            </a:r>
          </a:p>
          <a:p>
            <a:r>
              <a:rPr lang="en-US" dirty="0" smtClean="0"/>
              <a:t>if (x == 0) {            // source element</a:t>
            </a:r>
          </a:p>
          <a:p>
            <a:r>
              <a:rPr lang="en-US" dirty="0" smtClean="0"/>
              <a:t>   x = 10;               // not a source element</a:t>
            </a:r>
          </a:p>
          <a:p>
            <a:r>
              <a:rPr lang="en-US" dirty="0" smtClean="0"/>
              <a:t>   function boo() {}     // not a source element</a:t>
            </a:r>
          </a:p>
          <a:p>
            <a:r>
              <a:rPr lang="en-US" dirty="0" smtClean="0"/>
              <a:t>}</a:t>
            </a:r>
          </a:p>
          <a:p>
            <a:r>
              <a:rPr lang="en-US" dirty="0" smtClean="0"/>
              <a:t>function foo() {         // source element</a:t>
            </a:r>
          </a:p>
          <a:p>
            <a:r>
              <a:rPr lang="en-US" dirty="0" smtClean="0"/>
              <a:t>   </a:t>
            </a:r>
            <a:r>
              <a:rPr lang="en-US" dirty="0" err="1" smtClean="0"/>
              <a:t>var</a:t>
            </a:r>
            <a:r>
              <a:rPr lang="en-US" dirty="0" smtClean="0"/>
              <a:t> y = 20;           // source element</a:t>
            </a:r>
          </a:p>
          <a:p>
            <a:r>
              <a:rPr lang="en-US" dirty="0" smtClean="0"/>
              <a:t>   function bar() {}     // source element</a:t>
            </a:r>
          </a:p>
          <a:p>
            <a:r>
              <a:rPr lang="en-US" dirty="0" smtClean="0"/>
              <a:t>   while (y == 10) {     // source element</a:t>
            </a:r>
          </a:p>
          <a:p>
            <a:r>
              <a:rPr lang="en-US" dirty="0" smtClean="0"/>
              <a:t>      function blah() {} // not a source element</a:t>
            </a:r>
          </a:p>
          <a:p>
            <a:r>
              <a:rPr lang="en-US" dirty="0" smtClean="0"/>
              <a:t>      y++;               // not a source element</a:t>
            </a:r>
          </a:p>
          <a:p>
            <a:r>
              <a:rPr lang="en-US" dirty="0" smtClean="0"/>
              <a:t>   }</a:t>
            </a:r>
          </a:p>
          <a:p>
            <a:r>
              <a:rPr lang="en-US" dirty="0" smtClean="0"/>
              <a:t>}</a:t>
            </a:r>
          </a:p>
          <a:p>
            <a:r>
              <a:rPr lang="en-US" dirty="0" smtClean="0"/>
              <a:t>example.2</a:t>
            </a:r>
          </a:p>
          <a:p>
            <a:r>
              <a:rPr lang="en-US" dirty="0" smtClean="0"/>
              <a:t>// function declaration</a:t>
            </a:r>
          </a:p>
          <a:p>
            <a:r>
              <a:rPr lang="en-US" dirty="0" smtClean="0"/>
              <a:t>function foo() {}</a:t>
            </a:r>
          </a:p>
          <a:p>
            <a:endParaRPr lang="en-US" dirty="0" smtClean="0"/>
          </a:p>
          <a:p>
            <a:r>
              <a:rPr lang="en-US" dirty="0" smtClean="0"/>
              <a:t>// function expression</a:t>
            </a:r>
          </a:p>
          <a:p>
            <a:r>
              <a:rPr lang="en-US" dirty="0" smtClean="0"/>
              <a:t>(function bar() {})</a:t>
            </a:r>
          </a:p>
          <a:p>
            <a:endParaRPr lang="en-US" dirty="0" smtClean="0"/>
          </a:p>
          <a:p>
            <a:r>
              <a:rPr lang="en-US" dirty="0" smtClean="0"/>
              <a:t>// function expression</a:t>
            </a:r>
          </a:p>
          <a:p>
            <a:r>
              <a:rPr lang="en-US" dirty="0" smtClean="0"/>
              <a:t>x = function hello() {}</a:t>
            </a:r>
          </a:p>
          <a:p>
            <a:endParaRPr lang="en-US" dirty="0" smtClean="0"/>
          </a:p>
          <a:p>
            <a:endParaRPr lang="en-US" dirty="0" smtClean="0"/>
          </a:p>
          <a:p>
            <a:r>
              <a:rPr lang="en-US" dirty="0" smtClean="0"/>
              <a:t>if (x) {</a:t>
            </a:r>
          </a:p>
          <a:p>
            <a:r>
              <a:rPr lang="en-US" dirty="0" smtClean="0"/>
              <a:t>   // function expression</a:t>
            </a:r>
          </a:p>
          <a:p>
            <a:r>
              <a:rPr lang="en-US" dirty="0" smtClean="0"/>
              <a:t>   function world() {}</a:t>
            </a:r>
          </a:p>
          <a:p>
            <a:r>
              <a:rPr lang="en-US" dirty="0" smtClean="0"/>
              <a:t>}</a:t>
            </a:r>
          </a:p>
          <a:p>
            <a:endParaRPr lang="en-US" dirty="0" smtClean="0"/>
          </a:p>
          <a:p>
            <a:endParaRPr lang="en-US" dirty="0" smtClean="0"/>
          </a:p>
          <a:p>
            <a:r>
              <a:rPr lang="en-US" dirty="0" smtClean="0"/>
              <a:t>// function declaration</a:t>
            </a:r>
          </a:p>
          <a:p>
            <a:r>
              <a:rPr lang="en-US" dirty="0" smtClean="0"/>
              <a:t>function a() {</a:t>
            </a:r>
          </a:p>
          <a:p>
            <a:r>
              <a:rPr lang="en-US" dirty="0" smtClean="0"/>
              <a:t>   // function declaration</a:t>
            </a:r>
          </a:p>
          <a:p>
            <a:r>
              <a:rPr lang="en-US" dirty="0" smtClean="0"/>
              <a:t>   function b() {}</a:t>
            </a:r>
          </a:p>
          <a:p>
            <a:r>
              <a:rPr lang="en-US" dirty="0" smtClean="0"/>
              <a:t>   if (0) {</a:t>
            </a:r>
          </a:p>
          <a:p>
            <a:r>
              <a:rPr lang="en-US" dirty="0" smtClean="0"/>
              <a:t>      // function expression</a:t>
            </a:r>
          </a:p>
          <a:p>
            <a:r>
              <a:rPr lang="en-US" dirty="0" smtClean="0"/>
              <a:t>      function c() {}</a:t>
            </a:r>
          </a:p>
          <a:p>
            <a:r>
              <a:rPr lang="en-US" dirty="0" smtClean="0"/>
              <a:t>   }</a:t>
            </a:r>
          </a:p>
          <a:p>
            <a:r>
              <a:rPr lang="en-US"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1D7DC25-EC0B-474D-9D61-45DDFA45A58D}" type="datetime1">
              <a:rPr lang="en-US" smtClean="0"/>
              <a:t>3/11/2017</a:t>
            </a:fld>
            <a:endParaRPr lang="en-US" dirty="0"/>
          </a:p>
        </p:txBody>
      </p:sp>
    </p:spTree>
    <p:extLst>
      <p:ext uri="{BB962C8B-B14F-4D97-AF65-F5344CB8AC3E}">
        <p14:creationId xmlns:p14="http://schemas.microsoft.com/office/powerpoint/2010/main" val="3658528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foo(...</a:t>
            </a:r>
            <a:r>
              <a:rPr lang="en-US" dirty="0" err="1" smtClean="0"/>
              <a:t>args</a:t>
            </a:r>
            <a:r>
              <a:rPr lang="en-US" dirty="0" smtClean="0"/>
              <a:t>) {</a:t>
            </a:r>
          </a:p>
          <a:p>
            <a:r>
              <a:rPr lang="en-US" dirty="0" smtClean="0"/>
              <a:t>  return arguments;</a:t>
            </a:r>
          </a:p>
          <a:p>
            <a:r>
              <a:rPr lang="en-US" dirty="0" smtClean="0"/>
              <a:t>}</a:t>
            </a:r>
          </a:p>
          <a:p>
            <a:r>
              <a:rPr lang="en-US" dirty="0" smtClean="0"/>
              <a:t>foo(1, 2, 3); // { "0": 1, "1": 2, "2": 3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FFF2B87-8C84-456B-A9BE-E1C5333D99BC}" type="datetime1">
              <a:rPr lang="en-US" smtClean="0"/>
              <a:t>3/11/2017</a:t>
            </a:fld>
            <a:endParaRPr lang="en-US" dirty="0"/>
          </a:p>
        </p:txBody>
      </p:sp>
    </p:spTree>
    <p:extLst>
      <p:ext uri="{BB962C8B-B14F-4D97-AF65-F5344CB8AC3E}">
        <p14:creationId xmlns:p14="http://schemas.microsoft.com/office/powerpoint/2010/main" val="3152677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multiply(multiplier, ...</a:t>
            </a:r>
            <a:r>
              <a:rPr lang="en-US" dirty="0" err="1" smtClean="0"/>
              <a:t>theArgs</a:t>
            </a:r>
            <a:r>
              <a:rPr lang="en-US" dirty="0" smtClean="0"/>
              <a:t>) {</a:t>
            </a:r>
          </a:p>
          <a:p>
            <a:r>
              <a:rPr lang="en-US" dirty="0" smtClean="0"/>
              <a:t>  return </a:t>
            </a:r>
            <a:r>
              <a:rPr lang="en-US" dirty="0" err="1" smtClean="0"/>
              <a:t>theArgs.map</a:t>
            </a:r>
            <a:r>
              <a:rPr lang="en-US" dirty="0" smtClean="0"/>
              <a:t>(function(element) {</a:t>
            </a:r>
          </a:p>
          <a:p>
            <a:r>
              <a:rPr lang="en-US" dirty="0" smtClean="0"/>
              <a:t>    return multiplier * element;</a:t>
            </a:r>
          </a:p>
          <a:p>
            <a:r>
              <a:rPr lang="en-US" dirty="0" smtClean="0"/>
              <a:t>  });</a:t>
            </a:r>
          </a:p>
          <a:p>
            <a:r>
              <a:rPr lang="en-US" dirty="0" smtClean="0"/>
              <a:t>}</a:t>
            </a:r>
          </a:p>
          <a:p>
            <a:endParaRPr lang="en-US" dirty="0" smtClean="0"/>
          </a:p>
          <a:p>
            <a:r>
              <a:rPr lang="en-US" dirty="0" err="1" smtClean="0"/>
              <a:t>var</a:t>
            </a:r>
            <a:r>
              <a:rPr lang="en-US" dirty="0" smtClean="0"/>
              <a:t> </a:t>
            </a:r>
            <a:r>
              <a:rPr lang="en-US" dirty="0" err="1" smtClean="0"/>
              <a:t>arr</a:t>
            </a:r>
            <a:r>
              <a:rPr lang="en-US" dirty="0" smtClean="0"/>
              <a:t> = multiply(2, 1, 2, 3); </a:t>
            </a:r>
          </a:p>
          <a:p>
            <a:r>
              <a:rPr lang="en-US" dirty="0" smtClean="0"/>
              <a:t>console.log(</a:t>
            </a:r>
            <a:r>
              <a:rPr lang="en-US" dirty="0" err="1" smtClean="0"/>
              <a:t>arr</a:t>
            </a:r>
            <a:r>
              <a:rPr lang="en-US" dirty="0" smtClean="0"/>
              <a:t>); // [2, 4, 6]</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A55A900-54F0-40A3-9F0D-43568435D162}" type="datetime1">
              <a:rPr lang="en-US" smtClean="0"/>
              <a:t>3/11/2017</a:t>
            </a:fld>
            <a:endParaRPr lang="en-US" dirty="0"/>
          </a:p>
        </p:txBody>
      </p:sp>
    </p:spTree>
    <p:extLst>
      <p:ext uri="{BB962C8B-B14F-4D97-AF65-F5344CB8AC3E}">
        <p14:creationId xmlns:p14="http://schemas.microsoft.com/office/powerpoint/2010/main" val="4140167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global variable always attached to window object.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64E18A4-4F6D-4236-90C9-5E6C744E2017}" type="datetime1">
              <a:rPr lang="en-US" smtClean="0"/>
              <a:t>3/11/2017</a:t>
            </a:fld>
            <a:endParaRPr lang="en-US" dirty="0"/>
          </a:p>
        </p:txBody>
      </p:sp>
    </p:spTree>
    <p:extLst>
      <p:ext uri="{BB962C8B-B14F-4D97-AF65-F5344CB8AC3E}">
        <p14:creationId xmlns:p14="http://schemas.microsoft.com/office/powerpoint/2010/main" val="3156499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3FAEBC4-3756-4713-91E9-1BF650C22184}" type="datetime1">
              <a:rPr lang="en-US" smtClean="0"/>
              <a:t>3/11/2017</a:t>
            </a:fld>
            <a:endParaRPr lang="en-US" dirty="0"/>
          </a:p>
        </p:txBody>
      </p:sp>
    </p:spTree>
    <p:extLst>
      <p:ext uri="{BB962C8B-B14F-4D97-AF65-F5344CB8AC3E}">
        <p14:creationId xmlns:p14="http://schemas.microsoft.com/office/powerpoint/2010/main" val="2811655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following variables are defined in the global scope</a:t>
            </a:r>
          </a:p>
          <a:p>
            <a:r>
              <a:rPr lang="en-US" dirty="0" err="1" smtClean="0"/>
              <a:t>var</a:t>
            </a:r>
            <a:r>
              <a:rPr lang="en-US" dirty="0" smtClean="0"/>
              <a:t> num1 = 20,</a:t>
            </a:r>
          </a:p>
          <a:p>
            <a:r>
              <a:rPr lang="en-US" dirty="0" smtClean="0"/>
              <a:t>    num2 = 3,</a:t>
            </a:r>
          </a:p>
          <a:p>
            <a:r>
              <a:rPr lang="en-US" dirty="0" smtClean="0"/>
              <a:t>    name = '</a:t>
            </a:r>
            <a:r>
              <a:rPr lang="en-US" dirty="0" err="1" smtClean="0"/>
              <a:t>Chamahk</a:t>
            </a:r>
            <a:r>
              <a:rPr lang="en-US" dirty="0" smtClean="0"/>
              <a:t>';</a:t>
            </a:r>
          </a:p>
          <a:p>
            <a:endParaRPr lang="en-US" dirty="0" smtClean="0"/>
          </a:p>
          <a:p>
            <a:r>
              <a:rPr lang="en-US" dirty="0" smtClean="0"/>
              <a:t>// This function is defined in the global scope</a:t>
            </a:r>
          </a:p>
          <a:p>
            <a:r>
              <a:rPr lang="en-US" dirty="0" smtClean="0"/>
              <a:t>function multiply() {</a:t>
            </a:r>
          </a:p>
          <a:p>
            <a:r>
              <a:rPr lang="en-US" dirty="0" smtClean="0"/>
              <a:t>  return num1 * num2;</a:t>
            </a:r>
          </a:p>
          <a:p>
            <a:r>
              <a:rPr lang="en-US" dirty="0" smtClean="0"/>
              <a:t>}</a:t>
            </a:r>
          </a:p>
          <a:p>
            <a:endParaRPr lang="en-US" dirty="0" smtClean="0"/>
          </a:p>
          <a:p>
            <a:r>
              <a:rPr lang="en-US" dirty="0" smtClean="0"/>
              <a:t>multiply(); // Returns 60</a:t>
            </a:r>
          </a:p>
          <a:p>
            <a:endParaRPr lang="en-US" dirty="0" smtClean="0"/>
          </a:p>
          <a:p>
            <a:r>
              <a:rPr lang="en-US" dirty="0" smtClean="0"/>
              <a:t>// A nested function example</a:t>
            </a:r>
          </a:p>
          <a:p>
            <a:r>
              <a:rPr lang="en-US" dirty="0" smtClean="0"/>
              <a:t>function </a:t>
            </a:r>
            <a:r>
              <a:rPr lang="en-US" dirty="0" err="1" smtClean="0"/>
              <a:t>getScore</a:t>
            </a:r>
            <a:r>
              <a:rPr lang="en-US" dirty="0" smtClean="0"/>
              <a:t>() {</a:t>
            </a:r>
          </a:p>
          <a:p>
            <a:r>
              <a:rPr lang="en-US" dirty="0" smtClean="0"/>
              <a:t>  </a:t>
            </a:r>
            <a:r>
              <a:rPr lang="en-US" dirty="0" err="1" smtClean="0"/>
              <a:t>var</a:t>
            </a:r>
            <a:r>
              <a:rPr lang="en-US" dirty="0" smtClean="0"/>
              <a:t> num1 = 2,</a:t>
            </a:r>
          </a:p>
          <a:p>
            <a:r>
              <a:rPr lang="en-US" dirty="0" smtClean="0"/>
              <a:t>      num2 = 3;</a:t>
            </a:r>
          </a:p>
          <a:p>
            <a:r>
              <a:rPr lang="en-US" dirty="0" smtClean="0"/>
              <a:t>  </a:t>
            </a:r>
          </a:p>
          <a:p>
            <a:r>
              <a:rPr lang="en-US" dirty="0" smtClean="0"/>
              <a:t>  function add() {</a:t>
            </a:r>
          </a:p>
          <a:p>
            <a:r>
              <a:rPr lang="en-US" dirty="0" smtClean="0"/>
              <a:t>    return name + ' scored ' + (num1 + num2);</a:t>
            </a:r>
          </a:p>
          <a:p>
            <a:r>
              <a:rPr lang="en-US" dirty="0" smtClean="0"/>
              <a:t>  }</a:t>
            </a:r>
          </a:p>
          <a:p>
            <a:r>
              <a:rPr lang="en-US" dirty="0" smtClean="0"/>
              <a:t>  </a:t>
            </a:r>
          </a:p>
          <a:p>
            <a:r>
              <a:rPr lang="en-US" dirty="0" smtClean="0"/>
              <a:t>  return add();</a:t>
            </a:r>
          </a:p>
          <a:p>
            <a:r>
              <a:rPr lang="en-US" dirty="0" smtClean="0"/>
              <a:t>}</a:t>
            </a:r>
          </a:p>
          <a:p>
            <a:endParaRPr lang="en-US" dirty="0" smtClean="0"/>
          </a:p>
          <a:p>
            <a:r>
              <a:rPr lang="en-US" dirty="0" err="1" smtClean="0"/>
              <a:t>getScore</a:t>
            </a:r>
            <a:r>
              <a:rPr lang="en-US" dirty="0" smtClean="0"/>
              <a:t>(); // Returns "</a:t>
            </a:r>
            <a:r>
              <a:rPr lang="en-US" dirty="0" err="1" smtClean="0"/>
              <a:t>Chamahk</a:t>
            </a:r>
            <a:r>
              <a:rPr lang="en-US" dirty="0" smtClean="0"/>
              <a:t> scored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AD9736-5B29-49D5-B31A-75D2DCFFC399}" type="datetime1">
              <a:rPr lang="en-US" smtClean="0"/>
              <a:t>3/11/2017</a:t>
            </a:fld>
            <a:endParaRPr lang="en-US" dirty="0"/>
          </a:p>
        </p:txBody>
      </p:sp>
    </p:spTree>
    <p:extLst>
      <p:ext uri="{BB962C8B-B14F-4D97-AF65-F5344CB8AC3E}">
        <p14:creationId xmlns:p14="http://schemas.microsoft.com/office/powerpoint/2010/main" val="3876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3/11/2017</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function </a:t>
            </a:r>
            <a:r>
              <a:rPr lang="en-US" dirty="0" err="1" smtClean="0"/>
              <a:t>addSquares</a:t>
            </a:r>
            <a:r>
              <a:rPr lang="en-US" dirty="0" smtClean="0"/>
              <a:t>(a, b) {</a:t>
            </a:r>
          </a:p>
          <a:p>
            <a:r>
              <a:rPr lang="en-US" dirty="0" smtClean="0"/>
              <a:t>  function square(x) {</a:t>
            </a:r>
          </a:p>
          <a:p>
            <a:r>
              <a:rPr lang="en-US" dirty="0" smtClean="0"/>
              <a:t>    return x * x;</a:t>
            </a:r>
          </a:p>
          <a:p>
            <a:r>
              <a:rPr lang="en-US" dirty="0" smtClean="0"/>
              <a:t>  }</a:t>
            </a:r>
          </a:p>
          <a:p>
            <a:r>
              <a:rPr lang="en-US" dirty="0" smtClean="0"/>
              <a:t>  return square(a) + square(b);</a:t>
            </a:r>
          </a:p>
          <a:p>
            <a:r>
              <a:rPr lang="en-US" dirty="0" smtClean="0"/>
              <a:t>}</a:t>
            </a:r>
          </a:p>
          <a:p>
            <a:r>
              <a:rPr lang="en-US" dirty="0" smtClean="0"/>
              <a:t>a = </a:t>
            </a:r>
            <a:r>
              <a:rPr lang="en-US" dirty="0" err="1" smtClean="0"/>
              <a:t>addSquares</a:t>
            </a:r>
            <a:r>
              <a:rPr lang="en-US" dirty="0" smtClean="0"/>
              <a:t>(2, 3); // returns 13</a:t>
            </a:r>
          </a:p>
          <a:p>
            <a:r>
              <a:rPr lang="en-US" dirty="0" smtClean="0"/>
              <a:t>b = </a:t>
            </a:r>
            <a:r>
              <a:rPr lang="en-US" dirty="0" err="1" smtClean="0"/>
              <a:t>addSquares</a:t>
            </a:r>
            <a:r>
              <a:rPr lang="en-US" dirty="0" smtClean="0"/>
              <a:t>(3, 4); // returns 25</a:t>
            </a:r>
          </a:p>
          <a:p>
            <a:r>
              <a:rPr lang="en-US" dirty="0" smtClean="0"/>
              <a:t>c = </a:t>
            </a:r>
            <a:r>
              <a:rPr lang="en-US" dirty="0" err="1" smtClean="0"/>
              <a:t>addSquares</a:t>
            </a:r>
            <a:r>
              <a:rPr lang="en-US" dirty="0" smtClean="0"/>
              <a:t>(4, 5); // returns 41</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3364D99-4C0A-4DA3-80E4-D2BA17C91B7B}" type="datetime1">
              <a:rPr lang="en-US" smtClean="0"/>
              <a:t>3/11/2017</a:t>
            </a:fld>
            <a:endParaRPr lang="en-US" dirty="0"/>
          </a:p>
        </p:txBody>
      </p:sp>
    </p:spTree>
    <p:extLst>
      <p:ext uri="{BB962C8B-B14F-4D97-AF65-F5344CB8AC3E}">
        <p14:creationId xmlns:p14="http://schemas.microsoft.com/office/powerpoint/2010/main" val="115921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that calls itself is called a recursive function. In some ways, recursion is analogous to a loop.</a:t>
            </a:r>
          </a:p>
          <a:p>
            <a:r>
              <a:rPr lang="en-US" dirty="0" smtClean="0"/>
              <a:t>Both execute the same code multiple times, and both require a condition (to avoid an infinite loop, or rather, infinite recursion in this case). </a:t>
            </a:r>
          </a:p>
          <a:p>
            <a:r>
              <a:rPr lang="en-US" dirty="0" smtClean="0"/>
              <a:t>For example, the following loop:</a:t>
            </a:r>
          </a:p>
          <a:p>
            <a:r>
              <a:rPr lang="en-US" dirty="0" smtClean="0"/>
              <a:t>Loop:</a:t>
            </a:r>
          </a:p>
          <a:p>
            <a:r>
              <a:rPr lang="en-US" dirty="0" err="1" smtClean="0"/>
              <a:t>var</a:t>
            </a:r>
            <a:r>
              <a:rPr lang="en-US" dirty="0" smtClean="0"/>
              <a:t> x = 0;</a:t>
            </a:r>
          </a:p>
          <a:p>
            <a:r>
              <a:rPr lang="en-US" dirty="0" smtClean="0"/>
              <a:t>while (x &lt; 10) { // "x &lt; 10" is the loop condition</a:t>
            </a:r>
          </a:p>
          <a:p>
            <a:r>
              <a:rPr lang="en-US" dirty="0" smtClean="0"/>
              <a:t>   // do stuff</a:t>
            </a:r>
          </a:p>
          <a:p>
            <a:r>
              <a:rPr lang="en-US" dirty="0" smtClean="0"/>
              <a:t>   x++;</a:t>
            </a:r>
          </a:p>
          <a:p>
            <a:r>
              <a:rPr lang="en-US" dirty="0" smtClean="0"/>
              <a:t>}</a:t>
            </a:r>
          </a:p>
          <a:p>
            <a:endParaRPr lang="en-US" dirty="0" smtClean="0"/>
          </a:p>
          <a:p>
            <a:r>
              <a:rPr lang="en-US" dirty="0" smtClean="0"/>
              <a:t>function loop(x) {</a:t>
            </a:r>
          </a:p>
          <a:p>
            <a:r>
              <a:rPr lang="en-US" dirty="0" smtClean="0"/>
              <a:t>  if (x &gt;= 10) // "x &gt;= 10" is the exit condition (equivalent to "!(x &lt; 10)")</a:t>
            </a:r>
          </a:p>
          <a:p>
            <a:r>
              <a:rPr lang="en-US" dirty="0" smtClean="0"/>
              <a:t>    return;</a:t>
            </a:r>
          </a:p>
          <a:p>
            <a:r>
              <a:rPr lang="en-US" dirty="0" smtClean="0"/>
              <a:t>  // do stuff</a:t>
            </a:r>
          </a:p>
          <a:p>
            <a:r>
              <a:rPr lang="en-US" dirty="0" smtClean="0"/>
              <a:t>  loop(x + 1); // the recursive call</a:t>
            </a:r>
          </a:p>
          <a:p>
            <a:r>
              <a:rPr lang="en-US" dirty="0" smtClean="0"/>
              <a:t>}</a:t>
            </a:r>
          </a:p>
          <a:p>
            <a:r>
              <a:rPr lang="en-US" dirty="0" smtClean="0"/>
              <a:t>loop(0);</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9FD35E-37F2-48C4-9434-4A190D954D08}" type="datetime1">
              <a:rPr lang="en-US" smtClean="0"/>
              <a:t>3/11/2017</a:t>
            </a:fld>
            <a:endParaRPr lang="en-US" dirty="0"/>
          </a:p>
        </p:txBody>
      </p:sp>
    </p:spTree>
    <p:extLst>
      <p:ext uri="{BB962C8B-B14F-4D97-AF65-F5344CB8AC3E}">
        <p14:creationId xmlns:p14="http://schemas.microsoft.com/office/powerpoint/2010/main" val="942812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outside(x) {</a:t>
            </a:r>
          </a:p>
          <a:p>
            <a:r>
              <a:rPr lang="en-US" dirty="0" smtClean="0"/>
              <a:t>  function inside(y) {</a:t>
            </a:r>
          </a:p>
          <a:p>
            <a:r>
              <a:rPr lang="en-US" dirty="0" smtClean="0"/>
              <a:t>    return x + y;</a:t>
            </a:r>
          </a:p>
          <a:p>
            <a:r>
              <a:rPr lang="en-US" dirty="0" smtClean="0"/>
              <a:t>  }</a:t>
            </a:r>
          </a:p>
          <a:p>
            <a:r>
              <a:rPr lang="en-US" dirty="0" smtClean="0"/>
              <a:t>  return inside;</a:t>
            </a:r>
          </a:p>
          <a:p>
            <a:r>
              <a:rPr lang="en-US" dirty="0" smtClean="0"/>
              <a:t>}</a:t>
            </a:r>
          </a:p>
          <a:p>
            <a:r>
              <a:rPr lang="en-US" dirty="0" err="1" smtClean="0"/>
              <a:t>fn_inside</a:t>
            </a:r>
            <a:r>
              <a:rPr lang="en-US" dirty="0" smtClean="0"/>
              <a:t> = outside(3); // Think of it like: give me a function that adds 3 to whatever you give it</a:t>
            </a:r>
          </a:p>
          <a:p>
            <a:r>
              <a:rPr lang="en-US" dirty="0" smtClean="0"/>
              <a:t>result = </a:t>
            </a:r>
            <a:r>
              <a:rPr lang="en-US" dirty="0" err="1" smtClean="0"/>
              <a:t>fn_inside</a:t>
            </a:r>
            <a:r>
              <a:rPr lang="en-US" dirty="0" smtClean="0"/>
              <a:t>(5); // returns 8</a:t>
            </a:r>
          </a:p>
          <a:p>
            <a:endParaRPr lang="en-US" dirty="0" smtClean="0"/>
          </a:p>
          <a:p>
            <a:r>
              <a:rPr lang="en-US" dirty="0" smtClean="0"/>
              <a:t>result1 = outside(3)(5); // returns 8</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A4FB86-8A28-400E-8D40-4E1268A09A33}" type="datetime1">
              <a:rPr lang="en-US" smtClean="0"/>
              <a:t>3/11/2017</a:t>
            </a:fld>
            <a:endParaRPr lang="en-US" dirty="0"/>
          </a:p>
        </p:txBody>
      </p:sp>
    </p:spTree>
    <p:extLst>
      <p:ext uri="{BB962C8B-B14F-4D97-AF65-F5344CB8AC3E}">
        <p14:creationId xmlns:p14="http://schemas.microsoft.com/office/powerpoint/2010/main" val="1767149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EX.function</a:t>
            </a:r>
            <a:r>
              <a:rPr lang="en-US" dirty="0" smtClean="0"/>
              <a:t> A(x) {</a:t>
            </a:r>
          </a:p>
          <a:p>
            <a:r>
              <a:rPr lang="en-US" dirty="0" smtClean="0"/>
              <a:t>  function B(y) {</a:t>
            </a:r>
          </a:p>
          <a:p>
            <a:r>
              <a:rPr lang="en-US" dirty="0" smtClean="0"/>
              <a:t>    function C(z) {</a:t>
            </a:r>
          </a:p>
          <a:p>
            <a:r>
              <a:rPr lang="en-US" dirty="0" smtClean="0"/>
              <a:t>      console.log(x + y + z);</a:t>
            </a:r>
          </a:p>
          <a:p>
            <a:r>
              <a:rPr lang="en-US" dirty="0" smtClean="0"/>
              <a:t>    }</a:t>
            </a:r>
          </a:p>
          <a:p>
            <a:r>
              <a:rPr lang="en-US" dirty="0" smtClean="0"/>
              <a:t>    C(3);</a:t>
            </a:r>
          </a:p>
          <a:p>
            <a:r>
              <a:rPr lang="en-US" dirty="0" smtClean="0"/>
              <a:t>  }</a:t>
            </a:r>
          </a:p>
          <a:p>
            <a:r>
              <a:rPr lang="en-US" dirty="0" smtClean="0"/>
              <a:t>  B(2);</a:t>
            </a:r>
          </a:p>
          <a:p>
            <a:r>
              <a:rPr lang="en-US" dirty="0" smtClean="0"/>
              <a:t>}</a:t>
            </a:r>
          </a:p>
          <a:p>
            <a:r>
              <a:rPr lang="en-US" dirty="0" smtClean="0"/>
              <a:t>A(1); // logs 6 (1 + 2 + 3).</a:t>
            </a:r>
          </a:p>
          <a:p>
            <a:endParaRPr lang="en-US" dirty="0" smtClean="0"/>
          </a:p>
          <a:p>
            <a:r>
              <a:rPr lang="en-US" dirty="0" smtClean="0"/>
              <a:t>In this example, C accesses B's y and A's x. This can be done because:</a:t>
            </a:r>
          </a:p>
          <a:p>
            <a:endParaRPr lang="en-US" dirty="0" smtClean="0"/>
          </a:p>
          <a:p>
            <a:r>
              <a:rPr lang="en-US" dirty="0" smtClean="0"/>
              <a:t>B forms a closure including A, i.e. B can access A's arguments and variables.</a:t>
            </a:r>
          </a:p>
          <a:p>
            <a:r>
              <a:rPr lang="en-US" dirty="0" smtClean="0"/>
              <a:t>C forms a closure including B.</a:t>
            </a:r>
          </a:p>
          <a:p>
            <a:r>
              <a:rPr lang="en-US" dirty="0" smtClean="0"/>
              <a:t>Because B's closure includes A, C's closure includes A, C can access both B and A's arguments and variables. In other words, C chains the scopes of B and A in that order.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E13B294-B099-4490-81EB-2B3CA196618B}" type="datetime1">
              <a:rPr lang="en-US" smtClean="0"/>
              <a:t>3/11/2017</a:t>
            </a:fld>
            <a:endParaRPr lang="en-US" dirty="0"/>
          </a:p>
        </p:txBody>
      </p:sp>
    </p:spTree>
    <p:extLst>
      <p:ext uri="{BB962C8B-B14F-4D97-AF65-F5344CB8AC3E}">
        <p14:creationId xmlns:p14="http://schemas.microsoft.com/office/powerpoint/2010/main" val="1955056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 {</a:t>
            </a:r>
          </a:p>
          <a:p>
            <a:r>
              <a:rPr lang="en-US" dirty="0" smtClean="0"/>
              <a:t>  </a:t>
            </a:r>
            <a:r>
              <a:rPr lang="en-US" dirty="0" err="1" smtClean="0"/>
              <a:t>var</a:t>
            </a:r>
            <a:r>
              <a:rPr lang="en-US" dirty="0" smtClean="0"/>
              <a:t> x = 10;</a:t>
            </a:r>
          </a:p>
          <a:p>
            <a:r>
              <a:rPr lang="en-US" dirty="0" smtClean="0"/>
              <a:t>  function inside(x) {</a:t>
            </a:r>
          </a:p>
          <a:p>
            <a:r>
              <a:rPr lang="en-US" dirty="0" smtClean="0"/>
              <a:t>    return x;</a:t>
            </a:r>
          </a:p>
          <a:p>
            <a:r>
              <a:rPr lang="en-US" dirty="0" smtClean="0"/>
              <a:t>  }</a:t>
            </a:r>
          </a:p>
          <a:p>
            <a:r>
              <a:rPr lang="en-US" dirty="0" smtClean="0"/>
              <a:t>  return inside;</a:t>
            </a:r>
          </a:p>
          <a:p>
            <a:r>
              <a:rPr lang="en-US" dirty="0" smtClean="0"/>
              <a:t>}</a:t>
            </a:r>
          </a:p>
          <a:p>
            <a:r>
              <a:rPr lang="en-US" dirty="0" smtClean="0"/>
              <a:t>result = outside()(20); // returns 20 instead of 10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83E8344-54CF-410F-AC5E-87691D3A86DE}" type="datetime1">
              <a:rPr lang="en-US" smtClean="0"/>
              <a:t>3/11/2017</a:t>
            </a:fld>
            <a:endParaRPr lang="en-US" dirty="0"/>
          </a:p>
        </p:txBody>
      </p:sp>
    </p:spTree>
    <p:extLst>
      <p:ext uri="{BB962C8B-B14F-4D97-AF65-F5344CB8AC3E}">
        <p14:creationId xmlns:p14="http://schemas.microsoft.com/office/powerpoint/2010/main" val="3676415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pet = function(name) {   // The outer function defines a variable called "name"</a:t>
            </a:r>
          </a:p>
          <a:p>
            <a:r>
              <a:rPr lang="en-US" dirty="0" smtClean="0"/>
              <a:t>  </a:t>
            </a:r>
            <a:r>
              <a:rPr lang="en-US" dirty="0" err="1" smtClean="0"/>
              <a:t>var</a:t>
            </a:r>
            <a:r>
              <a:rPr lang="en-US" dirty="0" smtClean="0"/>
              <a:t> </a:t>
            </a:r>
            <a:r>
              <a:rPr lang="en-US" dirty="0" err="1" smtClean="0"/>
              <a:t>getName</a:t>
            </a:r>
            <a:r>
              <a:rPr lang="en-US" dirty="0" smtClean="0"/>
              <a:t> = function() {</a:t>
            </a:r>
          </a:p>
          <a:p>
            <a:r>
              <a:rPr lang="en-US" dirty="0" smtClean="0"/>
              <a:t>    return name;             // The inner function has access to the "name" variable of the outer function</a:t>
            </a:r>
          </a:p>
          <a:p>
            <a:r>
              <a:rPr lang="en-US" dirty="0" smtClean="0"/>
              <a:t>  }</a:t>
            </a:r>
          </a:p>
          <a:p>
            <a:r>
              <a:rPr lang="en-US" dirty="0" smtClean="0"/>
              <a:t>  return </a:t>
            </a:r>
            <a:r>
              <a:rPr lang="en-US" dirty="0" err="1" smtClean="0"/>
              <a:t>getName</a:t>
            </a:r>
            <a:r>
              <a:rPr lang="en-US" dirty="0" smtClean="0"/>
              <a:t>;            // Return the inner function, thereby exposing it to outer scopes</a:t>
            </a:r>
          </a:p>
          <a:p>
            <a:r>
              <a:rPr lang="en-US" dirty="0" smtClean="0"/>
              <a:t>}</a:t>
            </a:r>
          </a:p>
          <a:p>
            <a:r>
              <a:rPr lang="en-US" dirty="0" err="1" smtClean="0"/>
              <a:t>myPet</a:t>
            </a:r>
            <a:r>
              <a:rPr lang="en-US" dirty="0" smtClean="0"/>
              <a:t> = pet('</a:t>
            </a:r>
            <a:r>
              <a:rPr lang="en-US" dirty="0" err="1" smtClean="0"/>
              <a:t>Vivie</a:t>
            </a:r>
            <a:r>
              <a:rPr lang="en-US" dirty="0" smtClean="0"/>
              <a:t>');</a:t>
            </a:r>
          </a:p>
          <a:p>
            <a:r>
              <a:rPr lang="en-US" dirty="0" smtClean="0"/>
              <a:t>   </a:t>
            </a:r>
          </a:p>
          <a:p>
            <a:r>
              <a:rPr lang="en-US" dirty="0" err="1" smtClean="0"/>
              <a:t>myPet</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8C12100-49BB-424D-BB8B-C0F476F8FAF7}" type="datetime1">
              <a:rPr lang="en-US" smtClean="0"/>
              <a:t>3/11/2017</a:t>
            </a:fld>
            <a:endParaRPr lang="en-US" dirty="0"/>
          </a:p>
        </p:txBody>
      </p:sp>
    </p:spTree>
    <p:extLst>
      <p:ext uri="{BB962C8B-B14F-4D97-AF65-F5344CB8AC3E}">
        <p14:creationId xmlns:p14="http://schemas.microsoft.com/office/powerpoint/2010/main" val="57395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You can call any of the methods of the String object on a string literal value—JavaScript automatically converts the string literal to a temporary String object, calls the method, then discards the temporary String object. You can also use the String. length property with a string literal.</a:t>
            </a:r>
          </a:p>
          <a:p>
            <a:endParaRPr lang="en-US" b="1" dirty="0" smtClean="0"/>
          </a:p>
          <a:p>
            <a:r>
              <a:rPr lang="en-US" b="1" dirty="0" smtClean="0"/>
              <a:t>You should use string literals unless you specifically need to use a String object, because String objects can have counterintuitive behavior</a:t>
            </a:r>
          </a:p>
          <a:p>
            <a:endParaRPr lang="en-US" b="1" dirty="0" smtClean="0"/>
          </a:p>
          <a:p>
            <a:r>
              <a:rPr lang="en-US" b="1" dirty="0" smtClean="0"/>
              <a:t>JavaScript String Methods:</a:t>
            </a:r>
          </a:p>
          <a:p>
            <a:r>
              <a:rPr lang="en-US" dirty="0" smtClean="0"/>
              <a:t>Primitive values, like "John Doe", cannot have properties or methods (because they are not objects).</a:t>
            </a:r>
          </a:p>
          <a:p>
            <a:r>
              <a:rPr lang="en-US" dirty="0" smtClean="0"/>
              <a:t>But with JavaScript, methods and properties are also available to primitive values, because JavaScript treats primitive values as objects when executing methods and properties</a:t>
            </a:r>
          </a:p>
          <a:p>
            <a:endParaRPr lang="en-US" dirty="0" smtClean="0"/>
          </a:p>
          <a:p>
            <a:r>
              <a:rPr lang="en-US" sz="900" b="1" i="0" kern="1200" dirty="0" smtClean="0">
                <a:solidFill>
                  <a:schemeClr val="tx1"/>
                </a:solidFill>
                <a:effectLst/>
                <a:latin typeface="+mn-lt"/>
                <a:ea typeface="+mn-ea"/>
                <a:cs typeface="+mn-cs"/>
              </a:rPr>
              <a:t>String Length</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length</a:t>
            </a:r>
            <a:r>
              <a:rPr lang="en-US" sz="900" b="0" i="0" kern="1200" dirty="0" smtClean="0">
                <a:solidFill>
                  <a:schemeClr val="tx1"/>
                </a:solidFill>
                <a:effectLst/>
                <a:latin typeface="+mn-lt"/>
                <a:ea typeface="+mn-ea"/>
                <a:cs typeface="+mn-cs"/>
              </a:rPr>
              <a:t> property returns the length of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txt = "ABCDEFGHIJKLMNOPQRSTUVWXYZ";</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sln</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txt.length</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Finding a String in a String:</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position of) the </a:t>
            </a:r>
            <a:r>
              <a:rPr lang="en-US" sz="900" b="1" i="0" kern="1200" dirty="0" smtClean="0">
                <a:solidFill>
                  <a:schemeClr val="tx1"/>
                </a:solidFill>
                <a:effectLst/>
                <a:latin typeface="+mn-lt"/>
                <a:ea typeface="+mn-ea"/>
                <a:cs typeface="+mn-cs"/>
              </a:rPr>
              <a:t>first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lastIndexOf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a:t>
            </a:r>
            <a:r>
              <a:rPr lang="en-US" sz="900" b="1" i="0" kern="1200" dirty="0" smtClean="0">
                <a:solidFill>
                  <a:schemeClr val="tx1"/>
                </a:solidFill>
                <a:effectLst/>
                <a:latin typeface="+mn-lt"/>
                <a:ea typeface="+mn-ea"/>
                <a:cs typeface="+mn-cs"/>
              </a:rPr>
              <a:t>last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str.lastIndexOf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Extracting String Parts</a:t>
            </a:r>
          </a:p>
          <a:p>
            <a:r>
              <a:rPr lang="en-US" sz="900" b="0" i="0" kern="1200" dirty="0" smtClean="0">
                <a:solidFill>
                  <a:schemeClr val="tx1"/>
                </a:solidFill>
                <a:effectLst/>
                <a:latin typeface="+mn-lt"/>
                <a:ea typeface="+mn-ea"/>
                <a:cs typeface="+mn-cs"/>
              </a:rPr>
              <a:t>There are 3 methods for extracting a part of a string:</a:t>
            </a:r>
          </a:p>
          <a:p>
            <a:r>
              <a:rPr lang="en-US" sz="900" b="0" i="0" kern="1200" dirty="0" smtClean="0">
                <a:solidFill>
                  <a:schemeClr val="tx1"/>
                </a:solidFill>
                <a:effectLst/>
                <a:latin typeface="+mn-lt"/>
                <a:ea typeface="+mn-ea"/>
                <a:cs typeface="+mn-cs"/>
              </a:rPr>
              <a:t>slice(start, end)</a:t>
            </a:r>
          </a:p>
          <a:p>
            <a:r>
              <a:rPr lang="en-US" sz="900" b="0" i="0" kern="1200" dirty="0" smtClean="0">
                <a:solidFill>
                  <a:schemeClr val="tx1"/>
                </a:solidFill>
                <a:effectLst/>
                <a:latin typeface="+mn-lt"/>
                <a:ea typeface="+mn-ea"/>
                <a:cs typeface="+mn-cs"/>
              </a:rPr>
              <a:t>substring(start, end)</a:t>
            </a:r>
          </a:p>
          <a:p>
            <a:r>
              <a:rPr lang="en-US" sz="900" b="0" i="0" kern="1200" dirty="0" err="1" smtClean="0">
                <a:solidFill>
                  <a:schemeClr val="tx1"/>
                </a:solidFill>
                <a:effectLst/>
                <a:latin typeface="+mn-lt"/>
                <a:ea typeface="+mn-ea"/>
                <a:cs typeface="+mn-cs"/>
              </a:rPr>
              <a:t>substr</a:t>
            </a:r>
            <a:r>
              <a:rPr lang="en-US" sz="900" b="0" i="0" kern="1200" dirty="0" smtClean="0">
                <a:solidFill>
                  <a:schemeClr val="tx1"/>
                </a:solidFill>
                <a:effectLst/>
                <a:latin typeface="+mn-lt"/>
                <a:ea typeface="+mn-ea"/>
                <a:cs typeface="+mn-cs"/>
              </a:rPr>
              <a:t>(start, length)</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slice()</a:t>
            </a:r>
            <a:r>
              <a:rPr lang="en-US" sz="900" b="0" i="0" kern="1200" dirty="0" smtClean="0">
                <a:solidFill>
                  <a:schemeClr val="tx1"/>
                </a:solidFill>
                <a:effectLst/>
                <a:latin typeface="+mn-lt"/>
                <a:ea typeface="+mn-ea"/>
                <a:cs typeface="+mn-cs"/>
              </a:rPr>
              <a:t> extracts a part of a string and returns the extracted part in a new string.</a:t>
            </a:r>
          </a:p>
          <a:p>
            <a:r>
              <a:rPr lang="en-US" sz="900" b="0" i="0" kern="1200" dirty="0" smtClean="0">
                <a:solidFill>
                  <a:schemeClr val="tx1"/>
                </a:solidFill>
                <a:effectLst/>
                <a:latin typeface="+mn-lt"/>
                <a:ea typeface="+mn-ea"/>
                <a:cs typeface="+mn-cs"/>
              </a:rPr>
              <a:t>The method takes 2 parameters: the starting index (position), and the ending index (position).</a:t>
            </a:r>
          </a:p>
          <a:p>
            <a:r>
              <a:rPr lang="en-US" sz="900" b="0" i="0" kern="1200" dirty="0" smtClean="0">
                <a:solidFill>
                  <a:schemeClr val="tx1"/>
                </a:solidFill>
                <a:effectLst/>
                <a:latin typeface="+mn-lt"/>
                <a:ea typeface="+mn-ea"/>
                <a:cs typeface="+mn-cs"/>
              </a:rPr>
              <a:t>This example slices out a portion of a string from position 7 to position 13:</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r>
              <a:rPr lang="en-US" dirty="0" smtClean="0"/>
              <a:t/>
            </a:r>
            <a:br>
              <a:rPr lang="en-US" dirty="0" smtClean="0"/>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(-12,-6);</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r>
              <a:rPr lang="en-US" sz="900" b="0" i="0" kern="1200" dirty="0" smtClean="0">
                <a:solidFill>
                  <a:schemeClr val="tx1"/>
                </a:solidFill>
                <a:effectLst/>
                <a:latin typeface="+mn-lt"/>
                <a:ea typeface="+mn-ea"/>
                <a:cs typeface="+mn-cs"/>
              </a:rPr>
              <a:t>The substring() Method</a:t>
            </a:r>
          </a:p>
          <a:p>
            <a:r>
              <a:rPr lang="en-US" sz="900" b="1" i="0" kern="1200" dirty="0" smtClean="0">
                <a:solidFill>
                  <a:schemeClr val="tx1"/>
                </a:solidFill>
                <a:effectLst/>
                <a:latin typeface="+mn-lt"/>
                <a:ea typeface="+mn-ea"/>
                <a:cs typeface="+mn-cs"/>
              </a:rPr>
              <a:t>substring()</a:t>
            </a:r>
            <a:r>
              <a:rPr lang="en-US" sz="900" b="0" i="0" kern="1200" dirty="0" smtClean="0">
                <a:solidFill>
                  <a:schemeClr val="tx1"/>
                </a:solidFill>
                <a:effectLst/>
                <a:latin typeface="+mn-lt"/>
                <a:ea typeface="+mn-ea"/>
                <a:cs typeface="+mn-cs"/>
              </a:rPr>
              <a:t> is similar to slice().</a:t>
            </a:r>
          </a:p>
          <a:p>
            <a:r>
              <a:rPr lang="en-US" sz="900" b="0" i="0" kern="1200" dirty="0" smtClean="0">
                <a:solidFill>
                  <a:schemeClr val="tx1"/>
                </a:solidFill>
                <a:effectLst/>
                <a:latin typeface="+mn-lt"/>
                <a:ea typeface="+mn-ea"/>
                <a:cs typeface="+mn-cs"/>
              </a:rPr>
              <a:t>The difference is that substring() cannot accept negative indexes.</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str.substring</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a:t>
            </a:r>
            <a:r>
              <a:rPr lang="en-US" sz="900" b="0" i="1" kern="1200" dirty="0" smtClean="0">
                <a:solidFill>
                  <a:schemeClr val="tx1"/>
                </a:solidFill>
                <a:effectLst/>
                <a:latin typeface="+mn-lt"/>
                <a:ea typeface="+mn-ea"/>
                <a:cs typeface="+mn-cs"/>
              </a:rPr>
              <a:t>res</a:t>
            </a:r>
            <a:r>
              <a:rPr lang="en-US" sz="900" b="0" i="0" kern="1200" dirty="0" smtClean="0">
                <a:solidFill>
                  <a:schemeClr val="tx1"/>
                </a:solidFill>
                <a:effectLst/>
                <a:latin typeface="+mn-lt"/>
                <a:ea typeface="+mn-ea"/>
                <a:cs typeface="+mn-cs"/>
              </a:rPr>
              <a:t> will be:</a:t>
            </a:r>
          </a:p>
          <a:p>
            <a:r>
              <a:rPr lang="en-US" sz="900" b="0" i="0" kern="1200" dirty="0" smtClean="0">
                <a:solidFill>
                  <a:schemeClr val="tx1"/>
                </a:solidFill>
                <a:effectLst/>
                <a:latin typeface="+mn-lt"/>
                <a:ea typeface="+mn-ea"/>
                <a:cs typeface="+mn-cs"/>
              </a:rPr>
              <a:t>Banana</a:t>
            </a:r>
          </a:p>
          <a:p>
            <a:r>
              <a:rPr lang="en-US" dirty="0" smtClean="0"/>
              <a:t/>
            </a:r>
            <a:br>
              <a:rPr lang="en-US" dirty="0" smtClean="0"/>
            </a:b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39A704-5EF5-4787-96DA-BCB67735A9D9}" type="datetime1">
              <a:rPr lang="en-US" smtClean="0"/>
              <a:t>3/11/2017</a:t>
            </a:fld>
            <a:endParaRPr lang="en-US" dirty="0"/>
          </a:p>
        </p:txBody>
      </p:sp>
    </p:spTree>
    <p:extLst>
      <p:ext uri="{BB962C8B-B14F-4D97-AF65-F5344CB8AC3E}">
        <p14:creationId xmlns:p14="http://schemas.microsoft.com/office/powerpoint/2010/main" val="1772571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sz="900" dirty="0" err="1" smtClean="0"/>
              <a:t>var</a:t>
            </a:r>
            <a:r>
              <a:rPr lang="en-US" sz="900" dirty="0" smtClean="0"/>
              <a:t> </a:t>
            </a:r>
            <a:r>
              <a:rPr lang="en-US" sz="900" dirty="0" err="1" smtClean="0"/>
              <a:t>arr</a:t>
            </a:r>
            <a:r>
              <a:rPr lang="en-US" sz="900" dirty="0" smtClean="0"/>
              <a:t> = new(1,2,3);</a:t>
            </a:r>
          </a:p>
          <a:p>
            <a:r>
              <a:rPr lang="en-US" sz="900" dirty="0" err="1" smtClean="0"/>
              <a:t>var</a:t>
            </a:r>
            <a:r>
              <a:rPr lang="en-US" sz="900" dirty="0" smtClean="0"/>
              <a:t> </a:t>
            </a:r>
            <a:r>
              <a:rPr lang="en-US" sz="900" dirty="0" err="1" smtClean="0"/>
              <a:t>arr</a:t>
            </a:r>
            <a:r>
              <a:rPr lang="en-US" sz="900" dirty="0" smtClean="0"/>
              <a:t> = Array(1,2,3);</a:t>
            </a:r>
          </a:p>
          <a:p>
            <a:r>
              <a:rPr lang="en-US" sz="900" dirty="0" err="1" smtClean="0"/>
              <a:t>var</a:t>
            </a:r>
            <a:r>
              <a:rPr lang="en-US" sz="900" dirty="0" smtClean="0"/>
              <a:t> </a:t>
            </a:r>
            <a:r>
              <a:rPr lang="en-US" sz="900" dirty="0" err="1" smtClean="0"/>
              <a:t>arr</a:t>
            </a:r>
            <a:r>
              <a:rPr lang="en-US" sz="900" dirty="0" smtClean="0"/>
              <a:t> = [1,2,3];</a:t>
            </a:r>
          </a:p>
          <a:p>
            <a:endParaRPr lang="en-US" sz="900" dirty="0" smtClean="0"/>
          </a:p>
          <a:p>
            <a:r>
              <a:rPr lang="en-US" sz="900" dirty="0" smtClean="0"/>
              <a:t>Ex-2.</a:t>
            </a:r>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new</a:t>
            </a:r>
            <a:r>
              <a:rPr lang="en-US" dirty="0" smtClean="0"/>
              <a:t> </a:t>
            </a:r>
            <a:r>
              <a:rPr lang="en-US" dirty="0" smtClean="0">
                <a:effectLst/>
              </a:rPr>
              <a:t>Array</a:t>
            </a:r>
            <a:r>
              <a:rPr lang="en-US" sz="900" kern="1200" dirty="0" smtClean="0">
                <a:solidFill>
                  <a:schemeClr val="tx1"/>
                </a:solidFill>
                <a:effectLst/>
                <a:latin typeface="+mn-lt"/>
                <a:ea typeface="+mn-ea"/>
                <a:cs typeface="+mn-cs"/>
              </a:rPr>
              <a:t>('Hello',</a:t>
            </a:r>
            <a:r>
              <a:rPr lang="en-US" dirty="0" smtClean="0"/>
              <a:t> </a:t>
            </a:r>
            <a:r>
              <a:rPr lang="en-US" dirty="0" err="1" smtClean="0"/>
              <a:t>myVar</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3.14159);</a:t>
            </a:r>
            <a:r>
              <a:rPr lang="en-US" dirty="0" smtClean="0"/>
              <a:t> </a:t>
            </a:r>
          </a:p>
          <a:p>
            <a:endParaRPr lang="en-US" dirty="0" smtClean="0"/>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['Mango',</a:t>
            </a:r>
            <a:r>
              <a:rPr lang="en-US" dirty="0" smtClean="0"/>
              <a:t> </a:t>
            </a:r>
            <a:r>
              <a:rPr lang="en-US" sz="900" kern="1200" dirty="0" smtClean="0">
                <a:solidFill>
                  <a:schemeClr val="tx1"/>
                </a:solidFill>
                <a:effectLst/>
                <a:latin typeface="+mn-lt"/>
                <a:ea typeface="+mn-ea"/>
                <a:cs typeface="+mn-cs"/>
              </a:rPr>
              <a:t>'Apple',</a:t>
            </a:r>
            <a:r>
              <a:rPr lang="en-US" dirty="0" smtClean="0"/>
              <a:t> </a:t>
            </a:r>
            <a:r>
              <a:rPr lang="en-US" sz="900" kern="1200" dirty="0" smtClean="0">
                <a:solidFill>
                  <a:schemeClr val="tx1"/>
                </a:solidFill>
                <a:effectLst/>
                <a:latin typeface="+mn-lt"/>
                <a:ea typeface="+mn-ea"/>
                <a:cs typeface="+mn-cs"/>
              </a:rPr>
              <a:t>'Orange'];</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D357578-6251-4D45-8D70-F9C82C925954}" type="datetime1">
              <a:rPr lang="en-US" smtClean="0"/>
              <a:t>3/11/2017</a:t>
            </a:fld>
            <a:endParaRPr lang="en-US" dirty="0"/>
          </a:p>
        </p:txBody>
      </p:sp>
    </p:spTree>
    <p:extLst>
      <p:ext uri="{BB962C8B-B14F-4D97-AF65-F5344CB8AC3E}">
        <p14:creationId xmlns:p14="http://schemas.microsoft.com/office/powerpoint/2010/main" val="2899229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 NOTE: in the above code, </a:t>
            </a:r>
            <a:r>
              <a:rPr lang="en-US" dirty="0" err="1" smtClean="0"/>
              <a:t>arrayLength</a:t>
            </a:r>
            <a:r>
              <a:rPr lang="en-US" sz="900" b="0" i="0" kern="1200" dirty="0" smtClean="0">
                <a:solidFill>
                  <a:schemeClr val="tx1"/>
                </a:solidFill>
                <a:effectLst/>
                <a:latin typeface="+mn-lt"/>
                <a:ea typeface="+mn-ea"/>
                <a:cs typeface="+mn-cs"/>
              </a:rPr>
              <a:t> must be a </a:t>
            </a:r>
            <a:r>
              <a:rPr lang="en-US" dirty="0" smtClean="0"/>
              <a:t>Number</a:t>
            </a:r>
            <a:r>
              <a:rPr lang="en-US" sz="900" b="0" i="0" kern="1200" dirty="0" smtClean="0">
                <a:solidFill>
                  <a:schemeClr val="tx1"/>
                </a:solidFill>
                <a:effectLst/>
                <a:latin typeface="+mn-lt"/>
                <a:ea typeface="+mn-ea"/>
                <a:cs typeface="+mn-cs"/>
              </a:rPr>
              <a:t>. Otherwise, an array with a single element (the provided value) will be created. Calling </a:t>
            </a:r>
            <a:r>
              <a:rPr lang="en-US" dirty="0" err="1" smtClean="0"/>
              <a:t>arr.length</a:t>
            </a:r>
            <a:r>
              <a:rPr lang="en-US" sz="900" b="0" i="0" kern="1200" dirty="0" smtClean="0">
                <a:solidFill>
                  <a:schemeClr val="tx1"/>
                </a:solidFill>
                <a:effectLst/>
                <a:latin typeface="+mn-lt"/>
                <a:ea typeface="+mn-ea"/>
                <a:cs typeface="+mn-cs"/>
              </a:rPr>
              <a:t> will return </a:t>
            </a:r>
            <a:r>
              <a:rPr lang="en-US" dirty="0" err="1" smtClean="0"/>
              <a:t>arrayLength</a:t>
            </a:r>
            <a:r>
              <a:rPr lang="en-US" sz="900" b="0" i="0" kern="1200" dirty="0" smtClean="0">
                <a:solidFill>
                  <a:schemeClr val="tx1"/>
                </a:solidFill>
                <a:effectLst/>
                <a:latin typeface="+mn-lt"/>
                <a:ea typeface="+mn-ea"/>
                <a:cs typeface="+mn-cs"/>
              </a:rPr>
              <a:t>, but the array actually contains empty (undefined) elements. Running a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 on the array will return none of the array's elements.</a:t>
            </a:r>
          </a:p>
          <a:p>
            <a:r>
              <a:rPr lang="en-US" sz="900" b="0" i="0" kern="1200" dirty="0" smtClean="0">
                <a:solidFill>
                  <a:schemeClr val="tx1"/>
                </a:solidFill>
                <a:effectLst/>
                <a:latin typeface="+mn-lt"/>
                <a:ea typeface="+mn-ea"/>
                <a:cs typeface="+mn-cs"/>
              </a:rPr>
              <a:t>Ex.</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=new Array(“ram");</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 // [“ram”]</a:t>
            </a:r>
          </a:p>
          <a:p>
            <a:endParaRPr lang="en-US" sz="900" b="0" i="0" kern="1200" dirty="0" smtClean="0">
              <a:solidFill>
                <a:schemeClr val="tx1"/>
              </a:solidFill>
              <a:effectLst/>
              <a:latin typeface="+mn-lt"/>
              <a:ea typeface="+mn-ea"/>
              <a:cs typeface="+mn-cs"/>
            </a:endParaRPr>
          </a:p>
          <a:p>
            <a:r>
              <a:rPr lang="en-US" sz="900" b="0" i="0" kern="1200" baseline="0" dirty="0" err="1" smtClean="0">
                <a:solidFill>
                  <a:schemeClr val="tx1"/>
                </a:solidFill>
                <a:effectLst/>
                <a:latin typeface="+mn-lt"/>
                <a:ea typeface="+mn-ea"/>
                <a:cs typeface="+mn-cs"/>
              </a:rPr>
              <a:t>var</a:t>
            </a:r>
            <a:r>
              <a:rPr lang="en-US" sz="900" b="0" i="0" kern="1200" baseline="0" dirty="0" smtClean="0">
                <a:solidFill>
                  <a:schemeClr val="tx1"/>
                </a:solidFill>
                <a:effectLst/>
                <a:latin typeface="+mn-lt"/>
                <a:ea typeface="+mn-ea"/>
                <a:cs typeface="+mn-cs"/>
              </a:rPr>
              <a:t> </a:t>
            </a:r>
            <a:r>
              <a:rPr lang="en-US" sz="900" b="0" i="0" kern="1200" baseline="0" dirty="0" err="1" smtClean="0">
                <a:solidFill>
                  <a:schemeClr val="tx1"/>
                </a:solidFill>
                <a:effectLst/>
                <a:latin typeface="+mn-lt"/>
                <a:ea typeface="+mn-ea"/>
                <a:cs typeface="+mn-cs"/>
              </a:rPr>
              <a:t>arr</a:t>
            </a:r>
            <a:r>
              <a:rPr lang="en-US" sz="900" b="0" i="0" kern="1200" baseline="0" dirty="0" smtClean="0">
                <a:solidFill>
                  <a:schemeClr val="tx1"/>
                </a:solidFill>
                <a:effectLst/>
                <a:latin typeface="+mn-lt"/>
                <a:ea typeface="+mn-ea"/>
                <a:cs typeface="+mn-cs"/>
              </a:rPr>
              <a:t>=new Array(5);</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arr.length</a:t>
            </a:r>
            <a:r>
              <a:rPr lang="en-US" sz="900" b="0" i="0" kern="1200" dirty="0" smtClean="0">
                <a:solidFill>
                  <a:schemeClr val="tx1"/>
                </a:solidFill>
                <a:effectLst/>
                <a:latin typeface="+mn-lt"/>
                <a:ea typeface="+mn-ea"/>
                <a:cs typeface="+mn-cs"/>
              </a:rPr>
              <a:t>)//5</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C0640C5-4227-4910-A621-D0E12189A96D}" type="datetime1">
              <a:rPr lang="en-US" smtClean="0"/>
              <a:t>3/11/2017</a:t>
            </a:fld>
            <a:endParaRPr lang="en-US" dirty="0"/>
          </a:p>
        </p:txBody>
      </p:sp>
    </p:spTree>
    <p:extLst>
      <p:ext uri="{BB962C8B-B14F-4D97-AF65-F5344CB8AC3E}">
        <p14:creationId xmlns:p14="http://schemas.microsoft.com/office/powerpoint/2010/main" val="3403945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Note :</a:t>
            </a:r>
            <a:r>
              <a:rPr lang="en-US" sz="900" b="0" i="0" kern="1200" dirty="0" smtClean="0">
                <a:solidFill>
                  <a:schemeClr val="tx1"/>
                </a:solidFill>
                <a:effectLst/>
                <a:latin typeface="+mn-lt"/>
                <a:ea typeface="+mn-ea"/>
                <a:cs typeface="+mn-cs"/>
              </a:rPr>
              <a:t> if you supply a non-integer value to the array operator in the code above, a property will be created in the object representing the array, instead of an array element.</a:t>
            </a:r>
          </a:p>
          <a:p>
            <a:r>
              <a:rPr lang="en-US" dirty="0" smtClean="0"/>
              <a:t>Ex.</a:t>
            </a:r>
          </a:p>
          <a:p>
            <a:r>
              <a:rPr lang="en-US" dirty="0" err="1" smtClean="0"/>
              <a:t>var</a:t>
            </a:r>
            <a:r>
              <a:rPr lang="en-US" dirty="0" smtClean="0"/>
              <a:t> </a:t>
            </a:r>
            <a:r>
              <a:rPr lang="en-US" dirty="0" err="1" smtClean="0"/>
              <a:t>arr</a:t>
            </a:r>
            <a:r>
              <a:rPr lang="en-US" dirty="0" smtClean="0"/>
              <a:t> = [];</a:t>
            </a:r>
          </a:p>
          <a:p>
            <a:r>
              <a:rPr lang="en-US" dirty="0" err="1" smtClean="0"/>
              <a:t>arr</a:t>
            </a:r>
            <a:r>
              <a:rPr lang="en-US" dirty="0" smtClean="0"/>
              <a:t>[3.4] = 'Oranges';</a:t>
            </a:r>
          </a:p>
          <a:p>
            <a:r>
              <a:rPr lang="en-US" dirty="0" smtClean="0"/>
              <a:t>console.log(</a:t>
            </a:r>
            <a:r>
              <a:rPr lang="en-US" dirty="0" err="1" smtClean="0"/>
              <a:t>arr.length</a:t>
            </a:r>
            <a:r>
              <a:rPr lang="en-US" dirty="0" smtClean="0"/>
              <a:t>);                // 0</a:t>
            </a:r>
          </a:p>
          <a:p>
            <a:r>
              <a:rPr lang="en-US" dirty="0" smtClean="0"/>
              <a:t>console.log(</a:t>
            </a:r>
            <a:r>
              <a:rPr lang="en-US" dirty="0" err="1" smtClean="0"/>
              <a:t>arr.hasOwnProperty</a:t>
            </a:r>
            <a:r>
              <a:rPr lang="en-US" dirty="0" smtClean="0"/>
              <a:t>(3.4));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6A00571-200D-4735-8F89-B96DCFC00969}" type="datetime1">
              <a:rPr lang="en-US" smtClean="0"/>
              <a:t>3/11/2017</a:t>
            </a:fld>
            <a:endParaRPr lang="en-US" dirty="0"/>
          </a:p>
        </p:txBody>
      </p:sp>
    </p:spTree>
    <p:extLst>
      <p:ext uri="{BB962C8B-B14F-4D97-AF65-F5344CB8AC3E}">
        <p14:creationId xmlns:p14="http://schemas.microsoft.com/office/powerpoint/2010/main" val="69854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r>
              <a:rPr lang="en-US" b="1" dirty="0" err="1" smtClean="0"/>
              <a:t>Javascript</a:t>
            </a:r>
            <a:r>
              <a:rPr lang="en-US" b="1" dirty="0" smtClean="0"/>
              <a:t> is relatively fast to the end user</a:t>
            </a:r>
            <a:r>
              <a:rPr lang="en-US" dirty="0" smtClean="0"/>
              <a:t/>
            </a:r>
            <a:br>
              <a:rPr lang="en-US" dirty="0" smtClean="0"/>
            </a:br>
            <a:r>
              <a:rPr lang="en-US" dirty="0" smtClean="0"/>
              <a:t>As the code is executed on the user's computer, results and processing is completed almost instantly depending on the task (tasks in </a:t>
            </a:r>
            <a:r>
              <a:rPr lang="en-US" dirty="0" err="1" smtClean="0"/>
              <a:t>javascript</a:t>
            </a:r>
            <a:r>
              <a:rPr lang="en-US" dirty="0" smtClean="0"/>
              <a:t> on web pages are usually simple so as to prevent being a memory hog) as it does not need to be processed in the site's web server and sent back to the user consuming local as well as server bandwidth. </a:t>
            </a:r>
            <a:br>
              <a:rPr lang="en-US" dirty="0" smtClean="0"/>
            </a:br>
            <a:r>
              <a:rPr lang="en-US" dirty="0" smtClean="0"/>
              <a:t/>
            </a:r>
            <a:br>
              <a:rPr lang="en-US" dirty="0" smtClean="0"/>
            </a:br>
            <a:endParaRPr lang="en-US" dirty="0" smtClean="0"/>
          </a:p>
          <a:p>
            <a:r>
              <a:rPr lang="en-US" b="1" dirty="0" smtClean="0"/>
              <a:t>Extended functionality to web pages</a:t>
            </a:r>
            <a:r>
              <a:rPr lang="en-US" dirty="0" smtClean="0"/>
              <a:t/>
            </a:r>
            <a:br>
              <a:rPr lang="en-US" dirty="0" smtClean="0"/>
            </a:br>
            <a:r>
              <a:rPr lang="en-US" dirty="0" smtClean="0"/>
              <a:t>Third party add-ons like </a:t>
            </a:r>
            <a:r>
              <a:rPr lang="en-US" dirty="0" err="1" smtClean="0"/>
              <a:t>Greasemonkey</a:t>
            </a:r>
            <a:r>
              <a:rPr lang="en-US" dirty="0" smtClean="0"/>
              <a:t> enable </a:t>
            </a:r>
            <a:r>
              <a:rPr lang="en-US" dirty="0" err="1" smtClean="0"/>
              <a:t>Javascript</a:t>
            </a:r>
            <a:r>
              <a:rPr lang="en-US" dirty="0" smtClean="0"/>
              <a:t> developers to write snippets of </a:t>
            </a:r>
            <a:r>
              <a:rPr lang="en-US" dirty="0" err="1" smtClean="0"/>
              <a:t>Javascript</a:t>
            </a:r>
            <a:r>
              <a:rPr lang="en-US" dirty="0" smtClean="0"/>
              <a:t> which can execute on desired web pages to extend its functionality. If you use a website and require a certain feature to be included, you can write it yourself and use an add-on like </a:t>
            </a:r>
            <a:r>
              <a:rPr lang="en-US" dirty="0" err="1" smtClean="0"/>
              <a:t>Greasemonkey</a:t>
            </a:r>
            <a:r>
              <a:rPr lang="en-US" dirty="0" smtClean="0"/>
              <a:t> to implement it on the web page.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395629C-A4AB-41FE-A350-119C96B2F23A}" type="datetime1">
              <a:rPr lang="en-US" smtClean="0"/>
              <a:t>3/11/2017</a:t>
            </a:fld>
            <a:endParaRPr lang="en-US" dirty="0"/>
          </a:p>
        </p:txBody>
      </p:sp>
    </p:spTree>
    <p:extLst>
      <p:ext uri="{BB962C8B-B14F-4D97-AF65-F5344CB8AC3E}">
        <p14:creationId xmlns:p14="http://schemas.microsoft.com/office/powerpoint/2010/main" val="2568482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1.JavaScript Array indexes are 0-based: they start at 0, not 1. This means that the </a:t>
            </a:r>
            <a:r>
              <a:rPr lang="en-US" dirty="0" smtClean="0"/>
              <a:t>length</a:t>
            </a:r>
            <a:r>
              <a:rPr lang="en-US" sz="900" b="0" i="0" kern="1200" dirty="0" smtClean="0">
                <a:solidFill>
                  <a:schemeClr val="tx1"/>
                </a:solidFill>
                <a:effectLst/>
                <a:latin typeface="+mn-lt"/>
                <a:ea typeface="+mn-ea"/>
                <a:cs typeface="+mn-cs"/>
              </a:rPr>
              <a:t> property will be one more than the highest index stored in the array</a:t>
            </a:r>
          </a:p>
          <a:p>
            <a:r>
              <a:rPr lang="en-US" sz="900" b="0" i="0" kern="1200" dirty="0" smtClean="0">
                <a:solidFill>
                  <a:schemeClr val="tx1"/>
                </a:solidFill>
                <a:effectLst/>
                <a:latin typeface="+mn-lt"/>
                <a:ea typeface="+mn-ea"/>
                <a:cs typeface="+mn-cs"/>
              </a:rPr>
              <a:t>Ex.</a:t>
            </a:r>
          </a:p>
          <a:p>
            <a:r>
              <a:rPr lang="en-US" sz="900" kern="1200" dirty="0" err="1" smtClean="0">
                <a:solidFill>
                  <a:schemeClr val="tx1"/>
                </a:solidFill>
                <a:effectLst/>
                <a:latin typeface="+mn-lt"/>
                <a:ea typeface="+mn-ea"/>
                <a:cs typeface="+mn-cs"/>
              </a:rPr>
              <a:t>var</a:t>
            </a:r>
            <a:r>
              <a:rPr lang="en-US" dirty="0" smtClean="0"/>
              <a:t> cats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a:t>
            </a:r>
            <a:r>
              <a:rPr lang="en-US" dirty="0" smtClean="0"/>
              <a:t> </a:t>
            </a:r>
          </a:p>
          <a:p>
            <a:r>
              <a:rPr lang="en-US" dirty="0" smtClean="0"/>
              <a:t>cats</a:t>
            </a:r>
            <a:r>
              <a:rPr lang="en-US" sz="900" kern="1200" dirty="0" smtClean="0">
                <a:solidFill>
                  <a:schemeClr val="tx1"/>
                </a:solidFill>
                <a:effectLst/>
                <a:latin typeface="+mn-lt"/>
                <a:ea typeface="+mn-ea"/>
                <a:cs typeface="+mn-cs"/>
              </a:rPr>
              <a:t>[30]</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['Dusty'];</a:t>
            </a:r>
          </a:p>
          <a:p>
            <a:r>
              <a:rPr lang="en-US" dirty="0" smtClean="0"/>
              <a:t>console</a:t>
            </a:r>
            <a:r>
              <a:rPr lang="en-US" sz="900" kern="1200" dirty="0" smtClean="0">
                <a:solidFill>
                  <a:schemeClr val="tx1"/>
                </a:solidFill>
                <a:effectLst/>
                <a:latin typeface="+mn-lt"/>
                <a:ea typeface="+mn-ea"/>
                <a:cs typeface="+mn-cs"/>
              </a:rPr>
              <a:t>.log(</a:t>
            </a:r>
            <a:r>
              <a:rPr lang="en-US" dirty="0" err="1" smtClean="0"/>
              <a:t>cats</a:t>
            </a:r>
            <a:r>
              <a:rPr lang="en-US" sz="900" kern="1200" dirty="0" err="1" smtClean="0">
                <a:solidFill>
                  <a:schemeClr val="tx1"/>
                </a:solidFill>
                <a:effectLst/>
                <a:latin typeface="+mn-lt"/>
                <a:ea typeface="+mn-ea"/>
                <a:cs typeface="+mn-cs"/>
              </a:rPr>
              <a:t>.</a:t>
            </a:r>
            <a:r>
              <a:rPr lang="en-US" dirty="0" err="1" smtClean="0"/>
              <a:t>length</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 31</a:t>
            </a: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2.</a:t>
            </a:r>
            <a:r>
              <a:rPr lang="en-US" sz="900" b="0" i="0" kern="1200" dirty="0" smtClean="0">
                <a:solidFill>
                  <a:schemeClr val="tx1"/>
                </a:solidFill>
                <a:effectLst/>
                <a:latin typeface="+mn-lt"/>
                <a:ea typeface="+mn-ea"/>
                <a:cs typeface="+mn-cs"/>
              </a:rPr>
              <a:t> You can also assign to the </a:t>
            </a:r>
            <a:r>
              <a:rPr lang="en-US" dirty="0" smtClean="0"/>
              <a:t>length</a:t>
            </a:r>
            <a:r>
              <a:rPr lang="en-US" sz="900" b="0" i="0" kern="1200" dirty="0" smtClean="0">
                <a:solidFill>
                  <a:schemeClr val="tx1"/>
                </a:solidFill>
                <a:effectLst/>
                <a:latin typeface="+mn-lt"/>
                <a:ea typeface="+mn-ea"/>
                <a:cs typeface="+mn-cs"/>
              </a:rPr>
              <a:t> property. Writing a value that is shorter than the number of stored items truncates the array; writing 0 empties it entirely:</a:t>
            </a:r>
          </a:p>
          <a:p>
            <a:endParaRPr lang="en-US" sz="900" b="0" i="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var</a:t>
            </a:r>
            <a:r>
              <a:rPr lang="en-US" sz="900" kern="1200" dirty="0" smtClean="0">
                <a:solidFill>
                  <a:schemeClr val="tx1"/>
                </a:solidFill>
                <a:effectLst/>
                <a:latin typeface="+mn-lt"/>
                <a:ea typeface="+mn-ea"/>
                <a:cs typeface="+mn-cs"/>
              </a:rPr>
              <a:t> cats = ['Dusty', 'Misty', 'Twiggy'];</a:t>
            </a:r>
          </a:p>
          <a:p>
            <a:r>
              <a:rPr lang="en-US" sz="900" kern="1200" dirty="0" smtClean="0">
                <a:solidFill>
                  <a:schemeClr val="tx1"/>
                </a:solidFill>
                <a:effectLst/>
                <a:latin typeface="+mn-lt"/>
                <a:ea typeface="+mn-ea"/>
                <a:cs typeface="+mn-cs"/>
              </a:rPr>
              <a:t>console.log(</a:t>
            </a:r>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2;</a:t>
            </a:r>
          </a:p>
          <a:p>
            <a:r>
              <a:rPr lang="en-US" sz="900" kern="1200" dirty="0" smtClean="0">
                <a:solidFill>
                  <a:schemeClr val="tx1"/>
                </a:solidFill>
                <a:effectLst/>
                <a:latin typeface="+mn-lt"/>
                <a:ea typeface="+mn-ea"/>
                <a:cs typeface="+mn-cs"/>
              </a:rPr>
              <a:t>console.log(cats); // logs "Dusty, Misty" - Twiggy has been removed</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0;</a:t>
            </a:r>
          </a:p>
          <a:p>
            <a:r>
              <a:rPr lang="en-US" sz="900" kern="1200" dirty="0" smtClean="0">
                <a:solidFill>
                  <a:schemeClr val="tx1"/>
                </a:solidFill>
                <a:effectLst/>
                <a:latin typeface="+mn-lt"/>
                <a:ea typeface="+mn-ea"/>
                <a:cs typeface="+mn-cs"/>
              </a:rPr>
              <a:t>console.log(cats); // logs nothing; the cats array is empty</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r>
              <a:rPr lang="en-US" sz="900" kern="1200" dirty="0" smtClean="0">
                <a:solidFill>
                  <a:schemeClr val="tx1"/>
                </a:solidFill>
                <a:effectLst/>
                <a:latin typeface="+mn-lt"/>
                <a:ea typeface="+mn-ea"/>
                <a:cs typeface="+mn-cs"/>
              </a:rPr>
              <a:t>console.log(cats); // [undefined, undefined, undefined]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1476493-40AA-4037-896A-2891E7F7157B}" type="datetime1">
              <a:rPr lang="en-US" smtClean="0"/>
              <a:t>3/11/2017</a:t>
            </a:fld>
            <a:endParaRPr lang="en-US" dirty="0"/>
          </a:p>
        </p:txBody>
      </p:sp>
    </p:spTree>
    <p:extLst>
      <p:ext uri="{BB962C8B-B14F-4D97-AF65-F5344CB8AC3E}">
        <p14:creationId xmlns:p14="http://schemas.microsoft.com/office/powerpoint/2010/main" val="26009209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colors = ['red', 'green', 'blue'];</a:t>
            </a:r>
          </a:p>
          <a:p>
            <a:r>
              <a:rPr lang="en-US" dirty="0" smtClean="0"/>
              <a:t>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colors.length</a:t>
            </a:r>
            <a:r>
              <a:rPr lang="en-US" dirty="0" smtClean="0"/>
              <a:t>; </a:t>
            </a:r>
            <a:r>
              <a:rPr lang="en-US" dirty="0" err="1" smtClean="0"/>
              <a:t>i</a:t>
            </a:r>
            <a:r>
              <a:rPr lang="en-US" dirty="0" smtClean="0"/>
              <a:t>++) {</a:t>
            </a:r>
          </a:p>
          <a:p>
            <a:r>
              <a:rPr lang="en-US" dirty="0" smtClean="0"/>
              <a:t>  console.log(colors[</a:t>
            </a:r>
            <a:r>
              <a:rPr lang="en-US" dirty="0" err="1" smtClean="0"/>
              <a:t>i</a:t>
            </a:r>
            <a:r>
              <a:rPr lang="en-US" dirty="0" smtClean="0"/>
              <a:t>]);</a:t>
            </a:r>
          </a:p>
          <a:p>
            <a:r>
              <a:rPr lang="en-US" dirty="0" smtClean="0"/>
              <a:t>}</a:t>
            </a:r>
          </a:p>
          <a:p>
            <a:endParaRPr lang="en-US" dirty="0" smtClean="0"/>
          </a:p>
          <a:p>
            <a:r>
              <a:rPr lang="en-US" dirty="0" smtClean="0"/>
              <a:t>Ex.2</a:t>
            </a:r>
          </a:p>
          <a:p>
            <a:r>
              <a:rPr lang="en-US" dirty="0" err="1" smtClean="0"/>
              <a:t>var</a:t>
            </a:r>
            <a:r>
              <a:rPr lang="en-US" dirty="0" smtClean="0"/>
              <a:t> colors = ['red', 'green', 'blue'];</a:t>
            </a:r>
          </a:p>
          <a:p>
            <a:r>
              <a:rPr lang="en-US" dirty="0" err="1" smtClean="0"/>
              <a:t>colors.forEach</a:t>
            </a:r>
            <a:r>
              <a:rPr lang="en-US" dirty="0" smtClean="0"/>
              <a:t>(function(color) {</a:t>
            </a:r>
          </a:p>
          <a:p>
            <a:r>
              <a:rPr lang="en-US" dirty="0" smtClean="0"/>
              <a:t>  console.log(color);</a:t>
            </a:r>
          </a:p>
          <a:p>
            <a:r>
              <a:rPr lang="en-US" dirty="0" smtClean="0"/>
              <a:t>});</a:t>
            </a:r>
          </a:p>
          <a:p>
            <a:r>
              <a:rPr lang="en-US" dirty="0" smtClean="0"/>
              <a:t>NOTE:</a:t>
            </a:r>
          </a:p>
          <a:p>
            <a:r>
              <a:rPr lang="en-US" sz="900" b="0" i="0" kern="1200" dirty="0" smtClean="0">
                <a:solidFill>
                  <a:schemeClr val="tx1"/>
                </a:solidFill>
                <a:effectLst/>
                <a:latin typeface="+mn-lt"/>
                <a:ea typeface="+mn-ea"/>
                <a:cs typeface="+mn-cs"/>
              </a:rPr>
              <a:t>Note that the elements of array omitted when the array is defined are not listed when iterating by </a:t>
            </a:r>
            <a:r>
              <a:rPr lang="en-US" dirty="0" err="1" smtClean="0"/>
              <a:t>forEach</a:t>
            </a:r>
            <a:r>
              <a:rPr lang="en-US" sz="900" b="0" i="0" kern="1200" dirty="0" smtClean="0">
                <a:solidFill>
                  <a:schemeClr val="tx1"/>
                </a:solidFill>
                <a:effectLst/>
                <a:latin typeface="+mn-lt"/>
                <a:ea typeface="+mn-ea"/>
                <a:cs typeface="+mn-cs"/>
              </a:rPr>
              <a:t>, but are listed when </a:t>
            </a:r>
            <a:r>
              <a:rPr lang="en-US" dirty="0" smtClean="0"/>
              <a:t>undefined</a:t>
            </a:r>
            <a:r>
              <a:rPr lang="en-US" sz="900" b="0" i="0" kern="1200" dirty="0" smtClean="0">
                <a:solidFill>
                  <a:schemeClr val="tx1"/>
                </a:solidFill>
                <a:effectLst/>
                <a:latin typeface="+mn-lt"/>
                <a:ea typeface="+mn-ea"/>
                <a:cs typeface="+mn-cs"/>
              </a:rPr>
              <a:t> has been manually assigned to the element:</a:t>
            </a:r>
          </a:p>
          <a:p>
            <a:r>
              <a:rPr lang="en-US" sz="900" b="0" i="0" kern="1200" dirty="0" smtClean="0">
                <a:solidFill>
                  <a:schemeClr val="tx1"/>
                </a:solidFill>
                <a:effectLst/>
                <a:latin typeface="+mn-lt"/>
                <a:ea typeface="+mn-ea"/>
                <a:cs typeface="+mn-cs"/>
              </a:rPr>
              <a:t>Ex.</a:t>
            </a:r>
          </a:p>
          <a:p>
            <a:r>
              <a:rPr lang="en-US" dirty="0" err="1" smtClean="0"/>
              <a:t>var</a:t>
            </a:r>
            <a:r>
              <a:rPr lang="en-US" dirty="0" smtClean="0"/>
              <a:t> array = ['first', 'second', , 'fourth'];</a:t>
            </a:r>
          </a:p>
          <a:p>
            <a:endParaRPr lang="en-US" dirty="0" smtClean="0"/>
          </a:p>
          <a:p>
            <a:r>
              <a:rPr lang="en-US" dirty="0" smtClean="0"/>
              <a:t>// returns ['first', 'second',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dirty="0" smtClean="0"/>
              <a:t>if (array[2] === undefined) { console.log('array[2] is undefined'); } // true</a:t>
            </a:r>
          </a:p>
          <a:p>
            <a:endParaRPr lang="en-US" dirty="0" smtClean="0"/>
          </a:p>
          <a:p>
            <a:r>
              <a:rPr lang="en-US" dirty="0" err="1" smtClean="0"/>
              <a:t>var</a:t>
            </a:r>
            <a:r>
              <a:rPr lang="en-US" dirty="0" smtClean="0"/>
              <a:t> array = ['first', 'second', undefined, 'fourth'];</a:t>
            </a:r>
          </a:p>
          <a:p>
            <a:endParaRPr lang="en-US" dirty="0" smtClean="0"/>
          </a:p>
          <a:p>
            <a:r>
              <a:rPr lang="en-US" dirty="0" smtClean="0"/>
              <a:t>// returns ['first', 'second', undefined,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sz="900" b="0" i="0" kern="1200" dirty="0" smtClean="0">
                <a:solidFill>
                  <a:schemeClr val="tx1"/>
                </a:solidFill>
                <a:effectLst/>
                <a:latin typeface="+mn-lt"/>
                <a:ea typeface="+mn-ea"/>
                <a:cs typeface="+mn-cs"/>
              </a:rPr>
              <a:t>Since JavaScript elements are saved as standard object properties, it is not advisable to iterate through JavaScript arrays using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loops because normal elements and all enumerable properties will be listed.</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41A8034-39BE-48C3-A71B-A262B61F060D}" type="datetime1">
              <a:rPr lang="en-US" smtClean="0"/>
              <a:t>3/11/2017</a:t>
            </a:fld>
            <a:endParaRPr lang="en-US" dirty="0"/>
          </a:p>
        </p:txBody>
      </p:sp>
    </p:spTree>
    <p:extLst>
      <p:ext uri="{BB962C8B-B14F-4D97-AF65-F5344CB8AC3E}">
        <p14:creationId xmlns:p14="http://schemas.microsoft.com/office/powerpoint/2010/main" val="1502021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ex.1</a:t>
            </a:r>
          </a:p>
          <a:p>
            <a:r>
              <a:rPr lang="en-US" dirty="0" err="1" smtClean="0"/>
              <a:t>var</a:t>
            </a:r>
            <a:r>
              <a:rPr lang="en-US" dirty="0" smtClean="0"/>
              <a:t> a = ['a', 'b', 'c'];</a:t>
            </a:r>
          </a:p>
          <a:p>
            <a:r>
              <a:rPr lang="en-US" dirty="0" err="1" smtClean="0"/>
              <a:t>a.forEach</a:t>
            </a:r>
            <a:r>
              <a:rPr lang="en-US" dirty="0" smtClean="0"/>
              <a:t>(function(element) { console.log(element); }); </a:t>
            </a:r>
          </a:p>
          <a:p>
            <a:r>
              <a:rPr lang="en-US" dirty="0" smtClean="0"/>
              <a:t>// logs each item in turn</a:t>
            </a:r>
          </a:p>
          <a:p>
            <a:endParaRPr lang="en-US" dirty="0" smtClean="0"/>
          </a:p>
          <a:p>
            <a:r>
              <a:rPr lang="en-US" dirty="0" smtClean="0"/>
              <a:t>ex.2</a:t>
            </a:r>
          </a:p>
          <a:p>
            <a:r>
              <a:rPr lang="en-US" dirty="0" err="1" smtClean="0"/>
              <a:t>var</a:t>
            </a:r>
            <a:r>
              <a:rPr lang="en-US" dirty="0" smtClean="0"/>
              <a:t> a1 = ['a', 'b', 'c'];</a:t>
            </a:r>
          </a:p>
          <a:p>
            <a:r>
              <a:rPr lang="en-US" dirty="0" err="1" smtClean="0"/>
              <a:t>var</a:t>
            </a:r>
            <a:r>
              <a:rPr lang="en-US" dirty="0" smtClean="0"/>
              <a:t> a2 = a1.map(function(item) { return </a:t>
            </a:r>
            <a:r>
              <a:rPr lang="en-US" dirty="0" err="1" smtClean="0"/>
              <a:t>item.toUpperCase</a:t>
            </a:r>
            <a:r>
              <a:rPr lang="en-US" dirty="0" smtClean="0"/>
              <a:t>(); });</a:t>
            </a:r>
          </a:p>
          <a:p>
            <a:r>
              <a:rPr lang="en-US" dirty="0" smtClean="0"/>
              <a:t>console.log(a2); // logs ['A', 'B', 'C']</a:t>
            </a:r>
          </a:p>
          <a:p>
            <a:r>
              <a:rPr lang="en-US" dirty="0" smtClean="0"/>
              <a:t>ex.3</a:t>
            </a:r>
          </a:p>
          <a:p>
            <a:r>
              <a:rPr lang="en-US" dirty="0" err="1" smtClean="0"/>
              <a:t>var</a:t>
            </a:r>
            <a:r>
              <a:rPr lang="en-US" dirty="0" smtClean="0"/>
              <a:t> a1 = ['a', 10, 'b', 20, 'c', 30];</a:t>
            </a:r>
          </a:p>
          <a:p>
            <a:r>
              <a:rPr lang="en-US" dirty="0" err="1" smtClean="0"/>
              <a:t>var</a:t>
            </a:r>
            <a:r>
              <a:rPr lang="en-US" dirty="0" smtClean="0"/>
              <a:t> a2 = a1.filter(function(item) { return </a:t>
            </a:r>
            <a:r>
              <a:rPr lang="en-US" dirty="0" err="1" smtClean="0"/>
              <a:t>typeof</a:t>
            </a:r>
            <a:r>
              <a:rPr lang="en-US" dirty="0" smtClean="0"/>
              <a:t> item === 'number'; });</a:t>
            </a:r>
          </a:p>
          <a:p>
            <a:r>
              <a:rPr lang="en-US" dirty="0" smtClean="0"/>
              <a:t>console.log(a2); // logs [10, 20, 30]</a:t>
            </a:r>
          </a:p>
          <a:p>
            <a:endParaRPr lang="en-US" dirty="0" smtClean="0"/>
          </a:p>
          <a:p>
            <a:r>
              <a:rPr lang="en-US" dirty="0" smtClean="0"/>
              <a:t>ex-4.</a:t>
            </a:r>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console.log(a1.every(</a:t>
            </a:r>
            <a:r>
              <a:rPr lang="en-US" dirty="0" err="1" smtClean="0"/>
              <a:t>isNumber</a:t>
            </a:r>
            <a:r>
              <a:rPr lang="en-US" dirty="0" smtClean="0"/>
              <a:t>)); // logs true</a:t>
            </a:r>
          </a:p>
          <a:p>
            <a:r>
              <a:rPr lang="en-US" dirty="0" err="1" smtClean="0"/>
              <a:t>var</a:t>
            </a:r>
            <a:r>
              <a:rPr lang="en-US" dirty="0" smtClean="0"/>
              <a:t> a2 = [1, '2', 3];</a:t>
            </a:r>
          </a:p>
          <a:p>
            <a:r>
              <a:rPr lang="en-US" dirty="0" smtClean="0"/>
              <a:t>console.log(a2.every(</a:t>
            </a:r>
            <a:r>
              <a:rPr lang="en-US" dirty="0" err="1" smtClean="0"/>
              <a:t>isNumber</a:t>
            </a:r>
            <a:r>
              <a:rPr lang="en-US" dirty="0" smtClean="0"/>
              <a:t>)); // logs false</a:t>
            </a:r>
          </a:p>
          <a:p>
            <a:endParaRPr lang="en-US" dirty="0" smtClean="0"/>
          </a:p>
          <a:p>
            <a:r>
              <a:rPr lang="en-US" dirty="0" smtClean="0"/>
              <a:t>ex-5</a:t>
            </a:r>
          </a:p>
          <a:p>
            <a:endParaRPr lang="en-US" dirty="0" smtClean="0"/>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console.log(a1.some(</a:t>
            </a:r>
            <a:r>
              <a:rPr lang="en-US" dirty="0" err="1" smtClean="0"/>
              <a:t>isNumber</a:t>
            </a:r>
            <a:r>
              <a:rPr lang="en-US" dirty="0" smtClean="0"/>
              <a:t>)); // logs true</a:t>
            </a:r>
          </a:p>
          <a:p>
            <a:r>
              <a:rPr lang="en-US" dirty="0" err="1" smtClean="0"/>
              <a:t>var</a:t>
            </a:r>
            <a:r>
              <a:rPr lang="en-US" dirty="0" smtClean="0"/>
              <a:t> a2 = [1, '2', 3];</a:t>
            </a:r>
          </a:p>
          <a:p>
            <a:r>
              <a:rPr lang="en-US" dirty="0" smtClean="0"/>
              <a:t>console.log(a2.some(</a:t>
            </a:r>
            <a:r>
              <a:rPr lang="en-US" dirty="0" err="1" smtClean="0"/>
              <a:t>isNumber</a:t>
            </a:r>
            <a:r>
              <a:rPr lang="en-US" dirty="0" smtClean="0"/>
              <a:t>)); // logs true</a:t>
            </a:r>
          </a:p>
          <a:p>
            <a:r>
              <a:rPr lang="en-US" dirty="0" err="1" smtClean="0"/>
              <a:t>var</a:t>
            </a:r>
            <a:r>
              <a:rPr lang="en-US" dirty="0" smtClean="0"/>
              <a:t> a3 = ['1', '2', '3'];</a:t>
            </a:r>
          </a:p>
          <a:p>
            <a:r>
              <a:rPr lang="en-US" dirty="0" smtClean="0"/>
              <a:t>console.log(a3.some(</a:t>
            </a:r>
            <a:r>
              <a:rPr lang="en-US" dirty="0" err="1" smtClean="0"/>
              <a:t>isNumber</a:t>
            </a:r>
            <a:r>
              <a:rPr lang="en-US" dirty="0" smtClean="0"/>
              <a:t>)); // logs false</a:t>
            </a:r>
          </a:p>
          <a:p>
            <a:endParaRPr lang="en-US" dirty="0" smtClean="0"/>
          </a:p>
          <a:p>
            <a:r>
              <a:rPr lang="en-US" dirty="0" smtClean="0"/>
              <a:t>ex.6</a:t>
            </a:r>
          </a:p>
          <a:p>
            <a:r>
              <a:rPr lang="en-US" dirty="0" err="1" smtClean="0"/>
              <a:t>var</a:t>
            </a:r>
            <a:r>
              <a:rPr lang="en-US" dirty="0" smtClean="0"/>
              <a:t> a = [10, 20, 30];</a:t>
            </a:r>
          </a:p>
          <a:p>
            <a:r>
              <a:rPr lang="en-US" dirty="0" err="1" smtClean="0"/>
              <a:t>var</a:t>
            </a:r>
            <a:r>
              <a:rPr lang="en-US" dirty="0" smtClean="0"/>
              <a:t> total = </a:t>
            </a:r>
            <a:r>
              <a:rPr lang="en-US" dirty="0" err="1" smtClean="0"/>
              <a:t>a.reduce</a:t>
            </a:r>
            <a:r>
              <a:rPr lang="en-US" dirty="0" smtClean="0"/>
              <a:t>(function(first, second) { return first + second; }, 0);</a:t>
            </a:r>
          </a:p>
          <a:p>
            <a:r>
              <a:rPr lang="en-US" dirty="0" smtClean="0"/>
              <a:t>console.log(total) // Prints 60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5BD5C2D-A268-4F39-AA06-2FA9539C8034}" type="datetime1">
              <a:rPr lang="en-US" smtClean="0"/>
              <a:t>3/11/2017</a:t>
            </a:fld>
            <a:endParaRPr lang="en-US" dirty="0"/>
          </a:p>
        </p:txBody>
      </p:sp>
    </p:spTree>
    <p:extLst>
      <p:ext uri="{BB962C8B-B14F-4D97-AF65-F5344CB8AC3E}">
        <p14:creationId xmlns:p14="http://schemas.microsoft.com/office/powerpoint/2010/main" val="565030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a = new Array(4);</a:t>
            </a:r>
          </a:p>
          <a:p>
            <a:r>
              <a:rPr lang="en-US" dirty="0" smtClean="0"/>
              <a:t>for (</a:t>
            </a:r>
            <a:r>
              <a:rPr lang="en-US" dirty="0" err="1" smtClean="0"/>
              <a:t>i</a:t>
            </a:r>
            <a:r>
              <a:rPr lang="en-US" dirty="0" smtClean="0"/>
              <a:t> = 0; </a:t>
            </a:r>
            <a:r>
              <a:rPr lang="en-US" dirty="0" err="1" smtClean="0"/>
              <a:t>i</a:t>
            </a:r>
            <a:r>
              <a:rPr lang="en-US" dirty="0" smtClean="0"/>
              <a:t> &lt; 4; </a:t>
            </a:r>
            <a:r>
              <a:rPr lang="en-US" dirty="0" err="1" smtClean="0"/>
              <a:t>i</a:t>
            </a:r>
            <a:r>
              <a:rPr lang="en-US" dirty="0" smtClean="0"/>
              <a:t>++) {</a:t>
            </a:r>
          </a:p>
          <a:p>
            <a:r>
              <a:rPr lang="en-US" dirty="0" smtClean="0"/>
              <a:t>  a[</a:t>
            </a:r>
            <a:r>
              <a:rPr lang="en-US" dirty="0" err="1" smtClean="0"/>
              <a:t>i</a:t>
            </a:r>
            <a:r>
              <a:rPr lang="en-US" dirty="0" smtClean="0"/>
              <a:t>] = new Array(4);</a:t>
            </a:r>
          </a:p>
          <a:p>
            <a:r>
              <a:rPr lang="en-US" dirty="0" smtClean="0"/>
              <a:t>  for (j = 0; j &lt; 4; </a:t>
            </a:r>
            <a:r>
              <a:rPr lang="en-US" dirty="0" err="1" smtClean="0"/>
              <a:t>j++</a:t>
            </a:r>
            <a:r>
              <a:rPr lang="en-US" dirty="0" smtClean="0"/>
              <a:t>) {</a:t>
            </a:r>
          </a:p>
          <a:p>
            <a:r>
              <a:rPr lang="en-US" dirty="0" smtClean="0"/>
              <a:t>    a[</a:t>
            </a:r>
            <a:r>
              <a:rPr lang="en-US" dirty="0" err="1" smtClean="0"/>
              <a:t>i</a:t>
            </a:r>
            <a:r>
              <a:rPr lang="en-US" dirty="0" smtClean="0"/>
              <a:t>][j] = '[' + </a:t>
            </a:r>
            <a:r>
              <a:rPr lang="en-US" dirty="0" err="1" smtClean="0"/>
              <a:t>i</a:t>
            </a:r>
            <a:r>
              <a:rPr lang="en-US" dirty="0" smtClean="0"/>
              <a:t> + ', ' + j + ']';</a:t>
            </a:r>
          </a:p>
          <a:p>
            <a:r>
              <a:rPr lang="en-US" dirty="0" smtClean="0"/>
              <a:t>  }</a:t>
            </a:r>
          </a:p>
          <a:p>
            <a:r>
              <a:rPr lang="en-US" dirty="0" smtClean="0"/>
              <a:t>}</a:t>
            </a:r>
          </a:p>
          <a:p>
            <a:r>
              <a:rPr lang="en-US" dirty="0" smtClean="0"/>
              <a:t>Row 0: [0, 0] [0, 1] [0, 2] [0, 3]</a:t>
            </a:r>
          </a:p>
          <a:p>
            <a:r>
              <a:rPr lang="en-US" dirty="0" smtClean="0"/>
              <a:t>Row 1: [1, 0] [1, 1] [1, 2] [1, 3]</a:t>
            </a:r>
          </a:p>
          <a:p>
            <a:r>
              <a:rPr lang="en-US" dirty="0" smtClean="0"/>
              <a:t>Row 2: [2, 0] [2, 1] [2, 2] [2, 3]</a:t>
            </a:r>
          </a:p>
          <a:p>
            <a:r>
              <a:rPr lang="en-US" dirty="0" smtClean="0"/>
              <a:t>Row 3: [3, 0] [3, 1] [3, 2] [3, 3]</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5022479-3D91-4BD2-A079-8C97A99A6716}" type="datetime1">
              <a:rPr lang="en-US" smtClean="0"/>
              <a:t>3/11/2017</a:t>
            </a:fld>
            <a:endParaRPr lang="en-US" dirty="0"/>
          </a:p>
        </p:txBody>
      </p:sp>
    </p:spTree>
    <p:extLst>
      <p:ext uri="{BB962C8B-B14F-4D97-AF65-F5344CB8AC3E}">
        <p14:creationId xmlns:p14="http://schemas.microsoft.com/office/powerpoint/2010/main" val="2706080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var</a:t>
            </a:r>
            <a:r>
              <a:rPr lang="en-US" dirty="0" smtClean="0">
                <a:effectLst/>
              </a:rPr>
              <a:t> </a:t>
            </a:r>
            <a:r>
              <a:rPr lang="en-US" dirty="0" err="1" smtClean="0">
                <a:effectLst/>
              </a:rPr>
              <a:t>ageGroup</a:t>
            </a:r>
            <a:r>
              <a:rPr lang="en-US" dirty="0" smtClean="0">
                <a:effectLst/>
              </a:rPr>
              <a:t> </a:t>
            </a:r>
            <a:r>
              <a:rPr lang="en-US" sz="900" kern="1200" dirty="0" smtClean="0">
                <a:solidFill>
                  <a:schemeClr val="tx1"/>
                </a:solidFill>
                <a:effectLst/>
                <a:latin typeface="+mn-lt"/>
                <a:ea typeface="+mn-ea"/>
                <a:cs typeface="+mn-cs"/>
              </a:rPr>
              <a:t>=</a:t>
            </a:r>
            <a:r>
              <a:rPr lang="en-US" dirty="0" smtClean="0">
                <a:effectLst/>
              </a:rPr>
              <a:t> {</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"Children"</a:t>
            </a:r>
            <a:r>
              <a:rPr lang="en-US" dirty="0" smtClean="0">
                <a:effectLst/>
              </a:rPr>
              <a:t>, </a:t>
            </a:r>
            <a:r>
              <a:rPr lang="en-US" sz="900" kern="1200" dirty="0" smtClean="0">
                <a:solidFill>
                  <a:schemeClr val="tx1"/>
                </a:solidFill>
                <a:effectLst/>
                <a:latin typeface="+mn-lt"/>
                <a:ea typeface="+mn-ea"/>
                <a:cs typeface="+mn-cs"/>
              </a:rPr>
              <a:t>100</a:t>
            </a:r>
            <a:r>
              <a:rPr lang="en-US" dirty="0" smtClean="0">
                <a:effectLst/>
              </a:rPr>
              <a:t>:</a:t>
            </a:r>
            <a:r>
              <a:rPr lang="en-US" sz="900" kern="1200" dirty="0" smtClean="0">
                <a:solidFill>
                  <a:schemeClr val="tx1"/>
                </a:solidFill>
                <a:effectLst/>
                <a:latin typeface="+mn-lt"/>
                <a:ea typeface="+mn-ea"/>
                <a:cs typeface="+mn-cs"/>
              </a:rPr>
              <a:t>"Very Old"</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(ageGroup.</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This will throw an error</a:t>
            </a:r>
            <a:r>
              <a:rPr lang="en-US" dirty="0" smtClean="0">
                <a:effectLst/>
              </a:rPr>
              <a:t>​​</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 This is how you will access the value of the property 30, to get value </a:t>
            </a:r>
          </a:p>
          <a:p>
            <a:r>
              <a:rPr lang="en-US" sz="900" kern="1200" dirty="0" smtClean="0">
                <a:solidFill>
                  <a:schemeClr val="tx1"/>
                </a:solidFill>
                <a:effectLst/>
                <a:latin typeface="+mn-lt"/>
                <a:ea typeface="+mn-ea"/>
                <a:cs typeface="+mn-cs"/>
              </a:rPr>
              <a:t> "Children"</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t>
            </a:r>
            <a:r>
              <a:rPr lang="en-US" dirty="0" err="1" smtClean="0">
                <a:effectLst/>
              </a:rPr>
              <a:t>ageGroup</a:t>
            </a:r>
            <a:r>
              <a:rPr lang="en-US" dirty="0" smtClean="0">
                <a:effectLst/>
              </a:rPr>
              <a:t>[</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Children</a:t>
            </a:r>
            <a:r>
              <a:rPr lang="en-US" dirty="0" smtClean="0">
                <a:effectLst/>
              </a:rPr>
              <a:t>​​​</a:t>
            </a:r>
            <a:r>
              <a:rPr lang="en-US" sz="900" kern="1200" dirty="0" smtClean="0">
                <a:solidFill>
                  <a:schemeClr val="tx1"/>
                </a:solidFill>
                <a:effectLst/>
                <a:latin typeface="+mn-lt"/>
                <a:ea typeface="+mn-ea"/>
                <a:cs typeface="+mn-cs"/>
              </a:rPr>
              <a:t>//It is best to avoid using numbers as property names.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8A1A91-930A-4EEE-9073-3015D72BEBEB}" type="datetime1">
              <a:rPr lang="en-US" smtClean="0"/>
              <a:t>3/11/2017</a:t>
            </a:fld>
            <a:endParaRPr lang="en-US" dirty="0"/>
          </a:p>
        </p:txBody>
      </p:sp>
    </p:spTree>
    <p:extLst>
      <p:ext uri="{BB962C8B-B14F-4D97-AF65-F5344CB8AC3E}">
        <p14:creationId xmlns:p14="http://schemas.microsoft.com/office/powerpoint/2010/main" val="1638157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D151330-263A-42FA-B9C1-012FF6CA88C3}" type="datetime1">
              <a:rPr lang="en-US" smtClean="0"/>
              <a:t>3/11/2017</a:t>
            </a:fld>
            <a:endParaRPr lang="en-US" dirty="0"/>
          </a:p>
        </p:txBody>
      </p:sp>
    </p:spTree>
    <p:extLst>
      <p:ext uri="{BB962C8B-B14F-4D97-AF65-F5344CB8AC3E}">
        <p14:creationId xmlns:p14="http://schemas.microsoft.com/office/powerpoint/2010/main" val="12584355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err="1" smtClean="0"/>
              <a:t>var</a:t>
            </a:r>
            <a:r>
              <a:rPr lang="en-US" dirty="0" smtClean="0"/>
              <a:t> </a:t>
            </a:r>
            <a:r>
              <a:rPr lang="en-US" dirty="0" err="1" smtClean="0"/>
              <a:t>christmasList</a:t>
            </a:r>
            <a:r>
              <a:rPr lang="en-US" dirty="0" smtClean="0"/>
              <a:t> = {</a:t>
            </a:r>
            <a:r>
              <a:rPr lang="en-US" dirty="0" err="1" smtClean="0"/>
              <a:t>mike:"Book</a:t>
            </a:r>
            <a:r>
              <a:rPr lang="en-US" dirty="0" smtClean="0"/>
              <a:t>", </a:t>
            </a:r>
            <a:r>
              <a:rPr lang="en-US" dirty="0" err="1" smtClean="0"/>
              <a:t>jason</a:t>
            </a:r>
            <a:r>
              <a:rPr lang="en-US" dirty="0" smtClean="0"/>
              <a:t>:"sweater" }</a:t>
            </a:r>
          </a:p>
          <a:p>
            <a:r>
              <a:rPr lang="en-US" dirty="0" smtClean="0"/>
              <a:t>​delete </a:t>
            </a:r>
            <a:r>
              <a:rPr lang="en-US" dirty="0" err="1" smtClean="0"/>
              <a:t>christmasList.mike</a:t>
            </a:r>
            <a:r>
              <a:rPr lang="en-US" dirty="0" smtClean="0"/>
              <a:t>; // deletes the mike property​</a:t>
            </a:r>
          </a:p>
          <a:p>
            <a:r>
              <a:rPr lang="en-US" dirty="0" smtClean="0"/>
              <a:t>​</a:t>
            </a:r>
          </a:p>
          <a:p>
            <a:r>
              <a:rPr lang="en-US" dirty="0" smtClean="0"/>
              <a:t>​for (</a:t>
            </a:r>
            <a:r>
              <a:rPr lang="en-US" dirty="0" err="1" smtClean="0"/>
              <a:t>var</a:t>
            </a:r>
            <a:r>
              <a:rPr lang="en-US" dirty="0" smtClean="0"/>
              <a:t> people in </a:t>
            </a:r>
            <a:r>
              <a:rPr lang="en-US" dirty="0" err="1" smtClean="0"/>
              <a:t>christmasList</a:t>
            </a:r>
            <a:r>
              <a:rPr lang="en-US" dirty="0" smtClean="0"/>
              <a:t>) {</a:t>
            </a:r>
          </a:p>
          <a:p>
            <a:r>
              <a:rPr lang="en-US" dirty="0" smtClean="0"/>
              <a:t>    console.log(people);</a:t>
            </a:r>
          </a:p>
          <a:p>
            <a:r>
              <a:rPr lang="en-US" dirty="0" smtClean="0"/>
              <a:t>}</a:t>
            </a:r>
          </a:p>
          <a:p>
            <a:r>
              <a:rPr lang="en-US" dirty="0" smtClean="0"/>
              <a:t>​// Prints only </a:t>
            </a:r>
            <a:r>
              <a:rPr lang="en-US" dirty="0" err="1" smtClean="0"/>
              <a:t>jason</a:t>
            </a:r>
            <a:r>
              <a:rPr lang="en-US" dirty="0" smtClean="0"/>
              <a:t>​</a:t>
            </a:r>
          </a:p>
          <a:p>
            <a:r>
              <a:rPr lang="en-US" dirty="0" smtClean="0"/>
              <a:t>​// The mike property was deleted​</a:t>
            </a:r>
          </a:p>
          <a:p>
            <a:r>
              <a:rPr lang="en-US" dirty="0" smtClean="0"/>
              <a:t>​</a:t>
            </a:r>
          </a:p>
          <a:p>
            <a:r>
              <a:rPr lang="en-US" dirty="0" smtClean="0"/>
              <a:t>​delete </a:t>
            </a:r>
            <a:r>
              <a:rPr lang="en-US" dirty="0" err="1" smtClean="0"/>
              <a:t>christmasList.toString</a:t>
            </a:r>
            <a:r>
              <a:rPr lang="en-US" dirty="0" smtClean="0"/>
              <a:t>; // returns true, but </a:t>
            </a:r>
            <a:r>
              <a:rPr lang="en-US" dirty="0" err="1" smtClean="0"/>
              <a:t>toString</a:t>
            </a:r>
            <a:r>
              <a:rPr lang="en-US" dirty="0" smtClean="0"/>
              <a:t> not deleted because it is an inherited method​</a:t>
            </a:r>
          </a:p>
          <a:p>
            <a:r>
              <a:rPr lang="en-US" dirty="0" smtClean="0"/>
              <a:t>​</a:t>
            </a:r>
          </a:p>
          <a:p>
            <a:r>
              <a:rPr lang="en-US" dirty="0" smtClean="0"/>
              <a:t>​// Here we call the </a:t>
            </a:r>
            <a:r>
              <a:rPr lang="en-US" dirty="0" err="1" smtClean="0"/>
              <a:t>toString</a:t>
            </a:r>
            <a:r>
              <a:rPr lang="en-US" dirty="0" smtClean="0"/>
              <a:t> method and it works just fine—wasn’t deleted ​</a:t>
            </a:r>
          </a:p>
          <a:p>
            <a:r>
              <a:rPr lang="en-US" dirty="0" err="1" smtClean="0"/>
              <a:t>christmasList.toString</a:t>
            </a:r>
            <a:r>
              <a:rPr lang="en-US" dirty="0" smtClean="0"/>
              <a:t>(); //"[object Object]"​</a:t>
            </a:r>
          </a:p>
          <a:p>
            <a:r>
              <a:rPr lang="en-US" dirty="0" smtClean="0"/>
              <a:t>​</a:t>
            </a:r>
          </a:p>
          <a:p>
            <a:r>
              <a:rPr lang="en-US" dirty="0" smtClean="0"/>
              <a:t>​// You can delete a property of an instance if the property is an own property of that instance. For example, we can delete the </a:t>
            </a:r>
            <a:r>
              <a:rPr lang="en-US" dirty="0" err="1" smtClean="0"/>
              <a:t>educationLevel</a:t>
            </a:r>
            <a:r>
              <a:rPr lang="en-US" dirty="0" smtClean="0"/>
              <a:t> property from the school's object we created above because the </a:t>
            </a:r>
            <a:r>
              <a:rPr lang="en-US" dirty="0" err="1" smtClean="0"/>
              <a:t>educationLevel</a:t>
            </a:r>
            <a:r>
              <a:rPr lang="en-US" dirty="0" smtClean="0"/>
              <a:t> property is defined on the instance: we used the "this" keyword to define the property when we declare the </a:t>
            </a:r>
            <a:r>
              <a:rPr lang="en-US" dirty="0" err="1" smtClean="0"/>
              <a:t>HigherLearning</a:t>
            </a:r>
            <a:r>
              <a:rPr lang="en-US" dirty="0" smtClean="0"/>
              <a:t> function. We did not define the </a:t>
            </a:r>
            <a:r>
              <a:rPr lang="en-US" dirty="0" err="1" smtClean="0"/>
              <a:t>educationLevel</a:t>
            </a:r>
            <a:r>
              <a:rPr lang="en-US" dirty="0" smtClean="0"/>
              <a:t> property on the </a:t>
            </a:r>
            <a:r>
              <a:rPr lang="en-US" dirty="0" err="1" smtClean="0"/>
              <a:t>HigherLearning</a:t>
            </a:r>
            <a:r>
              <a:rPr lang="en-US" dirty="0" smtClean="0"/>
              <a:t> function's prototype.​</a:t>
            </a:r>
          </a:p>
          <a:p>
            <a:r>
              <a:rPr lang="en-US" dirty="0" smtClean="0"/>
              <a:t>​</a:t>
            </a:r>
          </a:p>
          <a:p>
            <a:r>
              <a:rPr lang="en-US" dirty="0" smtClean="0"/>
              <a:t>console.log(</a:t>
            </a:r>
            <a:r>
              <a:rPr lang="en-US" dirty="0" err="1" smtClean="0"/>
              <a:t>school.hasOwnProperty</a:t>
            </a:r>
            <a:r>
              <a:rPr lang="en-US" dirty="0" smtClean="0"/>
              <a:t>("</a:t>
            </a:r>
            <a:r>
              <a:rPr lang="en-US" dirty="0" err="1" smtClean="0"/>
              <a:t>educationLevel</a:t>
            </a:r>
            <a:r>
              <a:rPr lang="en-US" dirty="0" smtClean="0"/>
              <a:t>")); true​</a:t>
            </a:r>
          </a:p>
          <a:p>
            <a:r>
              <a:rPr lang="en-US" dirty="0" smtClean="0"/>
              <a:t>​// </a:t>
            </a:r>
            <a:r>
              <a:rPr lang="en-US" dirty="0" err="1" smtClean="0"/>
              <a:t>educationLevel</a:t>
            </a:r>
            <a:r>
              <a:rPr lang="en-US" dirty="0" smtClean="0"/>
              <a:t> is an own property on school, so we can delete it​</a:t>
            </a:r>
          </a:p>
          <a:p>
            <a:r>
              <a:rPr lang="en-US" dirty="0" smtClean="0"/>
              <a:t>​delete </a:t>
            </a:r>
            <a:r>
              <a:rPr lang="en-US" dirty="0" err="1" smtClean="0"/>
              <a:t>school.educationLevel</a:t>
            </a:r>
            <a:r>
              <a:rPr lang="en-US" dirty="0" smtClean="0"/>
              <a:t>; true </a:t>
            </a:r>
          </a:p>
          <a:p>
            <a:r>
              <a:rPr lang="en-US" dirty="0" smtClean="0"/>
              <a:t>​</a:t>
            </a:r>
          </a:p>
          <a:p>
            <a:r>
              <a:rPr lang="en-US" dirty="0" smtClean="0"/>
              <a:t>​// The </a:t>
            </a:r>
            <a:r>
              <a:rPr lang="en-US" dirty="0" err="1" smtClean="0"/>
              <a:t>educationLevel</a:t>
            </a:r>
            <a:r>
              <a:rPr lang="en-US" dirty="0" smtClean="0"/>
              <a:t> property was deleted from the school instance​</a:t>
            </a:r>
          </a:p>
          <a:p>
            <a:r>
              <a:rPr lang="en-US" dirty="0" smtClean="0"/>
              <a:t>console.log(</a:t>
            </a:r>
            <a:r>
              <a:rPr lang="en-US" dirty="0" err="1" smtClean="0"/>
              <a:t>school.educationLevel</a:t>
            </a:r>
            <a:r>
              <a:rPr lang="en-US" dirty="0" smtClean="0"/>
              <a:t>); undefined</a:t>
            </a:r>
          </a:p>
          <a:p>
            <a:r>
              <a:rPr lang="en-US" dirty="0" smtClean="0"/>
              <a:t>​</a:t>
            </a:r>
          </a:p>
          <a:p>
            <a:r>
              <a:rPr lang="en-US" dirty="0" smtClean="0"/>
              <a:t>​// But the </a:t>
            </a:r>
            <a:r>
              <a:rPr lang="en-US" dirty="0" err="1" smtClean="0"/>
              <a:t>educationLevel</a:t>
            </a:r>
            <a:r>
              <a:rPr lang="en-US" dirty="0" smtClean="0"/>
              <a:t> property is still on the </a:t>
            </a:r>
            <a:r>
              <a:rPr lang="en-US" dirty="0" err="1" smtClean="0"/>
              <a:t>HigherLearning</a:t>
            </a:r>
            <a:r>
              <a:rPr lang="en-US" dirty="0" smtClean="0"/>
              <a:t> function​</a:t>
            </a:r>
          </a:p>
          <a:p>
            <a:r>
              <a:rPr lang="en-US" dirty="0" smtClean="0"/>
              <a:t>​</a:t>
            </a:r>
            <a:r>
              <a:rPr lang="en-US" dirty="0" err="1" smtClean="0"/>
              <a:t>var</a:t>
            </a:r>
            <a:r>
              <a:rPr lang="en-US" dirty="0" smtClean="0"/>
              <a:t> </a:t>
            </a:r>
            <a:r>
              <a:rPr lang="en-US" dirty="0" err="1" smtClean="0"/>
              <a:t>newSchool</a:t>
            </a:r>
            <a:r>
              <a:rPr lang="en-US" dirty="0" smtClean="0"/>
              <a:t> = new </a:t>
            </a:r>
            <a:r>
              <a:rPr lang="en-US" dirty="0" err="1" smtClean="0"/>
              <a:t>HigherLearning</a:t>
            </a:r>
            <a:r>
              <a:rPr lang="en-US" dirty="0" smtClean="0"/>
              <a:t> ();</a:t>
            </a:r>
          </a:p>
          <a:p>
            <a:r>
              <a:rPr lang="en-US" dirty="0" smtClean="0"/>
              <a:t>console.log(</a:t>
            </a:r>
            <a:r>
              <a:rPr lang="en-US" dirty="0" err="1" smtClean="0"/>
              <a:t>newSchool.educationLevel</a:t>
            </a:r>
            <a:r>
              <a:rPr lang="en-US" dirty="0" smtClean="0"/>
              <a:t>); // University​</a:t>
            </a:r>
          </a:p>
          <a:p>
            <a:r>
              <a:rPr lang="en-US" dirty="0" smtClean="0"/>
              <a:t>​</a:t>
            </a:r>
          </a:p>
          <a:p>
            <a:r>
              <a:rPr lang="en-US" dirty="0" smtClean="0"/>
              <a:t>​// If we had defined a property on the </a:t>
            </a:r>
            <a:r>
              <a:rPr lang="en-US" dirty="0" err="1" smtClean="0"/>
              <a:t>HigherLearning</a:t>
            </a:r>
            <a:r>
              <a:rPr lang="en-US" dirty="0" smtClean="0"/>
              <a:t> function's prototype, such as this educationLevel2 property:​</a:t>
            </a:r>
          </a:p>
          <a:p>
            <a:r>
              <a:rPr lang="en-US" dirty="0" smtClean="0"/>
              <a:t>HigherLearning.prototype.educationLevel2 = "University 2";</a:t>
            </a:r>
          </a:p>
          <a:p>
            <a:r>
              <a:rPr lang="en-US" dirty="0" smtClean="0"/>
              <a:t>​</a:t>
            </a:r>
          </a:p>
          <a:p>
            <a:r>
              <a:rPr lang="en-US" dirty="0" smtClean="0"/>
              <a:t>​// Then the educationLevel2 property on the instances of </a:t>
            </a:r>
            <a:r>
              <a:rPr lang="en-US" dirty="0" err="1" smtClean="0"/>
              <a:t>HigherLearning</a:t>
            </a:r>
            <a:r>
              <a:rPr lang="en-US" dirty="0" smtClean="0"/>
              <a:t> would not be own property. ​</a:t>
            </a:r>
          </a:p>
          <a:p>
            <a:r>
              <a:rPr lang="en-US" dirty="0" smtClean="0"/>
              <a:t>​</a:t>
            </a:r>
          </a:p>
          <a:p>
            <a:r>
              <a:rPr lang="en-US" dirty="0" smtClean="0"/>
              <a:t>​// The educationLevel2 property is not an own property on the school instance​</a:t>
            </a:r>
          </a:p>
          <a:p>
            <a:r>
              <a:rPr lang="en-US" dirty="0" smtClean="0"/>
              <a:t>console.log(</a:t>
            </a:r>
            <a:r>
              <a:rPr lang="en-US" dirty="0" err="1" smtClean="0"/>
              <a:t>school.hasOwnProperty</a:t>
            </a:r>
            <a:r>
              <a:rPr lang="en-US" dirty="0" smtClean="0"/>
              <a:t>("educationLevel2")); false​</a:t>
            </a:r>
          </a:p>
          <a:p>
            <a:r>
              <a:rPr lang="en-US" dirty="0" smtClean="0"/>
              <a:t>console.log(school.educationLevel2); // University 2​</a:t>
            </a:r>
          </a:p>
          <a:p>
            <a:r>
              <a:rPr lang="en-US" dirty="0" smtClean="0"/>
              <a:t>​</a:t>
            </a:r>
          </a:p>
          <a:p>
            <a:r>
              <a:rPr lang="en-US" dirty="0" smtClean="0"/>
              <a:t>​// Let's try to delete the inherited educationLevel2 property​</a:t>
            </a:r>
          </a:p>
          <a:p>
            <a:r>
              <a:rPr lang="en-US" dirty="0" smtClean="0"/>
              <a:t>​delete school.educationLevel2; true (always returns true, as noted earlier)</a:t>
            </a:r>
          </a:p>
          <a:p>
            <a:r>
              <a:rPr lang="en-US" dirty="0" smtClean="0"/>
              <a:t>​</a:t>
            </a:r>
          </a:p>
          <a:p>
            <a:r>
              <a:rPr lang="en-US" dirty="0" smtClean="0"/>
              <a:t>​// The inherited educationLevel2 property was not deleted​</a:t>
            </a:r>
          </a:p>
          <a:p>
            <a:r>
              <a:rPr lang="en-US" dirty="0" smtClean="0"/>
              <a:t>console.log(school.educationLevel2); University 2​</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C31D70B-C340-4654-A37B-046665E56161}" type="datetime1">
              <a:rPr lang="en-US" smtClean="0"/>
              <a:t>3/11/2017</a:t>
            </a:fld>
            <a:endParaRPr lang="en-US" dirty="0"/>
          </a:p>
        </p:txBody>
      </p:sp>
    </p:spTree>
    <p:extLst>
      <p:ext uri="{BB962C8B-B14F-4D97-AF65-F5344CB8AC3E}">
        <p14:creationId xmlns:p14="http://schemas.microsoft.com/office/powerpoint/2010/main" val="390778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JavaScript in &lt;head&gt;...&lt;/head&gt; section</a:t>
            </a:r>
          </a:p>
          <a:p>
            <a:r>
              <a:rPr lang="en-US" sz="900" b="0" i="0" kern="1200" dirty="0" smtClean="0">
                <a:solidFill>
                  <a:schemeClr val="tx1"/>
                </a:solidFill>
                <a:effectLst/>
                <a:latin typeface="+mn-lt"/>
                <a:ea typeface="+mn-ea"/>
                <a:cs typeface="+mn-cs"/>
              </a:rPr>
              <a:t>If you want to have a script run on some event, such as when a user clicks somewhere, then you will place that script in the head as follows −</a:t>
            </a:r>
          </a:p>
          <a:p>
            <a:endParaRPr lang="en-US" dirty="0" smtClean="0"/>
          </a:p>
          <a:p>
            <a:r>
              <a:rPr lang="en-US" dirty="0" smtClean="0"/>
              <a:t>&lt;html&gt;</a:t>
            </a:r>
          </a:p>
          <a:p>
            <a:endParaRPr lang="en-US" dirty="0" smtClean="0"/>
          </a:p>
          <a:p>
            <a:r>
              <a:rPr lang="en-US" dirty="0" smtClean="0"/>
              <a:t>   &lt;head&gt;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function </a:t>
            </a:r>
            <a:r>
              <a:rPr lang="en-US" dirty="0" err="1" smtClean="0"/>
              <a:t>sayHello</a:t>
            </a:r>
            <a:r>
              <a:rPr lang="en-US" dirty="0" smtClean="0"/>
              <a:t>() {</a:t>
            </a:r>
          </a:p>
          <a:p>
            <a:r>
              <a:rPr lang="en-US" dirty="0" smtClean="0"/>
              <a:t>               alert("Hello World")</a:t>
            </a:r>
          </a:p>
          <a:p>
            <a:r>
              <a:rPr lang="en-US" dirty="0" smtClean="0"/>
              <a:t>            }</a:t>
            </a:r>
          </a:p>
          <a:p>
            <a:r>
              <a:rPr lang="en-US" dirty="0" smtClean="0"/>
              <a:t>         //--&gt;</a:t>
            </a:r>
          </a:p>
          <a:p>
            <a:r>
              <a:rPr lang="en-US" dirty="0" smtClean="0"/>
              <a:t>      &lt;/script&gt;</a:t>
            </a:r>
          </a:p>
          <a:p>
            <a:r>
              <a:rPr lang="en-US" dirty="0" smtClean="0"/>
              <a:t>      </a:t>
            </a:r>
          </a:p>
          <a:p>
            <a:r>
              <a:rPr lang="en-US" dirty="0" smtClean="0"/>
              <a:t>   &lt;/head&gt;</a:t>
            </a:r>
          </a:p>
          <a:p>
            <a:r>
              <a:rPr lang="en-US" dirty="0" smtClean="0"/>
              <a:t>   </a:t>
            </a:r>
          </a:p>
          <a:p>
            <a:r>
              <a:rPr lang="en-US" dirty="0" smtClean="0"/>
              <a:t>   &lt;body&gt;</a:t>
            </a:r>
          </a:p>
          <a:p>
            <a:r>
              <a:rPr lang="en-US" dirty="0" smtClean="0"/>
              <a:t>      &lt;input type="button" </a:t>
            </a:r>
            <a:r>
              <a:rPr lang="en-US" dirty="0" err="1" smtClean="0"/>
              <a:t>onclick</a:t>
            </a:r>
            <a:r>
              <a:rPr lang="en-US" dirty="0" smtClean="0"/>
              <a:t>="</a:t>
            </a:r>
            <a:r>
              <a:rPr lang="en-US" dirty="0" err="1" smtClean="0"/>
              <a:t>sayHello</a:t>
            </a:r>
            <a:r>
              <a:rPr lang="en-US" dirty="0" smtClean="0"/>
              <a:t>()" value="Say Hello" /&gt;</a:t>
            </a:r>
          </a:p>
          <a:p>
            <a:r>
              <a:rPr lang="en-US" dirty="0" smtClean="0"/>
              <a:t>   &lt;/body&gt;</a:t>
            </a:r>
          </a:p>
          <a:p>
            <a:r>
              <a:rPr lang="en-US" dirty="0" smtClean="0"/>
              <a:t>   </a:t>
            </a:r>
          </a:p>
          <a:p>
            <a:r>
              <a:rPr lang="en-US" dirty="0" smtClean="0"/>
              <a:t>&lt;/html&gt;</a:t>
            </a:r>
          </a:p>
          <a:p>
            <a:endParaRPr lang="en-US" dirty="0" smtClean="0"/>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2. JavaScript in &lt;body&gt;...&lt;/body&gt; section</a:t>
            </a:r>
          </a:p>
          <a:p>
            <a:endParaRPr lang="en-US" dirty="0" smtClean="0"/>
          </a:p>
          <a:p>
            <a:r>
              <a:rPr lang="en-US" sz="900" b="0" i="0" kern="1200" dirty="0" smtClean="0">
                <a:solidFill>
                  <a:schemeClr val="tx1"/>
                </a:solidFill>
                <a:effectLst/>
                <a:latin typeface="+mn-lt"/>
                <a:ea typeface="+mn-ea"/>
                <a:cs typeface="+mn-cs"/>
              </a:rPr>
              <a:t>If you need a script to run as the page loads so that the script generates content in the page, then the script goes in the &lt;body&gt; portion of the document. In this case, you would not have any function defined using JavaScript. Take a look at the following code.</a:t>
            </a:r>
          </a:p>
          <a:p>
            <a:endParaRPr lang="en-US" dirty="0" smtClean="0"/>
          </a:p>
          <a:p>
            <a:r>
              <a:rPr lang="en-US" dirty="0" smtClean="0"/>
              <a:t>&lt;html&gt;</a:t>
            </a:r>
          </a:p>
          <a:p>
            <a:endParaRPr lang="en-US" dirty="0" smtClean="0"/>
          </a:p>
          <a:p>
            <a:r>
              <a:rPr lang="en-US" dirty="0" smtClean="0"/>
              <a:t>   &lt;head&gt;</a:t>
            </a:r>
          </a:p>
          <a:p>
            <a:r>
              <a:rPr lang="en-US" dirty="0" smtClean="0"/>
              <a:t>   &lt;/head&gt;</a:t>
            </a:r>
          </a:p>
          <a:p>
            <a:r>
              <a:rPr lang="en-US" dirty="0" smtClean="0"/>
              <a:t>   </a:t>
            </a:r>
          </a:p>
          <a:p>
            <a:r>
              <a:rPr lang="en-US" dirty="0" smtClean="0"/>
              <a:t>   &lt;body&gt;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a:t>
            </a:r>
            <a:r>
              <a:rPr lang="en-US" dirty="0" err="1" smtClean="0"/>
              <a:t>document.write</a:t>
            </a:r>
            <a:r>
              <a:rPr lang="en-US" dirty="0" smtClean="0"/>
              <a:t>("Hello World")</a:t>
            </a:r>
          </a:p>
          <a:p>
            <a:r>
              <a:rPr lang="en-US" dirty="0" smtClean="0"/>
              <a:t>         //--&gt;</a:t>
            </a:r>
          </a:p>
          <a:p>
            <a:r>
              <a:rPr lang="en-US" dirty="0" smtClean="0"/>
              <a:t>      &lt;/script&gt;</a:t>
            </a:r>
          </a:p>
          <a:p>
            <a:r>
              <a:rPr lang="en-US" dirty="0" smtClean="0"/>
              <a:t>      </a:t>
            </a:r>
          </a:p>
          <a:p>
            <a:r>
              <a:rPr lang="en-US" dirty="0" smtClean="0"/>
              <a:t>      &lt;p&gt;This is web page body &lt;/p&gt;</a:t>
            </a:r>
          </a:p>
          <a:p>
            <a:r>
              <a:rPr lang="en-US" dirty="0" smtClean="0"/>
              <a:t>      </a:t>
            </a:r>
          </a:p>
          <a:p>
            <a:r>
              <a:rPr lang="en-US" dirty="0" smtClean="0"/>
              <a:t>   &lt;/body&gt;</a:t>
            </a:r>
          </a:p>
          <a:p>
            <a:r>
              <a:rPr lang="en-US" dirty="0" smtClean="0"/>
              <a:t>&lt;/html&gt;</a:t>
            </a:r>
          </a:p>
          <a:p>
            <a:endParaRPr lang="en-US" dirty="0" smtClean="0"/>
          </a:p>
          <a:p>
            <a:r>
              <a:rPr lang="en-US" dirty="0" smtClean="0"/>
              <a:t>3. </a:t>
            </a:r>
            <a:r>
              <a:rPr lang="en-US" sz="900" b="0" i="0" kern="1200" dirty="0" smtClean="0">
                <a:solidFill>
                  <a:schemeClr val="tx1"/>
                </a:solidFill>
                <a:effectLst/>
                <a:latin typeface="+mn-lt"/>
                <a:ea typeface="+mn-ea"/>
                <a:cs typeface="+mn-cs"/>
              </a:rPr>
              <a:t>JavaScript in External File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As you begin to work more extensively with JavaScript, you will be likely to find that there are cases where you are reusing identical JavaScript code on multiple pages of a site.</a:t>
            </a:r>
          </a:p>
          <a:p>
            <a:r>
              <a:rPr lang="en-US" sz="900" b="0" i="0" kern="1200" dirty="0" smtClean="0">
                <a:solidFill>
                  <a:schemeClr val="tx1"/>
                </a:solidFill>
                <a:effectLst/>
                <a:latin typeface="+mn-lt"/>
                <a:ea typeface="+mn-ea"/>
                <a:cs typeface="+mn-cs"/>
              </a:rPr>
              <a:t>You are not restricted to be maintaining identical code in multiple HTML files. The </a:t>
            </a:r>
            <a:r>
              <a:rPr lang="en-US" sz="900" b="1" i="0" kern="1200" dirty="0" smtClean="0">
                <a:solidFill>
                  <a:schemeClr val="tx1"/>
                </a:solidFill>
                <a:effectLst/>
                <a:latin typeface="+mn-lt"/>
                <a:ea typeface="+mn-ea"/>
                <a:cs typeface="+mn-cs"/>
              </a:rPr>
              <a:t>script</a:t>
            </a:r>
            <a:r>
              <a:rPr lang="en-US" sz="900" b="0" i="0" kern="1200" dirty="0" smtClean="0">
                <a:solidFill>
                  <a:schemeClr val="tx1"/>
                </a:solidFill>
                <a:effectLst/>
                <a:latin typeface="+mn-lt"/>
                <a:ea typeface="+mn-ea"/>
                <a:cs typeface="+mn-cs"/>
              </a:rPr>
              <a:t> tag provides a mechanism to allow you to store JavaScript in an external file and then include it into your HTML files.</a:t>
            </a:r>
          </a:p>
          <a:p>
            <a:r>
              <a:rPr lang="en-US" dirty="0" smtClean="0"/>
              <a:t> e.g.</a:t>
            </a:r>
          </a:p>
          <a:p>
            <a:r>
              <a:rPr lang="en-US" dirty="0" smtClean="0"/>
              <a:t>myScript.js</a:t>
            </a:r>
          </a:p>
          <a:p>
            <a:r>
              <a:rPr lang="en-US" dirty="0" smtClean="0"/>
              <a:t>function </a:t>
            </a:r>
            <a:r>
              <a:rPr lang="en-US" dirty="0" err="1" smtClean="0"/>
              <a:t>myFunction</a:t>
            </a:r>
            <a:r>
              <a:rPr lang="en-US" dirty="0" smtClean="0"/>
              <a:t>() {</a:t>
            </a:r>
          </a:p>
          <a:p>
            <a:r>
              <a:rPr lang="en-US" dirty="0" smtClean="0"/>
              <a:t>   </a:t>
            </a:r>
            <a:r>
              <a:rPr lang="en-US" dirty="0" err="1" smtClean="0"/>
              <a:t>document.getElementById</a:t>
            </a:r>
            <a:r>
              <a:rPr lang="en-US" dirty="0" smtClean="0"/>
              <a:t>("demo").</a:t>
            </a:r>
            <a:r>
              <a:rPr lang="en-US" dirty="0" err="1" smtClean="0"/>
              <a:t>innerHTML</a:t>
            </a:r>
            <a:r>
              <a:rPr lang="en-US" dirty="0" smtClean="0"/>
              <a:t> = "Paragraph changed.";</a:t>
            </a:r>
          </a:p>
          <a:p>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&lt;h1&gt;External JavaScript&lt;/h1&gt;</a:t>
            </a:r>
          </a:p>
          <a:p>
            <a:endParaRPr lang="en-US" dirty="0" smtClean="0"/>
          </a:p>
          <a:p>
            <a:r>
              <a:rPr lang="en-US" dirty="0" smtClean="0"/>
              <a:t>&lt;p id="demo"&gt;A Paragraph.&lt;/p&gt;</a:t>
            </a:r>
          </a:p>
          <a:p>
            <a:endParaRPr lang="en-US" dirty="0" smtClean="0"/>
          </a:p>
          <a:p>
            <a:r>
              <a:rPr lang="en-US" dirty="0" smtClean="0"/>
              <a:t>&lt;button type="button" </a:t>
            </a:r>
            <a:r>
              <a:rPr lang="en-US" dirty="0" err="1" smtClean="0"/>
              <a:t>onclick</a:t>
            </a:r>
            <a:r>
              <a:rPr lang="en-US" dirty="0" smtClean="0"/>
              <a:t>="</a:t>
            </a:r>
            <a:r>
              <a:rPr lang="en-US" dirty="0" err="1" smtClean="0"/>
              <a:t>myFunction</a:t>
            </a:r>
            <a:r>
              <a:rPr lang="en-US" dirty="0" smtClean="0"/>
              <a:t>()"&gt;Try it&lt;/button&gt;</a:t>
            </a:r>
          </a:p>
          <a:p>
            <a:endParaRPr lang="en-US" dirty="0" smtClean="0"/>
          </a:p>
          <a:p>
            <a:r>
              <a:rPr lang="en-US" dirty="0" smtClean="0"/>
              <a:t>&lt;p&gt;&lt;strong&gt;Note:&lt;/strong&gt; </a:t>
            </a:r>
            <a:r>
              <a:rPr lang="en-US" dirty="0" err="1" smtClean="0"/>
              <a:t>myFunction</a:t>
            </a:r>
            <a:r>
              <a:rPr lang="en-US" dirty="0" smtClean="0"/>
              <a:t> is stored in an external file called "myScript.js".&lt;/p&gt;</a:t>
            </a:r>
          </a:p>
          <a:p>
            <a:endParaRPr lang="en-US" dirty="0" smtClean="0"/>
          </a:p>
          <a:p>
            <a:r>
              <a:rPr lang="en-US" dirty="0" smtClean="0"/>
              <a:t>&lt;script </a:t>
            </a:r>
            <a:r>
              <a:rPr lang="en-US" dirty="0" err="1" smtClean="0"/>
              <a:t>src</a:t>
            </a:r>
            <a:r>
              <a:rPr lang="en-US" dirty="0" smtClean="0"/>
              <a:t>="myScript.js"&gt;&lt;/script&gt;</a:t>
            </a:r>
          </a:p>
          <a:p>
            <a:endParaRPr lang="en-US" dirty="0" smtClean="0"/>
          </a:p>
          <a:p>
            <a:r>
              <a:rPr lang="en-US" dirty="0" smtClean="0"/>
              <a:t>&lt;/body&gt;</a:t>
            </a:r>
          </a:p>
          <a:p>
            <a:r>
              <a:rPr lang="en-US" dirty="0" smtClean="0"/>
              <a:t>&lt;/html&gt;</a:t>
            </a:r>
          </a:p>
          <a:p>
            <a:r>
              <a:rPr lang="en-US" dirty="0" smtClean="0"/>
              <a:t/>
            </a:r>
            <a:br>
              <a:rPr lang="en-US" dirty="0" smtClean="0"/>
            </a:b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8DD735-987B-4CC7-BA1F-FDDF5CB97D5C}" type="datetime1">
              <a:rPr lang="en-US" smtClean="0"/>
              <a:t>3/11/2017</a:t>
            </a:fld>
            <a:endParaRPr lang="en-US" dirty="0"/>
          </a:p>
        </p:txBody>
      </p:sp>
    </p:spTree>
    <p:extLst>
      <p:ext uri="{BB962C8B-B14F-4D97-AF65-F5344CB8AC3E}">
        <p14:creationId xmlns:p14="http://schemas.microsoft.com/office/powerpoint/2010/main" val="33633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window.alert</a:t>
            </a:r>
            <a:r>
              <a:rPr lang="en-US" sz="900" b="0" i="0" kern="1200" dirty="0" smtClean="0">
                <a:solidFill>
                  <a:schemeClr val="tx1"/>
                </a:solidFill>
                <a:effectLst/>
                <a:latin typeface="+mn-lt"/>
                <a:ea typeface="+mn-ea"/>
                <a:cs typeface="+mn-cs"/>
              </a:rPr>
              <a:t>()</a:t>
            </a:r>
          </a:p>
          <a:p>
            <a:r>
              <a:rPr lang="en-US" dirty="0" smtClean="0"/>
              <a:t>&lt;!DOCTYPE html&gt;</a:t>
            </a:r>
          </a:p>
          <a:p>
            <a:r>
              <a:rPr lang="en-US" dirty="0" smtClean="0"/>
              <a:t>&lt;html&gt;</a:t>
            </a:r>
          </a:p>
          <a:p>
            <a:r>
              <a:rPr lang="en-US" dirty="0" smtClean="0"/>
              <a:t>&lt;body&gt;</a:t>
            </a:r>
          </a:p>
          <a:p>
            <a:endParaRPr lang="en-US" dirty="0" smtClean="0"/>
          </a:p>
          <a:p>
            <a:r>
              <a:rPr lang="en-US" dirty="0" smtClean="0"/>
              <a:t>&lt;h1&gt;Welcome to java script&lt;/h1&gt;</a:t>
            </a:r>
          </a:p>
          <a:p>
            <a:r>
              <a:rPr lang="en-US" dirty="0" smtClean="0"/>
              <a:t>&lt;p&gt;My first paragraph.&lt;/p&gt;</a:t>
            </a:r>
          </a:p>
          <a:p>
            <a:endParaRPr lang="en-US" dirty="0" smtClean="0"/>
          </a:p>
          <a:p>
            <a:r>
              <a:rPr lang="en-US" dirty="0" smtClean="0"/>
              <a:t>&lt;script&gt;</a:t>
            </a:r>
          </a:p>
          <a:p>
            <a:r>
              <a:rPr lang="en-US" dirty="0" err="1" smtClean="0"/>
              <a:t>window.alert</a:t>
            </a:r>
            <a:r>
              <a:rPr lang="en-US" dirty="0" smtClean="0"/>
              <a:t>("welcome user");</a:t>
            </a:r>
          </a:p>
          <a:p>
            <a:r>
              <a:rPr lang="en-US" dirty="0" smtClean="0"/>
              <a:t>&lt;/script&gt;</a:t>
            </a:r>
          </a:p>
          <a:p>
            <a:endParaRPr lang="en-US" dirty="0" smtClean="0"/>
          </a:p>
          <a:p>
            <a:r>
              <a:rPr lang="en-US" dirty="0" smtClean="0"/>
              <a:t>&lt;/body&gt;</a:t>
            </a:r>
          </a:p>
          <a:p>
            <a:r>
              <a:rPr lang="en-US" dirty="0" smtClean="0"/>
              <a:t>&lt;/html&gt;</a:t>
            </a:r>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&lt;p&gt;My first paragraph.&lt;/p&gt;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(5 + 6);</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To access an HTML element, JavaScript can use the </a:t>
            </a:r>
            <a:r>
              <a:rPr lang="en-US" sz="900" b="1" i="0" kern="1200" dirty="0" err="1" smtClean="0">
                <a:solidFill>
                  <a:schemeClr val="tx1"/>
                </a:solidFill>
                <a:effectLst/>
                <a:latin typeface="+mn-lt"/>
                <a:ea typeface="+mn-ea"/>
                <a:cs typeface="+mn-cs"/>
              </a:rPr>
              <a:t>document.getElementById</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method.</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attribute defines the HTML element. The </a:t>
            </a:r>
            <a:r>
              <a:rPr lang="en-US" sz="900" b="1"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property defines the HTML content:</a:t>
            </a:r>
          </a:p>
          <a:p>
            <a:r>
              <a:rPr lang="en-US" sz="900" b="0" i="0" kern="1200" dirty="0" smtClean="0">
                <a:solidFill>
                  <a:schemeClr val="tx1"/>
                </a:solidFill>
                <a:effectLst/>
                <a:latin typeface="+mn-lt"/>
                <a:ea typeface="+mn-ea"/>
                <a:cs typeface="+mn-cs"/>
              </a:rPr>
              <a:t>&lt;!DOCTYPE html&gt;</a:t>
            </a:r>
          </a:p>
          <a:p>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&lt;body&gt;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r>
              <a:rPr lang="en-US" sz="900" b="0" i="0" kern="1200" dirty="0" smtClean="0">
                <a:solidFill>
                  <a:schemeClr val="tx1"/>
                </a:solidFill>
                <a:effectLst/>
                <a:latin typeface="+mn-lt"/>
                <a:ea typeface="+mn-ea"/>
                <a:cs typeface="+mn-cs"/>
              </a:rPr>
              <a:t>&lt;p&gt;My First Paragraph&lt;/p&gt;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&lt;p id="demo"&gt;&lt;/p&gt;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&lt;script&gt;</a:t>
            </a:r>
          </a:p>
          <a:p>
            <a:r>
              <a:rPr lang="en-US" sz="900" b="0" i="0" kern="1200" dirty="0" err="1" smtClean="0">
                <a:solidFill>
                  <a:schemeClr val="tx1"/>
                </a:solidFill>
                <a:effectLst/>
                <a:latin typeface="+mn-lt"/>
                <a:ea typeface="+mn-ea"/>
                <a:cs typeface="+mn-cs"/>
              </a:rPr>
              <a:t>document.getElementById</a:t>
            </a:r>
            <a:r>
              <a:rPr lang="en-US" sz="900" b="0" i="0" kern="1200" dirty="0" smtClean="0">
                <a:solidFill>
                  <a:schemeClr val="tx1"/>
                </a:solidFill>
                <a:effectLst/>
                <a:latin typeface="+mn-lt"/>
                <a:ea typeface="+mn-ea"/>
                <a:cs typeface="+mn-cs"/>
              </a:rPr>
              <a:t>("demo").</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 5 + 6;</a:t>
            </a:r>
          </a:p>
          <a:p>
            <a:r>
              <a:rPr lang="en-US" sz="900" b="0" i="0" kern="1200" dirty="0" smtClean="0">
                <a:solidFill>
                  <a:schemeClr val="tx1"/>
                </a:solidFill>
                <a:effectLst/>
                <a:latin typeface="+mn-lt"/>
                <a:ea typeface="+mn-ea"/>
                <a:cs typeface="+mn-cs"/>
              </a:rPr>
              <a:t>&lt;/script&gt;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&lt;/body&gt;</a:t>
            </a:r>
          </a:p>
          <a:p>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console.log()</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In your browser, you can use the </a:t>
            </a:r>
            <a:r>
              <a:rPr lang="en-US" sz="900" b="1" i="0" kern="1200" dirty="0" smtClean="0">
                <a:solidFill>
                  <a:schemeClr val="tx1"/>
                </a:solidFill>
                <a:effectLst/>
                <a:latin typeface="+mn-lt"/>
                <a:ea typeface="+mn-ea"/>
                <a:cs typeface="+mn-cs"/>
              </a:rPr>
              <a:t>console.log()</a:t>
            </a:r>
            <a:r>
              <a:rPr lang="en-US" sz="900" b="0" i="0" kern="1200" dirty="0" smtClean="0">
                <a:solidFill>
                  <a:schemeClr val="tx1"/>
                </a:solidFill>
                <a:effectLst/>
                <a:latin typeface="+mn-lt"/>
                <a:ea typeface="+mn-ea"/>
                <a:cs typeface="+mn-cs"/>
              </a:rPr>
              <a:t> method to display data.</a:t>
            </a:r>
          </a:p>
          <a:p>
            <a:r>
              <a:rPr lang="en-US" sz="900" b="0" i="0" kern="1200" dirty="0" smtClean="0">
                <a:solidFill>
                  <a:schemeClr val="tx1"/>
                </a:solidFill>
                <a:effectLst/>
                <a:latin typeface="+mn-lt"/>
                <a:ea typeface="+mn-ea"/>
                <a:cs typeface="+mn-cs"/>
              </a:rPr>
              <a:t>Activate the browser console with F12, and select "Console" in the menu.</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r>
              <a:rPr lang="en-US" dirty="0" smtClean="0"/>
              <a:t/>
            </a:r>
            <a:br>
              <a:rPr lang="en-US" dirty="0" smtClean="0"/>
            </a:br>
            <a:r>
              <a:rPr lang="en-US" sz="900" b="0" i="0" kern="1200" dirty="0" smtClean="0">
                <a:solidFill>
                  <a:schemeClr val="tx1"/>
                </a:solidFill>
                <a:effectLst/>
                <a:latin typeface="+mn-lt"/>
                <a:ea typeface="+mn-ea"/>
                <a:cs typeface="+mn-cs"/>
              </a:rPr>
              <a:t>&lt;html&gt;</a:t>
            </a: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&lt;h1&gt;My First Web Page&lt;/h1&gt;</a:t>
            </a:r>
            <a:r>
              <a:rPr lang="en-US" dirty="0" smtClean="0"/>
              <a:t/>
            </a:r>
            <a:br>
              <a:rPr lang="en-US" dirty="0" smtClean="0"/>
            </a:br>
            <a:r>
              <a:rPr lang="en-US" sz="900" b="0" i="0" kern="1200" dirty="0" smtClean="0">
                <a:solidFill>
                  <a:schemeClr val="tx1"/>
                </a:solidFill>
                <a:effectLst/>
                <a:latin typeface="+mn-lt"/>
                <a:ea typeface="+mn-ea"/>
                <a:cs typeface="+mn-cs"/>
              </a:rPr>
              <a:t>&lt;p&gt;My first paragraph.&lt;/p&gt;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&lt;script&gt;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console.log(5 + 6);</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&lt;/script&gt;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291C54-0261-4846-88E6-56CABC42E2F8}" type="datetime1">
              <a:rPr lang="en-US" smtClean="0"/>
              <a:t>3/11/2017</a:t>
            </a:fld>
            <a:endParaRPr lang="en-US" dirty="0"/>
          </a:p>
        </p:txBody>
      </p:sp>
    </p:spTree>
    <p:extLst>
      <p:ext uri="{BB962C8B-B14F-4D97-AF65-F5344CB8AC3E}">
        <p14:creationId xmlns:p14="http://schemas.microsoft.com/office/powerpoint/2010/main" val="141478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pPr marL="0" marR="0" indent="0" algn="l" defTabSz="685743" rtl="0" eaLnBrk="1" fontAlgn="auto" latinLnBrk="0" hangingPunct="1">
              <a:lnSpc>
                <a:spcPct val="100000"/>
              </a:lnSpc>
              <a:spcBef>
                <a:spcPts val="0"/>
              </a:spcBef>
              <a:spcAft>
                <a:spcPts val="0"/>
              </a:spcAft>
              <a:buClrTx/>
              <a:buSzTx/>
              <a:buFontTx/>
              <a:buNone/>
              <a:tabLst/>
              <a:defRPr/>
            </a:pPr>
            <a:r>
              <a:rPr lang="da-DK" sz="900" b="0" i="0" kern="1200" dirty="0" smtClean="0">
                <a:solidFill>
                  <a:schemeClr val="tx1"/>
                </a:solidFill>
                <a:effectLst/>
                <a:latin typeface="+mn-lt"/>
                <a:ea typeface="+mn-ea"/>
                <a:cs typeface="+mn-cs"/>
              </a:rPr>
              <a:t>var x = 5;</a:t>
            </a:r>
            <a:r>
              <a:rPr lang="da-DK" dirty="0" smtClean="0"/>
              <a:t/>
            </a:r>
            <a:br>
              <a:rPr lang="da-DK" dirty="0" smtClean="0"/>
            </a:br>
            <a:r>
              <a:rPr lang="da-DK" sz="900" b="0" i="0" kern="1200" dirty="0" smtClean="0">
                <a:solidFill>
                  <a:schemeClr val="tx1"/>
                </a:solidFill>
                <a:effectLst/>
                <a:latin typeface="+mn-lt"/>
                <a:ea typeface="+mn-ea"/>
                <a:cs typeface="+mn-cs"/>
              </a:rPr>
              <a:t>var y = 6;</a:t>
            </a:r>
            <a:r>
              <a:rPr lang="da-DK" dirty="0" smtClean="0"/>
              <a:t/>
            </a:r>
            <a:br>
              <a:rPr lang="da-DK" dirty="0" smtClean="0"/>
            </a:br>
            <a:r>
              <a:rPr lang="da-DK" sz="900" b="0" i="0" kern="1200" dirty="0" smtClean="0">
                <a:solidFill>
                  <a:schemeClr val="tx1"/>
                </a:solidFill>
                <a:effectLst/>
                <a:latin typeface="+mn-lt"/>
                <a:ea typeface="+mn-ea"/>
                <a:cs typeface="+mn-cs"/>
              </a:rPr>
              <a:t>var z = x + y;</a:t>
            </a:r>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B550F5F-7282-4699-9F64-9E60162AA877}" type="datetime1">
              <a:rPr lang="en-US" smtClean="0"/>
              <a:t>3/11/2017</a:t>
            </a:fld>
            <a:endParaRPr lang="en-US" dirty="0"/>
          </a:p>
        </p:txBody>
      </p:sp>
    </p:spTree>
    <p:extLst>
      <p:ext uri="{BB962C8B-B14F-4D97-AF65-F5344CB8AC3E}">
        <p14:creationId xmlns:p14="http://schemas.microsoft.com/office/powerpoint/2010/main" val="406366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3/11/2017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3/11/2017</a:t>
            </a:fld>
            <a:endParaRPr lang="en-US" dirty="0"/>
          </a:p>
        </p:txBody>
      </p:sp>
    </p:spTree>
    <p:extLst>
      <p:ext uri="{BB962C8B-B14F-4D97-AF65-F5344CB8AC3E}">
        <p14:creationId xmlns:p14="http://schemas.microsoft.com/office/powerpoint/2010/main" val="232372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Guide"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err="1" smtClean="0">
                <a:latin typeface="Cambria" panose="02040503050406030204" pitchFamily="18" charset="0"/>
              </a:rPr>
              <a:t>javaScript</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JavaScript Values</a:t>
            </a:r>
          </a:p>
          <a:p>
            <a:r>
              <a:rPr lang="en-US" dirty="0"/>
              <a:t>The JavaScript syntax defines two types of values: Fixed values and variable values.</a:t>
            </a:r>
          </a:p>
          <a:p>
            <a:r>
              <a:rPr lang="en-US" dirty="0"/>
              <a:t>Fixed values are called </a:t>
            </a:r>
            <a:r>
              <a:rPr lang="en-US" b="1" dirty="0"/>
              <a:t>literals</a:t>
            </a:r>
            <a:r>
              <a:rPr lang="en-US" dirty="0"/>
              <a:t>. Variable values are called </a:t>
            </a:r>
            <a:r>
              <a:rPr lang="en-US" b="1" dirty="0"/>
              <a:t>variables</a:t>
            </a:r>
            <a:r>
              <a:rPr lang="en-US" dirty="0"/>
              <a:t>.</a:t>
            </a:r>
          </a:p>
          <a:p>
            <a:r>
              <a:rPr lang="en-US" b="1" dirty="0" smtClean="0"/>
              <a:t>Numbers Literals: 10,10.10</a:t>
            </a:r>
          </a:p>
          <a:p>
            <a:r>
              <a:rPr lang="en-US" b="1" dirty="0" smtClean="0"/>
              <a:t>String Literals : ‘</a:t>
            </a:r>
            <a:r>
              <a:rPr lang="en-US" b="1" dirty="0" err="1" smtClean="0"/>
              <a:t>ashok</a:t>
            </a:r>
            <a:r>
              <a:rPr lang="en-US" b="1" dirty="0" smtClean="0"/>
              <a:t>’,”</a:t>
            </a:r>
            <a:r>
              <a:rPr lang="en-US" b="1" dirty="0" err="1" smtClean="0"/>
              <a:t>ashok</a:t>
            </a:r>
            <a:r>
              <a:rPr lang="en-US" b="1" dirty="0" smtClean="0"/>
              <a:t>”</a:t>
            </a:r>
          </a:p>
          <a:p>
            <a:endParaRPr lang="en-US" dirty="0"/>
          </a:p>
        </p:txBody>
      </p:sp>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37222"/>
          </a:xfrm>
        </p:spPr>
        <p:txBody>
          <a:bodyPr/>
          <a:lstStyle/>
          <a:p>
            <a:pPr>
              <a:lnSpc>
                <a:spcPct val="150000"/>
              </a:lnSpc>
            </a:pPr>
            <a:r>
              <a:rPr lang="en-US" dirty="0"/>
              <a:t>JavaScript </a:t>
            </a:r>
            <a:r>
              <a:rPr lang="en-US" dirty="0" smtClean="0"/>
              <a:t>Variables:</a:t>
            </a:r>
          </a:p>
          <a:p>
            <a:r>
              <a:rPr lang="en-US" dirty="0"/>
              <a:t>In a programming language, </a:t>
            </a:r>
            <a:r>
              <a:rPr lang="en-US" b="1" dirty="0"/>
              <a:t>variables</a:t>
            </a:r>
            <a:r>
              <a:rPr lang="en-US" dirty="0"/>
              <a:t> are used to </a:t>
            </a:r>
            <a:r>
              <a:rPr lang="en-US" b="1" dirty="0"/>
              <a:t>store</a:t>
            </a:r>
            <a:r>
              <a:rPr lang="en-US" dirty="0"/>
              <a:t> data values.</a:t>
            </a:r>
          </a:p>
          <a:p>
            <a:r>
              <a:rPr lang="en-US" dirty="0"/>
              <a:t>JavaScript uses the </a:t>
            </a:r>
            <a:r>
              <a:rPr lang="en-US" b="1" dirty="0" err="1"/>
              <a:t>var</a:t>
            </a:r>
            <a:r>
              <a:rPr lang="en-US" b="1" dirty="0"/>
              <a:t> </a:t>
            </a:r>
            <a:r>
              <a:rPr lang="en-US" dirty="0"/>
              <a:t>keyword to </a:t>
            </a:r>
            <a:r>
              <a:rPr lang="en-US" b="1" dirty="0"/>
              <a:t>declare</a:t>
            </a:r>
            <a:r>
              <a:rPr lang="en-US" dirty="0"/>
              <a:t> variables.</a:t>
            </a:r>
          </a:p>
          <a:p>
            <a:r>
              <a:rPr lang="en-US" dirty="0"/>
              <a:t>An </a:t>
            </a:r>
            <a:r>
              <a:rPr lang="en-US" b="1" dirty="0"/>
              <a:t>equal sign</a:t>
            </a:r>
            <a:r>
              <a:rPr lang="en-US" dirty="0"/>
              <a:t> is used to </a:t>
            </a:r>
            <a:r>
              <a:rPr lang="en-US" b="1" dirty="0"/>
              <a:t>assign values</a:t>
            </a:r>
            <a:r>
              <a:rPr lang="en-US" dirty="0"/>
              <a:t> to variables.</a:t>
            </a:r>
          </a:p>
          <a:p>
            <a:r>
              <a:rPr lang="en-US" dirty="0"/>
              <a:t>In this example, x is defined as a variable. Then, x is assigned (given) the value 6:</a:t>
            </a:r>
          </a:p>
          <a:p>
            <a:pPr>
              <a:lnSpc>
                <a:spcPct val="150000"/>
              </a:lnSpc>
            </a:pPr>
            <a:r>
              <a:rPr lang="en-US" dirty="0" err="1"/>
              <a:t>var</a:t>
            </a:r>
            <a:r>
              <a:rPr lang="en-US" dirty="0"/>
              <a:t> </a:t>
            </a:r>
            <a:r>
              <a:rPr lang="en-US" dirty="0" smtClean="0"/>
              <a:t>x</a:t>
            </a:r>
            <a:r>
              <a:rPr lang="en-US" dirty="0"/>
              <a:t>;</a:t>
            </a:r>
            <a:br>
              <a:rPr lang="en-US" dirty="0"/>
            </a:br>
            <a:r>
              <a:rPr lang="en-US" dirty="0"/>
              <a:t>x = 6</a:t>
            </a:r>
            <a:r>
              <a:rPr lang="en-US" dirty="0" smtClean="0"/>
              <a:t>;</a:t>
            </a:r>
          </a:p>
          <a:p>
            <a:pPr>
              <a:lnSpc>
                <a:spcPct val="150000"/>
              </a:lnSpc>
            </a:pPr>
            <a:r>
              <a:rPr lang="en-US" dirty="0" smtClean="0"/>
              <a:t>X=true;</a:t>
            </a:r>
            <a:endParaRPr lang="en-US" dirty="0"/>
          </a:p>
          <a:p>
            <a:pPr>
              <a:lnSpc>
                <a:spcPct val="150000"/>
              </a:lnSpc>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b="0" dirty="0"/>
              <a:t>JavaScript Syntax</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89138" y="888000"/>
            <a:ext cx="8577649" cy="4196020"/>
          </a:xfrm>
        </p:spPr>
        <p:txBody>
          <a:bodyPr/>
          <a:lstStyle/>
          <a:p>
            <a:r>
              <a:rPr lang="en-US" dirty="0"/>
              <a:t>JavaScript </a:t>
            </a:r>
            <a:r>
              <a:rPr lang="en-US" dirty="0" smtClean="0"/>
              <a:t>Operators</a:t>
            </a:r>
          </a:p>
          <a:p>
            <a:r>
              <a:rPr lang="en-US" b="1" dirty="0"/>
              <a:t>assignment operator</a:t>
            </a:r>
            <a:r>
              <a:rPr lang="en-US" dirty="0"/>
              <a:t> ( = ) to </a:t>
            </a:r>
            <a:r>
              <a:rPr lang="en-US" b="1" dirty="0"/>
              <a:t>assign</a:t>
            </a:r>
            <a:r>
              <a:rPr lang="en-US" dirty="0"/>
              <a:t> values to variables</a:t>
            </a:r>
            <a:endParaRPr lang="en-US" dirty="0" smtClean="0"/>
          </a:p>
          <a:p>
            <a:r>
              <a:rPr lang="en-US" dirty="0" err="1"/>
              <a:t>var</a:t>
            </a:r>
            <a:r>
              <a:rPr lang="en-US" dirty="0"/>
              <a:t> x = 5;</a:t>
            </a:r>
            <a:br>
              <a:rPr lang="en-US" dirty="0"/>
            </a:br>
            <a:r>
              <a:rPr lang="en-US" dirty="0" err="1"/>
              <a:t>var</a:t>
            </a:r>
            <a:r>
              <a:rPr lang="en-US" dirty="0"/>
              <a:t> y = 6</a:t>
            </a:r>
            <a:r>
              <a:rPr lang="en-US" dirty="0" smtClean="0"/>
              <a:t>;</a:t>
            </a:r>
          </a:p>
          <a:p>
            <a:r>
              <a:rPr lang="en-US" dirty="0"/>
              <a:t>JavaScript uses </a:t>
            </a:r>
            <a:r>
              <a:rPr lang="en-US" b="1" dirty="0"/>
              <a:t>arithmetic operators</a:t>
            </a:r>
            <a:r>
              <a:rPr lang="en-US" dirty="0"/>
              <a:t> ( + - *  / ) to </a:t>
            </a:r>
            <a:r>
              <a:rPr lang="en-US" b="1" dirty="0"/>
              <a:t>compute</a:t>
            </a:r>
            <a:r>
              <a:rPr lang="en-US" dirty="0"/>
              <a:t> values:</a:t>
            </a:r>
            <a:endParaRPr lang="en-US" dirty="0" smtClean="0"/>
          </a:p>
          <a:p>
            <a:r>
              <a:rPr lang="en-US" dirty="0"/>
              <a:t>(5 + 6) * 10</a:t>
            </a:r>
          </a:p>
          <a:p>
            <a:r>
              <a:rPr lang="en-US" dirty="0"/>
              <a:t>JavaScript Keywords</a:t>
            </a:r>
          </a:p>
          <a:p>
            <a:r>
              <a:rPr lang="en-US" dirty="0"/>
              <a:t>JavaScript </a:t>
            </a:r>
            <a:r>
              <a:rPr lang="en-US" b="1" dirty="0"/>
              <a:t>keywords</a:t>
            </a:r>
            <a:r>
              <a:rPr lang="en-US" dirty="0"/>
              <a:t> are used to identify actions to be performed.</a:t>
            </a:r>
          </a:p>
          <a:p>
            <a:r>
              <a:rPr lang="en-US" dirty="0"/>
              <a:t>The </a:t>
            </a:r>
            <a:r>
              <a:rPr lang="en-US" b="1" dirty="0" err="1"/>
              <a:t>var</a:t>
            </a:r>
            <a:r>
              <a:rPr lang="en-US" dirty="0"/>
              <a:t> keyword tells the browser to create a new variable:</a:t>
            </a:r>
          </a:p>
          <a:p>
            <a:r>
              <a:rPr lang="en-US" dirty="0" err="1"/>
              <a:t>var</a:t>
            </a:r>
            <a:r>
              <a:rPr lang="en-US" dirty="0"/>
              <a:t> x = 5 + 6;</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SYNTAX</a:t>
            </a:r>
            <a:endParaRPr lang="en-US" dirty="0"/>
          </a:p>
        </p:txBody>
      </p:sp>
      <p:sp>
        <p:nvSpPr>
          <p:cNvPr id="3" name="Content Placeholder 2"/>
          <p:cNvSpPr>
            <a:spLocks noGrp="1"/>
          </p:cNvSpPr>
          <p:nvPr>
            <p:ph sz="quarter" idx="14"/>
          </p:nvPr>
        </p:nvSpPr>
        <p:spPr>
          <a:xfrm>
            <a:off x="291715" y="770335"/>
            <a:ext cx="8577649" cy="4611519"/>
          </a:xfrm>
        </p:spPr>
        <p:txBody>
          <a:bodyPr/>
          <a:lstStyle/>
          <a:p>
            <a:r>
              <a:rPr lang="en-US" sz="1400" b="1" dirty="0"/>
              <a:t>JavaScript </a:t>
            </a:r>
            <a:r>
              <a:rPr lang="en-US" sz="1400" b="1" dirty="0" smtClean="0"/>
              <a:t>Comments:</a:t>
            </a:r>
            <a:endParaRPr lang="en-US" sz="1400" b="1" dirty="0"/>
          </a:p>
          <a:p>
            <a:r>
              <a:rPr lang="en-US" sz="1400" dirty="0"/>
              <a:t>Not all JavaScript statements are "executed".</a:t>
            </a:r>
          </a:p>
          <a:p>
            <a:r>
              <a:rPr lang="en-US" sz="1400" dirty="0"/>
              <a:t>Code after double slashes </a:t>
            </a:r>
            <a:r>
              <a:rPr lang="en-US" sz="1400" b="1" dirty="0"/>
              <a:t>//</a:t>
            </a:r>
            <a:r>
              <a:rPr lang="en-US" sz="1400" dirty="0"/>
              <a:t> or between </a:t>
            </a:r>
            <a:r>
              <a:rPr lang="en-US" sz="1400" b="1" dirty="0"/>
              <a:t>/*</a:t>
            </a:r>
            <a:r>
              <a:rPr lang="en-US" sz="1400" dirty="0"/>
              <a:t> and </a:t>
            </a:r>
            <a:r>
              <a:rPr lang="en-US" sz="1400" b="1" dirty="0"/>
              <a:t>*/</a:t>
            </a:r>
            <a:r>
              <a:rPr lang="en-US" sz="1400" dirty="0"/>
              <a:t> is treated as a </a:t>
            </a:r>
            <a:r>
              <a:rPr lang="en-US" sz="1400" b="1" dirty="0"/>
              <a:t>comment</a:t>
            </a:r>
            <a:r>
              <a:rPr lang="en-US" sz="1400" dirty="0"/>
              <a:t>.</a:t>
            </a:r>
          </a:p>
          <a:p>
            <a:r>
              <a:rPr lang="en-US" sz="1400" dirty="0"/>
              <a:t>Comments are ignored, and will not be executed:</a:t>
            </a:r>
          </a:p>
          <a:p>
            <a:r>
              <a:rPr lang="en-US" sz="1400" dirty="0" err="1"/>
              <a:t>var</a:t>
            </a:r>
            <a:r>
              <a:rPr lang="en-US" sz="1400" dirty="0"/>
              <a:t> x = 5;   // I will be executed</a:t>
            </a:r>
            <a:br>
              <a:rPr lang="en-US" sz="1400" dirty="0"/>
            </a:br>
            <a:r>
              <a:rPr lang="en-US" sz="1400" dirty="0"/>
              <a:t/>
            </a:r>
            <a:br>
              <a:rPr lang="en-US" sz="1400" dirty="0"/>
            </a:br>
            <a:r>
              <a:rPr lang="en-US" sz="1400" dirty="0"/>
              <a:t>// </a:t>
            </a:r>
            <a:r>
              <a:rPr lang="en-US" sz="1400" dirty="0" err="1"/>
              <a:t>var</a:t>
            </a:r>
            <a:r>
              <a:rPr lang="en-US" sz="1400" dirty="0"/>
              <a:t> x = 6;   I will NOT be </a:t>
            </a:r>
            <a:r>
              <a:rPr lang="en-US" sz="1400" dirty="0" smtClean="0"/>
              <a:t>executed</a:t>
            </a:r>
          </a:p>
          <a:p>
            <a:r>
              <a:rPr lang="en-US" sz="1400" b="1" dirty="0"/>
              <a:t>JavaScript </a:t>
            </a:r>
            <a:r>
              <a:rPr lang="en-US" sz="1400" b="1" dirty="0" smtClean="0"/>
              <a:t>Identifiers</a:t>
            </a:r>
            <a:r>
              <a:rPr lang="en-US" sz="1400" dirty="0" smtClean="0"/>
              <a:t>:</a:t>
            </a:r>
            <a:endParaRPr lang="en-US" sz="1400" dirty="0"/>
          </a:p>
          <a:p>
            <a:r>
              <a:rPr lang="en-US" sz="1400" dirty="0"/>
              <a:t>Identifiers are names.</a:t>
            </a:r>
          </a:p>
          <a:p>
            <a:r>
              <a:rPr lang="en-US" sz="1400" dirty="0"/>
              <a:t>In JavaScript, identifiers are used to name variables (and keywords, and functions, and labels).</a:t>
            </a:r>
          </a:p>
          <a:p>
            <a:r>
              <a:rPr lang="en-US" sz="1400" dirty="0"/>
              <a:t>The rules for legal names are much the same in most programming languages.</a:t>
            </a:r>
          </a:p>
          <a:p>
            <a:r>
              <a:rPr lang="en-US" sz="1400" dirty="0"/>
              <a:t>In JavaScript, the first character must be a letter, an underscore (_), or a dollar sign ($).</a:t>
            </a:r>
          </a:p>
          <a:p>
            <a:r>
              <a:rPr lang="en-US" sz="1400" dirty="0"/>
              <a:t>Subsequent characters may be letters, digits, underscores, or dollar signs.</a:t>
            </a:r>
          </a:p>
          <a:p>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b="1" dirty="0"/>
              <a:t>JavaScript is Case Sensitive</a:t>
            </a:r>
          </a:p>
          <a:p>
            <a:r>
              <a:rPr lang="en-US" dirty="0"/>
              <a:t>All JavaScript identifiers are </a:t>
            </a:r>
            <a:r>
              <a:rPr lang="en-US" b="1" dirty="0"/>
              <a:t>case sensitive</a:t>
            </a:r>
            <a:r>
              <a:rPr lang="en-US" dirty="0"/>
              <a:t>. </a:t>
            </a:r>
          </a:p>
          <a:p>
            <a:r>
              <a:rPr lang="en-US" dirty="0"/>
              <a:t>The variables </a:t>
            </a:r>
            <a:r>
              <a:rPr lang="en-US" b="1" dirty="0" err="1"/>
              <a:t>lastName</a:t>
            </a:r>
            <a:r>
              <a:rPr lang="en-US" dirty="0"/>
              <a:t> and </a:t>
            </a:r>
            <a:r>
              <a:rPr lang="en-US" b="1" dirty="0" err="1"/>
              <a:t>lastname</a:t>
            </a:r>
            <a:r>
              <a:rPr lang="en-US" dirty="0"/>
              <a:t>, are two different variables.</a:t>
            </a:r>
          </a:p>
          <a:p>
            <a:r>
              <a:rPr lang="en-US" b="1" dirty="0"/>
              <a:t>JavaScript Character </a:t>
            </a:r>
            <a:r>
              <a:rPr lang="en-US" b="1" dirty="0" err="1" smtClean="0"/>
              <a:t>Set:</a:t>
            </a:r>
            <a:r>
              <a:rPr lang="en-US" dirty="0" err="1"/>
              <a:t>JavaScript</a:t>
            </a:r>
            <a:r>
              <a:rPr lang="en-US" dirty="0"/>
              <a:t> uses the </a:t>
            </a:r>
            <a:r>
              <a:rPr lang="en-US" b="1" dirty="0"/>
              <a:t>Unicode</a:t>
            </a:r>
            <a:r>
              <a:rPr lang="en-US" dirty="0"/>
              <a:t> character set.</a:t>
            </a:r>
          </a:p>
          <a:p>
            <a:r>
              <a:rPr lang="en-US" dirty="0"/>
              <a:t>Unicode covers (almost) all the characters, punctuations, and symbols in the world.</a:t>
            </a:r>
          </a:p>
          <a:p>
            <a:endParaRPr lang="en-US" b="1" dirty="0"/>
          </a:p>
          <a:p>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4"/>
          </p:nvPr>
        </p:nvSpPr>
        <p:spPr>
          <a:xfrm>
            <a:off x="291714" y="919532"/>
            <a:ext cx="8577649" cy="4647426"/>
          </a:xfrm>
        </p:spPr>
        <p:txBody>
          <a:bodyPr/>
          <a:lstStyle/>
          <a:p>
            <a:r>
              <a:rPr lang="en-US" sz="1400" b="1" dirty="0"/>
              <a:t>Declaring (Creating) JavaScript </a:t>
            </a:r>
            <a:r>
              <a:rPr lang="en-US" sz="1400" b="1" dirty="0" smtClean="0"/>
              <a:t>Variables:</a:t>
            </a:r>
          </a:p>
          <a:p>
            <a:r>
              <a:rPr lang="en-US" sz="1400" dirty="0" err="1"/>
              <a:t>var</a:t>
            </a:r>
            <a:r>
              <a:rPr lang="en-US" sz="1400" dirty="0"/>
              <a:t> </a:t>
            </a:r>
            <a:r>
              <a:rPr lang="en-US" sz="1400" dirty="0" err="1"/>
              <a:t>carName</a:t>
            </a:r>
            <a:r>
              <a:rPr lang="en-US" sz="1400" dirty="0" smtClean="0"/>
              <a:t>;</a:t>
            </a:r>
          </a:p>
          <a:p>
            <a:r>
              <a:rPr lang="en-US" sz="1400" dirty="0"/>
              <a:t>After the declaration, the variable has no value. (Technically it has the value of </a:t>
            </a:r>
            <a:r>
              <a:rPr lang="en-US" sz="1400" b="1" dirty="0"/>
              <a:t>undefined</a:t>
            </a:r>
            <a:r>
              <a:rPr lang="en-US" sz="1400" dirty="0" smtClean="0"/>
              <a:t>)</a:t>
            </a:r>
          </a:p>
          <a:p>
            <a:r>
              <a:rPr lang="en-US" sz="1400" dirty="0" err="1"/>
              <a:t>carName</a:t>
            </a:r>
            <a:r>
              <a:rPr lang="en-US" sz="1400" dirty="0"/>
              <a:t> = "Volvo";</a:t>
            </a:r>
            <a:endParaRPr lang="en-US" sz="1400" b="1" dirty="0"/>
          </a:p>
          <a:p>
            <a:r>
              <a:rPr lang="en-US" sz="1400" dirty="0"/>
              <a:t>You can also assign a value to the variable when you declare it</a:t>
            </a:r>
            <a:r>
              <a:rPr lang="en-US" sz="1400" dirty="0" smtClean="0"/>
              <a:t>:</a:t>
            </a:r>
          </a:p>
          <a:p>
            <a:r>
              <a:rPr lang="en-US" sz="1400" dirty="0" err="1"/>
              <a:t>var</a:t>
            </a:r>
            <a:r>
              <a:rPr lang="en-US" sz="1400" dirty="0"/>
              <a:t> </a:t>
            </a:r>
            <a:r>
              <a:rPr lang="en-US" sz="1400" dirty="0" err="1" smtClean="0"/>
              <a:t>carName</a:t>
            </a:r>
            <a:r>
              <a:rPr lang="en-US" sz="1400" dirty="0" smtClean="0"/>
              <a:t>=“Volvo;</a:t>
            </a:r>
            <a:endParaRPr lang="en-US" sz="1400" dirty="0"/>
          </a:p>
          <a:p>
            <a:r>
              <a:rPr lang="en-US" sz="1400" b="1" dirty="0"/>
              <a:t>Value = undefined</a:t>
            </a:r>
          </a:p>
          <a:p>
            <a:r>
              <a:rPr lang="en-US" sz="1400" dirty="0"/>
              <a:t>In computer programs, variables are often declared without a value. The value can be something that has to be calculated, or something that will be provided later, like user input.</a:t>
            </a:r>
          </a:p>
          <a:p>
            <a:r>
              <a:rPr lang="en-US" sz="1400" dirty="0"/>
              <a:t>A variable declared without a value will have the value </a:t>
            </a:r>
            <a:r>
              <a:rPr lang="en-US" sz="1400" b="1" dirty="0"/>
              <a:t>undefined</a:t>
            </a:r>
            <a:r>
              <a:rPr lang="en-US" sz="1400" dirty="0"/>
              <a:t>.</a:t>
            </a:r>
          </a:p>
          <a:p>
            <a:r>
              <a:rPr lang="en-US" sz="1400" b="1" dirty="0"/>
              <a:t>Re-Declaring JavaScript Variables</a:t>
            </a:r>
          </a:p>
          <a:p>
            <a:r>
              <a:rPr lang="en-US" sz="1400" dirty="0"/>
              <a:t>If you re-declare a JavaScript variable, it will not lose its value.</a:t>
            </a:r>
          </a:p>
          <a:p>
            <a:r>
              <a:rPr lang="en-US" sz="1400" dirty="0"/>
              <a:t>The variable </a:t>
            </a:r>
            <a:r>
              <a:rPr lang="en-US" sz="1400" dirty="0" err="1"/>
              <a:t>carName</a:t>
            </a:r>
            <a:r>
              <a:rPr lang="en-US" sz="1400" dirty="0"/>
              <a:t> will still have the value "Volvo" after the execution of these </a:t>
            </a:r>
            <a:r>
              <a:rPr lang="en-US" sz="1400" dirty="0" smtClean="0"/>
              <a:t>statements</a:t>
            </a:r>
            <a:endParaRPr lang="en-US" sz="1400" dirty="0"/>
          </a:p>
          <a:p>
            <a:endParaRPr lang="en-US" sz="1400" dirty="0"/>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OPERATORS</a:t>
            </a:r>
            <a:endParaRPr lang="en-US" dirty="0"/>
          </a:p>
        </p:txBody>
      </p:sp>
      <p:sp>
        <p:nvSpPr>
          <p:cNvPr id="3" name="Content Placeholder 2"/>
          <p:cNvSpPr>
            <a:spLocks noGrp="1"/>
          </p:cNvSpPr>
          <p:nvPr>
            <p:ph sz="quarter" idx="14"/>
          </p:nvPr>
        </p:nvSpPr>
        <p:spPr>
          <a:xfrm>
            <a:off x="291714" y="1182291"/>
            <a:ext cx="8577649" cy="3057247"/>
          </a:xfrm>
        </p:spPr>
        <p:txBody>
          <a:bodyPr/>
          <a:lstStyle/>
          <a:p>
            <a:r>
              <a:rPr lang="en-US" sz="1400" dirty="0"/>
              <a:t>Let us take a simple expression 4 + 5 is equal to 9. Here 4 and 5 are called</a:t>
            </a:r>
          </a:p>
          <a:p>
            <a:r>
              <a:rPr lang="en-US" sz="1400" dirty="0"/>
              <a:t>operands and ‘+’ is called the operator. JavaScript supports the following</a:t>
            </a:r>
          </a:p>
          <a:p>
            <a:r>
              <a:rPr lang="en-US" sz="1400" dirty="0"/>
              <a:t>types of operators.</a:t>
            </a:r>
          </a:p>
          <a:p>
            <a:r>
              <a:rPr lang="en-US" sz="1400" dirty="0"/>
              <a:t> Arithmetic Operators</a:t>
            </a:r>
          </a:p>
          <a:p>
            <a:r>
              <a:rPr lang="en-US" sz="1400" dirty="0"/>
              <a:t>Comparison Operators</a:t>
            </a:r>
          </a:p>
          <a:p>
            <a:r>
              <a:rPr lang="en-US" sz="1400" dirty="0"/>
              <a:t>Logical (or Relational) Operators</a:t>
            </a:r>
          </a:p>
          <a:p>
            <a:r>
              <a:rPr lang="en-US" sz="1400" dirty="0"/>
              <a:t>Assignment Operators</a:t>
            </a:r>
          </a:p>
          <a:p>
            <a:r>
              <a:rPr lang="en-US" sz="1400" dirty="0"/>
              <a:t>Conditional (or ternary) Operators</a:t>
            </a:r>
          </a:p>
          <a:p>
            <a:r>
              <a:rPr lang="en-US" sz="1400" dirty="0"/>
              <a:t>Let’s have a look at all the operators one by one.</a:t>
            </a:r>
          </a:p>
        </p:txBody>
      </p:sp>
    </p:spTree>
    <p:extLst>
      <p:ext uri="{BB962C8B-B14F-4D97-AF65-F5344CB8AC3E}">
        <p14:creationId xmlns:p14="http://schemas.microsoft.com/office/powerpoint/2010/main" val="23219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sz="quarter" idx="14"/>
          </p:nvPr>
        </p:nvSpPr>
        <p:spPr>
          <a:xfrm>
            <a:off x="291714" y="838260"/>
            <a:ext cx="8577649" cy="3267561"/>
          </a:xfrm>
        </p:spPr>
        <p:txBody>
          <a:bodyPr/>
          <a:lstStyle/>
          <a:p>
            <a:r>
              <a:rPr lang="en-US" sz="1400" dirty="0"/>
              <a:t>JavaScript supports the following arithmetic operators:</a:t>
            </a:r>
          </a:p>
          <a:p>
            <a:r>
              <a:rPr lang="en-US" sz="1400" dirty="0"/>
              <a:t>Assume variable A holds 10 and variable B holds 20, then</a:t>
            </a:r>
            <a:r>
              <a:rPr lang="en-US" sz="1400" dirty="0" smtClean="0"/>
              <a:t>:</a:t>
            </a:r>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1508511"/>
              </p:ext>
            </p:extLst>
          </p:nvPr>
        </p:nvGraphicFramePr>
        <p:xfrm>
          <a:off x="425513" y="1566253"/>
          <a:ext cx="8546471" cy="3726180"/>
        </p:xfrm>
        <a:graphic>
          <a:graphicData uri="http://schemas.openxmlformats.org/drawingml/2006/table">
            <a:tbl>
              <a:tblPr firstRow="1" bandRow="1">
                <a:tableStyleId>{5C22544A-7EE6-4342-B048-85BDC9FD1C3A}</a:tableStyleId>
              </a:tblPr>
              <a:tblGrid>
                <a:gridCol w="787930"/>
                <a:gridCol w="7758541"/>
              </a:tblGrid>
              <a:tr h="236834">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564758">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(Addition)</a:t>
                      </a:r>
                    </a:p>
                    <a:p>
                      <a:r>
                        <a:rPr lang="en-US" sz="1350" b="0" i="0" u="none" strike="noStrike" kern="1200" baseline="0" dirty="0" smtClean="0">
                          <a:solidFill>
                            <a:schemeClr val="dk1"/>
                          </a:solidFill>
                          <a:latin typeface="+mn-lt"/>
                          <a:ea typeface="+mn-ea"/>
                          <a:cs typeface="+mn-cs"/>
                        </a:rPr>
                        <a:t>Adds two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30</a:t>
                      </a:r>
                      <a:endParaRPr lang="en-US" dirty="0"/>
                    </a:p>
                  </a:txBody>
                  <a:tcPr/>
                </a:tc>
              </a:tr>
              <a:tr h="564758">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(Subtraction)</a:t>
                      </a:r>
                    </a:p>
                    <a:p>
                      <a:r>
                        <a:rPr lang="en-US" sz="1350" b="0" i="0" u="none" strike="noStrike" kern="1200" baseline="0" dirty="0" smtClean="0">
                          <a:solidFill>
                            <a:schemeClr val="dk1"/>
                          </a:solidFill>
                          <a:latin typeface="+mn-lt"/>
                          <a:ea typeface="+mn-ea"/>
                          <a:cs typeface="+mn-cs"/>
                        </a:rPr>
                        <a:t>Subtracts the second operand from the first</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-10</a:t>
                      </a:r>
                      <a:endParaRPr lang="en-US" dirty="0"/>
                    </a:p>
                  </a:txBody>
                  <a:tcPr/>
                </a:tc>
              </a:tr>
              <a:tr h="564758">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(Multiplication)</a:t>
                      </a:r>
                    </a:p>
                    <a:p>
                      <a:r>
                        <a:rPr lang="en-US" sz="1350" b="0" i="0" u="none" strike="noStrike" kern="1200" baseline="0" dirty="0" smtClean="0">
                          <a:solidFill>
                            <a:schemeClr val="dk1"/>
                          </a:solidFill>
                          <a:latin typeface="+mn-lt"/>
                          <a:ea typeface="+mn-ea"/>
                          <a:cs typeface="+mn-cs"/>
                        </a:rPr>
                        <a:t>Multiply both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200</a:t>
                      </a:r>
                      <a:endParaRPr lang="en-US" dirty="0"/>
                    </a:p>
                  </a:txBody>
                  <a:tcPr/>
                </a:tc>
              </a:tr>
              <a:tr h="564758">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(Division</a:t>
                      </a:r>
                    </a:p>
                    <a:p>
                      <a:r>
                        <a:rPr lang="en-US" sz="1350" b="0" i="0" u="none" strike="noStrike" kern="1200" baseline="0" dirty="0" smtClean="0">
                          <a:solidFill>
                            <a:schemeClr val="dk1"/>
                          </a:solidFill>
                          <a:latin typeface="+mn-lt"/>
                          <a:ea typeface="+mn-ea"/>
                          <a:cs typeface="+mn-cs"/>
                        </a:rPr>
                        <a:t>Divide the numerator by the denominator</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B / A will give 2</a:t>
                      </a:r>
                      <a:endParaRPr lang="en-US" dirty="0"/>
                    </a:p>
                  </a:txBody>
                  <a:tcPr/>
                </a:tc>
              </a:tr>
              <a:tr h="236834">
                <a:tc>
                  <a:txBody>
                    <a:bodyPr/>
                    <a:lstStyle/>
                    <a:p>
                      <a:endParaRPr lang="en-US" dirty="0"/>
                    </a:p>
                  </a:txBody>
                  <a:tcPr/>
                </a:tc>
                <a:tc>
                  <a:txBody>
                    <a:bodyPr/>
                    <a:lstStyle/>
                    <a:p>
                      <a:endParaRPr lang="en-US" dirty="0"/>
                    </a:p>
                  </a:txBody>
                  <a:tcPr/>
                </a:tc>
              </a:tr>
              <a:tr h="236834">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902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957537369"/>
              </p:ext>
            </p:extLst>
          </p:nvPr>
        </p:nvGraphicFramePr>
        <p:xfrm>
          <a:off x="292099" y="869132"/>
          <a:ext cx="8661777" cy="3702867"/>
        </p:xfrm>
        <a:graphic>
          <a:graphicData uri="http://schemas.openxmlformats.org/drawingml/2006/table">
            <a:tbl>
              <a:tblPr firstRow="1" bandRow="1">
                <a:tableStyleId>{5C22544A-7EE6-4342-B048-85BDC9FD1C3A}</a:tableStyleId>
              </a:tblPr>
              <a:tblGrid>
                <a:gridCol w="966710"/>
                <a:gridCol w="7695067"/>
              </a:tblGrid>
              <a:tr h="1234289">
                <a:tc>
                  <a:txBody>
                    <a:bodyPr/>
                    <a:lstStyle/>
                    <a:p>
                      <a:r>
                        <a:rPr lang="en-US" dirty="0" smtClean="0"/>
                        <a:t>5</a:t>
                      </a:r>
                      <a:endParaRPr lang="en-US" dirty="0"/>
                    </a:p>
                  </a:txBody>
                  <a:tcPr/>
                </a:tc>
                <a:tc>
                  <a:txBody>
                    <a:bodyPr/>
                    <a:lstStyle/>
                    <a:p>
                      <a:r>
                        <a:rPr lang="en-US" sz="1350" b="1" i="0" u="none" strike="noStrike" kern="1200" baseline="0" dirty="0" smtClean="0">
                          <a:solidFill>
                            <a:schemeClr val="lt1"/>
                          </a:solidFill>
                          <a:latin typeface="+mn-lt"/>
                          <a:ea typeface="+mn-ea"/>
                          <a:cs typeface="+mn-cs"/>
                        </a:rPr>
                        <a:t>% (Modulus)</a:t>
                      </a:r>
                    </a:p>
                    <a:p>
                      <a:r>
                        <a:rPr lang="en-US" sz="1350" b="0" i="0" u="none" strike="noStrike" kern="1200" baseline="0" dirty="0" smtClean="0">
                          <a:solidFill>
                            <a:schemeClr val="lt1"/>
                          </a:solidFill>
                          <a:latin typeface="+mn-lt"/>
                          <a:ea typeface="+mn-ea"/>
                          <a:cs typeface="+mn-cs"/>
                        </a:rPr>
                        <a:t>Outputs the remainder of an integer division</a:t>
                      </a:r>
                    </a:p>
                    <a:p>
                      <a:r>
                        <a:rPr lang="en-US" sz="1350" b="1" i="0" u="none" strike="noStrike" kern="1200" baseline="0" dirty="0" smtClean="0">
                          <a:solidFill>
                            <a:schemeClr val="lt1"/>
                          </a:solidFill>
                          <a:latin typeface="+mn-lt"/>
                          <a:ea typeface="+mn-ea"/>
                          <a:cs typeface="+mn-cs"/>
                        </a:rPr>
                        <a:t>Ex: </a:t>
                      </a:r>
                      <a:r>
                        <a:rPr lang="en-US" sz="1350" b="0" i="0" u="none" strike="noStrike" kern="1200" baseline="0" dirty="0" smtClean="0">
                          <a:solidFill>
                            <a:schemeClr val="lt1"/>
                          </a:solidFill>
                          <a:latin typeface="+mn-lt"/>
                          <a:ea typeface="+mn-ea"/>
                          <a:cs typeface="+mn-cs"/>
                        </a:rPr>
                        <a:t>B % A will give 0</a:t>
                      </a:r>
                      <a:endParaRPr lang="en-US" dirty="0"/>
                    </a:p>
                  </a:txBody>
                  <a:tcPr/>
                </a:tc>
              </a:tr>
              <a:tr h="1234289">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(Increment)</a:t>
                      </a:r>
                    </a:p>
                    <a:p>
                      <a:r>
                        <a:rPr lang="en-US" sz="1350" b="0" i="0" u="none" strike="noStrike" kern="1200" baseline="0" dirty="0" smtClean="0">
                          <a:solidFill>
                            <a:schemeClr val="dk1"/>
                          </a:solidFill>
                          <a:latin typeface="+mn-lt"/>
                          <a:ea typeface="+mn-ea"/>
                          <a:cs typeface="+mn-cs"/>
                        </a:rPr>
                        <a:t>Increases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11</a:t>
                      </a:r>
                      <a:endParaRPr lang="en-US" dirty="0"/>
                    </a:p>
                  </a:txBody>
                  <a:tcPr/>
                </a:tc>
              </a:tr>
              <a:tr h="1234289">
                <a:tc>
                  <a:txBody>
                    <a:bodyPr/>
                    <a:lstStyle/>
                    <a:p>
                      <a:r>
                        <a:rPr lang="en-US" dirty="0" smtClean="0"/>
                        <a:t>7</a:t>
                      </a:r>
                      <a:endParaRPr lang="en-US" dirty="0"/>
                    </a:p>
                  </a:txBody>
                  <a:tcPr/>
                </a:tc>
                <a:tc>
                  <a:txBody>
                    <a:bodyPr/>
                    <a:lstStyle/>
                    <a:p>
                      <a:r>
                        <a:rPr lang="en-US" sz="1350" b="1" i="0" u="none" strike="noStrike" kern="1200" baseline="0" dirty="0" smtClean="0">
                          <a:solidFill>
                            <a:schemeClr val="dk1"/>
                          </a:solidFill>
                          <a:latin typeface="+mn-lt"/>
                          <a:ea typeface="+mn-ea"/>
                          <a:cs typeface="+mn-cs"/>
                        </a:rPr>
                        <a:t>-- (Decrement)</a:t>
                      </a:r>
                    </a:p>
                    <a:p>
                      <a:r>
                        <a:rPr lang="en-US" sz="1350" b="0" i="0" u="none" strike="noStrike" kern="1200" baseline="0" dirty="0" smtClean="0">
                          <a:solidFill>
                            <a:schemeClr val="dk1"/>
                          </a:solidFill>
                          <a:latin typeface="+mn-lt"/>
                          <a:ea typeface="+mn-ea"/>
                          <a:cs typeface="+mn-cs"/>
                        </a:rPr>
                        <a:t>Decreases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9</a:t>
                      </a:r>
                      <a:endParaRPr lang="en-US" dirty="0"/>
                    </a:p>
                  </a:txBody>
                  <a:tcPr/>
                </a:tc>
              </a:tr>
            </a:tbl>
          </a:graphicData>
        </a:graphic>
      </p:graphicFrame>
    </p:spTree>
    <p:extLst>
      <p:ext uri="{BB962C8B-B14F-4D97-AF65-F5344CB8AC3E}">
        <p14:creationId xmlns:p14="http://schemas.microsoft.com/office/powerpoint/2010/main" val="16892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4152419"/>
          </a:xfrm>
        </p:spPr>
        <p:txBody>
          <a:bodyPr/>
          <a:lstStyle/>
          <a:p>
            <a:r>
              <a:rPr lang="en-US" sz="1400" dirty="0"/>
              <a:t>JavaScript supports the following comparison operators:</a:t>
            </a:r>
          </a:p>
          <a:p>
            <a:r>
              <a:rPr lang="en-US" sz="1400" dirty="0"/>
              <a:t>Assume variable A holds 10 and variable B holds 20, then</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753581414"/>
              </p:ext>
            </p:extLst>
          </p:nvPr>
        </p:nvGraphicFramePr>
        <p:xfrm>
          <a:off x="291714" y="1481310"/>
          <a:ext cx="8716484" cy="3586592"/>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(Equal)</a:t>
                      </a:r>
                    </a:p>
                    <a:p>
                      <a:r>
                        <a:rPr lang="en-US" sz="1350" b="0" i="0" u="none" strike="noStrike" kern="1200" baseline="0" dirty="0" smtClean="0">
                          <a:solidFill>
                            <a:schemeClr val="dk1"/>
                          </a:solidFill>
                          <a:latin typeface="+mn-lt"/>
                          <a:ea typeface="+mn-ea"/>
                          <a:cs typeface="+mn-cs"/>
                        </a:rPr>
                        <a:t>Checks if the value of two operands are equal or not, if yes, then</a:t>
                      </a:r>
                    </a:p>
                    <a:p>
                      <a:r>
                        <a:rPr lang="en-US" sz="1350" b="0" i="0" u="none" strike="noStrike" kern="1200" baseline="0" dirty="0" smtClean="0">
                          <a:solidFill>
                            <a:schemeClr val="dk1"/>
                          </a:solidFill>
                          <a:latin typeface="+mn-lt"/>
                          <a:ea typeface="+mn-ea"/>
                          <a:cs typeface="+mn-cs"/>
                        </a:rPr>
                        <a:t>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not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(Not Equal)</a:t>
                      </a:r>
                    </a:p>
                    <a:p>
                      <a:r>
                        <a:rPr lang="en-US" sz="1350" b="0" i="0" u="none" strike="noStrike" kern="1200" baseline="0" dirty="0" smtClean="0">
                          <a:solidFill>
                            <a:schemeClr val="dk1"/>
                          </a:solidFill>
                          <a:latin typeface="+mn-lt"/>
                          <a:ea typeface="+mn-ea"/>
                          <a:cs typeface="+mn-cs"/>
                        </a:rPr>
                        <a:t>Checks if the value of two operands are equal or not, if the values</a:t>
                      </a:r>
                    </a:p>
                    <a:p>
                      <a:r>
                        <a:rPr lang="en-US" sz="1350" b="0" i="0" u="none" strike="noStrike" kern="1200" baseline="0" dirty="0" smtClean="0">
                          <a:solidFill>
                            <a:schemeClr val="dk1"/>
                          </a:solidFill>
                          <a:latin typeface="+mn-lt"/>
                          <a:ea typeface="+mn-ea"/>
                          <a:cs typeface="+mn-cs"/>
                        </a:rPr>
                        <a:t>are not equal,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a:t>
                      </a:r>
                    </a:p>
                    <a:p>
                      <a:r>
                        <a:rPr lang="en-US" sz="1350" b="0" i="0" u="none" strike="noStrike" kern="1200" baseline="0" dirty="0" smtClean="0">
                          <a:solidFill>
                            <a:schemeClr val="dk1"/>
                          </a:solidFill>
                          <a:latin typeface="+mn-lt"/>
                          <a:ea typeface="+mn-ea"/>
                          <a:cs typeface="+mn-cs"/>
                        </a:rPr>
                        <a:t>Checks if the value of the left operand is greater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r>
            </a:tbl>
          </a:graphicData>
        </a:graphic>
      </p:graphicFrame>
    </p:spTree>
    <p:extLst>
      <p:ext uri="{BB962C8B-B14F-4D97-AF65-F5344CB8AC3E}">
        <p14:creationId xmlns:p14="http://schemas.microsoft.com/office/powerpoint/2010/main" val="344641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a:xfrm>
            <a:off x="291714" y="1182291"/>
            <a:ext cx="8577649" cy="3693319"/>
          </a:xfrm>
        </p:spPr>
        <p:txBody>
          <a:bodyPr/>
          <a:lstStyle/>
          <a:p>
            <a:r>
              <a:rPr lang="en-US" dirty="0" smtClean="0"/>
              <a:t>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528608808"/>
              </p:ext>
            </p:extLst>
          </p:nvPr>
        </p:nvGraphicFramePr>
        <p:xfrm>
          <a:off x="273607" y="702457"/>
          <a:ext cx="8526362" cy="4686300"/>
        </p:xfrm>
        <a:graphic>
          <a:graphicData uri="http://schemas.openxmlformats.org/drawingml/2006/table">
            <a:tbl>
              <a:tblPr firstRow="1" bandRow="1">
                <a:tableStyleId>{5C22544A-7EE6-4342-B048-85BDC9FD1C3A}</a:tableStyleId>
              </a:tblPr>
              <a:tblGrid>
                <a:gridCol w="766256"/>
                <a:gridCol w="3880053"/>
                <a:gridCol w="3880053"/>
              </a:tblGrid>
              <a:tr h="247207">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c>
                  <a:txBody>
                    <a:bodyPr/>
                    <a:lstStyle/>
                    <a:p>
                      <a:endParaRPr lang="en-US" dirty="0"/>
                    </a:p>
                  </a:txBody>
                  <a:tcPr/>
                </a:tc>
              </a:tr>
              <a:tr h="1094247">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a:t>
                      </a:r>
                    </a:p>
                    <a:p>
                      <a:r>
                        <a:rPr lang="en-US" sz="1350" b="0" i="0" u="none" strike="noStrike" kern="1200" baseline="0" dirty="0" smtClean="0">
                          <a:solidFill>
                            <a:schemeClr val="dk1"/>
                          </a:solidFill>
                          <a:latin typeface="+mn-lt"/>
                          <a:ea typeface="+mn-ea"/>
                          <a:cs typeface="+mn-cs"/>
                        </a:rPr>
                        <a:t>Checks if the value of the left operand is less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r h="1264044">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 or Equal to)</a:t>
                      </a:r>
                    </a:p>
                    <a:p>
                      <a:r>
                        <a:rPr lang="en-US" sz="1350" b="0" i="0" u="none" strike="noStrike" kern="1200" baseline="0" dirty="0" smtClean="0">
                          <a:solidFill>
                            <a:schemeClr val="dk1"/>
                          </a:solidFill>
                          <a:latin typeface="+mn-lt"/>
                          <a:ea typeface="+mn-ea"/>
                          <a:cs typeface="+mn-cs"/>
                        </a:rPr>
                        <a:t>Checks if the value of the left operand is greater than or equal to</a:t>
                      </a:r>
                    </a:p>
                    <a:p>
                      <a:r>
                        <a:rPr lang="en-US" sz="1350" b="0" i="0" u="none" strike="noStrike" kern="1200" baseline="0" dirty="0" smtClean="0">
                          <a:solidFill>
                            <a:schemeClr val="dk1"/>
                          </a:solidFill>
                          <a:latin typeface="+mn-lt"/>
                          <a:ea typeface="+mn-ea"/>
                          <a:cs typeface="+mn-cs"/>
                        </a:rPr>
                        <a:t>the 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c>
                  <a:txBody>
                    <a:bodyPr/>
                    <a:lstStyle/>
                    <a:p>
                      <a:endParaRPr lang="en-US" dirty="0"/>
                    </a:p>
                  </a:txBody>
                  <a:tcPr/>
                </a:tc>
              </a:tr>
              <a:tr h="1264044">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 or Equal to)</a:t>
                      </a:r>
                    </a:p>
                    <a:p>
                      <a:r>
                        <a:rPr lang="en-US" sz="1350" b="0" i="0" u="none" strike="noStrike" kern="1200" baseline="0" dirty="0" smtClean="0">
                          <a:solidFill>
                            <a:schemeClr val="dk1"/>
                          </a:solidFill>
                          <a:latin typeface="+mn-lt"/>
                          <a:ea typeface="+mn-ea"/>
                          <a:cs typeface="+mn-cs"/>
                        </a:rPr>
                        <a:t>Checks if the value of the left operand is less than or equal to the</a:t>
                      </a:r>
                    </a:p>
                    <a:p>
                      <a:r>
                        <a:rPr lang="en-US" sz="1350" b="0" i="0" u="none" strike="noStrike" kern="1200" baseline="0" dirty="0" smtClean="0">
                          <a:solidFill>
                            <a:schemeClr val="dk1"/>
                          </a:solidFill>
                          <a:latin typeface="+mn-lt"/>
                          <a:ea typeface="+mn-ea"/>
                          <a:cs typeface="+mn-cs"/>
                        </a:rPr>
                        <a:t>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05681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861551956"/>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&amp;&amp; (Logical AND)</a:t>
                      </a:r>
                    </a:p>
                    <a:p>
                      <a:r>
                        <a:rPr lang="en-US" sz="1350" b="0" i="0" u="none" strike="noStrike" kern="1200" baseline="0" dirty="0" smtClean="0">
                          <a:solidFill>
                            <a:schemeClr val="dk1"/>
                          </a:solidFill>
                          <a:latin typeface="+mn-lt"/>
                          <a:ea typeface="+mn-ea"/>
                          <a:cs typeface="+mn-cs"/>
                        </a:rPr>
                        <a:t>If both the operands are non-zero,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&amp;&amp; B) is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OR)</a:t>
                      </a:r>
                    </a:p>
                    <a:p>
                      <a:r>
                        <a:rPr lang="en-US" sz="1350" b="0" i="0" u="none" strike="noStrike" kern="1200" baseline="0" dirty="0" smtClean="0">
                          <a:solidFill>
                            <a:schemeClr val="dk1"/>
                          </a:solidFill>
                          <a:latin typeface="+mn-lt"/>
                          <a:ea typeface="+mn-ea"/>
                          <a:cs typeface="+mn-cs"/>
                        </a:rPr>
                        <a:t>If any of the two operands are non-zero,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NOT)</a:t>
                      </a:r>
                    </a:p>
                    <a:p>
                      <a:r>
                        <a:rPr lang="en-US" sz="1350" b="0" i="0" u="none" strike="noStrike" kern="1200" baseline="0" dirty="0" smtClean="0">
                          <a:solidFill>
                            <a:schemeClr val="dk1"/>
                          </a:solidFill>
                          <a:latin typeface="+mn-lt"/>
                          <a:ea typeface="+mn-ea"/>
                          <a:cs typeface="+mn-cs"/>
                        </a:rPr>
                        <a:t>Reverses the logical state of its operand. If a condition is true, then the</a:t>
                      </a:r>
                    </a:p>
                    <a:p>
                      <a:r>
                        <a:rPr lang="en-US" sz="1350" b="0" i="0" u="none" strike="noStrike" kern="1200" baseline="0" dirty="0" smtClean="0">
                          <a:solidFill>
                            <a:schemeClr val="dk1"/>
                          </a:solidFill>
                          <a:latin typeface="+mn-lt"/>
                          <a:ea typeface="+mn-ea"/>
                          <a:cs typeface="+mn-cs"/>
                        </a:rPr>
                        <a:t>Logical NOT operator will make it false.</a:t>
                      </a:r>
                    </a:p>
                    <a:p>
                      <a:r>
                        <a:rPr lang="pt-BR" sz="1350" b="1" i="0" u="none" strike="noStrike" kern="1200" baseline="0" dirty="0" smtClean="0">
                          <a:solidFill>
                            <a:schemeClr val="dk1"/>
                          </a:solidFill>
                          <a:latin typeface="+mn-lt"/>
                          <a:ea typeface="+mn-ea"/>
                          <a:cs typeface="+mn-cs"/>
                        </a:rPr>
                        <a:t>Ex: </a:t>
                      </a:r>
                      <a:r>
                        <a:rPr lang="pt-BR" sz="1350" b="0" i="0" u="none" strike="noStrike" kern="1200" baseline="0" dirty="0" smtClean="0">
                          <a:solidFill>
                            <a:schemeClr val="dk1"/>
                          </a:solidFill>
                          <a:latin typeface="+mn-lt"/>
                          <a:ea typeface="+mn-ea"/>
                          <a:cs typeface="+mn-cs"/>
                        </a:rPr>
                        <a:t>! (A &amp;&amp; B) is false.</a:t>
                      </a:r>
                      <a:endParaRPr lang="en-US" dirty="0"/>
                    </a:p>
                  </a:txBody>
                  <a:tcPr/>
                </a:tc>
              </a:tr>
            </a:tbl>
          </a:graphicData>
        </a:graphic>
      </p:graphicFrame>
    </p:spTree>
    <p:extLst>
      <p:ext uri="{BB962C8B-B14F-4D97-AF65-F5344CB8AC3E}">
        <p14:creationId xmlns:p14="http://schemas.microsoft.com/office/powerpoint/2010/main" val="2816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484365107"/>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(Simple Assignment )</a:t>
                      </a:r>
                    </a:p>
                    <a:p>
                      <a:r>
                        <a:rPr lang="en-US" sz="1350" b="0" i="0" u="none" strike="noStrike" kern="1200" baseline="0" dirty="0" smtClean="0">
                          <a:solidFill>
                            <a:schemeClr val="dk1"/>
                          </a:solidFill>
                          <a:latin typeface="+mn-lt"/>
                          <a:ea typeface="+mn-ea"/>
                          <a:cs typeface="+mn-cs"/>
                        </a:rPr>
                        <a:t>Assigns values from the right side operand to the left side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 B will assign the value of A + B into C</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 and Assignment)</a:t>
                      </a:r>
                    </a:p>
                    <a:p>
                      <a:r>
                        <a:rPr lang="en-US" sz="1350" b="0" i="0" u="none" strike="noStrike" kern="1200" baseline="0" dirty="0" smtClean="0">
                          <a:solidFill>
                            <a:schemeClr val="dk1"/>
                          </a:solidFill>
                          <a:latin typeface="+mn-lt"/>
                          <a:ea typeface="+mn-ea"/>
                          <a:cs typeface="+mn-cs"/>
                        </a:rPr>
                        <a:t>It adds the right operand to the left operand and assigns the result to</a:t>
                      </a:r>
                    </a:p>
                    <a:p>
                      <a:r>
                        <a:rPr lang="en-US" sz="1350" b="0" i="0" u="none" strike="noStrike" kern="1200" baseline="0" dirty="0" smtClean="0">
                          <a:solidFill>
                            <a:schemeClr val="dk1"/>
                          </a:solidFill>
                          <a:latin typeface="+mn-lt"/>
                          <a:ea typeface="+mn-ea"/>
                          <a:cs typeface="+mn-cs"/>
                        </a:rPr>
                        <a:t>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 and Assignment)</a:t>
                      </a:r>
                    </a:p>
                    <a:p>
                      <a:r>
                        <a:rPr lang="en-US" sz="1350" b="0" i="0" u="none" strike="noStrike" kern="1200" baseline="0" dirty="0" smtClean="0">
                          <a:solidFill>
                            <a:schemeClr val="dk1"/>
                          </a:solidFill>
                          <a:latin typeface="+mn-lt"/>
                          <a:ea typeface="+mn-ea"/>
                          <a:cs typeface="+mn-cs"/>
                        </a:rPr>
                        <a:t>It subtracts the right operand from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4677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183863833"/>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(Multiply and Assignment)</a:t>
                      </a:r>
                    </a:p>
                    <a:p>
                      <a:r>
                        <a:rPr lang="en-US" sz="1350" b="0" i="0" u="none" strike="noStrike" kern="1200" baseline="0" dirty="0" smtClean="0">
                          <a:solidFill>
                            <a:schemeClr val="dk1"/>
                          </a:solidFill>
                          <a:latin typeface="+mn-lt"/>
                          <a:ea typeface="+mn-ea"/>
                          <a:cs typeface="+mn-cs"/>
                        </a:rPr>
                        <a:t>It multiplies the right operand with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(Divide and Assignment)</a:t>
                      </a:r>
                    </a:p>
                    <a:p>
                      <a:r>
                        <a:rPr lang="en-US" sz="1350" b="0" i="0" u="none" strike="noStrike" kern="1200" baseline="0" dirty="0" smtClean="0">
                          <a:solidFill>
                            <a:schemeClr val="dk1"/>
                          </a:solidFill>
                          <a:latin typeface="+mn-lt"/>
                          <a:ea typeface="+mn-ea"/>
                          <a:cs typeface="+mn-cs"/>
                        </a:rPr>
                        <a:t>It divides the left operand with the right operand and assigns the result</a:t>
                      </a:r>
                    </a:p>
                    <a:p>
                      <a:r>
                        <a:rPr lang="en-US" sz="1350" b="0" i="0" u="none" strike="noStrike" kern="1200" baseline="0" dirty="0" smtClean="0">
                          <a:solidFill>
                            <a:schemeClr val="dk1"/>
                          </a:solidFill>
                          <a:latin typeface="+mn-lt"/>
                          <a:ea typeface="+mn-ea"/>
                          <a:cs typeface="+mn-cs"/>
                        </a:rPr>
                        <a:t>to the left operand.</a:t>
                      </a:r>
                      <a:endParaRPr lang="en-US" dirty="0"/>
                    </a:p>
                  </a:txBody>
                  <a:tcPr/>
                </a:tc>
              </a:tr>
              <a:tr h="843392">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(Modules and Assignment)</a:t>
                      </a:r>
                    </a:p>
                    <a:p>
                      <a:r>
                        <a:rPr lang="en-US" sz="1350" b="0" i="0" u="none" strike="noStrike" kern="1200" baseline="0" dirty="0" smtClean="0">
                          <a:solidFill>
                            <a:schemeClr val="dk1"/>
                          </a:solidFill>
                          <a:latin typeface="+mn-lt"/>
                          <a:ea typeface="+mn-ea"/>
                          <a:cs typeface="+mn-cs"/>
                        </a:rPr>
                        <a:t>It takes modulus using two operands and assigns the result to the left</a:t>
                      </a:r>
                    </a:p>
                    <a:p>
                      <a:r>
                        <a:rPr lang="en-US" sz="1350" b="0" i="0" u="none" strike="noStrike" kern="1200" baseline="0" dirty="0" smtClean="0">
                          <a:solidFill>
                            <a:schemeClr val="dk1"/>
                          </a:solidFill>
                          <a:latin typeface="+mn-lt"/>
                          <a:ea typeface="+mn-ea"/>
                          <a:cs typeface="+mn-cs"/>
                        </a:rPr>
                        <a:t>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77013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sz="quarter" idx="14"/>
          </p:nvPr>
        </p:nvSpPr>
        <p:spPr>
          <a:xfrm>
            <a:off x="291715" y="702457"/>
            <a:ext cx="8453934" cy="5463034"/>
          </a:xfrm>
        </p:spPr>
        <p:txBody>
          <a:bodyPr/>
          <a:lstStyle/>
          <a:p>
            <a:r>
              <a:rPr lang="en-US" sz="1400" dirty="0"/>
              <a:t>The conditional operator first evaluates an expression for a true or false value</a:t>
            </a:r>
          </a:p>
          <a:p>
            <a:r>
              <a:rPr lang="en-US" sz="1400" dirty="0"/>
              <a:t>and then executes one of the two given statements depending upon the result of</a:t>
            </a:r>
          </a:p>
          <a:p>
            <a:r>
              <a:rPr lang="en-US" sz="1400" dirty="0"/>
              <a:t>the evaluation.</a:t>
            </a:r>
            <a:endParaRPr lang="en-US" sz="1400" b="1" dirty="0"/>
          </a:p>
          <a:p>
            <a:r>
              <a:rPr lang="en-US" sz="1400" dirty="0"/>
              <a:t>If Condition is true? Then value X : Otherwise value Y</a:t>
            </a:r>
            <a:endParaRPr lang="en-US" sz="1400" dirty="0" smtClean="0"/>
          </a:p>
          <a:p>
            <a:endParaRPr lang="en-US" sz="1400" dirty="0"/>
          </a:p>
          <a:p>
            <a:r>
              <a:rPr lang="en-US" sz="1400" dirty="0" err="1" smtClean="0"/>
              <a:t>var</a:t>
            </a:r>
            <a:r>
              <a:rPr lang="en-US" sz="1400" dirty="0" smtClean="0"/>
              <a:t> a=10;</a:t>
            </a:r>
          </a:p>
          <a:p>
            <a:r>
              <a:rPr lang="en-US" sz="1400" dirty="0" err="1" smtClean="0"/>
              <a:t>var</a:t>
            </a:r>
            <a:r>
              <a:rPr lang="en-US" sz="1400" dirty="0" smtClean="0"/>
              <a:t> b=20;</a:t>
            </a:r>
          </a:p>
          <a:p>
            <a:r>
              <a:rPr lang="en-US" sz="1400" dirty="0" err="1" smtClean="0"/>
              <a:t>var</a:t>
            </a:r>
            <a:r>
              <a:rPr lang="en-US" sz="1400" dirty="0" smtClean="0"/>
              <a:t> c= a==</a:t>
            </a:r>
            <a:r>
              <a:rPr lang="en-US" sz="1400" dirty="0" err="1" smtClean="0"/>
              <a:t>b?a:b</a:t>
            </a:r>
            <a:r>
              <a:rPr lang="en-US" sz="1400" dirty="0" smtClean="0"/>
              <a:t>;</a:t>
            </a:r>
          </a:p>
          <a:p>
            <a:r>
              <a:rPr lang="en-US" sz="1400" dirty="0" smtClean="0"/>
              <a:t>Result c is 20;</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8990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Data Types</a:t>
            </a:r>
            <a:br>
              <a:rPr lang="en-US" b="0" dirty="0"/>
            </a:br>
            <a:endParaRPr lang="en-US" dirty="0"/>
          </a:p>
        </p:txBody>
      </p:sp>
      <p:sp>
        <p:nvSpPr>
          <p:cNvPr id="3" name="Content Placeholder 2"/>
          <p:cNvSpPr>
            <a:spLocks noGrp="1"/>
          </p:cNvSpPr>
          <p:nvPr>
            <p:ph sz="quarter" idx="14"/>
          </p:nvPr>
        </p:nvSpPr>
        <p:spPr>
          <a:xfrm>
            <a:off x="291714" y="1182291"/>
            <a:ext cx="8577649" cy="3575338"/>
          </a:xfrm>
        </p:spPr>
        <p:txBody>
          <a:bodyPr/>
          <a:lstStyle/>
          <a:p>
            <a:r>
              <a:rPr lang="en-US" sz="1400" dirty="0"/>
              <a:t>JavaScript variables can hold many </a:t>
            </a:r>
            <a:r>
              <a:rPr lang="en-US" sz="1400" b="1" dirty="0"/>
              <a:t>data types</a:t>
            </a:r>
            <a:r>
              <a:rPr lang="en-US" sz="1400" dirty="0"/>
              <a:t>: numbers, strings, arrays, objects and more</a:t>
            </a:r>
            <a:r>
              <a:rPr lang="en-US" sz="1400" dirty="0" smtClean="0"/>
              <a:t>:</a:t>
            </a:r>
          </a:p>
          <a:p>
            <a:r>
              <a:rPr lang="en-US" sz="1400" dirty="0" err="1"/>
              <a:t>var</a:t>
            </a:r>
            <a:r>
              <a:rPr lang="en-US" sz="1400" dirty="0"/>
              <a:t> length = 16;                               // </a:t>
            </a:r>
            <a:r>
              <a:rPr lang="en-US" sz="1400" dirty="0" smtClean="0"/>
              <a:t>Number</a:t>
            </a:r>
          </a:p>
          <a:p>
            <a:r>
              <a:rPr lang="en-US" sz="1400" dirty="0"/>
              <a:t/>
            </a:r>
            <a:br>
              <a:rPr lang="en-US" sz="1400" dirty="0"/>
            </a:br>
            <a:r>
              <a:rPr lang="en-US" sz="1400" dirty="0" err="1"/>
              <a:t>var</a:t>
            </a:r>
            <a:r>
              <a:rPr lang="en-US" sz="1400" dirty="0"/>
              <a:t> </a:t>
            </a:r>
            <a:r>
              <a:rPr lang="en-US" sz="1400" dirty="0" err="1"/>
              <a:t>lastName</a:t>
            </a:r>
            <a:r>
              <a:rPr lang="en-US" sz="1400" dirty="0"/>
              <a:t> = "Johnson";                      // </a:t>
            </a:r>
            <a:r>
              <a:rPr lang="en-US" sz="1400" dirty="0" smtClean="0"/>
              <a:t>String</a:t>
            </a:r>
          </a:p>
          <a:p>
            <a:r>
              <a:rPr lang="en-US" sz="1400" dirty="0" err="1"/>
              <a:t>var</a:t>
            </a:r>
            <a:r>
              <a:rPr lang="en-US" sz="1400" dirty="0"/>
              <a:t> </a:t>
            </a:r>
            <a:r>
              <a:rPr lang="en-US" sz="1400" dirty="0" err="1"/>
              <a:t>carName</a:t>
            </a:r>
            <a:r>
              <a:rPr lang="en-US" sz="1400" dirty="0"/>
              <a:t> = 'Volvo XC60';   // Using single </a:t>
            </a:r>
            <a:r>
              <a:rPr lang="en-US" sz="1400" dirty="0" smtClean="0"/>
              <a:t>quotes</a:t>
            </a:r>
          </a:p>
          <a:p>
            <a:r>
              <a:rPr lang="en-US" sz="1400" dirty="0"/>
              <a:t/>
            </a:r>
            <a:br>
              <a:rPr lang="en-US" sz="1400" dirty="0"/>
            </a:br>
            <a:r>
              <a:rPr lang="en-US" sz="1400" dirty="0" err="1"/>
              <a:t>var</a:t>
            </a:r>
            <a:r>
              <a:rPr lang="en-US" sz="1400" dirty="0"/>
              <a:t> cars = ["Saab", "Volvo", "BMW"];           // Array</a:t>
            </a:r>
            <a:br>
              <a:rPr lang="en-US" sz="1400" dirty="0"/>
            </a:br>
            <a:r>
              <a:rPr lang="en-US" sz="1400" dirty="0" err="1"/>
              <a:t>var</a:t>
            </a:r>
            <a:r>
              <a:rPr lang="en-US" sz="1400" dirty="0"/>
              <a:t> x = {</a:t>
            </a:r>
            <a:r>
              <a:rPr lang="en-US" sz="1400" dirty="0" err="1"/>
              <a:t>firstName</a:t>
            </a:r>
            <a:r>
              <a:rPr lang="en-US" sz="1400" dirty="0"/>
              <a:t>:"John", </a:t>
            </a:r>
            <a:r>
              <a:rPr lang="en-US" sz="1400" dirty="0" err="1"/>
              <a:t>lastName</a:t>
            </a:r>
            <a:r>
              <a:rPr lang="en-US" sz="1400" dirty="0"/>
              <a:t>:"Doe"};    // </a:t>
            </a:r>
            <a:r>
              <a:rPr lang="en-US" sz="1400" dirty="0" smtClean="0"/>
              <a:t>Object</a:t>
            </a:r>
          </a:p>
          <a:p>
            <a:r>
              <a:rPr lang="da-DK" sz="1400" dirty="0"/>
              <a:t>var x = true</a:t>
            </a:r>
            <a:r>
              <a:rPr lang="da-DK" sz="1400" dirty="0" smtClean="0"/>
              <a:t>;//boolean</a:t>
            </a:r>
            <a:r>
              <a:rPr lang="da-DK" sz="1400" dirty="0"/>
              <a:t/>
            </a:r>
            <a:br>
              <a:rPr lang="da-DK" sz="1400" dirty="0"/>
            </a:br>
            <a:r>
              <a:rPr lang="da-DK" sz="1400" dirty="0"/>
              <a:t>var y = false</a:t>
            </a:r>
            <a:r>
              <a:rPr lang="da-DK" sz="1400" dirty="0" smtClean="0"/>
              <a:t>;//boolean</a:t>
            </a:r>
            <a:endParaRPr lang="en-US" sz="1400" dirty="0" smtClean="0"/>
          </a:p>
          <a:p>
            <a:endParaRPr lang="en-US" sz="1400" dirty="0"/>
          </a:p>
          <a:p>
            <a:endParaRPr lang="en-US" sz="1400" dirty="0"/>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b="0" dirty="0"/>
              <a:t>JavaScript Data Types</a:t>
            </a:r>
            <a:br>
              <a:rPr lang="en-US" b="0" dirty="0"/>
            </a:br>
            <a:endParaRPr lang="en-US" dirty="0"/>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
            </a:r>
            <a:br>
              <a:rPr lang="en-US" dirty="0"/>
            </a:br>
            <a:endParaRPr lang="en-US" cap="none" dirty="0">
              <a:solidFill>
                <a:schemeClr val="tx1">
                  <a:lumMod val="75000"/>
                  <a:lumOff val="25000"/>
                </a:schemeClr>
              </a:solidFill>
            </a:endParaRPr>
          </a:p>
        </p:txBody>
      </p:sp>
      <p:sp>
        <p:nvSpPr>
          <p:cNvPr id="3" name="Rectangle 2"/>
          <p:cNvSpPr/>
          <p:nvPr/>
        </p:nvSpPr>
        <p:spPr>
          <a:xfrm>
            <a:off x="665428" y="770335"/>
            <a:ext cx="7862935" cy="4247317"/>
          </a:xfrm>
          <a:prstGeom prst="rect">
            <a:avLst/>
          </a:prstGeom>
        </p:spPr>
        <p:txBody>
          <a:bodyPr wrap="square">
            <a:spAutoFit/>
          </a:bodyPr>
          <a:lstStyle/>
          <a:p>
            <a:r>
              <a:rPr lang="en-US" dirty="0" err="1"/>
              <a:t>typeof</a:t>
            </a:r>
            <a:r>
              <a:rPr lang="en-US" dirty="0"/>
              <a:t> "John"                // Returns "string" </a:t>
            </a:r>
          </a:p>
          <a:p>
            <a:r>
              <a:rPr lang="en-US" dirty="0" err="1"/>
              <a:t>typeof</a:t>
            </a:r>
            <a:r>
              <a:rPr lang="en-US" dirty="0"/>
              <a:t> 3.14                  // Returns "number"</a:t>
            </a:r>
          </a:p>
          <a:p>
            <a:r>
              <a:rPr lang="en-US" dirty="0" err="1"/>
              <a:t>typeof</a:t>
            </a:r>
            <a:r>
              <a:rPr lang="en-US" dirty="0"/>
              <a:t> false                 // Returns "</a:t>
            </a:r>
            <a:r>
              <a:rPr lang="en-US" dirty="0" err="1"/>
              <a:t>boolean</a:t>
            </a:r>
            <a:r>
              <a:rPr lang="en-US" dirty="0"/>
              <a:t>"</a:t>
            </a:r>
          </a:p>
          <a:p>
            <a:r>
              <a:rPr lang="en-US" dirty="0" err="1"/>
              <a:t>typeof</a:t>
            </a:r>
            <a:r>
              <a:rPr lang="en-US" dirty="0"/>
              <a:t> [1,2,3,4]             // Returns "object" (not "array", see note below)</a:t>
            </a:r>
          </a:p>
          <a:p>
            <a:r>
              <a:rPr lang="en-US" dirty="0" err="1"/>
              <a:t>typeof</a:t>
            </a:r>
            <a:r>
              <a:rPr lang="en-US" dirty="0"/>
              <a:t> {</a:t>
            </a:r>
            <a:r>
              <a:rPr lang="en-US" dirty="0" err="1"/>
              <a:t>name:'John</a:t>
            </a:r>
            <a:r>
              <a:rPr lang="en-US" dirty="0"/>
              <a:t>', age:34} // Returns "</a:t>
            </a:r>
            <a:r>
              <a:rPr lang="en-US" dirty="0" smtClean="0"/>
              <a:t>object“</a:t>
            </a:r>
          </a:p>
          <a:p>
            <a:endParaRPr lang="en-US" dirty="0"/>
          </a:p>
          <a:p>
            <a:r>
              <a:rPr lang="en-US" dirty="0"/>
              <a:t>The </a:t>
            </a:r>
            <a:r>
              <a:rPr lang="en-US" dirty="0" err="1"/>
              <a:t>typeof</a:t>
            </a:r>
            <a:r>
              <a:rPr lang="en-US" dirty="0"/>
              <a:t> operator returns "object" for arrays because in JavaScript arrays are objects</a:t>
            </a:r>
            <a:r>
              <a:rPr lang="en-US" dirty="0" smtClean="0"/>
              <a:t>.</a:t>
            </a:r>
          </a:p>
          <a:p>
            <a:endParaRPr lang="en-US" dirty="0"/>
          </a:p>
          <a:p>
            <a:r>
              <a:rPr lang="en-US" b="1" dirty="0"/>
              <a:t>Undefined</a:t>
            </a:r>
          </a:p>
          <a:p>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r>
              <a:rPr lang="en-US" dirty="0" err="1"/>
              <a:t>var</a:t>
            </a:r>
            <a:r>
              <a:rPr lang="en-US" dirty="0"/>
              <a:t> person;                  // Value is undefined, type is </a:t>
            </a:r>
            <a:r>
              <a:rPr lang="en-US" dirty="0" smtClean="0"/>
              <a:t>undefined</a:t>
            </a:r>
          </a:p>
          <a:p>
            <a:endParaRPr lang="en-US" dirty="0" smtClean="0"/>
          </a:p>
          <a:p>
            <a:r>
              <a:rPr lang="en-US" dirty="0"/>
              <a:t>person = undefined;          // Value is undefined, type is undefined</a:t>
            </a:r>
          </a:p>
          <a:p>
            <a:r>
              <a:rPr lang="en-US" b="1" dirty="0"/>
              <a:t>Empty Values</a:t>
            </a:r>
          </a:p>
          <a:p>
            <a:r>
              <a:rPr lang="en-US" dirty="0"/>
              <a:t>An empty value has nothing to do with undefined.</a:t>
            </a:r>
          </a:p>
          <a:p>
            <a:r>
              <a:rPr lang="en-US" dirty="0"/>
              <a:t>An empty string variable has both a value and a type.</a:t>
            </a:r>
          </a:p>
          <a:p>
            <a:r>
              <a:rPr lang="en-US" b="1" dirty="0"/>
              <a:t>Null</a:t>
            </a:r>
          </a:p>
          <a:p>
            <a:r>
              <a:rPr lang="en-US" dirty="0"/>
              <a:t>In JavaScript null is "nothing". It is supposed to be something that doesn't exist.</a:t>
            </a:r>
          </a:p>
          <a:p>
            <a:r>
              <a:rPr lang="en-US" dirty="0"/>
              <a:t>Unfortunately, in JavaScript, the data type of null is an object.</a:t>
            </a:r>
          </a:p>
          <a:p>
            <a:endParaRPr lang="en-US" dirty="0"/>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3821"/>
            <a:ext cx="8577650" cy="586650"/>
          </a:xfrm>
        </p:spPr>
        <p:txBody>
          <a:bodyPr/>
          <a:lstStyle/>
          <a:p>
            <a:pPr algn="ctr"/>
            <a:r>
              <a:rPr lang="en-US" dirty="0"/>
              <a:t>Conditional statements</a:t>
            </a:r>
          </a:p>
        </p:txBody>
      </p:sp>
    </p:spTree>
    <p:extLst>
      <p:ext uri="{BB962C8B-B14F-4D97-AF65-F5344CB8AC3E}">
        <p14:creationId xmlns:p14="http://schemas.microsoft.com/office/powerpoint/2010/main" val="31785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323987"/>
          </a:xfrm>
        </p:spPr>
        <p:txBody>
          <a:bodyPr/>
          <a:lstStyle/>
          <a:p>
            <a:r>
              <a:rPr lang="en-US" dirty="0"/>
              <a:t>A conditional statement is a set of commands that executes if a specified condition is true.</a:t>
            </a:r>
          </a:p>
          <a:p>
            <a:r>
              <a:rPr lang="en-US" dirty="0"/>
              <a:t>JavaScript supports two conditional statements: if...else and </a:t>
            </a:r>
            <a:r>
              <a:rPr lang="en-US" dirty="0" smtClean="0"/>
              <a:t>switch</a:t>
            </a:r>
          </a:p>
          <a:p>
            <a:r>
              <a:rPr lang="en-US" dirty="0" smtClean="0"/>
              <a:t>if </a:t>
            </a:r>
            <a:r>
              <a:rPr lang="en-US" dirty="0"/>
              <a:t>(condition) {</a:t>
            </a:r>
          </a:p>
          <a:p>
            <a:r>
              <a:rPr lang="en-US" dirty="0"/>
              <a:t>  statement_1;</a:t>
            </a:r>
          </a:p>
          <a:p>
            <a:r>
              <a:rPr lang="en-US" dirty="0"/>
              <a:t>} else {</a:t>
            </a:r>
          </a:p>
          <a:p>
            <a:r>
              <a:rPr lang="en-US" dirty="0"/>
              <a:t>  statement_2;</a:t>
            </a:r>
          </a:p>
          <a:p>
            <a:r>
              <a:rPr lang="en-US" dirty="0"/>
              <a:t>}</a:t>
            </a:r>
          </a:p>
        </p:txBody>
      </p:sp>
    </p:spTree>
    <p:extLst>
      <p:ext uri="{BB962C8B-B14F-4D97-AF65-F5344CB8AC3E}">
        <p14:creationId xmlns:p14="http://schemas.microsoft.com/office/powerpoint/2010/main" val="7652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888244"/>
          </a:xfrm>
        </p:spPr>
        <p:txBody>
          <a:bodyPr/>
          <a:lstStyle/>
          <a:p>
            <a:r>
              <a:rPr lang="en-US" dirty="0" smtClean="0"/>
              <a:t>if </a:t>
            </a:r>
            <a:r>
              <a:rPr lang="en-US" dirty="0"/>
              <a:t>(condition_1) {</a:t>
            </a:r>
          </a:p>
          <a:p>
            <a:r>
              <a:rPr lang="en-US" dirty="0"/>
              <a:t>  statement_1;</a:t>
            </a:r>
          </a:p>
          <a:p>
            <a:r>
              <a:rPr lang="en-US" dirty="0"/>
              <a:t>} else if (condition_2) {</a:t>
            </a:r>
          </a:p>
          <a:p>
            <a:r>
              <a:rPr lang="en-US" dirty="0"/>
              <a:t>  statement_2;</a:t>
            </a:r>
          </a:p>
          <a:p>
            <a:r>
              <a:rPr lang="en-US" dirty="0"/>
              <a:t>} else if (</a:t>
            </a:r>
            <a:r>
              <a:rPr lang="en-US" dirty="0" err="1"/>
              <a:t>condition_n</a:t>
            </a:r>
            <a:r>
              <a:rPr lang="en-US" dirty="0"/>
              <a:t>) {</a:t>
            </a:r>
          </a:p>
          <a:p>
            <a:r>
              <a:rPr lang="en-US" dirty="0"/>
              <a:t>  </a:t>
            </a:r>
            <a:r>
              <a:rPr lang="en-US" dirty="0" err="1"/>
              <a:t>statement_n</a:t>
            </a:r>
            <a:r>
              <a:rPr lang="en-US" dirty="0"/>
              <a:t>;</a:t>
            </a:r>
          </a:p>
          <a:p>
            <a:r>
              <a:rPr lang="en-US" dirty="0"/>
              <a:t>} else {</a:t>
            </a:r>
          </a:p>
          <a:p>
            <a:r>
              <a:rPr lang="en-US" dirty="0"/>
              <a:t>  </a:t>
            </a:r>
            <a:r>
              <a:rPr lang="en-US" dirty="0" err="1"/>
              <a:t>statement_last</a:t>
            </a:r>
            <a:r>
              <a:rPr lang="en-US" dirty="0"/>
              <a:t>;</a:t>
            </a:r>
          </a:p>
          <a:p>
            <a:r>
              <a:rPr lang="en-US" dirty="0"/>
              <a:t>} </a:t>
            </a:r>
          </a:p>
        </p:txBody>
      </p:sp>
    </p:spTree>
    <p:extLst>
      <p:ext uri="{BB962C8B-B14F-4D97-AF65-F5344CB8AC3E}">
        <p14:creationId xmlns:p14="http://schemas.microsoft.com/office/powerpoint/2010/main" val="20186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673074"/>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t>
            </a:r>
            <a:r>
              <a:rPr lang="en-US" sz="1800" b="1" dirty="0" smtClean="0">
                <a:latin typeface="Cambria" panose="02040503050406030204" pitchFamily="18" charset="0"/>
              </a:rPr>
              <a:t>JS?</a:t>
            </a:r>
          </a:p>
          <a:p>
            <a:pPr marL="342900" indent="-342900">
              <a:lnSpc>
                <a:spcPct val="150000"/>
              </a:lnSpc>
              <a:buFont typeface="Arial" panose="020B0604020202020204" pitchFamily="34" charset="0"/>
              <a:buChar char="•"/>
            </a:pPr>
            <a:r>
              <a:rPr lang="en-US" sz="1800" dirty="0"/>
              <a:t>Client-side </a:t>
            </a:r>
            <a:r>
              <a:rPr lang="en-US" sz="1800" dirty="0" smtClean="0"/>
              <a:t>JavaScript</a:t>
            </a:r>
            <a:endParaRPr lang="en-US" sz="1800" b="1" dirty="0" smtClean="0">
              <a:latin typeface="Cambria" panose="02040503050406030204" pitchFamily="18" charset="0"/>
            </a:endParaRPr>
          </a:p>
          <a:p>
            <a:pPr marL="342900" indent="-342900">
              <a:lnSpc>
                <a:spcPct val="150000"/>
              </a:lnSpc>
              <a:buFont typeface="Arial" panose="020B0604020202020204" pitchFamily="34" charset="0"/>
              <a:buChar char="•"/>
            </a:pPr>
            <a:r>
              <a:rPr lang="en-US" sz="1800" dirty="0"/>
              <a:t>Advantages of </a:t>
            </a:r>
            <a:r>
              <a:rPr lang="en-US" sz="1800" dirty="0" smtClean="0"/>
              <a:t>JavaScript</a:t>
            </a:r>
            <a:endParaRPr lang="en-US" sz="1800" b="1" dirty="0" smtClean="0">
              <a:solidFill>
                <a:schemeClr val="tx2"/>
              </a:solidFill>
              <a:latin typeface="Cambria" panose="02040503050406030204" pitchFamily="18" charset="0"/>
            </a:endParaRPr>
          </a:p>
          <a:p>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a:latin typeface="Cambria" panose="02040503050406030204" pitchFamily="18" charset="0"/>
              </a:rPr>
              <a:t> </a:t>
            </a:r>
            <a:r>
              <a:rPr lang="en-US" dirty="0" smtClean="0">
                <a:latin typeface="Cambria" panose="02040503050406030204" pitchFamily="18" charset="0"/>
              </a:rPr>
              <a:t>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759730"/>
          </a:xfrm>
        </p:spPr>
        <p:txBody>
          <a:bodyPr/>
          <a:lstStyle/>
          <a:p>
            <a:r>
              <a:rPr lang="en-US" dirty="0"/>
              <a:t>In the case of multiple conditions only the first logical condition which evaluates to true will be executed.</a:t>
            </a:r>
          </a:p>
          <a:p>
            <a:r>
              <a:rPr lang="en-US" dirty="0"/>
              <a:t> To execute multiple statements, group them within a block </a:t>
            </a:r>
            <a:r>
              <a:rPr lang="en-US" dirty="0" smtClean="0"/>
              <a:t>statement</a:t>
            </a:r>
          </a:p>
          <a:p>
            <a:r>
              <a:rPr lang="en-US" dirty="0" smtClean="0"/>
              <a:t> </a:t>
            </a:r>
            <a:r>
              <a:rPr lang="en-US" dirty="0"/>
              <a:t>({ ... }) </a:t>
            </a:r>
          </a:p>
          <a:p>
            <a:r>
              <a:rPr lang="en-US" dirty="0"/>
              <a:t>. In general, it's good practice to always use block statements, especially </a:t>
            </a:r>
            <a:r>
              <a:rPr lang="en-US" dirty="0" smtClean="0"/>
              <a:t> when </a:t>
            </a:r>
            <a:r>
              <a:rPr lang="en-US" dirty="0"/>
              <a:t>nesting if </a:t>
            </a:r>
            <a:r>
              <a:rPr lang="en-US" dirty="0" smtClean="0"/>
              <a:t>statements</a:t>
            </a:r>
          </a:p>
          <a:p>
            <a:endParaRPr lang="en-US" dirty="0"/>
          </a:p>
        </p:txBody>
      </p:sp>
    </p:spTree>
    <p:extLst>
      <p:ext uri="{BB962C8B-B14F-4D97-AF65-F5344CB8AC3E}">
        <p14:creationId xmlns:p14="http://schemas.microsoft.com/office/powerpoint/2010/main" val="29490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452227"/>
          </a:xfrm>
        </p:spPr>
        <p:txBody>
          <a:bodyPr/>
          <a:lstStyle/>
          <a:p>
            <a:r>
              <a:rPr lang="en-US" dirty="0"/>
              <a:t>if (condition) {</a:t>
            </a:r>
          </a:p>
          <a:p>
            <a:r>
              <a:rPr lang="en-US" dirty="0"/>
              <a:t>  statement_1_runs_if_condition_is_true;</a:t>
            </a:r>
          </a:p>
          <a:p>
            <a:r>
              <a:rPr lang="en-US" dirty="0"/>
              <a:t>  statement_2_runs_if_condition_is_true;</a:t>
            </a:r>
          </a:p>
          <a:p>
            <a:r>
              <a:rPr lang="en-US" dirty="0"/>
              <a:t>} else {</a:t>
            </a:r>
          </a:p>
          <a:p>
            <a:r>
              <a:rPr lang="en-US" dirty="0"/>
              <a:t>  statement_3_runs_if_condition_is_false;</a:t>
            </a:r>
          </a:p>
          <a:p>
            <a:r>
              <a:rPr lang="en-US" dirty="0"/>
              <a:t>  statement_4_runs_if_condition_is_false;</a:t>
            </a:r>
          </a:p>
          <a:p>
            <a:r>
              <a:rPr lang="en-US" dirty="0"/>
              <a:t>}</a:t>
            </a:r>
          </a:p>
          <a:p>
            <a:endParaRPr lang="en-US" dirty="0"/>
          </a:p>
        </p:txBody>
      </p:sp>
    </p:spTree>
    <p:extLst>
      <p:ext uri="{BB962C8B-B14F-4D97-AF65-F5344CB8AC3E}">
        <p14:creationId xmlns:p14="http://schemas.microsoft.com/office/powerpoint/2010/main" val="180462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575338"/>
          </a:xfrm>
        </p:spPr>
        <p:txBody>
          <a:bodyPr/>
          <a:lstStyle/>
          <a:p>
            <a:r>
              <a:rPr lang="en-US" dirty="0" err="1"/>
              <a:t>Falsy</a:t>
            </a:r>
            <a:r>
              <a:rPr lang="en-US" dirty="0"/>
              <a:t> </a:t>
            </a:r>
            <a:r>
              <a:rPr lang="en-US" dirty="0" smtClean="0"/>
              <a:t>values:</a:t>
            </a:r>
          </a:p>
          <a:p>
            <a:pPr marL="342900" indent="-342900">
              <a:buFont typeface="Arial" panose="020B0604020202020204" pitchFamily="34" charset="0"/>
              <a:buChar char="•"/>
            </a:pPr>
            <a:r>
              <a:rPr lang="en-US" sz="1800" dirty="0"/>
              <a:t>false</a:t>
            </a:r>
          </a:p>
          <a:p>
            <a:pPr marL="342900" indent="-342900">
              <a:buFont typeface="Arial" panose="020B0604020202020204" pitchFamily="34" charset="0"/>
              <a:buChar char="•"/>
            </a:pPr>
            <a:r>
              <a:rPr lang="en-US" sz="1800" dirty="0"/>
              <a:t>undefined</a:t>
            </a:r>
          </a:p>
          <a:p>
            <a:pPr marL="342900" indent="-342900">
              <a:buFont typeface="Arial" panose="020B0604020202020204" pitchFamily="34" charset="0"/>
              <a:buChar char="•"/>
            </a:pPr>
            <a:r>
              <a:rPr lang="en-US" sz="1800" dirty="0"/>
              <a:t>null</a:t>
            </a:r>
          </a:p>
          <a:p>
            <a:pPr marL="342900" indent="-342900">
              <a:buFont typeface="Arial" panose="020B0604020202020204" pitchFamily="34" charset="0"/>
              <a:buChar char="•"/>
            </a:pPr>
            <a:r>
              <a:rPr lang="en-US" sz="1800" dirty="0"/>
              <a:t>0</a:t>
            </a:r>
          </a:p>
          <a:p>
            <a:pPr marL="342900" indent="-342900">
              <a:buFont typeface="Arial" panose="020B0604020202020204" pitchFamily="34" charset="0"/>
              <a:buChar char="•"/>
            </a:pPr>
            <a:r>
              <a:rPr lang="en-US" sz="1800" dirty="0" err="1"/>
              <a:t>NaN</a:t>
            </a:r>
            <a:endParaRPr lang="en-US" sz="1800" dirty="0"/>
          </a:p>
          <a:p>
            <a:pPr marL="342900" indent="-342900">
              <a:buFont typeface="Arial" panose="020B0604020202020204" pitchFamily="34" charset="0"/>
              <a:buChar char="•"/>
            </a:pPr>
            <a:r>
              <a:rPr lang="en-US" sz="1800" dirty="0"/>
              <a:t>the empty string ("")</a:t>
            </a:r>
          </a:p>
          <a:p>
            <a:r>
              <a:rPr lang="en-US" dirty="0"/>
              <a:t>All other values, including all objects, evaluate to true when passed to a conditional statement.</a:t>
            </a:r>
          </a:p>
        </p:txBody>
      </p:sp>
    </p:spTree>
    <p:extLst>
      <p:ext uri="{BB962C8B-B14F-4D97-AF65-F5344CB8AC3E}">
        <p14:creationId xmlns:p14="http://schemas.microsoft.com/office/powerpoint/2010/main" val="193860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451953"/>
          </a:xfrm>
        </p:spPr>
        <p:txBody>
          <a:bodyPr/>
          <a:lstStyle/>
          <a:p>
            <a:r>
              <a:rPr lang="en-US" dirty="0"/>
              <a:t>Do not confuse the primitive </a:t>
            </a:r>
            <a:r>
              <a:rPr lang="en-US" dirty="0" err="1" smtClean="0"/>
              <a:t>boolean</a:t>
            </a:r>
            <a:r>
              <a:rPr lang="en-US" dirty="0" smtClean="0"/>
              <a:t> </a:t>
            </a:r>
            <a:r>
              <a:rPr lang="en-US" dirty="0"/>
              <a:t>values true and false with the true and false values of the Boolean object</a:t>
            </a:r>
            <a:r>
              <a:rPr lang="en-US" dirty="0" smtClean="0"/>
              <a:t>.</a:t>
            </a:r>
          </a:p>
          <a:p>
            <a:r>
              <a:rPr lang="en-US" sz="1800" dirty="0" err="1"/>
              <a:t>var</a:t>
            </a:r>
            <a:r>
              <a:rPr lang="en-US" sz="1800" dirty="0"/>
              <a:t> b = new Boolean(false);</a:t>
            </a:r>
          </a:p>
          <a:p>
            <a:r>
              <a:rPr lang="en-US" sz="1800" dirty="0"/>
              <a:t>if (b) // this condition evaluates to true</a:t>
            </a:r>
          </a:p>
          <a:p>
            <a:r>
              <a:rPr lang="en-US" sz="1800" dirty="0"/>
              <a:t>if (b == true) // this condition evaluates to </a:t>
            </a:r>
            <a:r>
              <a:rPr lang="en-US" sz="1800" dirty="0" smtClean="0"/>
              <a:t>false</a:t>
            </a:r>
            <a:endParaRPr lang="en-US" sz="1800" dirty="0"/>
          </a:p>
          <a:p>
            <a:endParaRPr lang="en-US" dirty="0"/>
          </a:p>
        </p:txBody>
      </p:sp>
    </p:spTree>
    <p:extLst>
      <p:ext uri="{BB962C8B-B14F-4D97-AF65-F5344CB8AC3E}">
        <p14:creationId xmlns:p14="http://schemas.microsoft.com/office/powerpoint/2010/main" val="15416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1182291"/>
            <a:ext cx="8577649" cy="2015936"/>
          </a:xfrm>
        </p:spPr>
        <p:txBody>
          <a:bodyPr/>
          <a:lstStyle/>
          <a:p>
            <a:r>
              <a:rPr lang="en-US" dirty="0"/>
              <a:t>A switch statement allows a program to evaluate an expression and attempt to match the expression's value to a case label.</a:t>
            </a:r>
          </a:p>
          <a:p>
            <a:r>
              <a:rPr lang="en-US" dirty="0"/>
              <a:t>If a match is found, the program executes the associated statement.</a:t>
            </a:r>
          </a:p>
          <a:p>
            <a:r>
              <a:rPr lang="en-US" dirty="0"/>
              <a:t>A switch statement looks as follows</a:t>
            </a:r>
            <a:r>
              <a:rPr lang="en-US" dirty="0" smtClean="0"/>
              <a:t>:</a:t>
            </a:r>
          </a:p>
          <a:p>
            <a:endParaRPr lang="en-US" dirty="0"/>
          </a:p>
        </p:txBody>
      </p:sp>
    </p:spTree>
    <p:extLst>
      <p:ext uri="{BB962C8B-B14F-4D97-AF65-F5344CB8AC3E}">
        <p14:creationId xmlns:p14="http://schemas.microsoft.com/office/powerpoint/2010/main" val="8202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897622"/>
            <a:ext cx="8577649" cy="3718967"/>
          </a:xfrm>
        </p:spPr>
        <p:txBody>
          <a:bodyPr/>
          <a:lstStyle/>
          <a:p>
            <a:r>
              <a:rPr lang="en-US" sz="1200" dirty="0"/>
              <a:t>switch (expression) {</a:t>
            </a:r>
          </a:p>
          <a:p>
            <a:r>
              <a:rPr lang="en-US" sz="1200" dirty="0"/>
              <a:t>  case label_1:</a:t>
            </a:r>
          </a:p>
          <a:p>
            <a:r>
              <a:rPr lang="en-US" sz="1200" dirty="0"/>
              <a:t>    statements_1</a:t>
            </a:r>
          </a:p>
          <a:p>
            <a:r>
              <a:rPr lang="en-US" sz="1200" dirty="0"/>
              <a:t>    [break;]</a:t>
            </a:r>
          </a:p>
          <a:p>
            <a:r>
              <a:rPr lang="en-US" sz="1200" dirty="0"/>
              <a:t>  case label_2:</a:t>
            </a:r>
          </a:p>
          <a:p>
            <a:r>
              <a:rPr lang="en-US" sz="1200" dirty="0"/>
              <a:t>    statements_2</a:t>
            </a:r>
          </a:p>
          <a:p>
            <a:r>
              <a:rPr lang="en-US" sz="1200" dirty="0"/>
              <a:t>    [break;]</a:t>
            </a:r>
          </a:p>
          <a:p>
            <a:r>
              <a:rPr lang="en-US" sz="1200" dirty="0"/>
              <a:t>    ...</a:t>
            </a:r>
          </a:p>
          <a:p>
            <a:r>
              <a:rPr lang="en-US" sz="1200" dirty="0"/>
              <a:t>  default:</a:t>
            </a:r>
          </a:p>
          <a:p>
            <a:r>
              <a:rPr lang="en-US" sz="1200" dirty="0"/>
              <a:t>    </a:t>
            </a:r>
            <a:r>
              <a:rPr lang="en-US" sz="1200" dirty="0" err="1"/>
              <a:t>statements_def</a:t>
            </a:r>
            <a:endParaRPr lang="en-US" sz="1200" dirty="0"/>
          </a:p>
          <a:p>
            <a:r>
              <a:rPr lang="en-US" sz="1200" dirty="0"/>
              <a:t>    [break;]</a:t>
            </a:r>
          </a:p>
          <a:p>
            <a:r>
              <a:rPr lang="en-US" sz="1200" dirty="0"/>
              <a:t>}</a:t>
            </a:r>
          </a:p>
        </p:txBody>
      </p:sp>
    </p:spTree>
    <p:extLst>
      <p:ext uri="{BB962C8B-B14F-4D97-AF65-F5344CB8AC3E}">
        <p14:creationId xmlns:p14="http://schemas.microsoft.com/office/powerpoint/2010/main" val="38318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Loops offer a quick and easy way to do something repeatedly. This chapter of the </a:t>
            </a:r>
            <a:r>
              <a:rPr lang="en-US" sz="1800" dirty="0">
                <a:hlinkClick r:id="rId2"/>
              </a:rPr>
              <a:t>JavaScript Guide</a:t>
            </a:r>
            <a:r>
              <a:rPr lang="en-US" sz="1800" dirty="0"/>
              <a:t> introduces the different iteration statements available to </a:t>
            </a:r>
            <a:r>
              <a:rPr lang="en-US" sz="1800" dirty="0" smtClean="0"/>
              <a:t>JavaScript.</a:t>
            </a:r>
          </a:p>
          <a:p>
            <a:r>
              <a:rPr lang="en-US" sz="1800" dirty="0"/>
              <a:t>There are many different kinds of loops, but they all essentially do the same thing: </a:t>
            </a:r>
          </a:p>
          <a:p>
            <a:r>
              <a:rPr lang="en-US" sz="1800" dirty="0"/>
              <a:t>they repeat an action some number of times (and it's actually possible that number could be zero).</a:t>
            </a:r>
          </a:p>
          <a:p>
            <a:r>
              <a:rPr lang="en-US" sz="1800" dirty="0"/>
              <a:t>The various loop mechanisms offer different ways to determine the start and end points of the loop.</a:t>
            </a:r>
          </a:p>
          <a:p>
            <a:r>
              <a:rPr lang="en-US" sz="1800" dirty="0"/>
              <a:t>There are various situations that are more easily served by one type of loop over the others</a:t>
            </a:r>
          </a:p>
        </p:txBody>
      </p:sp>
    </p:spTree>
    <p:extLst>
      <p:ext uri="{BB962C8B-B14F-4D97-AF65-F5344CB8AC3E}">
        <p14:creationId xmlns:p14="http://schemas.microsoft.com/office/powerpoint/2010/main" val="346002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770335"/>
            <a:ext cx="8577649" cy="4088299"/>
          </a:xfrm>
        </p:spPr>
        <p:txBody>
          <a:bodyPr/>
          <a:lstStyle/>
          <a:p>
            <a:r>
              <a:rPr lang="en-US" sz="1800" dirty="0"/>
              <a:t>A for loop repeats until a specified condition evaluates to </a:t>
            </a:r>
            <a:r>
              <a:rPr lang="en-US" sz="1800" dirty="0" smtClean="0"/>
              <a:t>false.</a:t>
            </a:r>
            <a:r>
              <a:rPr lang="en-US" sz="1800" dirty="0"/>
              <a:t/>
            </a:r>
            <a:br>
              <a:rPr lang="en-US" sz="1800" dirty="0"/>
            </a:br>
            <a:r>
              <a:rPr lang="en-US" sz="1800" dirty="0"/>
              <a:t>for ([</a:t>
            </a:r>
            <a:r>
              <a:rPr lang="en-US" sz="1800" dirty="0" err="1"/>
              <a:t>initialExpression</a:t>
            </a:r>
            <a:r>
              <a:rPr lang="en-US" sz="1800" dirty="0"/>
              <a:t>]; [condition]; [</a:t>
            </a:r>
            <a:r>
              <a:rPr lang="en-US" sz="1800" dirty="0" err="1"/>
              <a:t>incrementExpression</a:t>
            </a:r>
            <a:r>
              <a:rPr lang="en-US" sz="1800" dirty="0"/>
              <a:t>])</a:t>
            </a:r>
          </a:p>
          <a:p>
            <a:r>
              <a:rPr lang="en-US" sz="1800" dirty="0"/>
              <a:t> </a:t>
            </a:r>
            <a:r>
              <a:rPr lang="en-US" sz="1800" dirty="0" smtClean="0"/>
              <a:t>statement</a:t>
            </a:r>
          </a:p>
          <a:p>
            <a:r>
              <a:rPr lang="en-US" sz="1800" dirty="0"/>
              <a:t>When a for loop executes, the following occurs</a:t>
            </a:r>
            <a:r>
              <a:rPr lang="en-US" sz="1800" dirty="0" smtClean="0"/>
              <a:t>:</a:t>
            </a:r>
            <a:endParaRPr lang="en-US" sz="1800" dirty="0"/>
          </a:p>
          <a:p>
            <a:pPr marL="457200" indent="-457200">
              <a:buFont typeface="Arial" panose="020B0604020202020204" pitchFamily="34" charset="0"/>
              <a:buChar char="•"/>
            </a:pPr>
            <a:r>
              <a:rPr lang="en-US" sz="1800" dirty="0"/>
              <a:t>The initializing expression </a:t>
            </a:r>
            <a:r>
              <a:rPr lang="en-US" sz="1800" dirty="0" err="1"/>
              <a:t>initialExpression</a:t>
            </a:r>
            <a:r>
              <a:rPr lang="en-US" sz="1800" dirty="0"/>
              <a:t>, if any, is executed. This expression usually initializes one or more loop counters, but the syntax allows an expression of any degree of </a:t>
            </a:r>
            <a:r>
              <a:rPr lang="en-US" sz="1800" dirty="0" err="1" smtClean="0"/>
              <a:t>complexity.This</a:t>
            </a:r>
            <a:r>
              <a:rPr lang="en-US" sz="1800" dirty="0" smtClean="0"/>
              <a:t> </a:t>
            </a:r>
            <a:r>
              <a:rPr lang="en-US" sz="1800" dirty="0"/>
              <a:t>expression can also declare </a:t>
            </a:r>
            <a:r>
              <a:rPr lang="en-US" sz="1800" dirty="0" smtClean="0"/>
              <a:t>variables.</a:t>
            </a:r>
          </a:p>
          <a:p>
            <a:pPr marL="342900" indent="-342900">
              <a:buFont typeface="Arial" panose="020B0604020202020204" pitchFamily="34" charset="0"/>
              <a:buChar char="•"/>
            </a:pPr>
            <a:r>
              <a:rPr lang="en-US" sz="1800" dirty="0" smtClean="0"/>
              <a:t>The </a:t>
            </a:r>
            <a:r>
              <a:rPr lang="en-US" sz="1800" dirty="0"/>
              <a:t>condition expression is evaluated. </a:t>
            </a:r>
            <a:r>
              <a:rPr lang="en-US" sz="1800" dirty="0" smtClean="0"/>
              <a:t>If the value of condition is true, the loop statements execute. If the value of condition is false, the for loop terminates.</a:t>
            </a:r>
            <a:r>
              <a:rPr lang="en-US" sz="1800" dirty="0"/>
              <a:t> If the condition expression is omitted entirely, the condition is assumed to be true.</a:t>
            </a:r>
          </a:p>
          <a:p>
            <a:endParaRPr lang="en-US" dirty="0" smtClean="0"/>
          </a:p>
        </p:txBody>
      </p:sp>
    </p:spTree>
    <p:extLst>
      <p:ext uri="{BB962C8B-B14F-4D97-AF65-F5344CB8AC3E}">
        <p14:creationId xmlns:p14="http://schemas.microsoft.com/office/powerpoint/2010/main" val="298477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1182291"/>
            <a:ext cx="8577649" cy="1451679"/>
          </a:xfrm>
        </p:spPr>
        <p:txBody>
          <a:bodyPr/>
          <a:lstStyle/>
          <a:p>
            <a:pPr marL="457200" indent="-457200">
              <a:buFont typeface="Arial" panose="020B0604020202020204" pitchFamily="34" charset="0"/>
              <a:buChar char="•"/>
            </a:pPr>
            <a:r>
              <a:rPr lang="en-US" dirty="0" smtClean="0"/>
              <a:t>The </a:t>
            </a:r>
            <a:r>
              <a:rPr lang="en-US" dirty="0"/>
              <a:t>statement executes. To execute multiple statements, use a block statement ({ ... }) to group those statements</a:t>
            </a:r>
            <a:r>
              <a:rPr lang="en-US" dirty="0" smtClean="0"/>
              <a:t>.</a:t>
            </a:r>
            <a:endParaRPr lang="en-US" dirty="0"/>
          </a:p>
          <a:p>
            <a:pPr marL="457200" indent="-457200">
              <a:buFont typeface="Arial" panose="020B0604020202020204" pitchFamily="34" charset="0"/>
              <a:buChar char="•"/>
            </a:pPr>
            <a:r>
              <a:rPr lang="en-US" dirty="0"/>
              <a:t>The update expression </a:t>
            </a:r>
            <a:r>
              <a:rPr lang="en-US" dirty="0" smtClean="0"/>
              <a:t>increment Expression, </a:t>
            </a:r>
            <a:r>
              <a:rPr lang="en-US" dirty="0"/>
              <a:t>if there is one, executes, and control returns to step 2.</a:t>
            </a:r>
          </a:p>
        </p:txBody>
      </p:sp>
    </p:spTree>
    <p:extLst>
      <p:ext uri="{BB962C8B-B14F-4D97-AF65-F5344CB8AC3E}">
        <p14:creationId xmlns:p14="http://schemas.microsoft.com/office/powerpoint/2010/main" val="277169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statement</a:t>
            </a:r>
          </a:p>
        </p:txBody>
      </p:sp>
      <p:sp>
        <p:nvSpPr>
          <p:cNvPr id="3" name="Content Placeholder 2"/>
          <p:cNvSpPr>
            <a:spLocks noGrp="1"/>
          </p:cNvSpPr>
          <p:nvPr>
            <p:ph sz="quarter" idx="14"/>
          </p:nvPr>
        </p:nvSpPr>
        <p:spPr>
          <a:xfrm>
            <a:off x="291714" y="1182291"/>
            <a:ext cx="8577649" cy="2887970"/>
          </a:xfrm>
        </p:spPr>
        <p:txBody>
          <a:bodyPr/>
          <a:lstStyle/>
          <a:p>
            <a:r>
              <a:rPr lang="en-US" dirty="0"/>
              <a:t>The do...while statement repeats until a specified condition evaluates to </a:t>
            </a:r>
            <a:r>
              <a:rPr lang="en-US" dirty="0" smtClean="0"/>
              <a:t>false.</a:t>
            </a:r>
          </a:p>
          <a:p>
            <a:r>
              <a:rPr lang="en-US" dirty="0" smtClean="0"/>
              <a:t>A </a:t>
            </a:r>
            <a:r>
              <a:rPr lang="en-US" dirty="0"/>
              <a:t>do...while statement looks as follows</a:t>
            </a:r>
            <a:r>
              <a:rPr lang="en-US" dirty="0" smtClean="0"/>
              <a:t>:</a:t>
            </a:r>
          </a:p>
          <a:p>
            <a:r>
              <a:rPr lang="en-US" dirty="0"/>
              <a:t>do</a:t>
            </a:r>
          </a:p>
          <a:p>
            <a:r>
              <a:rPr lang="en-US" dirty="0"/>
              <a:t>  statement</a:t>
            </a:r>
          </a:p>
          <a:p>
            <a:r>
              <a:rPr lang="en-US" dirty="0"/>
              <a:t>while (condition</a:t>
            </a:r>
            <a:r>
              <a:rPr lang="en-US" dirty="0" smtClean="0"/>
              <a:t>);</a:t>
            </a:r>
          </a:p>
          <a:p>
            <a:endParaRPr lang="en-US" dirty="0"/>
          </a:p>
        </p:txBody>
      </p:sp>
    </p:spTree>
    <p:extLst>
      <p:ext uri="{BB962C8B-B14F-4D97-AF65-F5344CB8AC3E}">
        <p14:creationId xmlns:p14="http://schemas.microsoft.com/office/powerpoint/2010/main" val="35395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a:t>
            </a: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err="1"/>
              <a:t>Javascript</a:t>
            </a:r>
            <a:r>
              <a:rPr lang="en-US" dirty="0"/>
              <a: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4"/>
          </p:nvPr>
        </p:nvSpPr>
        <p:spPr>
          <a:xfrm>
            <a:off x="291714" y="1182291"/>
            <a:ext cx="8577649" cy="2759730"/>
          </a:xfrm>
        </p:spPr>
        <p:txBody>
          <a:bodyPr/>
          <a:lstStyle/>
          <a:p>
            <a:pPr marL="342900" indent="-342900">
              <a:buFont typeface="Arial" panose="020B0604020202020204" pitchFamily="34" charset="0"/>
              <a:buChar char="•"/>
            </a:pPr>
            <a:r>
              <a:rPr lang="en-US" dirty="0"/>
              <a:t>statement executes once before the condition is checked. </a:t>
            </a:r>
          </a:p>
          <a:p>
            <a:pPr marL="342900" indent="-342900">
              <a:buFont typeface="Arial" panose="020B0604020202020204" pitchFamily="34" charset="0"/>
              <a:buChar char="•"/>
            </a:pPr>
            <a:r>
              <a:rPr lang="en-US" dirty="0"/>
              <a:t>To execute multiple statements, use a block statement ({ ... }) to group those statements. </a:t>
            </a:r>
          </a:p>
          <a:p>
            <a:pPr marL="342900" indent="-342900">
              <a:buFont typeface="Arial" panose="020B0604020202020204" pitchFamily="34" charset="0"/>
              <a:buChar char="•"/>
            </a:pPr>
            <a:r>
              <a:rPr lang="en-US" dirty="0"/>
              <a:t>If condition is true, the statement executes again.</a:t>
            </a:r>
          </a:p>
          <a:p>
            <a:pPr marL="342900" indent="-342900">
              <a:buFont typeface="Arial" panose="020B0604020202020204" pitchFamily="34" charset="0"/>
              <a:buChar char="•"/>
            </a:pPr>
            <a:r>
              <a:rPr lang="en-US" dirty="0"/>
              <a:t>At the end of every execution, the condition is checked. </a:t>
            </a:r>
          </a:p>
          <a:p>
            <a:pPr marL="342900" indent="-342900">
              <a:buFont typeface="Arial" panose="020B0604020202020204" pitchFamily="34" charset="0"/>
              <a:buChar char="•"/>
            </a:pPr>
            <a:r>
              <a:rPr lang="en-US" dirty="0"/>
              <a:t>When the condition is false, execution stops and control passes to the statement following do...while.</a:t>
            </a:r>
          </a:p>
        </p:txBody>
      </p:sp>
    </p:spTree>
    <p:extLst>
      <p:ext uri="{BB962C8B-B14F-4D97-AF65-F5344CB8AC3E}">
        <p14:creationId xmlns:p14="http://schemas.microsoft.com/office/powerpoint/2010/main" val="143914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statement</a:t>
            </a:r>
          </a:p>
        </p:txBody>
      </p:sp>
      <p:sp>
        <p:nvSpPr>
          <p:cNvPr id="3" name="Content Placeholder 2"/>
          <p:cNvSpPr>
            <a:spLocks noGrp="1"/>
          </p:cNvSpPr>
          <p:nvPr>
            <p:ph sz="quarter" idx="14"/>
          </p:nvPr>
        </p:nvSpPr>
        <p:spPr>
          <a:xfrm>
            <a:off x="291714" y="1182291"/>
            <a:ext cx="8577649" cy="3872855"/>
          </a:xfrm>
        </p:spPr>
        <p:txBody>
          <a:bodyPr/>
          <a:lstStyle/>
          <a:p>
            <a:r>
              <a:rPr lang="en-US" sz="1800" dirty="0"/>
              <a:t>A while statement executes its statements as long as a specified condition evaluates to true. A while statement looks as follows</a:t>
            </a:r>
            <a:r>
              <a:rPr lang="en-US" sz="1800" dirty="0" smtClean="0"/>
              <a:t>:</a:t>
            </a:r>
          </a:p>
          <a:p>
            <a:r>
              <a:rPr lang="en-US" sz="1200" dirty="0"/>
              <a:t>while (condition)</a:t>
            </a:r>
          </a:p>
          <a:p>
            <a:r>
              <a:rPr lang="en-US" sz="1200" dirty="0"/>
              <a:t>  </a:t>
            </a:r>
            <a:r>
              <a:rPr lang="en-US" sz="1200" dirty="0" smtClean="0"/>
              <a:t>statement</a:t>
            </a:r>
          </a:p>
          <a:p>
            <a:r>
              <a:rPr lang="en-US" sz="1800" dirty="0"/>
              <a:t>If the condition becomes false, statement within the loop stops executing and control passes to the statement following the loop</a:t>
            </a:r>
            <a:r>
              <a:rPr lang="en-US" sz="1800" dirty="0" smtClean="0"/>
              <a:t>.</a:t>
            </a:r>
            <a:endParaRPr lang="en-US" sz="1800" dirty="0"/>
          </a:p>
          <a:p>
            <a:r>
              <a:rPr lang="en-US" sz="1800" dirty="0"/>
              <a:t>The condition test occurs before statement in the loop is executed. If the condition returns true, statement is executed and the condition is tested again. If the condition returns false, execution stops and control is passed to the statement following while</a:t>
            </a:r>
            <a:r>
              <a:rPr lang="en-US" sz="1800" dirty="0" smtClean="0"/>
              <a:t>.</a:t>
            </a:r>
            <a:endParaRPr lang="en-US" sz="1800" dirty="0"/>
          </a:p>
          <a:p>
            <a:r>
              <a:rPr lang="en-US" sz="1800" dirty="0"/>
              <a:t>To execute multiple statements, use a block statement ({ ... }) to group those statements.</a:t>
            </a:r>
          </a:p>
        </p:txBody>
      </p:sp>
    </p:spTree>
    <p:extLst>
      <p:ext uri="{BB962C8B-B14F-4D97-AF65-F5344CB8AC3E}">
        <p14:creationId xmlns:p14="http://schemas.microsoft.com/office/powerpoint/2010/main" val="29265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5" y="1182291"/>
            <a:ext cx="8577649" cy="2836674"/>
          </a:xfrm>
        </p:spPr>
        <p:txBody>
          <a:bodyPr/>
          <a:lstStyle/>
          <a:p>
            <a:r>
              <a:rPr lang="en-US" sz="1200" dirty="0"/>
              <a:t>A JavaScript function is a block of code designed to perform a particular task</a:t>
            </a:r>
            <a:r>
              <a:rPr lang="en-US" sz="1200" dirty="0" smtClean="0"/>
              <a:t>.</a:t>
            </a:r>
          </a:p>
          <a:p>
            <a:r>
              <a:rPr lang="en-US" sz="1200" dirty="0"/>
              <a:t>function </a:t>
            </a:r>
            <a:r>
              <a:rPr lang="en-US" sz="1200" dirty="0" err="1"/>
              <a:t>myFunction</a:t>
            </a:r>
            <a:r>
              <a:rPr lang="en-US" sz="1200" dirty="0"/>
              <a:t>(p1, p2) {</a:t>
            </a:r>
            <a:br>
              <a:rPr lang="en-US" sz="1200" dirty="0"/>
            </a:br>
            <a:r>
              <a:rPr lang="en-US" sz="1200" dirty="0"/>
              <a:t>    return p1 * p2;              // The function returns the product of p1 and p2</a:t>
            </a:r>
            <a:br>
              <a:rPr lang="en-US" sz="1200" dirty="0"/>
            </a:br>
            <a:r>
              <a:rPr lang="en-US" sz="1200" dirty="0" smtClean="0"/>
              <a:t>}</a:t>
            </a:r>
          </a:p>
          <a:p>
            <a:r>
              <a:rPr lang="en-US" sz="1200" b="1" dirty="0"/>
              <a:t>Invoking functions</a:t>
            </a:r>
          </a:p>
          <a:p>
            <a:r>
              <a:rPr lang="en-US" sz="1200" dirty="0"/>
              <a:t>function </a:t>
            </a:r>
            <a:r>
              <a:rPr lang="en-US" sz="1200" dirty="0" err="1"/>
              <a:t>myFunction</a:t>
            </a:r>
            <a:r>
              <a:rPr lang="en-US" sz="1200" dirty="0"/>
              <a:t>() { alert('hello'); } </a:t>
            </a:r>
            <a:r>
              <a:rPr lang="en-US" sz="1200" dirty="0" err="1"/>
              <a:t>myFunction</a:t>
            </a:r>
            <a:r>
              <a:rPr lang="en-US" sz="1200" dirty="0" smtClean="0"/>
              <a:t>()</a:t>
            </a:r>
            <a:endParaRPr lang="en-US" sz="1200" dirty="0"/>
          </a:p>
          <a:p>
            <a:r>
              <a:rPr lang="en-US" sz="1200" dirty="0"/>
              <a:t>To return a value other than the default, a function must have a return statement that specifies the value to return. </a:t>
            </a:r>
          </a:p>
          <a:p>
            <a:r>
              <a:rPr lang="en-US" sz="1200" dirty="0"/>
              <a:t>A function without a return statement will return a default value. </a:t>
            </a:r>
          </a:p>
          <a:p>
            <a:r>
              <a:rPr lang="en-US" sz="1200" dirty="0"/>
              <a:t>In the case of a constructor called with the new keyword, the default value is the value of its this parameter. </a:t>
            </a:r>
          </a:p>
          <a:p>
            <a:r>
              <a:rPr lang="en-US" sz="1200" dirty="0"/>
              <a:t>For all other functions, the default return value is undefined.</a:t>
            </a:r>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anonymous function expression (the name is not used</a:t>
            </a:r>
            <a:r>
              <a:rPr lang="en-US" dirty="0" smtClean="0"/>
              <a:t>):</a:t>
            </a:r>
          </a:p>
          <a:p>
            <a:r>
              <a:rPr lang="en-US" dirty="0" err="1"/>
              <a:t>var</a:t>
            </a:r>
            <a:r>
              <a:rPr lang="en-US" dirty="0"/>
              <a:t> </a:t>
            </a:r>
            <a:r>
              <a:rPr lang="en-US" dirty="0" err="1"/>
              <a:t>myFunction</a:t>
            </a:r>
            <a:r>
              <a:rPr lang="en-US" dirty="0"/>
              <a:t> = function() {</a:t>
            </a:r>
          </a:p>
          <a:p>
            <a:r>
              <a:rPr lang="en-US" dirty="0"/>
              <a:t>    statements</a:t>
            </a:r>
          </a:p>
          <a:p>
            <a:r>
              <a:rPr lang="en-US" dirty="0" smtClean="0"/>
              <a:t>}</a:t>
            </a:r>
          </a:p>
          <a:p>
            <a:r>
              <a:rPr lang="en-US" dirty="0"/>
              <a:t>anonymous function expression (the name is </a:t>
            </a:r>
            <a:r>
              <a:rPr lang="en-US" dirty="0" smtClean="0"/>
              <a:t>used):</a:t>
            </a:r>
          </a:p>
          <a:p>
            <a:r>
              <a:rPr lang="en-US" dirty="0" err="1"/>
              <a:t>var</a:t>
            </a:r>
            <a:r>
              <a:rPr lang="en-US" dirty="0"/>
              <a:t> </a:t>
            </a:r>
            <a:r>
              <a:rPr lang="en-US" dirty="0" err="1"/>
              <a:t>myFunction</a:t>
            </a:r>
            <a:r>
              <a:rPr lang="en-US" dirty="0"/>
              <a:t> = function </a:t>
            </a:r>
            <a:r>
              <a:rPr lang="en-US" dirty="0" err="1"/>
              <a:t>namedFunction</a:t>
            </a:r>
            <a:r>
              <a:rPr lang="en-US" dirty="0"/>
              <a:t>(){</a:t>
            </a:r>
          </a:p>
          <a:p>
            <a:r>
              <a:rPr lang="en-US" dirty="0"/>
              <a:t>    statements</a:t>
            </a:r>
          </a:p>
          <a:p>
            <a:r>
              <a:rPr lang="en-US" dirty="0" smtClean="0"/>
              <a:t>}</a:t>
            </a:r>
          </a:p>
          <a:p>
            <a:endParaRPr lang="en-US" dirty="0"/>
          </a:p>
        </p:txBody>
      </p:sp>
    </p:spTree>
    <p:extLst>
      <p:ext uri="{BB962C8B-B14F-4D97-AF65-F5344CB8AC3E}">
        <p14:creationId xmlns:p14="http://schemas.microsoft.com/office/powerpoint/2010/main" val="37341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4" y="1182291"/>
            <a:ext cx="8577649" cy="4503797"/>
          </a:xfrm>
        </p:spPr>
        <p:txBody>
          <a:bodyPr/>
          <a:lstStyle/>
          <a:p>
            <a:r>
              <a:rPr lang="en-US" dirty="0"/>
              <a:t>When function are used only once, a common pattern is an </a:t>
            </a:r>
            <a:r>
              <a:rPr lang="en-US" b="1" dirty="0"/>
              <a:t>IIFE (</a:t>
            </a:r>
            <a:r>
              <a:rPr lang="en-US" b="1" i="1" dirty="0"/>
              <a:t>Immediately </a:t>
            </a:r>
            <a:r>
              <a:rPr lang="en-US" b="1" i="1" dirty="0" smtClean="0"/>
              <a:t>Invoke able </a:t>
            </a:r>
            <a:r>
              <a:rPr lang="en-US" b="1" i="1" dirty="0"/>
              <a:t>Function Expressions</a:t>
            </a:r>
            <a:r>
              <a:rPr lang="en-US" b="1" dirty="0" smtClean="0"/>
              <a:t>)</a:t>
            </a:r>
            <a:r>
              <a:rPr lang="en-US" dirty="0" smtClean="0"/>
              <a:t>.</a:t>
            </a:r>
          </a:p>
          <a:p>
            <a:r>
              <a:rPr lang="en-US" dirty="0" smtClean="0"/>
              <a:t>(function(){</a:t>
            </a:r>
          </a:p>
          <a:p>
            <a:r>
              <a:rPr lang="en-US" dirty="0" smtClean="0"/>
              <a:t>Statement;</a:t>
            </a:r>
          </a:p>
          <a:p>
            <a:r>
              <a:rPr lang="en-US" dirty="0" smtClean="0"/>
              <a:t>})();</a:t>
            </a:r>
          </a:p>
          <a:p>
            <a:r>
              <a:rPr lang="en-US" dirty="0"/>
              <a:t>The Function </a:t>
            </a:r>
            <a:r>
              <a:rPr lang="en-US" dirty="0" smtClean="0"/>
              <a:t>constructor:</a:t>
            </a:r>
          </a:p>
          <a:p>
            <a:r>
              <a:rPr lang="en-US" dirty="0"/>
              <a:t>new Function (arg1, arg2, ... </a:t>
            </a:r>
            <a:r>
              <a:rPr lang="en-US" dirty="0" err="1"/>
              <a:t>argN</a:t>
            </a:r>
            <a:r>
              <a:rPr lang="en-US" dirty="0"/>
              <a:t>, </a:t>
            </a:r>
            <a:r>
              <a:rPr lang="en-US" dirty="0" err="1"/>
              <a:t>functionBody</a:t>
            </a:r>
            <a:r>
              <a:rPr lang="en-US" dirty="0" smtClean="0"/>
              <a:t>)</a:t>
            </a:r>
          </a:p>
          <a:p>
            <a:r>
              <a:rPr lang="en-US" dirty="0"/>
              <a:t>A string containing the JavaScript statements comprising the function body</a:t>
            </a:r>
            <a:r>
              <a:rPr lang="en-US" dirty="0" smtClean="0"/>
              <a:t>.</a:t>
            </a:r>
          </a:p>
          <a:p>
            <a:r>
              <a:rPr lang="en-US" dirty="0" smtClean="0"/>
              <a:t>NOTE: NOT recommended to use.</a:t>
            </a:r>
          </a:p>
          <a:p>
            <a:endParaRPr lang="en-US" dirty="0"/>
          </a:p>
        </p:txBody>
      </p:sp>
    </p:spTree>
    <p:extLst>
      <p:ext uri="{BB962C8B-B14F-4D97-AF65-F5344CB8AC3E}">
        <p14:creationId xmlns:p14="http://schemas.microsoft.com/office/powerpoint/2010/main" val="309075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4196020"/>
          </a:xfrm>
        </p:spPr>
        <p:txBody>
          <a:bodyPr/>
          <a:lstStyle/>
          <a:p>
            <a:r>
              <a:rPr lang="en-US" dirty="0"/>
              <a:t>Default </a:t>
            </a:r>
            <a:r>
              <a:rPr lang="en-US" dirty="0" smtClean="0"/>
              <a:t>parameters:</a:t>
            </a:r>
          </a:p>
          <a:p>
            <a:r>
              <a:rPr lang="en-US" dirty="0"/>
              <a:t>Default function parameters allow formal parameters to be initialized with default values if no value or undefined is </a:t>
            </a:r>
            <a:r>
              <a:rPr lang="en-US" dirty="0" smtClean="0"/>
              <a:t>passed.</a:t>
            </a:r>
          </a:p>
          <a:p>
            <a:r>
              <a:rPr lang="en-US" dirty="0"/>
              <a:t>function multiply(a, b = 1) {</a:t>
            </a:r>
          </a:p>
          <a:p>
            <a:r>
              <a:rPr lang="en-US" dirty="0"/>
              <a:t>  return a * b;</a:t>
            </a:r>
          </a:p>
          <a:p>
            <a:r>
              <a:rPr lang="en-US" dirty="0" smtClean="0"/>
              <a:t>}</a:t>
            </a:r>
            <a:endParaRPr lang="en-US" dirty="0"/>
          </a:p>
          <a:p>
            <a:r>
              <a:rPr lang="en-US" dirty="0"/>
              <a:t>multiply(5, 2); // 10</a:t>
            </a:r>
          </a:p>
          <a:p>
            <a:r>
              <a:rPr lang="en-US" dirty="0"/>
              <a:t>multiply(5, 1); // 5</a:t>
            </a:r>
          </a:p>
          <a:p>
            <a:r>
              <a:rPr lang="en-US" dirty="0"/>
              <a:t>multiply(5);    </a:t>
            </a:r>
            <a:r>
              <a:rPr lang="en-US" dirty="0" smtClean="0"/>
              <a:t>//5</a:t>
            </a:r>
            <a:endParaRPr lang="en-US" dirty="0"/>
          </a:p>
          <a:p>
            <a:endParaRPr lang="en-US" dirty="0"/>
          </a:p>
        </p:txBody>
      </p:sp>
    </p:spTree>
    <p:extLst>
      <p:ext uri="{BB962C8B-B14F-4D97-AF65-F5344CB8AC3E}">
        <p14:creationId xmlns:p14="http://schemas.microsoft.com/office/powerpoint/2010/main" val="17599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16210"/>
          </a:xfrm>
        </p:spPr>
        <p:txBody>
          <a:bodyPr/>
          <a:lstStyle/>
          <a:p>
            <a:r>
              <a:rPr lang="en-US" dirty="0"/>
              <a:t>Passing </a:t>
            </a:r>
            <a:r>
              <a:rPr lang="en-US" dirty="0" smtClean="0"/>
              <a:t>undefined</a:t>
            </a:r>
          </a:p>
          <a:p>
            <a:r>
              <a:rPr lang="en-US" dirty="0"/>
              <a:t>function </a:t>
            </a:r>
            <a:r>
              <a:rPr lang="en-US" dirty="0" err="1"/>
              <a:t>setBackgroundColor</a:t>
            </a:r>
            <a:r>
              <a:rPr lang="en-US" dirty="0"/>
              <a:t>(element, color = '</a:t>
            </a:r>
            <a:r>
              <a:rPr lang="en-US" dirty="0" err="1"/>
              <a:t>rosybrown</a:t>
            </a:r>
            <a:r>
              <a:rPr lang="en-US" dirty="0"/>
              <a:t>') {</a:t>
            </a:r>
          </a:p>
          <a:p>
            <a:r>
              <a:rPr lang="en-US" dirty="0"/>
              <a:t>  </a:t>
            </a:r>
            <a:r>
              <a:rPr lang="en-US" dirty="0" err="1"/>
              <a:t>element.style.backgroundColor</a:t>
            </a:r>
            <a:r>
              <a:rPr lang="en-US" dirty="0"/>
              <a:t> = color;</a:t>
            </a:r>
          </a:p>
          <a:p>
            <a:r>
              <a:rPr lang="en-US" dirty="0" smtClean="0"/>
              <a:t>}</a:t>
            </a:r>
            <a:endParaRPr lang="en-US" dirty="0"/>
          </a:p>
          <a:p>
            <a:r>
              <a:rPr lang="en-US" dirty="0" err="1"/>
              <a:t>setBackgroundColor</a:t>
            </a:r>
            <a:r>
              <a:rPr lang="en-US" dirty="0"/>
              <a:t>(</a:t>
            </a:r>
            <a:r>
              <a:rPr lang="en-US" dirty="0" err="1"/>
              <a:t>someDiv</a:t>
            </a:r>
            <a:r>
              <a:rPr lang="en-US" dirty="0"/>
              <a:t>);            // color set to '</a:t>
            </a:r>
            <a:r>
              <a:rPr lang="en-US" dirty="0" err="1"/>
              <a:t>rosybrown</a:t>
            </a:r>
            <a:r>
              <a:rPr lang="en-US" dirty="0"/>
              <a:t>'</a:t>
            </a:r>
          </a:p>
          <a:p>
            <a:r>
              <a:rPr lang="en-US" dirty="0" err="1"/>
              <a:t>setBackgroundColor</a:t>
            </a:r>
            <a:r>
              <a:rPr lang="en-US" dirty="0"/>
              <a:t>(</a:t>
            </a:r>
            <a:r>
              <a:rPr lang="en-US" dirty="0" err="1"/>
              <a:t>someDiv</a:t>
            </a:r>
            <a:r>
              <a:rPr lang="en-US" dirty="0"/>
              <a:t>, undefined); // color set to '</a:t>
            </a:r>
            <a:r>
              <a:rPr lang="en-US" dirty="0" err="1"/>
              <a:t>rosybrown</a:t>
            </a:r>
            <a:r>
              <a:rPr lang="en-US" dirty="0"/>
              <a:t>' too</a:t>
            </a:r>
          </a:p>
          <a:p>
            <a:r>
              <a:rPr lang="en-US" dirty="0" err="1"/>
              <a:t>setBackgroundColor</a:t>
            </a:r>
            <a:r>
              <a:rPr lang="en-US" dirty="0"/>
              <a:t>(</a:t>
            </a:r>
            <a:r>
              <a:rPr lang="en-US" dirty="0" err="1"/>
              <a:t>someDiv</a:t>
            </a:r>
            <a:r>
              <a:rPr lang="en-US" dirty="0"/>
              <a:t>, 'blue');    // color set to 'blue'</a:t>
            </a:r>
          </a:p>
        </p:txBody>
      </p:sp>
    </p:spTree>
    <p:extLst>
      <p:ext uri="{BB962C8B-B14F-4D97-AF65-F5344CB8AC3E}">
        <p14:creationId xmlns:p14="http://schemas.microsoft.com/office/powerpoint/2010/main" val="215758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760004"/>
          </a:xfrm>
        </p:spPr>
        <p:txBody>
          <a:bodyPr/>
          <a:lstStyle/>
          <a:p>
            <a:r>
              <a:rPr lang="en-US" dirty="0"/>
              <a:t>Evaluated at call </a:t>
            </a:r>
            <a:r>
              <a:rPr lang="en-US" dirty="0" smtClean="0"/>
              <a:t>time:</a:t>
            </a:r>
          </a:p>
          <a:p>
            <a:r>
              <a:rPr lang="en-US" dirty="0"/>
              <a:t>The default argument gets evaluated at call time, so unlike e.g. in Python, a new object is created each time the function is called</a:t>
            </a:r>
            <a:r>
              <a:rPr lang="en-US" dirty="0" smtClean="0"/>
              <a:t>.</a:t>
            </a:r>
          </a:p>
          <a:p>
            <a:r>
              <a:rPr lang="en-US" dirty="0"/>
              <a:t>function append(value, array = []) {</a:t>
            </a:r>
          </a:p>
          <a:p>
            <a:r>
              <a:rPr lang="en-US" dirty="0"/>
              <a:t>  </a:t>
            </a:r>
            <a:r>
              <a:rPr lang="en-US" dirty="0" err="1"/>
              <a:t>array.push</a:t>
            </a:r>
            <a:r>
              <a:rPr lang="en-US" dirty="0"/>
              <a:t>(value);</a:t>
            </a:r>
          </a:p>
          <a:p>
            <a:r>
              <a:rPr lang="en-US" dirty="0"/>
              <a:t>  return array;</a:t>
            </a:r>
          </a:p>
          <a:p>
            <a:r>
              <a:rPr lang="en-US" dirty="0" smtClean="0"/>
              <a:t>}</a:t>
            </a:r>
          </a:p>
          <a:p>
            <a:r>
              <a:rPr lang="en-US" dirty="0" smtClean="0"/>
              <a:t>append(1); </a:t>
            </a:r>
            <a:r>
              <a:rPr lang="en-US" dirty="0"/>
              <a:t>//[1]</a:t>
            </a:r>
          </a:p>
          <a:p>
            <a:r>
              <a:rPr lang="en-US" dirty="0"/>
              <a:t>append(2); //[2], not [1, 2]</a:t>
            </a:r>
          </a:p>
        </p:txBody>
      </p:sp>
    </p:spTree>
    <p:extLst>
      <p:ext uri="{BB962C8B-B14F-4D97-AF65-F5344CB8AC3E}">
        <p14:creationId xmlns:p14="http://schemas.microsoft.com/office/powerpoint/2010/main" val="199267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452227"/>
          </a:xfrm>
        </p:spPr>
        <p:txBody>
          <a:bodyPr/>
          <a:lstStyle/>
          <a:p>
            <a:r>
              <a:rPr lang="en-US" dirty="0"/>
              <a:t>Default parameters are available to later default parameters</a:t>
            </a:r>
          </a:p>
          <a:p>
            <a:r>
              <a:rPr lang="en-US" dirty="0"/>
              <a:t>Parameters already encountered are available to later default parameters</a:t>
            </a:r>
            <a:r>
              <a:rPr lang="en-US" dirty="0" smtClean="0"/>
              <a:t>:</a:t>
            </a:r>
          </a:p>
          <a:p>
            <a:r>
              <a:rPr lang="en-US" dirty="0"/>
              <a:t>function </a:t>
            </a:r>
            <a:r>
              <a:rPr lang="en-US" dirty="0" err="1"/>
              <a:t>singularAutoPlural</a:t>
            </a:r>
            <a:r>
              <a:rPr lang="en-US" dirty="0"/>
              <a:t>(singular, plural = singular + 's', </a:t>
            </a:r>
          </a:p>
          <a:p>
            <a:r>
              <a:rPr lang="en-US" dirty="0"/>
              <a:t>                            </a:t>
            </a:r>
            <a:r>
              <a:rPr lang="en-US" dirty="0" err="1"/>
              <a:t>rallyingCry</a:t>
            </a:r>
            <a:r>
              <a:rPr lang="en-US" dirty="0"/>
              <a:t> = plural + ' ATTACK!!!') {</a:t>
            </a:r>
          </a:p>
          <a:p>
            <a:r>
              <a:rPr lang="en-US" dirty="0"/>
              <a:t>  return [singular, plural, </a:t>
            </a:r>
            <a:r>
              <a:rPr lang="en-US" dirty="0" err="1"/>
              <a:t>rallyingCry</a:t>
            </a:r>
            <a:r>
              <a:rPr lang="en-US" dirty="0"/>
              <a:t>]; </a:t>
            </a:r>
          </a:p>
          <a:p>
            <a:r>
              <a:rPr lang="en-US" dirty="0"/>
              <a:t>}</a:t>
            </a:r>
          </a:p>
          <a:p>
            <a:r>
              <a:rPr lang="en-US" dirty="0"/>
              <a:t>//["</a:t>
            </a:r>
            <a:r>
              <a:rPr lang="en-US" dirty="0" err="1"/>
              <a:t>Gecko","Geckos</a:t>
            </a:r>
            <a:r>
              <a:rPr lang="en-US" dirty="0"/>
              <a:t>", "Geckos ATTACK!!!"]</a:t>
            </a:r>
          </a:p>
          <a:p>
            <a:r>
              <a:rPr lang="en-US" dirty="0" err="1"/>
              <a:t>singularAutoPlural</a:t>
            </a:r>
            <a:r>
              <a:rPr lang="en-US" dirty="0"/>
              <a:t>('Gecko');</a:t>
            </a:r>
          </a:p>
        </p:txBody>
      </p:sp>
    </p:spTree>
    <p:extLst>
      <p:ext uri="{BB962C8B-B14F-4D97-AF65-F5344CB8AC3E}">
        <p14:creationId xmlns:p14="http://schemas.microsoft.com/office/powerpoint/2010/main" val="363464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Functions defined inside function </a:t>
            </a:r>
            <a:r>
              <a:rPr lang="en-US" dirty="0" smtClean="0"/>
              <a:t>body:</a:t>
            </a:r>
          </a:p>
          <a:p>
            <a:r>
              <a:rPr lang="en-US" dirty="0"/>
              <a:t>// Doesn't work! Throws </a:t>
            </a:r>
            <a:r>
              <a:rPr lang="en-US" dirty="0" smtClean="0"/>
              <a:t>Reference Error.</a:t>
            </a:r>
            <a:endParaRPr lang="en-US" dirty="0"/>
          </a:p>
          <a:p>
            <a:r>
              <a:rPr lang="en-US" dirty="0"/>
              <a:t>function f(a = go()) {</a:t>
            </a:r>
          </a:p>
          <a:p>
            <a:r>
              <a:rPr lang="en-US" dirty="0"/>
              <a:t>  function go() { return ':P'; }</a:t>
            </a:r>
          </a:p>
          <a:p>
            <a:r>
              <a:rPr lang="en-US" dirty="0" smtClean="0"/>
              <a:t>}</a:t>
            </a:r>
            <a:endParaRPr lang="en-US" dirty="0"/>
          </a:p>
          <a:p>
            <a:r>
              <a:rPr lang="en-US" dirty="0"/>
              <a:t>Parameters without defaults after default parameters</a:t>
            </a:r>
          </a:p>
          <a:p>
            <a:r>
              <a:rPr lang="en-US" dirty="0"/>
              <a:t>function f(x = 1, y) { </a:t>
            </a:r>
          </a:p>
          <a:p>
            <a:r>
              <a:rPr lang="en-US" dirty="0"/>
              <a:t>  return [x, y]; </a:t>
            </a:r>
          </a:p>
          <a:p>
            <a:r>
              <a:rPr lang="en-US" dirty="0" smtClean="0"/>
              <a:t>}f</a:t>
            </a:r>
            <a:r>
              <a:rPr lang="en-US" dirty="0"/>
              <a:t>(); // [1, undefined]</a:t>
            </a:r>
          </a:p>
        </p:txBody>
      </p:sp>
    </p:spTree>
    <p:extLst>
      <p:ext uri="{BB962C8B-B14F-4D97-AF65-F5344CB8AC3E}">
        <p14:creationId xmlns:p14="http://schemas.microsoft.com/office/powerpoint/2010/main" val="292708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Client-side JavaScript</a:t>
            </a:r>
          </a:p>
        </p:txBody>
      </p:sp>
      <p:sp>
        <p:nvSpPr>
          <p:cNvPr id="3" name="Content Placeholder 2"/>
          <p:cNvSpPr>
            <a:spLocks noGrp="1"/>
          </p:cNvSpPr>
          <p:nvPr>
            <p:ph sz="quarter" idx="14"/>
          </p:nvPr>
        </p:nvSpPr>
        <p:spPr>
          <a:xfrm>
            <a:off x="291714" y="1182291"/>
            <a:ext cx="8577649" cy="3847207"/>
          </a:xfrm>
        </p:spPr>
        <p:txBody>
          <a:bodyPr/>
          <a:lstStyle/>
          <a:p>
            <a:r>
              <a:rPr lang="en-US" sz="2400" dirty="0"/>
              <a:t>Client-side JavaScript is the most common form of the language. The script should be included in or referenced by an HTML document for the code to be interpreted by the browser.</a:t>
            </a:r>
          </a:p>
          <a:p>
            <a:r>
              <a:rPr lang="en-US" sz="2400" dirty="0"/>
              <a:t>It means that a web page need not be a static HTML, but can include programs that interact with the user, control the browser, and dynamically create HTML content.</a:t>
            </a:r>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2144177"/>
          </a:xfrm>
        </p:spPr>
        <p:txBody>
          <a:bodyPr/>
          <a:lstStyle/>
          <a:p>
            <a:r>
              <a:rPr lang="en-US" dirty="0" err="1" smtClean="0"/>
              <a:t>Destructured</a:t>
            </a:r>
            <a:r>
              <a:rPr lang="en-US" dirty="0" smtClean="0"/>
              <a:t> </a:t>
            </a:r>
            <a:r>
              <a:rPr lang="en-US" dirty="0"/>
              <a:t>parameter with default value </a:t>
            </a:r>
            <a:r>
              <a:rPr lang="en-US" dirty="0" smtClean="0"/>
              <a:t>assignment:</a:t>
            </a:r>
          </a:p>
          <a:p>
            <a:r>
              <a:rPr lang="en-US" dirty="0"/>
              <a:t>function f([x, y] = [1, 2], {z: </a:t>
            </a:r>
            <a:r>
              <a:rPr lang="en-US" dirty="0" smtClean="0"/>
              <a:t>c} </a:t>
            </a:r>
            <a:r>
              <a:rPr lang="en-US" dirty="0"/>
              <a:t>= {z: 3}) { </a:t>
            </a:r>
          </a:p>
          <a:p>
            <a:r>
              <a:rPr lang="en-US" dirty="0"/>
              <a:t>  return x + y + z; </a:t>
            </a:r>
          </a:p>
          <a:p>
            <a:r>
              <a:rPr lang="en-US" dirty="0" smtClean="0"/>
              <a:t>}</a:t>
            </a:r>
            <a:endParaRPr lang="en-US" dirty="0"/>
          </a:p>
          <a:p>
            <a:r>
              <a:rPr lang="en-US" dirty="0"/>
              <a:t>f(); // 6</a:t>
            </a:r>
          </a:p>
        </p:txBody>
      </p:sp>
    </p:spTree>
    <p:extLst>
      <p:ext uri="{BB962C8B-B14F-4D97-AF65-F5344CB8AC3E}">
        <p14:creationId xmlns:p14="http://schemas.microsoft.com/office/powerpoint/2010/main" val="344279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91406"/>
            <a:ext cx="8577650" cy="319654"/>
          </a:xfrm>
        </p:spPr>
        <p:txBody>
          <a:bodyPr/>
          <a:lstStyle/>
          <a:p>
            <a:r>
              <a:rPr lang="en-US" sz="2000" dirty="0"/>
              <a:t>JavaScript function</a:t>
            </a:r>
          </a:p>
        </p:txBody>
      </p:sp>
      <p:sp>
        <p:nvSpPr>
          <p:cNvPr id="3" name="Content Placeholder 2"/>
          <p:cNvSpPr>
            <a:spLocks noGrp="1"/>
          </p:cNvSpPr>
          <p:nvPr>
            <p:ph sz="quarter" idx="14"/>
          </p:nvPr>
        </p:nvSpPr>
        <p:spPr>
          <a:xfrm>
            <a:off x="291714" y="603450"/>
            <a:ext cx="8577649" cy="4314001"/>
          </a:xfrm>
        </p:spPr>
        <p:txBody>
          <a:bodyPr/>
          <a:lstStyle/>
          <a:p>
            <a:r>
              <a:rPr lang="en-US" sz="1800" dirty="0"/>
              <a:t>Function constructor vs. function declaration vs. function </a:t>
            </a:r>
            <a:r>
              <a:rPr lang="en-US" sz="1800" dirty="0" smtClean="0"/>
              <a:t>expression:</a:t>
            </a:r>
          </a:p>
          <a:p>
            <a:r>
              <a:rPr lang="en-US" sz="1800" dirty="0"/>
              <a:t>There is a distinction between the function name and the variable the function is assigned to. The function name cannot be changed, while the variable the function is assigned to can be reassigned. The function name can be used only within the function's body. Attempting to use it outside the function's body results in an error (or undefined if the function name was previously declared via a </a:t>
            </a:r>
            <a:r>
              <a:rPr lang="en-US" sz="1800" dirty="0" err="1"/>
              <a:t>var</a:t>
            </a:r>
            <a:r>
              <a:rPr lang="en-US" sz="1800" dirty="0"/>
              <a:t> </a:t>
            </a:r>
            <a:r>
              <a:rPr lang="en-US" sz="1800" dirty="0" smtClean="0"/>
              <a:t>statement.</a:t>
            </a:r>
          </a:p>
          <a:p>
            <a:r>
              <a:rPr lang="en-US" sz="1800" dirty="0" smtClean="0"/>
              <a:t>Ex.</a:t>
            </a:r>
          </a:p>
          <a:p>
            <a:r>
              <a:rPr lang="en-US" sz="1800" dirty="0" err="1" smtClean="0"/>
              <a:t>var</a:t>
            </a:r>
            <a:r>
              <a:rPr lang="en-US" sz="1800" dirty="0" smtClean="0"/>
              <a:t> </a:t>
            </a:r>
            <a:r>
              <a:rPr lang="en-US" sz="1800" dirty="0"/>
              <a:t>y = function x() {};</a:t>
            </a:r>
          </a:p>
          <a:p>
            <a:r>
              <a:rPr lang="en-US" sz="1800" dirty="0"/>
              <a:t>alert(x); // throws an </a:t>
            </a:r>
            <a:r>
              <a:rPr lang="en-US" sz="1800" dirty="0" smtClean="0"/>
              <a:t>error</a:t>
            </a:r>
          </a:p>
          <a:p>
            <a:r>
              <a:rPr lang="en-US" sz="1800" dirty="0" smtClean="0"/>
              <a:t>Ex.</a:t>
            </a:r>
          </a:p>
          <a:p>
            <a:r>
              <a:rPr lang="en-US" sz="1800" dirty="0"/>
              <a:t> </a:t>
            </a:r>
            <a:r>
              <a:rPr lang="en-US" sz="1800" dirty="0" smtClean="0"/>
              <a:t>  function x(){</a:t>
            </a:r>
          </a:p>
          <a:p>
            <a:r>
              <a:rPr lang="en-US" sz="1800" dirty="0"/>
              <a:t> </a:t>
            </a:r>
            <a:r>
              <a:rPr lang="en-US" sz="1800" dirty="0" smtClean="0"/>
              <a:t>alert(x)’;} </a:t>
            </a:r>
            <a:endParaRPr lang="en-US" sz="1800" dirty="0"/>
          </a:p>
        </p:txBody>
      </p:sp>
    </p:spTree>
    <p:extLst>
      <p:ext uri="{BB962C8B-B14F-4D97-AF65-F5344CB8AC3E}">
        <p14:creationId xmlns:p14="http://schemas.microsoft.com/office/powerpoint/2010/main" val="391482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956345"/>
            <a:ext cx="8577649" cy="3888244"/>
          </a:xfrm>
        </p:spPr>
        <p:txBody>
          <a:bodyPr/>
          <a:lstStyle/>
          <a:p>
            <a:r>
              <a:rPr lang="en-US" sz="1800" dirty="0"/>
              <a:t>A</a:t>
            </a:r>
            <a:r>
              <a:rPr lang="en-US" sz="1800" dirty="0" smtClean="0"/>
              <a:t> </a:t>
            </a:r>
            <a:r>
              <a:rPr lang="en-US" sz="1800" dirty="0"/>
              <a:t>function defined by a function declaration can be used before the function declaration itself. For </a:t>
            </a:r>
            <a:r>
              <a:rPr lang="en-US" sz="1800" dirty="0" smtClean="0"/>
              <a:t>example</a:t>
            </a:r>
          </a:p>
          <a:p>
            <a:r>
              <a:rPr lang="en-US" sz="1800" dirty="0"/>
              <a:t>foo(); // alerts FOO!</a:t>
            </a:r>
          </a:p>
          <a:p>
            <a:r>
              <a:rPr lang="en-US" sz="1800" dirty="0"/>
              <a:t>function foo() {</a:t>
            </a:r>
          </a:p>
          <a:p>
            <a:r>
              <a:rPr lang="en-US" sz="1800" dirty="0"/>
              <a:t>   alert('FOO!');</a:t>
            </a:r>
          </a:p>
          <a:p>
            <a:r>
              <a:rPr lang="en-US" sz="1800" dirty="0" smtClean="0"/>
              <a:t>}</a:t>
            </a:r>
          </a:p>
          <a:p>
            <a:r>
              <a:rPr lang="en-US" sz="1800" dirty="0"/>
              <a:t>f</a:t>
            </a:r>
            <a:r>
              <a:rPr lang="en-US" sz="1800" dirty="0" smtClean="0"/>
              <a:t>oo();</a:t>
            </a:r>
          </a:p>
          <a:p>
            <a:r>
              <a:rPr lang="en-US" sz="1800" dirty="0" err="1" smtClean="0"/>
              <a:t>var</a:t>
            </a:r>
            <a:r>
              <a:rPr lang="en-US" sz="1800" dirty="0" smtClean="0"/>
              <a:t> foo=function(){</a:t>
            </a:r>
          </a:p>
          <a:p>
            <a:r>
              <a:rPr lang="en-US" sz="1800" dirty="0"/>
              <a:t>a</a:t>
            </a:r>
            <a:r>
              <a:rPr lang="en-US" sz="1800" dirty="0" smtClean="0"/>
              <a:t>lert(‘foo!’)</a:t>
            </a:r>
          </a:p>
          <a:p>
            <a:r>
              <a:rPr lang="en-US" sz="1800" dirty="0" smtClean="0"/>
              <a:t>}</a:t>
            </a:r>
            <a:endParaRPr lang="en-US" sz="1800" dirty="0"/>
          </a:p>
        </p:txBody>
      </p:sp>
    </p:spTree>
    <p:extLst>
      <p:ext uri="{BB962C8B-B14F-4D97-AF65-F5344CB8AC3E}">
        <p14:creationId xmlns:p14="http://schemas.microsoft.com/office/powerpoint/2010/main" val="50344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67506"/>
          </a:xfrm>
        </p:spPr>
        <p:txBody>
          <a:bodyPr/>
          <a:lstStyle/>
          <a:p>
            <a:r>
              <a:rPr lang="en-US" dirty="0"/>
              <a:t>A function declaration is very easily (and often unintentionally) turned into a function </a:t>
            </a:r>
            <a:r>
              <a:rPr lang="en-US" dirty="0" smtClean="0"/>
              <a:t>expression. A </a:t>
            </a:r>
            <a:r>
              <a:rPr lang="en-US" dirty="0"/>
              <a:t>function declaration ceases to be one when it either</a:t>
            </a:r>
            <a:r>
              <a:rPr lang="en-US" dirty="0" smtClean="0"/>
              <a:t>:</a:t>
            </a:r>
          </a:p>
          <a:p>
            <a:r>
              <a:rPr lang="en-US" dirty="0"/>
              <a:t>becomes part of an expression</a:t>
            </a:r>
          </a:p>
          <a:p>
            <a:pPr marL="342900" indent="-342900">
              <a:buFont typeface="Arial" panose="020B0604020202020204" pitchFamily="34" charset="0"/>
              <a:buChar char="•"/>
            </a:pPr>
            <a:r>
              <a:rPr lang="en-US" dirty="0"/>
              <a:t>is no longer a "source element" of a function or the script itself. </a:t>
            </a:r>
          </a:p>
          <a:p>
            <a:pPr marL="342900" indent="-342900">
              <a:buFont typeface="Arial" panose="020B0604020202020204" pitchFamily="34" charset="0"/>
              <a:buChar char="•"/>
            </a:pPr>
            <a:r>
              <a:rPr lang="en-US" dirty="0"/>
              <a:t>A "source element" is a non-nested statement in the script or a function body</a:t>
            </a:r>
            <a:r>
              <a:rPr lang="en-US" dirty="0" smtClean="0"/>
              <a:t>:</a:t>
            </a:r>
          </a:p>
          <a:p>
            <a:endParaRPr lang="en-US" dirty="0"/>
          </a:p>
        </p:txBody>
      </p:sp>
    </p:spTree>
    <p:extLst>
      <p:ext uri="{BB962C8B-B14F-4D97-AF65-F5344CB8AC3E}">
        <p14:creationId xmlns:p14="http://schemas.microsoft.com/office/powerpoint/2010/main" val="172021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44821"/>
          </a:xfrm>
        </p:spPr>
        <p:txBody>
          <a:bodyPr/>
          <a:lstStyle/>
          <a:p>
            <a:r>
              <a:rPr lang="en-US" sz="2000" dirty="0"/>
              <a:t>JavaScript function</a:t>
            </a:r>
          </a:p>
        </p:txBody>
      </p:sp>
      <p:sp>
        <p:nvSpPr>
          <p:cNvPr id="3" name="Content Placeholder 2"/>
          <p:cNvSpPr>
            <a:spLocks noGrp="1"/>
          </p:cNvSpPr>
          <p:nvPr>
            <p:ph sz="quarter" idx="14"/>
          </p:nvPr>
        </p:nvSpPr>
        <p:spPr>
          <a:xfrm>
            <a:off x="291714" y="712956"/>
            <a:ext cx="8577649" cy="3985706"/>
          </a:xfrm>
        </p:spPr>
        <p:txBody>
          <a:bodyPr/>
          <a:lstStyle/>
          <a:p>
            <a:r>
              <a:rPr lang="en-US" sz="1600" dirty="0"/>
              <a:t>The arguments object is an Array-like object corresponding to the arguments passed to a function</a:t>
            </a:r>
            <a:r>
              <a:rPr lang="en-US" sz="1600" dirty="0" smtClean="0"/>
              <a:t>.</a:t>
            </a:r>
          </a:p>
          <a:p>
            <a:r>
              <a:rPr lang="en-US" sz="1600" dirty="0"/>
              <a:t>The arguments object is a local variable available within all functions. You can refer to a function's arguments within the function by using the arguments object. This object contains an entry for each argument passed to the function, the first entry's index starting at </a:t>
            </a:r>
            <a:r>
              <a:rPr lang="en-US" sz="1600" dirty="0" smtClean="0"/>
              <a:t>0</a:t>
            </a:r>
          </a:p>
          <a:p>
            <a:r>
              <a:rPr lang="en-US" sz="1600" dirty="0"/>
              <a:t>arguments[1] = 'new value</a:t>
            </a:r>
            <a:r>
              <a:rPr lang="en-US" sz="1600" dirty="0" smtClean="0"/>
              <a:t>';</a:t>
            </a:r>
          </a:p>
          <a:p>
            <a:r>
              <a:rPr lang="en-US" sz="1600" dirty="0" smtClean="0"/>
              <a:t>Properties:</a:t>
            </a:r>
          </a:p>
          <a:p>
            <a:r>
              <a:rPr lang="en-US" sz="1100" dirty="0" err="1"/>
              <a:t>arguments.callee</a:t>
            </a:r>
            <a:endParaRPr lang="en-US" sz="1100" dirty="0"/>
          </a:p>
          <a:p>
            <a:r>
              <a:rPr lang="en-US" sz="1100" dirty="0"/>
              <a:t>Reference to the currently executing function.</a:t>
            </a:r>
          </a:p>
          <a:p>
            <a:r>
              <a:rPr lang="en-US" sz="1100" dirty="0" err="1"/>
              <a:t>arguments.caller</a:t>
            </a:r>
            <a:r>
              <a:rPr lang="en-US" sz="1100" dirty="0"/>
              <a:t> </a:t>
            </a:r>
          </a:p>
          <a:p>
            <a:r>
              <a:rPr lang="en-US" sz="1100" dirty="0"/>
              <a:t>Reference to the function that invoked the currently executing function.</a:t>
            </a:r>
          </a:p>
          <a:p>
            <a:r>
              <a:rPr lang="en-US" sz="1100" dirty="0" err="1"/>
              <a:t>arguments.length</a:t>
            </a:r>
            <a:endParaRPr lang="en-US" sz="1100" dirty="0"/>
          </a:p>
          <a:p>
            <a:r>
              <a:rPr lang="en-US" sz="1100" dirty="0"/>
              <a:t>Reference to the number of arguments passed to the function.</a:t>
            </a:r>
          </a:p>
        </p:txBody>
      </p:sp>
      <p:sp>
        <p:nvSpPr>
          <p:cNvPr id="5" name="Rectangle 2"/>
          <p:cNvSpPr>
            <a:spLocks noChangeArrowheads="1"/>
          </p:cNvSpPr>
          <p:nvPr/>
        </p:nvSpPr>
        <p:spPr bwMode="auto">
          <a:xfrm>
            <a:off x="0" y="182433"/>
            <a:ext cx="2084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72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36432"/>
          </a:xfrm>
        </p:spPr>
        <p:txBody>
          <a:bodyPr/>
          <a:lstStyle/>
          <a:p>
            <a:r>
              <a:rPr lang="en-US" sz="2000" dirty="0"/>
              <a:t>JavaScript function</a:t>
            </a:r>
          </a:p>
        </p:txBody>
      </p:sp>
      <p:sp>
        <p:nvSpPr>
          <p:cNvPr id="3" name="Content Placeholder 2"/>
          <p:cNvSpPr>
            <a:spLocks noGrp="1"/>
          </p:cNvSpPr>
          <p:nvPr>
            <p:ph sz="quarter" idx="14"/>
          </p:nvPr>
        </p:nvSpPr>
        <p:spPr>
          <a:xfrm>
            <a:off x="291714" y="820112"/>
            <a:ext cx="8577649" cy="4119076"/>
          </a:xfrm>
        </p:spPr>
        <p:txBody>
          <a:bodyPr/>
          <a:lstStyle/>
          <a:p>
            <a:r>
              <a:rPr lang="en-US" dirty="0"/>
              <a:t>The </a:t>
            </a:r>
            <a:r>
              <a:rPr lang="en-US" b="1" dirty="0"/>
              <a:t>rest parameter</a:t>
            </a:r>
            <a:r>
              <a:rPr lang="en-US" dirty="0"/>
              <a:t> syntax allows us to represent an indefinite number of arguments as an array</a:t>
            </a:r>
            <a:r>
              <a:rPr lang="en-US" dirty="0" smtClean="0"/>
              <a:t>.</a:t>
            </a:r>
          </a:p>
          <a:p>
            <a:r>
              <a:rPr lang="en-US" dirty="0"/>
              <a:t>function(a, b, ...</a:t>
            </a:r>
            <a:r>
              <a:rPr lang="en-US" dirty="0" err="1"/>
              <a:t>theArgs</a:t>
            </a:r>
            <a:r>
              <a:rPr lang="en-US" dirty="0"/>
              <a:t>) {</a:t>
            </a:r>
          </a:p>
          <a:p>
            <a:r>
              <a:rPr lang="en-US" dirty="0"/>
              <a:t>  // ...</a:t>
            </a:r>
          </a:p>
          <a:p>
            <a:r>
              <a:rPr lang="en-US" dirty="0" smtClean="0"/>
              <a:t>}</a:t>
            </a:r>
          </a:p>
          <a:p>
            <a:r>
              <a:rPr lang="en-US" dirty="0"/>
              <a:t>If the last named argument of a function is prefixed with ..., it becomes an array whose elements from 0 (inclusive) to </a:t>
            </a:r>
            <a:r>
              <a:rPr lang="en-US" dirty="0" err="1"/>
              <a:t>theArgs.length</a:t>
            </a:r>
            <a:r>
              <a:rPr lang="en-US" dirty="0"/>
              <a:t> (exclusive) are supplied by the actual arguments passed to the function.</a:t>
            </a:r>
          </a:p>
          <a:p>
            <a:r>
              <a:rPr lang="en-US" dirty="0"/>
              <a:t>In the above example, </a:t>
            </a:r>
            <a:r>
              <a:rPr lang="en-US" dirty="0" err="1"/>
              <a:t>theArgs</a:t>
            </a:r>
            <a:r>
              <a:rPr lang="en-US" dirty="0"/>
              <a:t> would collect the third argument of the function (because the first one is mapped to a, and the second to b) and all the consecutive arguments.</a:t>
            </a:r>
          </a:p>
        </p:txBody>
      </p:sp>
    </p:spTree>
    <p:extLst>
      <p:ext uri="{BB962C8B-B14F-4D97-AF65-F5344CB8AC3E}">
        <p14:creationId xmlns:p14="http://schemas.microsoft.com/office/powerpoint/2010/main" val="25723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smtClean="0"/>
              <a:t>	</a:t>
            </a:r>
            <a:endParaRPr lang="en-US" dirty="0"/>
          </a:p>
        </p:txBody>
      </p:sp>
      <p:sp>
        <p:nvSpPr>
          <p:cNvPr id="3" name="Content Placeholder 2"/>
          <p:cNvSpPr>
            <a:spLocks noGrp="1"/>
          </p:cNvSpPr>
          <p:nvPr>
            <p:ph sz="quarter" idx="14"/>
          </p:nvPr>
        </p:nvSpPr>
        <p:spPr>
          <a:xfrm>
            <a:off x="291714" y="775467"/>
            <a:ext cx="8577649" cy="4390946"/>
          </a:xfrm>
        </p:spPr>
        <p:txBody>
          <a:bodyPr/>
          <a:lstStyle/>
          <a:p>
            <a:r>
              <a:rPr lang="en-US" sz="1200" dirty="0"/>
              <a:t>In JavaScript, objects and functions are also variables.</a:t>
            </a:r>
          </a:p>
          <a:p>
            <a:r>
              <a:rPr lang="en-US" sz="1000" b="1" dirty="0"/>
              <a:t>In JavaScript, scope is the set of variables, objects, and functions you have access to.</a:t>
            </a:r>
            <a:endParaRPr lang="en-US" sz="1000" dirty="0"/>
          </a:p>
          <a:p>
            <a:r>
              <a:rPr lang="en-US" sz="1200" dirty="0"/>
              <a:t>JavaScript has function scope: The scope changes inside functions.</a:t>
            </a:r>
          </a:p>
          <a:p>
            <a:r>
              <a:rPr lang="en-US" sz="1000" b="1" dirty="0"/>
              <a:t>Local JavaScript </a:t>
            </a:r>
            <a:r>
              <a:rPr lang="en-US" sz="1000" b="1" dirty="0" smtClean="0"/>
              <a:t>Variables:</a:t>
            </a:r>
          </a:p>
          <a:p>
            <a:r>
              <a:rPr lang="en-US" sz="1200" dirty="0"/>
              <a:t>Variables declared within a JavaScript function, become </a:t>
            </a:r>
            <a:r>
              <a:rPr lang="en-US" sz="1200" b="1" dirty="0"/>
              <a:t>LOCAL</a:t>
            </a:r>
            <a:r>
              <a:rPr lang="en-US" sz="1200" dirty="0"/>
              <a:t> to the function.</a:t>
            </a:r>
          </a:p>
          <a:p>
            <a:r>
              <a:rPr lang="en-US" sz="1200" dirty="0"/>
              <a:t>Local variables have </a:t>
            </a:r>
            <a:r>
              <a:rPr lang="en-US" sz="1200" b="1" dirty="0"/>
              <a:t>local scope</a:t>
            </a:r>
            <a:r>
              <a:rPr lang="en-US" sz="1200" dirty="0"/>
              <a:t>: They can only be accessed within the function.</a:t>
            </a:r>
          </a:p>
          <a:p>
            <a:r>
              <a:rPr lang="en-US" sz="1200" dirty="0"/>
              <a:t>function </a:t>
            </a:r>
            <a:r>
              <a:rPr lang="en-US" sz="1200" dirty="0" err="1"/>
              <a:t>myFunction</a:t>
            </a:r>
            <a:r>
              <a:rPr lang="en-US" sz="1200" dirty="0"/>
              <a:t>() {</a:t>
            </a:r>
            <a:br>
              <a:rPr lang="en-US" sz="1200" dirty="0"/>
            </a:br>
            <a:r>
              <a:rPr lang="en-US" sz="1200" dirty="0"/>
              <a:t>    </a:t>
            </a:r>
            <a:r>
              <a:rPr lang="en-US" sz="1200" dirty="0" err="1"/>
              <a:t>var</a:t>
            </a:r>
            <a:r>
              <a:rPr lang="en-US" sz="1200" dirty="0"/>
              <a:t> </a:t>
            </a:r>
            <a:r>
              <a:rPr lang="en-US" sz="1200" dirty="0" err="1"/>
              <a:t>carName</a:t>
            </a:r>
            <a:r>
              <a:rPr lang="en-US" sz="1200" dirty="0"/>
              <a:t> = "Volvo";</a:t>
            </a:r>
            <a:br>
              <a:rPr lang="en-US" sz="1200" dirty="0"/>
            </a:br>
            <a:r>
              <a:rPr lang="en-US" sz="1200" dirty="0"/>
              <a:t/>
            </a:r>
            <a:br>
              <a:rPr lang="en-US" sz="1200" dirty="0"/>
            </a:br>
            <a:r>
              <a:rPr lang="en-US" sz="1200" dirty="0"/>
              <a:t>    // code here can use </a:t>
            </a:r>
            <a:r>
              <a:rPr lang="en-US" sz="1200" dirty="0" err="1"/>
              <a:t>carName</a:t>
            </a:r>
            <a:r>
              <a:rPr lang="en-US" sz="1200" dirty="0"/>
              <a:t/>
            </a:r>
            <a:br>
              <a:rPr lang="en-US" sz="1200" dirty="0"/>
            </a:br>
            <a:r>
              <a:rPr lang="en-US" sz="1200" dirty="0"/>
              <a:t/>
            </a:r>
            <a:br>
              <a:rPr lang="en-US" sz="1200" dirty="0"/>
            </a:br>
            <a:r>
              <a:rPr lang="en-US" sz="1200" dirty="0"/>
              <a:t>}</a:t>
            </a:r>
            <a:endParaRPr lang="en-US" sz="1200" b="1" dirty="0"/>
          </a:p>
          <a:p>
            <a:r>
              <a:rPr lang="en-US" sz="1200" dirty="0"/>
              <a:t>Since local variables are only recognized inside their functions, variables with the same name can be used in different functions.</a:t>
            </a:r>
          </a:p>
          <a:p>
            <a:r>
              <a:rPr lang="en-US" sz="1200" dirty="0"/>
              <a:t>Local variables are created when a function starts, and deleted when the function is completed</a:t>
            </a:r>
            <a:r>
              <a:rPr lang="en-US" sz="1100" dirty="0"/>
              <a:t>.</a:t>
            </a:r>
          </a:p>
          <a:p>
            <a:endParaRPr lang="en-US" sz="1000" dirty="0" smtClean="0"/>
          </a:p>
          <a:p>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Scope</a:t>
            </a:r>
            <a:endParaRPr lang="en-US" dirty="0"/>
          </a:p>
        </p:txBody>
      </p:sp>
      <p:sp>
        <p:nvSpPr>
          <p:cNvPr id="4" name="Content Placeholder 3"/>
          <p:cNvSpPr>
            <a:spLocks noGrp="1"/>
          </p:cNvSpPr>
          <p:nvPr>
            <p:ph sz="quarter" idx="14"/>
          </p:nvPr>
        </p:nvSpPr>
        <p:spPr>
          <a:xfrm>
            <a:off x="208230" y="874473"/>
            <a:ext cx="8854289" cy="4269027"/>
          </a:xfrm>
        </p:spPr>
        <p:txBody>
          <a:bodyPr/>
          <a:lstStyle/>
          <a:p>
            <a:r>
              <a:rPr lang="en-US" b="1" dirty="0"/>
              <a:t>Global JavaScript </a:t>
            </a:r>
            <a:r>
              <a:rPr lang="en-US" b="1" dirty="0" smtClean="0"/>
              <a:t>Variables:</a:t>
            </a:r>
          </a:p>
          <a:p>
            <a:r>
              <a:rPr lang="en-US" dirty="0"/>
              <a:t>A variable declared outside a function, becomes </a:t>
            </a:r>
            <a:r>
              <a:rPr lang="en-US" b="1" dirty="0"/>
              <a:t>GLOBAL</a:t>
            </a:r>
            <a:r>
              <a:rPr lang="en-US" dirty="0"/>
              <a:t>.</a:t>
            </a:r>
          </a:p>
          <a:p>
            <a:r>
              <a:rPr lang="en-US" dirty="0"/>
              <a:t>A global variable has </a:t>
            </a:r>
            <a:r>
              <a:rPr lang="en-US" b="1" dirty="0"/>
              <a:t>global scope</a:t>
            </a:r>
            <a:r>
              <a:rPr lang="en-US" dirty="0"/>
              <a:t>: All scripts and functions on a web page can access it. </a:t>
            </a:r>
          </a:p>
          <a:p>
            <a:r>
              <a:rPr lang="en-US" dirty="0" err="1"/>
              <a:t>var</a:t>
            </a:r>
            <a:r>
              <a:rPr lang="en-US" dirty="0"/>
              <a:t> </a:t>
            </a:r>
            <a:r>
              <a:rPr lang="en-US" dirty="0" err="1"/>
              <a:t>carName</a:t>
            </a:r>
            <a:r>
              <a:rPr lang="en-US" dirty="0"/>
              <a:t> = " Volvo";</a:t>
            </a:r>
            <a:br>
              <a:rPr lang="en-US" dirty="0"/>
            </a:br>
            <a:r>
              <a:rPr lang="en-US" dirty="0"/>
              <a:t/>
            </a:r>
            <a:br>
              <a:rPr lang="en-US" dirty="0"/>
            </a:br>
            <a:r>
              <a:rPr lang="en-US" dirty="0"/>
              <a:t>// code here can use </a:t>
            </a:r>
            <a:r>
              <a:rPr lang="en-US" dirty="0" err="1"/>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r>
            <a:br>
              <a:rPr lang="en-US" dirty="0"/>
            </a:br>
            <a:r>
              <a:rPr lang="en-US" dirty="0"/>
              <a:t>    </a:t>
            </a:r>
            <a:r>
              <a:rPr lang="en-US" dirty="0" smtClean="0"/>
              <a:t>console.log(</a:t>
            </a:r>
            <a:r>
              <a:rPr lang="en-US" dirty="0" err="1"/>
              <a:t>carName</a:t>
            </a:r>
            <a:r>
              <a:rPr lang="en-US" dirty="0"/>
              <a:t> </a:t>
            </a:r>
            <a:r>
              <a:rPr lang="en-US" dirty="0" smtClean="0"/>
              <a:t>)</a:t>
            </a:r>
            <a:r>
              <a:rPr lang="en-US" dirty="0"/>
              <a:t> </a:t>
            </a:r>
            <a:br>
              <a:rPr lang="en-US" dirty="0"/>
            </a:br>
            <a:r>
              <a:rPr lang="en-US" dirty="0"/>
              <a:t>}</a:t>
            </a:r>
            <a:endParaRPr lang="en-US" b="1" dirty="0"/>
          </a:p>
          <a:p>
            <a:endParaRPr lang="en-US" dirty="0"/>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a:t>	</a:t>
            </a:r>
          </a:p>
        </p:txBody>
      </p:sp>
      <p:sp>
        <p:nvSpPr>
          <p:cNvPr id="3" name="Content Placeholder 2"/>
          <p:cNvSpPr>
            <a:spLocks noGrp="1"/>
          </p:cNvSpPr>
          <p:nvPr>
            <p:ph sz="quarter" idx="14"/>
          </p:nvPr>
        </p:nvSpPr>
        <p:spPr>
          <a:xfrm>
            <a:off x="291714" y="1182291"/>
            <a:ext cx="8577649" cy="3862596"/>
          </a:xfrm>
        </p:spPr>
        <p:txBody>
          <a:bodyPr/>
          <a:lstStyle/>
          <a:p>
            <a:r>
              <a:rPr lang="en-US" dirty="0"/>
              <a:t>Automatically </a:t>
            </a:r>
            <a:r>
              <a:rPr lang="en-US" dirty="0" smtClean="0"/>
              <a:t>Global:</a:t>
            </a:r>
          </a:p>
          <a:p>
            <a:r>
              <a:rPr lang="en-US" dirty="0"/>
              <a:t>If you assign a value to a variable that has not been declared, it will automatically become a </a:t>
            </a:r>
            <a:r>
              <a:rPr lang="en-US" b="1" dirty="0"/>
              <a:t>GLOBAL</a:t>
            </a:r>
            <a:r>
              <a:rPr lang="en-US" dirty="0"/>
              <a:t> variable</a:t>
            </a:r>
            <a:r>
              <a:rPr lang="en-US" dirty="0" smtClean="0"/>
              <a:t>.</a:t>
            </a:r>
          </a:p>
          <a:p>
            <a:r>
              <a:rPr lang="en-US" dirty="0" err="1"/>
              <a:t>myFunction</a:t>
            </a:r>
            <a:r>
              <a:rPr lang="en-US" dirty="0"/>
              <a:t>();</a:t>
            </a:r>
            <a:br>
              <a:rPr lang="en-US" dirty="0"/>
            </a:br>
            <a:r>
              <a:rPr lang="en-US" dirty="0"/>
              <a:t/>
            </a:r>
            <a:br>
              <a:rPr lang="en-US" dirty="0"/>
            </a:br>
            <a:r>
              <a:rPr lang="en-US" dirty="0" smtClean="0"/>
              <a:t>console.log(</a:t>
            </a:r>
            <a:r>
              <a:rPr lang="en-US" dirty="0" err="1" smtClean="0"/>
              <a:t>carName</a:t>
            </a:r>
            <a:r>
              <a:rPr lang="en-US" dirty="0" smtClean="0"/>
              <a:t>)</a:t>
            </a:r>
            <a:r>
              <a:rPr lang="en-US" dirty="0"/>
              <a:t> </a:t>
            </a:r>
            <a:r>
              <a:rPr lang="en-US" dirty="0" smtClean="0"/>
              <a:t>;</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t>
            </a:r>
            <a:r>
              <a:rPr lang="en-US" dirty="0" err="1"/>
              <a:t>carName</a:t>
            </a:r>
            <a:r>
              <a:rPr lang="en-US" dirty="0"/>
              <a:t> = "Volvo";</a:t>
            </a:r>
            <a:br>
              <a:rPr lang="en-US" dirty="0"/>
            </a:br>
            <a:r>
              <a:rPr lang="en-US" dirty="0"/>
              <a:t>}</a:t>
            </a:r>
          </a:p>
          <a:p>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endParaRPr lang="en-US" dirty="0"/>
          </a:p>
        </p:txBody>
      </p:sp>
      <p:sp>
        <p:nvSpPr>
          <p:cNvPr id="3" name="Content Placeholder 2"/>
          <p:cNvSpPr>
            <a:spLocks noGrp="1"/>
          </p:cNvSpPr>
          <p:nvPr>
            <p:ph sz="quarter" idx="14"/>
          </p:nvPr>
        </p:nvSpPr>
        <p:spPr>
          <a:xfrm>
            <a:off x="291714" y="1182291"/>
            <a:ext cx="8577649" cy="2087751"/>
          </a:xfrm>
        </p:spPr>
        <p:txBody>
          <a:bodyPr/>
          <a:lstStyle/>
          <a:p>
            <a:r>
              <a:rPr lang="en-US" b="1" dirty="0"/>
              <a:t>The Lifetime of JavaScript Variables</a:t>
            </a:r>
          </a:p>
          <a:p>
            <a:r>
              <a:rPr lang="en-US" sz="1200" dirty="0"/>
              <a:t>The lifetime of a JavaScript variable starts when it is declared.</a:t>
            </a:r>
          </a:p>
          <a:p>
            <a:r>
              <a:rPr lang="en-US" sz="1200" dirty="0"/>
              <a:t>Local variables are deleted when the function is completed.</a:t>
            </a:r>
          </a:p>
          <a:p>
            <a:r>
              <a:rPr lang="en-US" sz="1200" dirty="0"/>
              <a:t>Global variables are deleted when you close the page.</a:t>
            </a:r>
          </a:p>
          <a:p>
            <a:r>
              <a:rPr lang="en-US" b="1" dirty="0"/>
              <a:t>Function Arguments</a:t>
            </a:r>
          </a:p>
          <a:p>
            <a:r>
              <a:rPr lang="en-US" sz="1200" dirty="0"/>
              <a:t>Function arguments (parameters) work as local variables inside functions</a:t>
            </a:r>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Advantage</a:t>
            </a:r>
            <a:endParaRPr lang="en-US" dirty="0"/>
          </a:p>
        </p:txBody>
      </p:sp>
      <p:sp>
        <p:nvSpPr>
          <p:cNvPr id="3" name="Content Placeholder 2"/>
          <p:cNvSpPr>
            <a:spLocks noGrp="1"/>
          </p:cNvSpPr>
          <p:nvPr>
            <p:ph sz="quarter" idx="14"/>
          </p:nvPr>
        </p:nvSpPr>
        <p:spPr>
          <a:xfrm>
            <a:off x="291714" y="1182291"/>
            <a:ext cx="8577649" cy="4042132"/>
          </a:xfrm>
        </p:spPr>
        <p:txBody>
          <a:bodyPr/>
          <a:lstStyle/>
          <a:p>
            <a:r>
              <a:rPr lang="en-US" b="1" dirty="0" err="1"/>
              <a:t>Javascript</a:t>
            </a:r>
            <a:r>
              <a:rPr lang="en-US" b="1" dirty="0"/>
              <a:t> is executed on the client side</a:t>
            </a:r>
            <a:r>
              <a:rPr lang="en-US" dirty="0"/>
              <a:t/>
            </a:r>
            <a:br>
              <a:rPr lang="en-US" dirty="0"/>
            </a:br>
            <a:r>
              <a:rPr lang="en-US" dirty="0"/>
              <a:t>This means that the code is executed on the user's processor instead of the web server thus saving bandwidth and strain on the web server.</a:t>
            </a:r>
            <a:br>
              <a:rPr lang="en-US" dirty="0"/>
            </a:br>
            <a:endParaRPr lang="en-US" dirty="0"/>
          </a:p>
          <a:p>
            <a:r>
              <a:rPr lang="en-US" b="1" dirty="0" err="1"/>
              <a:t>Javascript</a:t>
            </a:r>
            <a:r>
              <a:rPr lang="en-US" b="1" dirty="0"/>
              <a:t> is a relatively easy language</a:t>
            </a:r>
            <a:r>
              <a:rPr lang="en-US" dirty="0"/>
              <a:t/>
            </a:r>
            <a:br>
              <a:rPr lang="en-US" dirty="0"/>
            </a:br>
            <a:r>
              <a:rPr lang="en-US" dirty="0"/>
              <a:t>The </a:t>
            </a:r>
            <a:r>
              <a:rPr lang="en-US" dirty="0" err="1"/>
              <a:t>Javascript</a:t>
            </a:r>
            <a:r>
              <a:rPr lang="en-US" dirty="0"/>
              <a:t> language is relatively easy to learn and comprises of syntax that is close to English. It uses the DOM model that provides plenty of prewritten functionality to the various objects on pages making it a breeze to develop a script to solve a custom purpose.</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scope</a:t>
            </a:r>
            <a:br>
              <a:rPr lang="en-US" dirty="0"/>
            </a:br>
            <a:endParaRPr lang="en-US" dirty="0"/>
          </a:p>
        </p:txBody>
      </p:sp>
      <p:sp>
        <p:nvSpPr>
          <p:cNvPr id="3" name="Content Placeholder 2"/>
          <p:cNvSpPr>
            <a:spLocks noGrp="1"/>
          </p:cNvSpPr>
          <p:nvPr>
            <p:ph sz="quarter" idx="14"/>
          </p:nvPr>
        </p:nvSpPr>
        <p:spPr>
          <a:xfrm>
            <a:off x="291714" y="1182291"/>
            <a:ext cx="8577649" cy="2554545"/>
          </a:xfrm>
        </p:spPr>
        <p:txBody>
          <a:bodyPr/>
          <a:lstStyle/>
          <a:p>
            <a:r>
              <a:rPr lang="en-US" dirty="0"/>
              <a:t>Variables defined inside a function cannot be accessed from anywhere outside the function, because the variable is defined only in the scope of the function. However, a function can access all variables and functions defined inside the scope in which it is defined. In other words, a function defined in the global scope can access all variables defined in the global scope. A function defined inside another function can also access all variables defined in its parent function and any other variable to which the parent function has access.</a:t>
            </a:r>
          </a:p>
        </p:txBody>
      </p:sp>
    </p:spTree>
    <p:extLst>
      <p:ext uri="{BB962C8B-B14F-4D97-AF65-F5344CB8AC3E}">
        <p14:creationId xmlns:p14="http://schemas.microsoft.com/office/powerpoint/2010/main" val="37872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Nested functions and closures</a:t>
            </a:r>
            <a:br>
              <a:rPr lang="en-US" b="0" dirty="0"/>
            </a:b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You can nest a function within a function. The nested (inner) function is private to its containing (outer) function. It also forms a </a:t>
            </a:r>
            <a:r>
              <a:rPr lang="en-US" sz="1800" i="1" dirty="0" smtClean="0"/>
              <a:t>closure.</a:t>
            </a:r>
          </a:p>
          <a:p>
            <a:r>
              <a:rPr lang="en-US" sz="1800" dirty="0"/>
              <a:t>Since a nested function is a closure, this means that a nested function can "inherit" the arguments and variables of its containing function. In other words, the inner function contains the scope of the outer function</a:t>
            </a:r>
            <a:r>
              <a:rPr lang="en-US" sz="1800" dirty="0" smtClean="0"/>
              <a:t>.</a:t>
            </a:r>
          </a:p>
          <a:p>
            <a:r>
              <a:rPr lang="en-US" sz="1800" dirty="0"/>
              <a:t>To summarize</a:t>
            </a:r>
            <a:r>
              <a:rPr lang="en-US" sz="1800" dirty="0" smtClean="0"/>
              <a:t>:</a:t>
            </a:r>
            <a:endParaRPr lang="en-US" sz="1800" dirty="0"/>
          </a:p>
          <a:p>
            <a:pPr marL="285750" indent="-285750">
              <a:buFont typeface="Arial" panose="020B0604020202020204" pitchFamily="34" charset="0"/>
              <a:buChar char="•"/>
            </a:pPr>
            <a:r>
              <a:rPr lang="en-US" sz="1800" dirty="0"/>
              <a:t>The inner function can be accessed only from statements in the outer function.</a:t>
            </a:r>
          </a:p>
          <a:p>
            <a:pPr marL="285750" indent="-285750">
              <a:buFont typeface="Arial" panose="020B0604020202020204" pitchFamily="34" charset="0"/>
              <a:buChar char="•"/>
            </a:pPr>
            <a:r>
              <a:rPr lang="en-US" sz="1800" dirty="0"/>
              <a:t>The inner function forms a closure: the inner function can use the arguments and variables of the outer function, while the outer function cannot use the arguments and variables of the inner function.</a:t>
            </a:r>
          </a:p>
        </p:txBody>
      </p:sp>
    </p:spTree>
    <p:extLst>
      <p:ext uri="{BB962C8B-B14F-4D97-AF65-F5344CB8AC3E}">
        <p14:creationId xmlns:p14="http://schemas.microsoft.com/office/powerpoint/2010/main" val="335142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Recursion</a:t>
            </a:r>
          </a:p>
        </p:txBody>
      </p:sp>
      <p:sp>
        <p:nvSpPr>
          <p:cNvPr id="3" name="Content Placeholder 2"/>
          <p:cNvSpPr>
            <a:spLocks noGrp="1"/>
          </p:cNvSpPr>
          <p:nvPr>
            <p:ph sz="quarter" idx="14"/>
          </p:nvPr>
        </p:nvSpPr>
        <p:spPr>
          <a:xfrm>
            <a:off x="291714" y="1182291"/>
            <a:ext cx="8577649" cy="4632037"/>
          </a:xfrm>
        </p:spPr>
        <p:txBody>
          <a:bodyPr/>
          <a:lstStyle/>
          <a:p>
            <a:r>
              <a:rPr lang="en-US" dirty="0"/>
              <a:t>A function can refer to and call itself. There are three ways for a function to refer to itself</a:t>
            </a:r>
            <a:r>
              <a:rPr lang="en-US" dirty="0" smtClean="0"/>
              <a:t>:</a:t>
            </a:r>
            <a:endParaRPr lang="en-US" dirty="0"/>
          </a:p>
          <a:p>
            <a:pPr marL="457200" indent="-457200">
              <a:buFont typeface="+mj-lt"/>
              <a:buAutoNum type="arabicPeriod"/>
            </a:pPr>
            <a:r>
              <a:rPr lang="en-US" dirty="0"/>
              <a:t>the function's name</a:t>
            </a:r>
          </a:p>
          <a:p>
            <a:pPr marL="457200" indent="-457200">
              <a:buFont typeface="+mj-lt"/>
              <a:buAutoNum type="arabicPeriod"/>
            </a:pPr>
            <a:r>
              <a:rPr lang="en-US" dirty="0" err="1"/>
              <a:t>arguments.callee</a:t>
            </a:r>
            <a:endParaRPr lang="en-US" dirty="0"/>
          </a:p>
          <a:p>
            <a:pPr marL="457200" indent="-457200">
              <a:buFont typeface="+mj-lt"/>
              <a:buAutoNum type="arabicPeriod"/>
            </a:pPr>
            <a:r>
              <a:rPr lang="en-US" dirty="0"/>
              <a:t>an in-scope variable that refers to the </a:t>
            </a:r>
            <a:r>
              <a:rPr lang="en-US" dirty="0" smtClean="0"/>
              <a:t>function</a:t>
            </a:r>
          </a:p>
          <a:p>
            <a:r>
              <a:rPr lang="en-US" dirty="0" err="1"/>
              <a:t>var</a:t>
            </a:r>
            <a:r>
              <a:rPr lang="en-US" dirty="0"/>
              <a:t> foo = function bar() {</a:t>
            </a:r>
          </a:p>
          <a:p>
            <a:r>
              <a:rPr lang="en-US" dirty="0" smtClean="0"/>
              <a:t>     //bar();</a:t>
            </a:r>
          </a:p>
          <a:p>
            <a:r>
              <a:rPr lang="en-US" dirty="0"/>
              <a:t> </a:t>
            </a:r>
            <a:r>
              <a:rPr lang="en-US" dirty="0" smtClean="0"/>
              <a:t>   // </a:t>
            </a:r>
            <a:r>
              <a:rPr lang="en-US" dirty="0" err="1" smtClean="0"/>
              <a:t>arguments.callee</a:t>
            </a:r>
            <a:r>
              <a:rPr lang="en-US" dirty="0" smtClean="0"/>
              <a:t>();</a:t>
            </a:r>
          </a:p>
          <a:p>
            <a:r>
              <a:rPr lang="en-US" dirty="0"/>
              <a:t> </a:t>
            </a:r>
            <a:r>
              <a:rPr lang="en-US" dirty="0" smtClean="0"/>
              <a:t>   //foo();</a:t>
            </a:r>
            <a:endParaRPr lang="en-US" dirty="0"/>
          </a:p>
          <a:p>
            <a:endParaRPr lang="en-US" dirty="0" smtClean="0"/>
          </a:p>
          <a:p>
            <a:r>
              <a:rPr lang="en-US" dirty="0" smtClean="0"/>
              <a:t>};</a:t>
            </a:r>
            <a:endParaRPr lang="en-US" dirty="0"/>
          </a:p>
        </p:txBody>
      </p:sp>
    </p:spTree>
    <p:extLst>
      <p:ext uri="{BB962C8B-B14F-4D97-AF65-F5344CB8AC3E}">
        <p14:creationId xmlns:p14="http://schemas.microsoft.com/office/powerpoint/2010/main" val="12206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Preservation of variables</a:t>
            </a:r>
            <a:br>
              <a:rPr lang="en-US" b="0" dirty="0"/>
            </a:br>
            <a:endParaRPr lang="en-US" dirty="0"/>
          </a:p>
        </p:txBody>
      </p:sp>
      <p:sp>
        <p:nvSpPr>
          <p:cNvPr id="3" name="Content Placeholder 2"/>
          <p:cNvSpPr>
            <a:spLocks noGrp="1"/>
          </p:cNvSpPr>
          <p:nvPr>
            <p:ph sz="quarter" idx="14"/>
          </p:nvPr>
        </p:nvSpPr>
        <p:spPr>
          <a:xfrm>
            <a:off x="291714" y="1182291"/>
            <a:ext cx="8577649" cy="2375009"/>
          </a:xfrm>
        </p:spPr>
        <p:txBody>
          <a:bodyPr/>
          <a:lstStyle/>
          <a:p>
            <a:r>
              <a:rPr lang="en-US" dirty="0"/>
              <a:t> A closure must preserve the arguments and variables in all scopes it references. Since each call provides potentially different arguments, a new closure is created for each call to outside. The memory can be freed only when the returned inside is no longer accessible</a:t>
            </a:r>
            <a:r>
              <a:rPr lang="en-US" dirty="0" smtClean="0"/>
              <a:t>.</a:t>
            </a:r>
            <a:endParaRPr lang="en-US" dirty="0"/>
          </a:p>
          <a:p>
            <a:r>
              <a:rPr lang="en-US" dirty="0"/>
              <a:t>This is not different from storing references in other objects, but is often less obvious because one does not set the references directly and cannot inspect them.</a:t>
            </a:r>
          </a:p>
        </p:txBody>
      </p:sp>
    </p:spTree>
    <p:extLst>
      <p:ext uri="{BB962C8B-B14F-4D97-AF65-F5344CB8AC3E}">
        <p14:creationId xmlns:p14="http://schemas.microsoft.com/office/powerpoint/2010/main" val="9822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Multiply-nested functions</a:t>
            </a:r>
            <a:br>
              <a:rPr lang="en-US" b="0" dirty="0"/>
            </a:br>
            <a:endParaRPr lang="en-US" dirty="0"/>
          </a:p>
        </p:txBody>
      </p:sp>
      <p:sp>
        <p:nvSpPr>
          <p:cNvPr id="3" name="Content Placeholder 2"/>
          <p:cNvSpPr>
            <a:spLocks noGrp="1"/>
          </p:cNvSpPr>
          <p:nvPr>
            <p:ph sz="quarter" idx="14"/>
          </p:nvPr>
        </p:nvSpPr>
        <p:spPr>
          <a:xfrm>
            <a:off x="291714" y="1182291"/>
            <a:ext cx="8577649" cy="1938992"/>
          </a:xfrm>
        </p:spPr>
        <p:txBody>
          <a:bodyPr/>
          <a:lstStyle/>
          <a:p>
            <a:r>
              <a:rPr lang="en-US" dirty="0"/>
              <a:t>Functions can be multiply-nested, i.e. a function (A) containing a function (B) containing a function (C). Both functions B and C form closures here, so B can access A and C can access B. In addition, since C can access B which can access A, C can also access A. Thus, the closures can contain multiple scopes; they recursively contain the scope of the functions containing it. This is called </a:t>
            </a:r>
            <a:r>
              <a:rPr lang="en-US" i="1" dirty="0"/>
              <a:t>scope </a:t>
            </a:r>
            <a:r>
              <a:rPr lang="en-US" i="1" dirty="0" smtClean="0"/>
              <a:t>chaining</a:t>
            </a:r>
            <a:endParaRPr lang="en-US" dirty="0"/>
          </a:p>
        </p:txBody>
      </p:sp>
    </p:spTree>
    <p:extLst>
      <p:ext uri="{BB962C8B-B14F-4D97-AF65-F5344CB8AC3E}">
        <p14:creationId xmlns:p14="http://schemas.microsoft.com/office/powerpoint/2010/main" val="159345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Name conflicts</a:t>
            </a:r>
            <a:br>
              <a:rPr lang="en-US" b="0" dirty="0"/>
            </a:br>
            <a:r>
              <a:rPr lang="en-US" dirty="0"/>
              <a:t/>
            </a:r>
            <a:br>
              <a:rPr lang="en-US" dirty="0"/>
            </a:b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a:t>When two arguments or variables in the scopes of a closure have the same name, there is a name conflict. More inner scopes take precedence, so the inner-most scope takes the highest precedence, while the outer-most scope takes the lowest. This is the scope </a:t>
            </a:r>
            <a:r>
              <a:rPr lang="en-US" dirty="0" smtClean="0"/>
              <a:t>chain.</a:t>
            </a:r>
          </a:p>
          <a:p>
            <a:endParaRPr lang="en-US" dirty="0"/>
          </a:p>
        </p:txBody>
      </p:sp>
    </p:spTree>
    <p:extLst>
      <p:ext uri="{BB962C8B-B14F-4D97-AF65-F5344CB8AC3E}">
        <p14:creationId xmlns:p14="http://schemas.microsoft.com/office/powerpoint/2010/main" val="132001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br>
              <a:rPr lang="en-US" dirty="0"/>
            </a:br>
            <a:endParaRPr lang="en-US" dirty="0"/>
          </a:p>
        </p:txBody>
      </p:sp>
      <p:sp>
        <p:nvSpPr>
          <p:cNvPr id="3" name="Content Placeholder 2"/>
          <p:cNvSpPr>
            <a:spLocks noGrp="1"/>
          </p:cNvSpPr>
          <p:nvPr>
            <p:ph sz="quarter" idx="14"/>
          </p:nvPr>
        </p:nvSpPr>
        <p:spPr>
          <a:xfrm>
            <a:off x="291714" y="1182291"/>
            <a:ext cx="8577649" cy="3785652"/>
          </a:xfrm>
        </p:spPr>
        <p:txBody>
          <a:bodyPr/>
          <a:lstStyle/>
          <a:p>
            <a:r>
              <a:rPr lang="en-US" dirty="0"/>
              <a:t>Closures are one of the most powerful features of JavaScript. JavaScript allows for the nesting of functions and grants the inner function full access to all the variables and functions defined inside the outer function (and all other variables and functions that the outer function has access to). However, the outer function does not have access to the variables and functions defined inside the inner function. This provides a sort of security for the variables of the inner function. Also, since the inner function has access to the scope of the outer function, the variables and functions defined in the outer function will live longer than the duration of the outer function execution, if the inner function manages to survive beyond the life of the outer function. A closure is created when the inner function is somehow made available to any scope outside the outer function.</a:t>
            </a:r>
          </a:p>
        </p:txBody>
      </p:sp>
    </p:spTree>
    <p:extLst>
      <p:ext uri="{BB962C8B-B14F-4D97-AF65-F5344CB8AC3E}">
        <p14:creationId xmlns:p14="http://schemas.microsoft.com/office/powerpoint/2010/main" val="112230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Strings</a:t>
            </a:r>
            <a:br>
              <a:rPr lang="en-US" b="0" dirty="0"/>
            </a:br>
            <a:r>
              <a:rPr lang="en-US" dirty="0" smtClean="0"/>
              <a:t>	</a:t>
            </a:r>
            <a:endParaRPr lang="en-US" dirty="0"/>
          </a:p>
        </p:txBody>
      </p:sp>
      <p:sp>
        <p:nvSpPr>
          <p:cNvPr id="3" name="Content Placeholder 2"/>
          <p:cNvSpPr>
            <a:spLocks noGrp="1"/>
          </p:cNvSpPr>
          <p:nvPr>
            <p:ph sz="quarter" idx="14"/>
          </p:nvPr>
        </p:nvSpPr>
        <p:spPr>
          <a:xfrm>
            <a:off x="291714" y="1182291"/>
            <a:ext cx="8577649" cy="5811847"/>
          </a:xfrm>
        </p:spPr>
        <p:txBody>
          <a:bodyPr/>
          <a:lstStyle/>
          <a:p>
            <a:r>
              <a:rPr lang="en-US" dirty="0"/>
              <a:t>A JavaScript string simply stores a series of characters like "John Doe".</a:t>
            </a:r>
          </a:p>
          <a:p>
            <a:r>
              <a:rPr lang="en-US" dirty="0"/>
              <a:t>A string can be any text inside quotes. You can use single or double quotes</a:t>
            </a:r>
            <a:r>
              <a:rPr lang="en-US" dirty="0" smtClean="0"/>
              <a:t>:</a:t>
            </a:r>
          </a:p>
          <a:p>
            <a:r>
              <a:rPr lang="pt-BR" dirty="0"/>
              <a:t>var carname = "Volvo XC60";</a:t>
            </a:r>
            <a:br>
              <a:rPr lang="pt-BR" dirty="0"/>
            </a:br>
            <a:r>
              <a:rPr lang="pt-BR" dirty="0"/>
              <a:t>var carname = 'Volvo XC60</a:t>
            </a:r>
            <a:r>
              <a:rPr lang="pt-BR" dirty="0" smtClean="0"/>
              <a:t>';</a:t>
            </a:r>
          </a:p>
          <a:p>
            <a:r>
              <a:rPr lang="en-US" dirty="0"/>
              <a:t>String </a:t>
            </a:r>
            <a:r>
              <a:rPr lang="en-US" dirty="0" smtClean="0"/>
              <a:t>objects:</a:t>
            </a:r>
          </a:p>
          <a:p>
            <a:r>
              <a:rPr lang="en-US" dirty="0"/>
              <a:t>The String object is a wrapper around the string primitive data </a:t>
            </a:r>
            <a:r>
              <a:rPr lang="en-US" dirty="0" smtClean="0"/>
              <a:t>type:</a:t>
            </a:r>
          </a:p>
          <a:p>
            <a:r>
              <a:rPr lang="en-US" dirty="0" err="1"/>
              <a:t>var</a:t>
            </a:r>
            <a:r>
              <a:rPr lang="en-US" dirty="0"/>
              <a:t> s = new String('foo'); // Creates a String object</a:t>
            </a:r>
          </a:p>
          <a:p>
            <a:r>
              <a:rPr lang="en-US" dirty="0"/>
              <a:t>console.log(s); // Displays: {'0': 'f', '1': 'o', '2': 'o'}</a:t>
            </a:r>
          </a:p>
          <a:p>
            <a:r>
              <a:rPr lang="en-US" dirty="0" err="1"/>
              <a:t>typeof</a:t>
            </a:r>
            <a:r>
              <a:rPr lang="en-US" dirty="0"/>
              <a:t> s; // Returns 'object'</a:t>
            </a:r>
          </a:p>
          <a:p>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570208"/>
          </a:xfrm>
        </p:spPr>
        <p:txBody>
          <a:bodyPr/>
          <a:lstStyle/>
          <a:p>
            <a:pPr marL="342900" indent="-342900">
              <a:buFont typeface="Arial" panose="020B0604020202020204" pitchFamily="34" charset="0"/>
              <a:buChar char="•"/>
            </a:pPr>
            <a:r>
              <a:rPr lang="en-US" dirty="0"/>
              <a:t>An </a:t>
            </a:r>
            <a:r>
              <a:rPr lang="en-US" i="1" dirty="0"/>
              <a:t>array</a:t>
            </a:r>
            <a:r>
              <a:rPr lang="en-US" dirty="0"/>
              <a:t> is an ordered set of values that you refer to with a name and an index</a:t>
            </a:r>
            <a:r>
              <a:rPr lang="en-US" dirty="0" smtClean="0"/>
              <a:t>.</a:t>
            </a:r>
          </a:p>
          <a:p>
            <a:pPr marL="342900" indent="-342900">
              <a:buFont typeface="Arial" panose="020B0604020202020204" pitchFamily="34" charset="0"/>
              <a:buChar char="•"/>
            </a:pPr>
            <a:r>
              <a:rPr lang="en-US" dirty="0"/>
              <a:t>JavaScript does not have an explicit array data </a:t>
            </a:r>
            <a:r>
              <a:rPr lang="en-US" dirty="0" smtClean="0"/>
              <a:t>type</a:t>
            </a:r>
          </a:p>
          <a:p>
            <a:r>
              <a:rPr lang="en-US" sz="2400" dirty="0"/>
              <a:t>Creating an </a:t>
            </a:r>
            <a:r>
              <a:rPr lang="en-US" sz="2400" dirty="0" smtClean="0"/>
              <a:t>array:</a:t>
            </a:r>
          </a:p>
          <a:p>
            <a:r>
              <a:rPr lang="en-US" sz="2400" dirty="0" err="1"/>
              <a:t>var</a:t>
            </a:r>
            <a:r>
              <a:rPr lang="en-US" sz="2400" dirty="0"/>
              <a:t> </a:t>
            </a:r>
            <a:r>
              <a:rPr lang="en-US" sz="2400" dirty="0" err="1"/>
              <a:t>arr</a:t>
            </a:r>
            <a:r>
              <a:rPr lang="en-US" sz="2400" dirty="0"/>
              <a:t> = new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[element0, element1, ..., </a:t>
            </a:r>
            <a:r>
              <a:rPr lang="en-US" sz="2400" dirty="0" err="1"/>
              <a:t>elementN</a:t>
            </a:r>
            <a:r>
              <a:rPr lang="en-US" sz="2400" dirty="0"/>
              <a: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7894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To create an array with non-zero length, but without any items, either of the following can be used</a:t>
            </a:r>
            <a:r>
              <a:rPr lang="en-US" dirty="0" smtClean="0"/>
              <a:t>:</a:t>
            </a:r>
          </a:p>
          <a:p>
            <a:r>
              <a:rPr lang="en-US" dirty="0" err="1"/>
              <a:t>var</a:t>
            </a:r>
            <a:r>
              <a:rPr lang="en-US" dirty="0"/>
              <a:t> </a:t>
            </a:r>
            <a:r>
              <a:rPr lang="en-US" dirty="0" err="1"/>
              <a:t>arr</a:t>
            </a:r>
            <a:r>
              <a:rPr lang="en-US" dirty="0"/>
              <a:t> = new Array(</a:t>
            </a:r>
            <a:r>
              <a:rPr lang="en-US" dirty="0" err="1"/>
              <a:t>arrayLength</a:t>
            </a:r>
            <a:r>
              <a:rPr lang="en-US" dirty="0"/>
              <a:t>);</a:t>
            </a:r>
          </a:p>
          <a:p>
            <a:r>
              <a:rPr lang="en-US" dirty="0" err="1"/>
              <a:t>var</a:t>
            </a:r>
            <a:r>
              <a:rPr lang="en-US" dirty="0"/>
              <a:t> </a:t>
            </a:r>
            <a:r>
              <a:rPr lang="en-US" dirty="0" err="1"/>
              <a:t>arr</a:t>
            </a:r>
            <a:r>
              <a:rPr lang="en-US" dirty="0"/>
              <a:t> = Array(</a:t>
            </a:r>
            <a:r>
              <a:rPr lang="en-US" dirty="0" err="1"/>
              <a:t>arrayLength</a:t>
            </a:r>
            <a:r>
              <a:rPr lang="en-US" dirty="0" smtClean="0"/>
              <a:t>);</a:t>
            </a:r>
            <a:endParaRPr lang="en-US" dirty="0"/>
          </a:p>
          <a:p>
            <a:r>
              <a:rPr lang="en-US" dirty="0"/>
              <a:t>// This has exactly the same effect</a:t>
            </a:r>
          </a:p>
          <a:p>
            <a:r>
              <a:rPr lang="en-US" dirty="0" err="1"/>
              <a:t>var</a:t>
            </a:r>
            <a:r>
              <a:rPr lang="en-US" dirty="0"/>
              <a:t> </a:t>
            </a:r>
            <a:r>
              <a:rPr lang="en-US" dirty="0" err="1"/>
              <a:t>arr</a:t>
            </a:r>
            <a:r>
              <a:rPr lang="en-US" dirty="0"/>
              <a:t> = [];</a:t>
            </a:r>
          </a:p>
          <a:p>
            <a:r>
              <a:rPr lang="en-US" dirty="0" err="1"/>
              <a:t>arr.length</a:t>
            </a:r>
            <a:r>
              <a:rPr lang="en-US" dirty="0"/>
              <a:t> = </a:t>
            </a:r>
            <a:r>
              <a:rPr lang="en-US" dirty="0" err="1"/>
              <a:t>arrayLength</a:t>
            </a:r>
            <a:r>
              <a:rPr lang="en-US" dirty="0"/>
              <a:t>;</a:t>
            </a:r>
          </a:p>
        </p:txBody>
      </p:sp>
    </p:spTree>
    <p:extLst>
      <p:ext uri="{BB962C8B-B14F-4D97-AF65-F5344CB8AC3E}">
        <p14:creationId xmlns:p14="http://schemas.microsoft.com/office/powerpoint/2010/main" val="250076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 Placement</a:t>
            </a:r>
          </a:p>
        </p:txBody>
      </p:sp>
      <p:sp>
        <p:nvSpPr>
          <p:cNvPr id="3" name="Content Placeholder 2"/>
          <p:cNvSpPr>
            <a:spLocks noGrp="1"/>
          </p:cNvSpPr>
          <p:nvPr>
            <p:ph sz="quarter" idx="14"/>
          </p:nvPr>
        </p:nvSpPr>
        <p:spPr>
          <a:xfrm>
            <a:off x="291714" y="1182291"/>
            <a:ext cx="8577649" cy="2949525"/>
          </a:xfrm>
        </p:spPr>
        <p:txBody>
          <a:bodyPr/>
          <a:lstStyle/>
          <a:p>
            <a:r>
              <a:rPr lang="en-US" sz="1800" dirty="0"/>
              <a:t>There is a flexibility given to include JavaScript code anywhere in an HTML document. However the most preferred ways to include JavaScript in an HTML file are as follows −</a:t>
            </a:r>
          </a:p>
          <a:p>
            <a:r>
              <a:rPr lang="en-US" sz="1800" dirty="0"/>
              <a:t>Script in &lt;head&gt;...&lt;/head&gt; section.</a:t>
            </a:r>
          </a:p>
          <a:p>
            <a:r>
              <a:rPr lang="en-US" sz="1800" dirty="0"/>
              <a:t>Script in &lt;body&gt;...&lt;/body&gt; section.</a:t>
            </a:r>
          </a:p>
          <a:p>
            <a:r>
              <a:rPr lang="en-US" sz="1800" dirty="0"/>
              <a:t>Script in &lt;body&gt;...&lt;/body&gt; and &lt;head&gt;...&lt;/head&gt; sections.</a:t>
            </a:r>
          </a:p>
          <a:p>
            <a:r>
              <a:rPr lang="en-US" sz="1800" dirty="0"/>
              <a:t>Script in an external file and then include in &lt;head&gt;...&lt;/head&gt; section.</a:t>
            </a:r>
          </a:p>
          <a:p>
            <a:endParaRPr lang="en-US" sz="1800" dirty="0"/>
          </a:p>
        </p:txBody>
      </p:sp>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dirty="0"/>
              <a:t>Populating an </a:t>
            </a:r>
            <a:r>
              <a:rPr lang="en-US" dirty="0" smtClean="0"/>
              <a:t>array:</a:t>
            </a:r>
            <a:endParaRPr lang="en-US" dirty="0"/>
          </a:p>
          <a:p>
            <a:r>
              <a:rPr lang="en-US" dirty="0" smtClean="0"/>
              <a:t>you </a:t>
            </a:r>
            <a:r>
              <a:rPr lang="en-US" dirty="0"/>
              <a:t>can populate an array by assigning values to its elements. For example</a:t>
            </a:r>
            <a:r>
              <a:rPr lang="en-US" dirty="0" smtClean="0"/>
              <a:t>,</a:t>
            </a:r>
          </a:p>
          <a:p>
            <a:r>
              <a:rPr lang="en-US" dirty="0" err="1"/>
              <a:t>var</a:t>
            </a:r>
            <a:r>
              <a:rPr lang="en-US" dirty="0"/>
              <a:t> </a:t>
            </a:r>
            <a:r>
              <a:rPr lang="en-US" dirty="0" err="1"/>
              <a:t>emp</a:t>
            </a:r>
            <a:r>
              <a:rPr lang="en-US" dirty="0"/>
              <a:t> = [];</a:t>
            </a:r>
          </a:p>
          <a:p>
            <a:r>
              <a:rPr lang="en-US" dirty="0" err="1"/>
              <a:t>emp</a:t>
            </a:r>
            <a:r>
              <a:rPr lang="en-US" dirty="0"/>
              <a:t>[0] = 'Casey Jones';</a:t>
            </a:r>
          </a:p>
          <a:p>
            <a:r>
              <a:rPr lang="en-US" dirty="0" err="1"/>
              <a:t>emp</a:t>
            </a:r>
            <a:r>
              <a:rPr lang="en-US" dirty="0"/>
              <a:t>[1] = 'Phil </a:t>
            </a:r>
            <a:r>
              <a:rPr lang="en-US" dirty="0" err="1"/>
              <a:t>Lesh</a:t>
            </a:r>
            <a:r>
              <a:rPr lang="en-US" dirty="0"/>
              <a:t>';</a:t>
            </a:r>
          </a:p>
          <a:p>
            <a:r>
              <a:rPr lang="en-US" dirty="0" err="1"/>
              <a:t>emp</a:t>
            </a:r>
            <a:r>
              <a:rPr lang="en-US" dirty="0"/>
              <a:t>[2] = 'August West';</a:t>
            </a:r>
          </a:p>
          <a:p>
            <a:endParaRPr lang="en-US" dirty="0"/>
          </a:p>
        </p:txBody>
      </p:sp>
    </p:spTree>
    <p:extLst>
      <p:ext uri="{BB962C8B-B14F-4D97-AF65-F5344CB8AC3E}">
        <p14:creationId xmlns:p14="http://schemas.microsoft.com/office/powerpoint/2010/main" val="244904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770335"/>
            <a:ext cx="8577649" cy="3503523"/>
          </a:xfrm>
        </p:spPr>
        <p:txBody>
          <a:bodyPr/>
          <a:lstStyle/>
          <a:p>
            <a:r>
              <a:rPr lang="en-US" dirty="0"/>
              <a:t>Referring to array </a:t>
            </a:r>
            <a:r>
              <a:rPr lang="en-US" dirty="0" smtClean="0"/>
              <a:t>elements:</a:t>
            </a:r>
          </a:p>
          <a:p>
            <a:r>
              <a:rPr lang="en-US" dirty="0"/>
              <a:t>You refer to an array's elements by using the element's ordinal </a:t>
            </a:r>
            <a:r>
              <a:rPr lang="en-US" dirty="0" smtClean="0"/>
              <a:t>number.</a:t>
            </a:r>
          </a:p>
          <a:p>
            <a:r>
              <a:rPr lang="en-US" dirty="0" err="1"/>
              <a:t>var</a:t>
            </a:r>
            <a:r>
              <a:rPr lang="en-US" dirty="0"/>
              <a:t> </a:t>
            </a:r>
            <a:r>
              <a:rPr lang="en-US" dirty="0" err="1"/>
              <a:t>arr</a:t>
            </a:r>
            <a:r>
              <a:rPr lang="en-US" dirty="0"/>
              <a:t> = ['one', 'two', 'three'];</a:t>
            </a:r>
          </a:p>
          <a:p>
            <a:r>
              <a:rPr lang="en-US" dirty="0" err="1"/>
              <a:t>arr</a:t>
            </a:r>
            <a:r>
              <a:rPr lang="en-US" dirty="0"/>
              <a:t>[2];  // three</a:t>
            </a:r>
          </a:p>
          <a:p>
            <a:r>
              <a:rPr lang="en-US" dirty="0" err="1"/>
              <a:t>arr</a:t>
            </a:r>
            <a:r>
              <a:rPr lang="en-US" dirty="0"/>
              <a:t>['length'];  // </a:t>
            </a:r>
            <a:r>
              <a:rPr lang="en-US" dirty="0" smtClean="0"/>
              <a:t>3</a:t>
            </a:r>
          </a:p>
          <a:p>
            <a:r>
              <a:rPr lang="en-US" dirty="0"/>
              <a:t>At the implementation level, JavaScript's arrays actually store their elements as standard object properties, using the array index as the property name. The length property is special; it always returns the index of the last element plus </a:t>
            </a:r>
            <a:r>
              <a:rPr lang="en-US" dirty="0" smtClean="0"/>
              <a:t>one.</a:t>
            </a:r>
            <a:endParaRPr lang="en-US" dirty="0"/>
          </a:p>
        </p:txBody>
      </p:sp>
    </p:spTree>
    <p:extLst>
      <p:ext uri="{BB962C8B-B14F-4D97-AF65-F5344CB8AC3E}">
        <p14:creationId xmlns:p14="http://schemas.microsoft.com/office/powerpoint/2010/main" val="54285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698448"/>
          </a:xfrm>
        </p:spPr>
        <p:txBody>
          <a:bodyPr/>
          <a:lstStyle/>
          <a:p>
            <a:r>
              <a:rPr lang="en-US" sz="1600" dirty="0"/>
              <a:t>Iterating over </a:t>
            </a:r>
            <a:r>
              <a:rPr lang="en-US" sz="1600" dirty="0" smtClean="0"/>
              <a:t>arrays:</a:t>
            </a:r>
          </a:p>
          <a:p>
            <a:r>
              <a:rPr lang="en-US" sz="1600" dirty="0"/>
              <a:t>A common operation is to iterate over the values of an array, processing each one in some way. The simplest way to do this is as follows</a:t>
            </a:r>
            <a:r>
              <a:rPr lang="en-US" sz="1600" dirty="0" smtClean="0"/>
              <a:t>:</a:t>
            </a:r>
          </a:p>
          <a:p>
            <a:r>
              <a:rPr lang="en-US" sz="1600" dirty="0" smtClean="0"/>
              <a:t>1.var </a:t>
            </a:r>
            <a:r>
              <a:rPr lang="en-US" sz="1600" dirty="0" err="1"/>
              <a:t>arr</a:t>
            </a:r>
            <a:r>
              <a:rPr lang="en-US" sz="1600" dirty="0"/>
              <a:t> = [element1, element2, element3];</a:t>
            </a:r>
          </a:p>
          <a:p>
            <a:r>
              <a:rPr lang="en-US" sz="1600" dirty="0"/>
              <a:t>for (</a:t>
            </a:r>
            <a:r>
              <a:rPr lang="en-US" sz="1600" dirty="0" err="1"/>
              <a:t>var</a:t>
            </a:r>
            <a:r>
              <a:rPr lang="en-US" sz="1600" dirty="0"/>
              <a:t> </a:t>
            </a:r>
            <a:r>
              <a:rPr lang="en-US" sz="1600" dirty="0" err="1"/>
              <a:t>i</a:t>
            </a:r>
            <a:r>
              <a:rPr lang="en-US" sz="1600" dirty="0"/>
              <a:t> = 0; </a:t>
            </a:r>
            <a:r>
              <a:rPr lang="en-US" sz="1600" dirty="0" err="1"/>
              <a:t>i</a:t>
            </a:r>
            <a:r>
              <a:rPr lang="en-US" sz="1600" dirty="0"/>
              <a:t> &lt; </a:t>
            </a:r>
            <a:r>
              <a:rPr lang="en-US" sz="1600" dirty="0" err="1"/>
              <a:t>colors.arr</a:t>
            </a:r>
            <a:r>
              <a:rPr lang="en-US" sz="1600" dirty="0"/>
              <a:t>; </a:t>
            </a:r>
            <a:r>
              <a:rPr lang="en-US" sz="1600" dirty="0" err="1"/>
              <a:t>i</a:t>
            </a:r>
            <a:r>
              <a:rPr lang="en-US" sz="1600" dirty="0"/>
              <a:t>++) {</a:t>
            </a:r>
          </a:p>
          <a:p>
            <a:r>
              <a:rPr lang="en-US" sz="1600" dirty="0"/>
              <a:t>  console.log(</a:t>
            </a:r>
            <a:r>
              <a:rPr lang="en-US" sz="1600" dirty="0" err="1"/>
              <a:t>arr</a:t>
            </a:r>
            <a:r>
              <a:rPr lang="en-US" sz="1600" dirty="0"/>
              <a:t>[</a:t>
            </a:r>
            <a:r>
              <a:rPr lang="en-US" sz="1600" dirty="0" err="1"/>
              <a:t>i</a:t>
            </a:r>
            <a:r>
              <a:rPr lang="en-US" sz="1600" dirty="0"/>
              <a:t>]);</a:t>
            </a:r>
          </a:p>
          <a:p>
            <a:r>
              <a:rPr lang="en-US" sz="1600" dirty="0" smtClean="0"/>
              <a:t>}</a:t>
            </a:r>
          </a:p>
          <a:p>
            <a:r>
              <a:rPr lang="en-US" sz="1600" dirty="0" smtClean="0"/>
              <a:t>2.arr.forEach(function(){console.log(</a:t>
            </a:r>
            <a:r>
              <a:rPr lang="en-US" sz="1600" dirty="0" err="1" smtClean="0"/>
              <a:t>arr</a:t>
            </a:r>
            <a:r>
              <a:rPr lang="en-US" sz="1600" dirty="0" smtClean="0"/>
              <a:t>[</a:t>
            </a:r>
            <a:r>
              <a:rPr lang="en-US" sz="1600" dirty="0" err="1" smtClean="0"/>
              <a:t>i</a:t>
            </a:r>
            <a:r>
              <a:rPr lang="en-US" sz="1600" dirty="0" smtClean="0"/>
              <a:t>]});</a:t>
            </a:r>
            <a:endParaRPr lang="en-US" sz="1600" dirty="0"/>
          </a:p>
          <a:p>
            <a:r>
              <a:rPr lang="en-US" sz="1600" dirty="0"/>
              <a:t>The function passed to </a:t>
            </a:r>
            <a:r>
              <a:rPr lang="en-US" sz="1600" dirty="0" err="1"/>
              <a:t>forEach</a:t>
            </a:r>
            <a:r>
              <a:rPr lang="en-US" sz="1600" dirty="0"/>
              <a:t> is executed once for every item in the array, with the array item passed as the argument to the function. Unassigned values are not iterated in a </a:t>
            </a:r>
            <a:r>
              <a:rPr lang="en-US" sz="1600" dirty="0" err="1"/>
              <a:t>forEach</a:t>
            </a:r>
            <a:r>
              <a:rPr lang="en-US" sz="1600" dirty="0"/>
              <a:t> loop.</a:t>
            </a:r>
          </a:p>
        </p:txBody>
      </p:sp>
    </p:spTree>
    <p:extLst>
      <p:ext uri="{BB962C8B-B14F-4D97-AF65-F5344CB8AC3E}">
        <p14:creationId xmlns:p14="http://schemas.microsoft.com/office/powerpoint/2010/main" val="34815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939540"/>
          </a:xfrm>
        </p:spPr>
        <p:txBody>
          <a:bodyPr/>
          <a:lstStyle/>
          <a:p>
            <a:pPr marL="342900" indent="-342900">
              <a:buFont typeface="Arial" panose="020B0604020202020204" pitchFamily="34" charset="0"/>
              <a:buChar char="•"/>
            </a:pPr>
            <a:r>
              <a:rPr lang="en-US" dirty="0" err="1"/>
              <a:t>concat</a:t>
            </a:r>
            <a:r>
              <a:rPr lang="en-US" dirty="0"/>
              <a:t>() joins two arrays and returns a new array.</a:t>
            </a:r>
          </a:p>
          <a:p>
            <a:pPr marL="342900" indent="-342900">
              <a:buFont typeface="Arial" panose="020B0604020202020204" pitchFamily="34" charset="0"/>
              <a:buChar char="•"/>
            </a:pPr>
            <a:r>
              <a:rPr lang="en-US" dirty="0"/>
              <a:t>join(</a:t>
            </a:r>
            <a:r>
              <a:rPr lang="en-US" dirty="0" err="1"/>
              <a:t>deliminator</a:t>
            </a:r>
            <a:r>
              <a:rPr lang="en-US" dirty="0"/>
              <a:t> = ',') joins all elements of an array into a string.</a:t>
            </a:r>
          </a:p>
          <a:p>
            <a:pPr marL="342900" indent="-342900">
              <a:buFont typeface="Arial" panose="020B0604020202020204" pitchFamily="34" charset="0"/>
              <a:buChar char="•"/>
            </a:pPr>
            <a:r>
              <a:rPr lang="en-US" dirty="0"/>
              <a:t>push() adds one or more elements to the end of an array and returns the resulting length of the array.</a:t>
            </a:r>
          </a:p>
          <a:p>
            <a:pPr marL="342900" indent="-342900">
              <a:buFont typeface="Arial" panose="020B0604020202020204" pitchFamily="34" charset="0"/>
              <a:buChar char="•"/>
            </a:pPr>
            <a:r>
              <a:rPr lang="en-US" dirty="0"/>
              <a:t>pop() removes the last element from an array and returns that element.</a:t>
            </a:r>
          </a:p>
          <a:p>
            <a:pPr marL="342900" indent="-342900">
              <a:buFont typeface="Arial" panose="020B0604020202020204" pitchFamily="34" charset="0"/>
              <a:buChar char="•"/>
            </a:pPr>
            <a:r>
              <a:rPr lang="en-US" dirty="0"/>
              <a:t>shift() removes the first element from an array and returns that element.</a:t>
            </a:r>
          </a:p>
          <a:p>
            <a:pPr marL="342900" indent="-342900">
              <a:buFont typeface="Arial" panose="020B0604020202020204" pitchFamily="34" charset="0"/>
              <a:buChar char="•"/>
            </a:pPr>
            <a:r>
              <a:rPr lang="en-US" dirty="0" err="1"/>
              <a:t>unshift</a:t>
            </a:r>
            <a:r>
              <a:rPr lang="en-US" dirty="0"/>
              <a:t>() adds one or more elements to the front of an array and returns the new length of the array.</a:t>
            </a:r>
          </a:p>
          <a:p>
            <a:pPr marL="342900" indent="-342900">
              <a:buFont typeface="Arial" panose="020B0604020202020204" pitchFamily="34" charset="0"/>
              <a:buChar char="•"/>
            </a:pPr>
            <a:r>
              <a:rPr lang="en-US" dirty="0"/>
              <a:t>slice(</a:t>
            </a:r>
            <a:r>
              <a:rPr lang="en-US" dirty="0" err="1"/>
              <a:t>start_index</a:t>
            </a:r>
            <a:r>
              <a:rPr lang="en-US" dirty="0"/>
              <a:t>, </a:t>
            </a:r>
            <a:r>
              <a:rPr lang="en-US" dirty="0" err="1"/>
              <a:t>upto_index</a:t>
            </a:r>
            <a:r>
              <a:rPr lang="en-US" dirty="0"/>
              <a:t>) extracts a section of an array and returns a new array</a:t>
            </a:r>
            <a:r>
              <a:rPr lang="en-US" dirty="0" smtClean="0"/>
              <a:t>.</a:t>
            </a:r>
            <a:endParaRPr lang="en-US" dirty="0"/>
          </a:p>
        </p:txBody>
      </p:sp>
    </p:spTree>
    <p:extLst>
      <p:ext uri="{BB962C8B-B14F-4D97-AF65-F5344CB8AC3E}">
        <p14:creationId xmlns:p14="http://schemas.microsoft.com/office/powerpoint/2010/main" val="336891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683060"/>
          </a:xfrm>
        </p:spPr>
        <p:txBody>
          <a:bodyPr/>
          <a:lstStyle/>
          <a:p>
            <a:pPr marL="342900" indent="-342900">
              <a:buFont typeface="Arial" panose="020B0604020202020204" pitchFamily="34" charset="0"/>
              <a:buChar char="•"/>
            </a:pPr>
            <a:r>
              <a:rPr lang="en-US" dirty="0"/>
              <a:t>splice(index, </a:t>
            </a:r>
            <a:r>
              <a:rPr lang="en-US" dirty="0" err="1"/>
              <a:t>count_to_remove</a:t>
            </a:r>
            <a:r>
              <a:rPr lang="en-US" dirty="0"/>
              <a:t>, addElement1, addElement2, ...) removes elements from an array and (optionally) replaces them. It returns the items which were removed from the array.</a:t>
            </a:r>
          </a:p>
          <a:p>
            <a:pPr marL="342900" indent="-342900">
              <a:buFont typeface="Arial" panose="020B0604020202020204" pitchFamily="34" charset="0"/>
              <a:buChar char="•"/>
            </a:pPr>
            <a:r>
              <a:rPr lang="en-US" dirty="0"/>
              <a:t>reverse() transposes the elements of an array: the first array element becomes the last and the last becomes the first.</a:t>
            </a:r>
          </a:p>
          <a:p>
            <a:pPr marL="342900" indent="-342900">
              <a:buFont typeface="Arial" panose="020B0604020202020204" pitchFamily="34" charset="0"/>
              <a:buChar char="•"/>
            </a:pPr>
            <a:r>
              <a:rPr lang="en-US" dirty="0"/>
              <a:t>sort() sorts the elements of an array.</a:t>
            </a:r>
          </a:p>
          <a:p>
            <a:pPr marL="342900" indent="-342900">
              <a:buFont typeface="Arial" panose="020B0604020202020204" pitchFamily="34" charset="0"/>
              <a:buChar char="•"/>
            </a:pPr>
            <a:r>
              <a:rPr lang="en-US" dirty="0" err="1"/>
              <a:t>indexOf</a:t>
            </a:r>
            <a:r>
              <a:rPr lang="en-US" dirty="0"/>
              <a:t>(</a:t>
            </a:r>
            <a:r>
              <a:rPr lang="en-US" dirty="0" err="1"/>
              <a:t>searchElement</a:t>
            </a:r>
            <a:r>
              <a:rPr lang="en-US" dirty="0"/>
              <a:t>[, </a:t>
            </a:r>
            <a:r>
              <a:rPr lang="en-US" dirty="0" err="1"/>
              <a:t>fromIndex</a:t>
            </a:r>
            <a:r>
              <a:rPr lang="en-US" dirty="0"/>
              <a:t>]) searches the array for </a:t>
            </a:r>
            <a:r>
              <a:rPr lang="en-US" dirty="0" err="1"/>
              <a:t>searchElement</a:t>
            </a:r>
            <a:r>
              <a:rPr lang="en-US" dirty="0"/>
              <a:t> and returns the index of the first match.</a:t>
            </a:r>
          </a:p>
          <a:p>
            <a:pPr marL="342900" indent="-342900">
              <a:buFont typeface="Arial" panose="020B0604020202020204" pitchFamily="34" charset="0"/>
              <a:buChar char="•"/>
            </a:pPr>
            <a:r>
              <a:rPr lang="en-US" dirty="0" err="1"/>
              <a:t>lastIndexOf</a:t>
            </a:r>
            <a:r>
              <a:rPr lang="en-US" dirty="0"/>
              <a:t>(</a:t>
            </a:r>
            <a:r>
              <a:rPr lang="en-US" dirty="0" err="1"/>
              <a:t>searchElement</a:t>
            </a:r>
            <a:r>
              <a:rPr lang="en-US" dirty="0"/>
              <a:t>[, </a:t>
            </a:r>
            <a:r>
              <a:rPr lang="en-US" dirty="0" err="1"/>
              <a:t>fromIndex</a:t>
            </a:r>
            <a:r>
              <a:rPr lang="en-US" dirty="0"/>
              <a:t>]) works like </a:t>
            </a:r>
            <a:r>
              <a:rPr lang="en-US" dirty="0" err="1"/>
              <a:t>indexOf</a:t>
            </a:r>
            <a:r>
              <a:rPr lang="en-US" dirty="0"/>
              <a:t>, but starts at the end and searches backwards.</a:t>
            </a:r>
          </a:p>
        </p:txBody>
      </p:sp>
    </p:spTree>
    <p:extLst>
      <p:ext uri="{BB962C8B-B14F-4D97-AF65-F5344CB8AC3E}">
        <p14:creationId xmlns:p14="http://schemas.microsoft.com/office/powerpoint/2010/main" val="242568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4216539"/>
          </a:xfrm>
        </p:spPr>
        <p:txBody>
          <a:bodyPr/>
          <a:lstStyle/>
          <a:p>
            <a:pPr marL="342900" indent="-342900">
              <a:buFont typeface="Arial" panose="020B0604020202020204" pitchFamily="34" charset="0"/>
              <a:buChar char="•"/>
            </a:pPr>
            <a:r>
              <a:rPr lang="en-US" sz="1800" dirty="0" err="1"/>
              <a:t>forEach</a:t>
            </a:r>
            <a:r>
              <a:rPr lang="en-US" sz="1800" dirty="0"/>
              <a:t>(callback[, </a:t>
            </a:r>
            <a:r>
              <a:rPr lang="en-US" sz="1800" dirty="0" err="1"/>
              <a:t>thisObject</a:t>
            </a:r>
            <a:r>
              <a:rPr lang="en-US" sz="1800" dirty="0"/>
              <a:t>]) executes callback on every array item.</a:t>
            </a:r>
          </a:p>
          <a:p>
            <a:pPr marL="342900" indent="-342900">
              <a:buFont typeface="Arial" panose="020B0604020202020204" pitchFamily="34" charset="0"/>
              <a:buChar char="•"/>
            </a:pPr>
            <a:r>
              <a:rPr lang="en-US" sz="1800" dirty="0"/>
              <a:t>map(callback[, </a:t>
            </a:r>
            <a:r>
              <a:rPr lang="en-US" sz="1800" dirty="0" err="1"/>
              <a:t>thisObject</a:t>
            </a:r>
            <a:r>
              <a:rPr lang="en-US" sz="1800" dirty="0"/>
              <a:t>]) returns a new array of the return value from executing callback on every array item.</a:t>
            </a:r>
          </a:p>
          <a:p>
            <a:pPr marL="342900" indent="-342900">
              <a:buFont typeface="Arial" panose="020B0604020202020204" pitchFamily="34" charset="0"/>
              <a:buChar char="•"/>
            </a:pPr>
            <a:r>
              <a:rPr lang="en-US" sz="1800" dirty="0"/>
              <a:t>filter(callback[, </a:t>
            </a:r>
            <a:r>
              <a:rPr lang="en-US" sz="1800" dirty="0" err="1"/>
              <a:t>thisObject</a:t>
            </a:r>
            <a:r>
              <a:rPr lang="en-US" sz="1800" dirty="0"/>
              <a:t>]) returns a new array containing the items for which callback returned true.</a:t>
            </a:r>
          </a:p>
          <a:p>
            <a:pPr marL="342900" indent="-342900">
              <a:buFont typeface="Arial" panose="020B0604020202020204" pitchFamily="34" charset="0"/>
              <a:buChar char="•"/>
            </a:pPr>
            <a:r>
              <a:rPr lang="en-US" sz="1800" dirty="0"/>
              <a:t>every(callback[, </a:t>
            </a:r>
            <a:r>
              <a:rPr lang="en-US" sz="1800" dirty="0" err="1"/>
              <a:t>thisObject</a:t>
            </a:r>
            <a:r>
              <a:rPr lang="en-US" sz="1800" dirty="0"/>
              <a:t>]) returns true if callback returns true for every item in the array.</a:t>
            </a:r>
          </a:p>
          <a:p>
            <a:pPr marL="342900" indent="-342900">
              <a:buFont typeface="Arial" panose="020B0604020202020204" pitchFamily="34" charset="0"/>
              <a:buChar char="•"/>
            </a:pPr>
            <a:r>
              <a:rPr lang="en-US" sz="1800" dirty="0"/>
              <a:t>some(callback[, </a:t>
            </a:r>
            <a:r>
              <a:rPr lang="en-US" sz="1800" dirty="0" err="1"/>
              <a:t>thisObject</a:t>
            </a:r>
            <a:r>
              <a:rPr lang="en-US" sz="1800" dirty="0"/>
              <a:t>]) returns true if callback returns true for at least one item in the array</a:t>
            </a:r>
            <a:r>
              <a:rPr lang="en-US" sz="1800" dirty="0" smtClean="0"/>
              <a:t>.</a:t>
            </a:r>
          </a:p>
          <a:p>
            <a:pPr marL="342900" indent="-342900">
              <a:buFont typeface="Arial" panose="020B0604020202020204" pitchFamily="34" charset="0"/>
              <a:buChar char="•"/>
            </a:pPr>
            <a:r>
              <a:rPr lang="en-US" sz="1800" dirty="0"/>
              <a:t>reduce(callback[, </a:t>
            </a:r>
            <a:r>
              <a:rPr lang="en-US" sz="1800" dirty="0" err="1"/>
              <a:t>initialValue</a:t>
            </a:r>
            <a:r>
              <a:rPr lang="en-US" sz="1800" dirty="0"/>
              <a:t>]) applies callback(</a:t>
            </a:r>
            <a:r>
              <a:rPr lang="en-US" sz="1800" dirty="0" err="1"/>
              <a:t>firstValue</a:t>
            </a:r>
            <a:r>
              <a:rPr lang="en-US" sz="1800" dirty="0"/>
              <a:t>, </a:t>
            </a:r>
            <a:r>
              <a:rPr lang="en-US" sz="1800" dirty="0" err="1"/>
              <a:t>secondValue</a:t>
            </a:r>
            <a:r>
              <a:rPr lang="en-US" sz="1800" dirty="0"/>
              <a:t>) to reduce the list of items down to a single value.</a:t>
            </a:r>
            <a:endParaRPr lang="en-US" sz="18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254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Multi-dimensional arrays</a:t>
            </a:r>
            <a:br>
              <a:rPr lang="en-US" b="0" dirty="0"/>
            </a:br>
            <a:endParaRPr lang="en-US" dirty="0"/>
          </a:p>
        </p:txBody>
      </p:sp>
      <p:sp>
        <p:nvSpPr>
          <p:cNvPr id="3" name="Content Placeholder 2"/>
          <p:cNvSpPr>
            <a:spLocks noGrp="1"/>
          </p:cNvSpPr>
          <p:nvPr>
            <p:ph sz="quarter" idx="14"/>
          </p:nvPr>
        </p:nvSpPr>
        <p:spPr>
          <a:xfrm>
            <a:off x="291714" y="1182291"/>
            <a:ext cx="8577649" cy="1451679"/>
          </a:xfrm>
        </p:spPr>
        <p:txBody>
          <a:bodyPr/>
          <a:lstStyle/>
          <a:p>
            <a:r>
              <a:rPr lang="en-US" dirty="0"/>
              <a:t>Arrays can be nested, meaning that an array can contain another array as an element. Using this characteristic of JavaScript arrays, multi-dimensional arrays can be created</a:t>
            </a:r>
            <a:r>
              <a:rPr lang="en-US" dirty="0" smtClean="0"/>
              <a:t>.</a:t>
            </a:r>
          </a:p>
          <a:p>
            <a:endParaRPr lang="en-US" dirty="0"/>
          </a:p>
        </p:txBody>
      </p:sp>
    </p:spTree>
    <p:extLst>
      <p:ext uri="{BB962C8B-B14F-4D97-AF65-F5344CB8AC3E}">
        <p14:creationId xmlns:p14="http://schemas.microsoft.com/office/powerpoint/2010/main" val="15433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4"/>
          </p:nvPr>
        </p:nvSpPr>
        <p:spPr>
          <a:xfrm>
            <a:off x="291714" y="1182291"/>
            <a:ext cx="8743644" cy="3199586"/>
          </a:xfrm>
        </p:spPr>
        <p:txBody>
          <a:bodyPr/>
          <a:lstStyle/>
          <a:p>
            <a:r>
              <a:rPr lang="en-US" dirty="0"/>
              <a:t>What is an </a:t>
            </a:r>
            <a:r>
              <a:rPr lang="en-US" dirty="0" smtClean="0"/>
              <a:t>Object</a:t>
            </a:r>
          </a:p>
          <a:p>
            <a:r>
              <a:rPr lang="en-US" dirty="0"/>
              <a:t>An object is an unordered list of primitive data types (and sometimes reference data types) that is stored as a series of name-value pairs. Each item in the list is called a </a:t>
            </a:r>
            <a:r>
              <a:rPr lang="en-US" i="1" dirty="0"/>
              <a:t>property</a:t>
            </a:r>
            <a:r>
              <a:rPr lang="en-US" dirty="0"/>
              <a:t> (functions are called </a:t>
            </a:r>
            <a:r>
              <a:rPr lang="en-US" i="1" dirty="0" smtClean="0"/>
              <a:t>methods</a:t>
            </a:r>
          </a:p>
          <a:p>
            <a:r>
              <a:rPr lang="en-US" dirty="0" err="1" smtClean="0"/>
              <a:t>var</a:t>
            </a:r>
            <a:r>
              <a:rPr lang="en-US" dirty="0" smtClean="0"/>
              <a:t> </a:t>
            </a:r>
            <a:r>
              <a:rPr lang="en-US" dirty="0" err="1"/>
              <a:t>myFirstObject</a:t>
            </a:r>
            <a:r>
              <a:rPr lang="en-US" dirty="0"/>
              <a:t> = {</a:t>
            </a:r>
            <a:r>
              <a:rPr lang="en-US" dirty="0" err="1"/>
              <a:t>firstName</a:t>
            </a:r>
            <a:r>
              <a:rPr lang="en-US" dirty="0"/>
              <a:t>: "Richard", </a:t>
            </a:r>
            <a:r>
              <a:rPr lang="en-US" dirty="0" err="1"/>
              <a:t>favoriteAuthor</a:t>
            </a:r>
            <a:r>
              <a:rPr lang="en-US" dirty="0"/>
              <a:t>: "Conrad</a:t>
            </a:r>
            <a:r>
              <a:rPr lang="en-US" dirty="0" smtClean="0"/>
              <a:t>"};</a:t>
            </a:r>
          </a:p>
          <a:p>
            <a:r>
              <a:rPr lang="en-US" dirty="0" smtClean="0"/>
              <a:t>Note: Property </a:t>
            </a:r>
            <a:r>
              <a:rPr lang="en-US" dirty="0"/>
              <a:t>names can be a string or a number, but if the property name is a number, it has to be accessed with the bracket notation</a:t>
            </a:r>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216539"/>
          </a:xfrm>
        </p:spPr>
        <p:txBody>
          <a:bodyPr/>
          <a:lstStyle/>
          <a:p>
            <a:pPr fontAlgn="base"/>
            <a:r>
              <a:rPr lang="en-US" sz="1200" dirty="0"/>
              <a:t>Reference Data Type and Primitive Data </a:t>
            </a:r>
            <a:r>
              <a:rPr lang="en-US" sz="1200" dirty="0" smtClean="0"/>
              <a:t>Types:</a:t>
            </a:r>
          </a:p>
          <a:p>
            <a:pPr fontAlgn="base"/>
            <a:r>
              <a:rPr lang="en-US" sz="1200" dirty="0"/>
              <a:t>One of the main differences between reference data type and primitive data types is reference data type’s value is stored as a reference, it is not stored directly on the variable, as a value, as the primitive data types </a:t>
            </a:r>
            <a:r>
              <a:rPr lang="en-US" sz="1200" dirty="0" smtClean="0"/>
              <a:t>are</a:t>
            </a:r>
          </a:p>
          <a:p>
            <a:pPr fontAlgn="base"/>
            <a:r>
              <a:rPr lang="en-US" sz="1200" dirty="0" smtClean="0"/>
              <a:t>Example: </a:t>
            </a:r>
            <a:r>
              <a:rPr lang="en-US" sz="1200" dirty="0" err="1" smtClean="0"/>
              <a:t>var</a:t>
            </a:r>
            <a:r>
              <a:rPr lang="en-US" sz="1200" dirty="0" smtClean="0"/>
              <a:t> </a:t>
            </a:r>
            <a:r>
              <a:rPr lang="en-US" sz="1200" dirty="0"/>
              <a:t>person = "Kobe";  </a:t>
            </a:r>
          </a:p>
          <a:p>
            <a:pPr fontAlgn="base"/>
            <a:r>
              <a:rPr lang="en-US" sz="1200" dirty="0" smtClean="0"/>
              <a:t>              ​</a:t>
            </a:r>
            <a:r>
              <a:rPr lang="en-US" sz="1200" dirty="0" err="1"/>
              <a:t>var</a:t>
            </a:r>
            <a:r>
              <a:rPr lang="en-US" sz="1200" dirty="0"/>
              <a:t> </a:t>
            </a:r>
            <a:r>
              <a:rPr lang="en-US" sz="1200" dirty="0" err="1"/>
              <a:t>anotherPerson</a:t>
            </a:r>
            <a:r>
              <a:rPr lang="en-US" sz="1200" dirty="0"/>
              <a:t> = person; // </a:t>
            </a:r>
            <a:r>
              <a:rPr lang="en-US" sz="1200" dirty="0" err="1"/>
              <a:t>anotherPerson</a:t>
            </a:r>
            <a:r>
              <a:rPr lang="en-US" sz="1200" dirty="0"/>
              <a:t> = the value of person​</a:t>
            </a:r>
          </a:p>
          <a:p>
            <a:pPr fontAlgn="base"/>
            <a:r>
              <a:rPr lang="en-US" sz="1200" dirty="0" smtClean="0"/>
              <a:t>              person </a:t>
            </a:r>
            <a:r>
              <a:rPr lang="en-US" sz="1200" dirty="0"/>
              <a:t>= "Bryant"; // value of person changed​</a:t>
            </a:r>
          </a:p>
          <a:p>
            <a:pPr fontAlgn="base"/>
            <a:r>
              <a:rPr lang="en-US" sz="1200" dirty="0" smtClean="0"/>
              <a:t>​              console.log(</a:t>
            </a:r>
            <a:r>
              <a:rPr lang="en-US" sz="1200" dirty="0" err="1" smtClean="0"/>
              <a:t>anotherPerson</a:t>
            </a:r>
            <a:r>
              <a:rPr lang="en-US" sz="1200" dirty="0"/>
              <a:t>); // Kobe​</a:t>
            </a:r>
          </a:p>
          <a:p>
            <a:pPr fontAlgn="base"/>
            <a:r>
              <a:rPr lang="en-US" sz="1200" dirty="0" smtClean="0"/>
              <a:t>             console.log(person</a:t>
            </a:r>
            <a:r>
              <a:rPr lang="en-US" sz="1200" dirty="0"/>
              <a:t>); // </a:t>
            </a:r>
            <a:r>
              <a:rPr lang="en-US" sz="1200" dirty="0" smtClean="0"/>
              <a:t>Bryant</a:t>
            </a:r>
          </a:p>
          <a:p>
            <a:pPr fontAlgn="base"/>
            <a:endParaRPr lang="en-US" sz="1200" dirty="0"/>
          </a:p>
          <a:p>
            <a:pPr fontAlgn="base"/>
            <a:r>
              <a:rPr lang="en-US" sz="1200" dirty="0" smtClean="0"/>
              <a:t>Example : </a:t>
            </a:r>
            <a:r>
              <a:rPr lang="en-US" sz="1200" dirty="0" err="1" smtClean="0"/>
              <a:t>var</a:t>
            </a:r>
            <a:r>
              <a:rPr lang="en-US" sz="1200" dirty="0" smtClean="0"/>
              <a:t> </a:t>
            </a:r>
            <a:r>
              <a:rPr lang="en-US" sz="1200" dirty="0"/>
              <a:t>person = {name: "Kobe"};</a:t>
            </a:r>
          </a:p>
          <a:p>
            <a:pPr fontAlgn="base"/>
            <a:r>
              <a:rPr lang="en-US" sz="1200" dirty="0" smtClean="0"/>
              <a:t>​                 </a:t>
            </a:r>
            <a:r>
              <a:rPr lang="en-US" sz="1200" dirty="0" err="1" smtClean="0"/>
              <a:t>var</a:t>
            </a:r>
            <a:r>
              <a:rPr lang="en-US" sz="1200" dirty="0" smtClean="0"/>
              <a:t> </a:t>
            </a:r>
            <a:r>
              <a:rPr lang="en-US" sz="1200" dirty="0" err="1"/>
              <a:t>anotherPerson</a:t>
            </a:r>
            <a:r>
              <a:rPr lang="en-US" sz="1200" dirty="0"/>
              <a:t> = person;</a:t>
            </a:r>
          </a:p>
          <a:p>
            <a:pPr fontAlgn="base"/>
            <a:r>
              <a:rPr lang="en-US" sz="1200" dirty="0" smtClean="0"/>
              <a:t>                person.name </a:t>
            </a:r>
            <a:r>
              <a:rPr lang="en-US" sz="1200" dirty="0"/>
              <a:t>= "Bryant";</a:t>
            </a:r>
          </a:p>
          <a:p>
            <a:pPr fontAlgn="base"/>
            <a:r>
              <a:rPr lang="en-US" sz="1200" dirty="0"/>
              <a:t> </a:t>
            </a:r>
            <a:r>
              <a:rPr lang="en-US" sz="1200" dirty="0" smtClean="0"/>
              <a:t>               console.log(anotherPerson.name</a:t>
            </a:r>
            <a:r>
              <a:rPr lang="en-US" sz="1200" dirty="0"/>
              <a:t>); // Bryant​</a:t>
            </a:r>
          </a:p>
          <a:p>
            <a:pPr fontAlgn="base"/>
            <a:r>
              <a:rPr lang="en-US" sz="1200" dirty="0" smtClean="0"/>
              <a:t>                console.log(person.name</a:t>
            </a:r>
            <a:r>
              <a:rPr lang="en-US" sz="1200" dirty="0"/>
              <a:t>); // Bryant</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9435" y="133667"/>
            <a:ext cx="8577649" cy="4324261"/>
          </a:xfrm>
        </p:spPr>
        <p:txBody>
          <a:bodyPr/>
          <a:lstStyle/>
          <a:p>
            <a:r>
              <a:rPr lang="en-US" dirty="0" err="1" smtClean="0"/>
              <a:t>var</a:t>
            </a:r>
            <a:r>
              <a:rPr lang="en-US" dirty="0" smtClean="0"/>
              <a:t> a=10;</a:t>
            </a:r>
          </a:p>
          <a:p>
            <a:r>
              <a:rPr lang="en-US" dirty="0" err="1" smtClean="0"/>
              <a:t>var</a:t>
            </a:r>
            <a:r>
              <a:rPr lang="en-US" dirty="0" smtClean="0"/>
              <a:t> b=a;</a:t>
            </a:r>
          </a:p>
          <a:p>
            <a:r>
              <a:rPr lang="en-US" dirty="0" smtClean="0"/>
              <a:t>b=20;</a:t>
            </a:r>
          </a:p>
          <a:p>
            <a:endParaRPr lang="en-US" dirty="0"/>
          </a:p>
          <a:p>
            <a:r>
              <a:rPr lang="en-US" dirty="0" err="1" smtClean="0"/>
              <a:t>var</a:t>
            </a:r>
            <a:r>
              <a:rPr lang="en-US" dirty="0" smtClean="0"/>
              <a:t> employee={name:”ram”,age:12};</a:t>
            </a:r>
          </a:p>
          <a:p>
            <a:r>
              <a:rPr lang="en-US" dirty="0" err="1" smtClean="0"/>
              <a:t>var</a:t>
            </a:r>
            <a:r>
              <a:rPr lang="en-US" dirty="0" smtClean="0"/>
              <a:t> </a:t>
            </a:r>
            <a:r>
              <a:rPr lang="en-US" dirty="0" err="1" smtClean="0"/>
              <a:t>emp</a:t>
            </a:r>
            <a:r>
              <a:rPr lang="en-US" dirty="0" smtClean="0"/>
              <a:t>=employee;                              </a:t>
            </a:r>
          </a:p>
          <a:p>
            <a:r>
              <a:rPr lang="en-US" dirty="0" smtClean="0"/>
              <a:t>employee.name=“</a:t>
            </a:r>
            <a:r>
              <a:rPr lang="en-US" dirty="0" err="1" smtClean="0"/>
              <a:t>mohan</a:t>
            </a:r>
            <a:r>
              <a:rPr lang="en-US" dirty="0" smtClean="0"/>
              <a:t>”;</a:t>
            </a:r>
          </a:p>
          <a:p>
            <a:endParaRPr lang="en-US" dirty="0" smtClean="0"/>
          </a:p>
          <a:p>
            <a:endParaRPr lang="en-US" dirty="0"/>
          </a:p>
          <a:p>
            <a:endParaRPr lang="en-US" dirty="0"/>
          </a:p>
        </p:txBody>
      </p:sp>
      <p:sp>
        <p:nvSpPr>
          <p:cNvPr id="4" name="Rectangle 3"/>
          <p:cNvSpPr/>
          <p:nvPr/>
        </p:nvSpPr>
        <p:spPr>
          <a:xfrm>
            <a:off x="4412609" y="150724"/>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8" name="Rounded Rectangle 7"/>
          <p:cNvSpPr/>
          <p:nvPr/>
        </p:nvSpPr>
        <p:spPr>
          <a:xfrm>
            <a:off x="2936147" y="192390"/>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a:t>
            </a:r>
          </a:p>
        </p:txBody>
      </p:sp>
      <p:cxnSp>
        <p:nvCxnSpPr>
          <p:cNvPr id="10" name="Straight Arrow Connector 9"/>
          <p:cNvCxnSpPr>
            <a:stCxn id="8" idx="3"/>
            <a:endCxn id="4" idx="1"/>
          </p:cNvCxnSpPr>
          <p:nvPr/>
        </p:nvCxnSpPr>
        <p:spPr>
          <a:xfrm>
            <a:off x="3263317" y="310115"/>
            <a:ext cx="114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924962" y="769738"/>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t>
            </a:r>
            <a:endParaRPr lang="en-US" sz="1600" dirty="0" smtClean="0"/>
          </a:p>
        </p:txBody>
      </p:sp>
      <p:cxnSp>
        <p:nvCxnSpPr>
          <p:cNvPr id="15" name="Straight Arrow Connector 14"/>
          <p:cNvCxnSpPr>
            <a:stCxn id="13" idx="3"/>
          </p:cNvCxnSpPr>
          <p:nvPr/>
        </p:nvCxnSpPr>
        <p:spPr>
          <a:xfrm flipV="1">
            <a:off x="3252132" y="887462"/>
            <a:ext cx="11604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2" name="Rectangle 1"/>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solidFill>
              </a:rPr>
              <a:t>20</a:t>
            </a:r>
          </a:p>
        </p:txBody>
      </p:sp>
      <p:sp>
        <p:nvSpPr>
          <p:cNvPr id="11" name="Rectangle 10"/>
          <p:cNvSpPr/>
          <p:nvPr/>
        </p:nvSpPr>
        <p:spPr>
          <a:xfrm>
            <a:off x="6234418"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{name:”ram”,age:12}</a:t>
            </a:r>
          </a:p>
        </p:txBody>
      </p:sp>
      <p:sp>
        <p:nvSpPr>
          <p:cNvPr id="12" name="Rounded Rectangle 11"/>
          <p:cNvSpPr/>
          <p:nvPr/>
        </p:nvSpPr>
        <p:spPr>
          <a:xfrm>
            <a:off x="4588778" y="1918760"/>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employee</a:t>
            </a:r>
          </a:p>
        </p:txBody>
      </p:sp>
      <p:cxnSp>
        <p:nvCxnSpPr>
          <p:cNvPr id="14" name="Straight Arrow Connector 13"/>
          <p:cNvCxnSpPr>
            <a:stCxn id="12" idx="3"/>
            <a:endCxn id="11" idx="1"/>
          </p:cNvCxnSpPr>
          <p:nvPr/>
        </p:nvCxnSpPr>
        <p:spPr>
          <a:xfrm>
            <a:off x="5738070" y="2036485"/>
            <a:ext cx="49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0" y="2496108"/>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emp</a:t>
            </a:r>
            <a:endParaRPr lang="en-US" sz="1600" dirty="0" smtClean="0"/>
          </a:p>
        </p:txBody>
      </p:sp>
      <p:cxnSp>
        <p:nvCxnSpPr>
          <p:cNvPr id="22" name="Straight Arrow Connector 21"/>
          <p:cNvCxnSpPr>
            <a:stCxn id="20" idx="3"/>
            <a:endCxn id="11" idx="1"/>
          </p:cNvCxnSpPr>
          <p:nvPr/>
        </p:nvCxnSpPr>
        <p:spPr>
          <a:xfrm flipV="1">
            <a:off x="5721292" y="2036485"/>
            <a:ext cx="513126" cy="57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51196"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{name:”mohan”,age:12}</a:t>
            </a:r>
          </a:p>
        </p:txBody>
      </p:sp>
    </p:spTree>
    <p:extLst>
      <p:ext uri="{BB962C8B-B14F-4D97-AF65-F5344CB8AC3E}">
        <p14:creationId xmlns:p14="http://schemas.microsoft.com/office/powerpoint/2010/main" val="635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50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5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50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50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100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100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100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100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1000"/>
                                  </p:stCondLst>
                                  <p:childTnLst>
                                    <p:set>
                                      <p:cBhvr>
                                        <p:cTn id="94" dur="1" fill="hold">
                                          <p:stCondLst>
                                            <p:cond delay="0"/>
                                          </p:stCondLst>
                                        </p:cTn>
                                        <p:tgtEl>
                                          <p:spTgt spid="3">
                                            <p:txEl>
                                              <p:pRg st="6" end="6"/>
                                            </p:txEl>
                                          </p:spTgt>
                                        </p:tgtEl>
                                        <p:attrNameLst>
                                          <p:attrName>style.visibility</p:attrName>
                                        </p:attrNameLst>
                                      </p:cBhvr>
                                      <p:to>
                                        <p:strVal val="visible"/>
                                      </p:to>
                                    </p:set>
                                    <p:anim calcmode="lin" valueType="num">
                                      <p:cBhvr additive="base">
                                        <p:cTn id="9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7" fill="hold">
                            <p:stCondLst>
                              <p:cond delay="1500"/>
                            </p:stCondLst>
                            <p:childTnLst>
                              <p:par>
                                <p:cTn id="98" presetID="2" presetClass="entr" presetSubtype="4" fill="hold" grpId="0" nodeType="afterEffect">
                                  <p:stCondLst>
                                    <p:cond delay="20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ppt_x"/>
                                          </p:val>
                                        </p:tav>
                                        <p:tav tm="100000">
                                          <p:val>
                                            <p:strVal val="#ppt_x"/>
                                          </p:val>
                                        </p:tav>
                                      </p:tavLst>
                                    </p:anim>
                                    <p:anim calcmode="lin" valueType="num">
                                      <p:cBhvr additive="base">
                                        <p:cTn id="10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6" grpId="0" animBg="1"/>
      <p:bldP spid="2" grpId="0" animBg="1"/>
      <p:bldP spid="11" grpId="0" animBg="1"/>
      <p:bldP spid="12" grpId="0" animBg="1"/>
      <p:bldP spid="20"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Output</a:t>
            </a:r>
            <a:br>
              <a:rPr lang="en-US" b="0" dirty="0"/>
            </a:br>
            <a:endParaRPr lang="en-US" dirty="0"/>
          </a:p>
        </p:txBody>
      </p:sp>
      <p:sp>
        <p:nvSpPr>
          <p:cNvPr id="3" name="Content Placeholder 2"/>
          <p:cNvSpPr>
            <a:spLocks noGrp="1"/>
          </p:cNvSpPr>
          <p:nvPr>
            <p:ph sz="quarter" idx="14"/>
          </p:nvPr>
        </p:nvSpPr>
        <p:spPr>
          <a:xfrm>
            <a:off x="291714" y="1182291"/>
            <a:ext cx="8577649" cy="3016210"/>
          </a:xfrm>
        </p:spPr>
        <p:txBody>
          <a:bodyPr/>
          <a:lstStyle/>
          <a:p>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836126"/>
          </a:xfrm>
        </p:spPr>
        <p:txBody>
          <a:bodyPr/>
          <a:lstStyle/>
          <a:p>
            <a:endParaRPr lang="en-US" dirty="0"/>
          </a:p>
          <a:p>
            <a:endParaRPr lang="en-US" dirty="0"/>
          </a:p>
        </p:txBody>
      </p:sp>
      <p:sp>
        <p:nvSpPr>
          <p:cNvPr id="2" name="Rectangle 1"/>
          <p:cNvSpPr/>
          <p:nvPr/>
        </p:nvSpPr>
        <p:spPr>
          <a:xfrm>
            <a:off x="407405" y="217284"/>
            <a:ext cx="7233719" cy="300082"/>
          </a:xfrm>
          <a:prstGeom prst="rect">
            <a:avLst/>
          </a:prstGeom>
        </p:spPr>
        <p:txBody>
          <a:bodyPr wrap="square">
            <a:spAutoFit/>
          </a:bodyPr>
          <a:lstStyle/>
          <a:p>
            <a:r>
              <a:rPr lang="en-US" dirty="0" smtClean="0"/>
              <a:t>.</a:t>
            </a:r>
            <a:endParaRPr lang="en-US" dirty="0"/>
          </a:p>
        </p:txBody>
      </p:sp>
      <p:sp>
        <p:nvSpPr>
          <p:cNvPr id="5" name="Content Placeholder 2"/>
          <p:cNvSpPr txBox="1">
            <a:spLocks/>
          </p:cNvSpPr>
          <p:nvPr/>
        </p:nvSpPr>
        <p:spPr>
          <a:xfrm>
            <a:off x="207631" y="162788"/>
            <a:ext cx="8577649" cy="4216539"/>
          </a:xfrm>
          <a:prstGeom prst="rect">
            <a:avLst/>
          </a:prstGeom>
        </p:spPr>
        <p:txBody>
          <a:bodyPr vert="horz" wrap="square" lIns="91440" tIns="45720" rIns="91440" bIns="45720" rtlCol="0">
            <a:spAutoFit/>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342900" algn="l"/>
              </a:tabLst>
              <a:defRPr lang="en-US" sz="1600" kern="1200" baseline="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base"/>
            <a:r>
              <a:rPr lang="en-US" sz="1200" dirty="0"/>
              <a:t>Creating Objects</a:t>
            </a:r>
            <a:br>
              <a:rPr lang="en-US" sz="1200" dirty="0"/>
            </a:br>
            <a:r>
              <a:rPr lang="en-US" sz="1200" dirty="0"/>
              <a:t>These are the two common ways to create objects: </a:t>
            </a:r>
            <a:endParaRPr lang="en-US" sz="1200" dirty="0" smtClean="0"/>
          </a:p>
          <a:p>
            <a:pPr marL="228600" indent="-228600" fontAlgn="base">
              <a:buFont typeface="+mj-lt"/>
              <a:buAutoNum type="arabicPeriod"/>
            </a:pPr>
            <a:r>
              <a:rPr lang="en-US" sz="1200" dirty="0"/>
              <a:t>Object </a:t>
            </a:r>
            <a:r>
              <a:rPr lang="en-US" sz="1200" dirty="0" smtClean="0"/>
              <a:t>Literals</a:t>
            </a:r>
          </a:p>
          <a:p>
            <a:pPr fontAlgn="base"/>
            <a:r>
              <a:rPr lang="en-US" sz="1200" dirty="0"/>
              <a:t>     </a:t>
            </a:r>
            <a:r>
              <a:rPr lang="en-US" sz="1200" dirty="0" err="1"/>
              <a:t>var</a:t>
            </a:r>
            <a:r>
              <a:rPr lang="en-US" sz="1200" dirty="0"/>
              <a:t> </a:t>
            </a:r>
            <a:r>
              <a:rPr lang="en-US" sz="1200" dirty="0" err="1"/>
              <a:t>myBooks</a:t>
            </a:r>
            <a:r>
              <a:rPr lang="en-US" sz="1200" dirty="0"/>
              <a:t> = </a:t>
            </a:r>
            <a:r>
              <a:rPr lang="en-US" sz="1200" dirty="0" smtClean="0"/>
              <a:t>{};</a:t>
            </a:r>
            <a:endParaRPr lang="en-US" sz="1200" dirty="0"/>
          </a:p>
          <a:p>
            <a:pPr fontAlgn="base"/>
            <a:r>
              <a:rPr lang="en-US" sz="1200" dirty="0" smtClean="0"/>
              <a:t>​   // </a:t>
            </a:r>
            <a:r>
              <a:rPr lang="en-US" sz="1200" dirty="0"/>
              <a:t>This is an object with 4 items, again using object literal​</a:t>
            </a:r>
          </a:p>
          <a:p>
            <a:pPr fontAlgn="base"/>
            <a:r>
              <a:rPr lang="en-US" sz="1200" dirty="0" smtClean="0"/>
              <a:t>​  </a:t>
            </a:r>
            <a:r>
              <a:rPr lang="en-US" sz="1200" dirty="0" err="1" smtClean="0"/>
              <a:t>var</a:t>
            </a:r>
            <a:r>
              <a:rPr lang="en-US" sz="1200" dirty="0" smtClean="0"/>
              <a:t> </a:t>
            </a:r>
            <a:r>
              <a:rPr lang="en-US" sz="1200" dirty="0"/>
              <a:t>mango = {</a:t>
            </a:r>
          </a:p>
          <a:p>
            <a:pPr fontAlgn="base"/>
            <a:r>
              <a:rPr lang="en-US" sz="1200" dirty="0" smtClean="0"/>
              <a:t>                      color</a:t>
            </a:r>
            <a:r>
              <a:rPr lang="en-US" sz="1200" dirty="0"/>
              <a:t>: "yellow",</a:t>
            </a:r>
          </a:p>
          <a:p>
            <a:pPr fontAlgn="base"/>
            <a:r>
              <a:rPr lang="en-US" sz="1200" dirty="0" smtClean="0"/>
              <a:t>                      shape</a:t>
            </a:r>
            <a:r>
              <a:rPr lang="en-US" sz="1200" dirty="0"/>
              <a:t>: "round",</a:t>
            </a:r>
          </a:p>
          <a:p>
            <a:pPr fontAlgn="base"/>
            <a:r>
              <a:rPr lang="en-US" sz="1200" dirty="0" smtClean="0"/>
              <a:t>                        sweetness</a:t>
            </a:r>
            <a:r>
              <a:rPr lang="en-US" sz="1200" dirty="0"/>
              <a:t>: 8,</a:t>
            </a:r>
          </a:p>
          <a:p>
            <a:pPr fontAlgn="base"/>
            <a:r>
              <a:rPr lang="en-US" sz="1200" dirty="0"/>
              <a:t>​</a:t>
            </a:r>
          </a:p>
          <a:p>
            <a:pPr fontAlgn="base"/>
            <a:r>
              <a:rPr lang="en-US" sz="1200" dirty="0"/>
              <a:t>​</a:t>
            </a:r>
            <a:r>
              <a:rPr lang="en-US" sz="1200" dirty="0" err="1"/>
              <a:t>howSweetAmI</a:t>
            </a:r>
            <a:r>
              <a:rPr lang="en-US" sz="1200" dirty="0"/>
              <a:t>: function () {</a:t>
            </a:r>
          </a:p>
          <a:p>
            <a:pPr fontAlgn="base"/>
            <a:r>
              <a:rPr lang="en-US" sz="1200" dirty="0" smtClean="0"/>
              <a:t>                console.log</a:t>
            </a:r>
            <a:r>
              <a:rPr lang="en-US" sz="1200" dirty="0"/>
              <a:t>("Hmm </a:t>
            </a:r>
            <a:r>
              <a:rPr lang="en-US" sz="1200" dirty="0" err="1"/>
              <a:t>Hmm</a:t>
            </a:r>
            <a:r>
              <a:rPr lang="en-US" sz="1200" dirty="0"/>
              <a:t> Good");</a:t>
            </a:r>
          </a:p>
          <a:p>
            <a:pPr fontAlgn="base"/>
            <a:r>
              <a:rPr lang="en-US" sz="1200" dirty="0" smtClean="0"/>
              <a:t>                   }</a:t>
            </a:r>
            <a:endParaRPr lang="en-US" sz="1200" dirty="0"/>
          </a:p>
          <a:p>
            <a:pPr fontAlgn="base"/>
            <a:r>
              <a:rPr lang="en-US" sz="1200" dirty="0"/>
              <a:t>}</a:t>
            </a:r>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86611" y="72428"/>
            <a:ext cx="8577649" cy="3400931"/>
          </a:xfrm>
        </p:spPr>
        <p:txBody>
          <a:bodyPr/>
          <a:lstStyle/>
          <a:p>
            <a:r>
              <a:rPr lang="en-US" sz="1200" dirty="0" smtClean="0"/>
              <a:t>2. Object Constructor:</a:t>
            </a:r>
          </a:p>
          <a:p>
            <a:r>
              <a:rPr lang="en-US" sz="1200" dirty="0" smtClean="0"/>
              <a:t>The </a:t>
            </a:r>
            <a:r>
              <a:rPr lang="en-US" sz="1200" dirty="0"/>
              <a:t>second most common way to create objects is with Object constructor. A constructor is a function used for initializing new objects, and you use the new keyword to call the constructor</a:t>
            </a:r>
            <a:r>
              <a:rPr lang="en-US" sz="1200" dirty="0" smtClean="0"/>
              <a:t>.</a:t>
            </a:r>
          </a:p>
          <a:p>
            <a:r>
              <a:rPr lang="en-US" sz="1200" dirty="0" smtClean="0"/>
              <a:t>              </a:t>
            </a:r>
            <a:r>
              <a:rPr lang="en-US" sz="1200" dirty="0" err="1" smtClean="0"/>
              <a:t>var</a:t>
            </a:r>
            <a:r>
              <a:rPr lang="en-US" sz="1200" dirty="0" smtClean="0"/>
              <a:t> </a:t>
            </a:r>
            <a:r>
              <a:rPr lang="en-US" sz="1200" dirty="0"/>
              <a:t>mango =  new Object ();</a:t>
            </a:r>
          </a:p>
          <a:p>
            <a:r>
              <a:rPr lang="en-US" sz="1200" dirty="0" smtClean="0"/>
              <a:t>              </a:t>
            </a:r>
            <a:r>
              <a:rPr lang="en-US" sz="1200" dirty="0" err="1" smtClean="0"/>
              <a:t>mango.color</a:t>
            </a:r>
            <a:r>
              <a:rPr lang="en-US" sz="1200" dirty="0" smtClean="0"/>
              <a:t> </a:t>
            </a:r>
            <a:r>
              <a:rPr lang="en-US" sz="1200" dirty="0"/>
              <a:t>= "yellow";</a:t>
            </a:r>
          </a:p>
          <a:p>
            <a:r>
              <a:rPr lang="en-US" sz="1200" dirty="0" smtClean="0"/>
              <a:t>              </a:t>
            </a:r>
            <a:r>
              <a:rPr lang="en-US" sz="1200" dirty="0" err="1" smtClean="0"/>
              <a:t>mango.shape</a:t>
            </a:r>
            <a:r>
              <a:rPr lang="en-US" sz="1200" dirty="0"/>
              <a:t>= "round";</a:t>
            </a:r>
          </a:p>
          <a:p>
            <a:r>
              <a:rPr lang="en-US" sz="1200" dirty="0" smtClean="0"/>
              <a:t>             </a:t>
            </a:r>
            <a:r>
              <a:rPr lang="en-US" sz="1200" dirty="0" err="1" smtClean="0"/>
              <a:t>mango.sweetness</a:t>
            </a:r>
            <a:r>
              <a:rPr lang="en-US" sz="1200" dirty="0" smtClean="0"/>
              <a:t> </a:t>
            </a:r>
            <a:r>
              <a:rPr lang="en-US" sz="1200" dirty="0"/>
              <a:t>= 8;</a:t>
            </a:r>
          </a:p>
          <a:p>
            <a:r>
              <a:rPr lang="en-US" sz="1200" dirty="0" smtClean="0"/>
              <a:t>​            </a:t>
            </a:r>
            <a:r>
              <a:rPr lang="en-US" sz="1200" dirty="0" err="1" smtClean="0"/>
              <a:t>mango.howSweetAmI</a:t>
            </a:r>
            <a:r>
              <a:rPr lang="en-US" sz="1200" dirty="0" smtClean="0"/>
              <a:t> </a:t>
            </a:r>
            <a:r>
              <a:rPr lang="en-US" sz="1200" dirty="0"/>
              <a:t>= function () {</a:t>
            </a:r>
          </a:p>
          <a:p>
            <a:r>
              <a:rPr lang="en-US" sz="1200" dirty="0" smtClean="0"/>
              <a:t>             console.log</a:t>
            </a:r>
            <a:r>
              <a:rPr lang="en-US" sz="1200" dirty="0"/>
              <a:t>("Hmm </a:t>
            </a:r>
            <a:r>
              <a:rPr lang="en-US" sz="1200" dirty="0" err="1"/>
              <a:t>Hmm</a:t>
            </a:r>
            <a:r>
              <a:rPr lang="en-US" sz="1200" dirty="0"/>
              <a:t> Good");</a:t>
            </a:r>
          </a:p>
          <a:p>
            <a:r>
              <a:rPr lang="en-US" sz="1200" dirty="0"/>
              <a:t>}</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7121" y="99588"/>
            <a:ext cx="8577649" cy="5806718"/>
          </a:xfrm>
        </p:spPr>
        <p:txBody>
          <a:bodyPr/>
          <a:lstStyle/>
          <a:p>
            <a:r>
              <a:rPr lang="en-US" sz="1400" dirty="0"/>
              <a:t>3. Constructor Pattern for Creating </a:t>
            </a:r>
            <a:r>
              <a:rPr lang="en-US" sz="1400" dirty="0" smtClean="0"/>
              <a:t>Objects</a:t>
            </a:r>
          </a:p>
          <a:p>
            <a:r>
              <a:rPr lang="en-US" sz="1400" dirty="0"/>
              <a:t>function Fruit (</a:t>
            </a:r>
            <a:r>
              <a:rPr lang="en-US" sz="1400" dirty="0" err="1"/>
              <a:t>theColor</a:t>
            </a:r>
            <a:r>
              <a:rPr lang="en-US" sz="1400" dirty="0"/>
              <a:t>, </a:t>
            </a:r>
            <a:r>
              <a:rPr lang="en-US" sz="1400" dirty="0" err="1"/>
              <a:t>theSweetness</a:t>
            </a:r>
            <a:r>
              <a:rPr lang="en-US" sz="1400" dirty="0"/>
              <a:t>, </a:t>
            </a:r>
            <a:r>
              <a:rPr lang="en-US" sz="1400" dirty="0" err="1"/>
              <a:t>theFruitName</a:t>
            </a:r>
            <a:r>
              <a:rPr lang="en-US" sz="1400" dirty="0"/>
              <a:t>, </a:t>
            </a:r>
            <a:r>
              <a:rPr lang="en-US" sz="1400" dirty="0" err="1"/>
              <a:t>theNativeToLand</a:t>
            </a:r>
            <a:r>
              <a:rPr lang="en-US" sz="1400" dirty="0"/>
              <a:t>) {</a:t>
            </a:r>
          </a:p>
          <a:p>
            <a:r>
              <a:rPr lang="en-US" sz="1400" dirty="0"/>
              <a:t> </a:t>
            </a:r>
            <a:r>
              <a:rPr lang="en-US" sz="1400" dirty="0" smtClean="0"/>
              <a:t>    </a:t>
            </a:r>
            <a:r>
              <a:rPr lang="en-US" sz="1400" dirty="0" err="1" smtClean="0"/>
              <a:t>this.color</a:t>
            </a:r>
            <a:r>
              <a:rPr lang="en-US" sz="1400" dirty="0" smtClean="0"/>
              <a:t> </a:t>
            </a:r>
            <a:r>
              <a:rPr lang="en-US" sz="1400" dirty="0"/>
              <a:t>= </a:t>
            </a:r>
            <a:r>
              <a:rPr lang="en-US" sz="1400" dirty="0" err="1"/>
              <a:t>theColor</a:t>
            </a:r>
            <a:r>
              <a:rPr lang="en-US" sz="1400" dirty="0"/>
              <a:t>;</a:t>
            </a:r>
          </a:p>
          <a:p>
            <a:r>
              <a:rPr lang="en-US" sz="1400" dirty="0"/>
              <a:t>    </a:t>
            </a:r>
            <a:r>
              <a:rPr lang="en-US" sz="1400" dirty="0" err="1"/>
              <a:t>this.sweetness</a:t>
            </a:r>
            <a:r>
              <a:rPr lang="en-US" sz="1400" dirty="0"/>
              <a:t> = </a:t>
            </a:r>
            <a:r>
              <a:rPr lang="en-US" sz="1400" dirty="0" err="1"/>
              <a:t>theSweetness</a:t>
            </a:r>
            <a:r>
              <a:rPr lang="en-US" sz="1400" dirty="0"/>
              <a:t>;</a:t>
            </a:r>
          </a:p>
          <a:p>
            <a:r>
              <a:rPr lang="en-US" sz="1400" dirty="0"/>
              <a:t>    </a:t>
            </a:r>
            <a:r>
              <a:rPr lang="en-US" sz="1400" dirty="0" err="1"/>
              <a:t>this.fruitName</a:t>
            </a:r>
            <a:r>
              <a:rPr lang="en-US" sz="1400" dirty="0"/>
              <a:t> = </a:t>
            </a:r>
            <a:r>
              <a:rPr lang="en-US" sz="1400" dirty="0" err="1"/>
              <a:t>theFruitName</a:t>
            </a:r>
            <a:r>
              <a:rPr lang="en-US" sz="1400" dirty="0"/>
              <a:t>;</a:t>
            </a:r>
          </a:p>
          <a:p>
            <a:r>
              <a:rPr lang="en-US" sz="1400" dirty="0"/>
              <a:t>    </a:t>
            </a:r>
            <a:r>
              <a:rPr lang="en-US" sz="1400" dirty="0" err="1"/>
              <a:t>this.nativeToLand</a:t>
            </a:r>
            <a:r>
              <a:rPr lang="en-US" sz="1400" dirty="0"/>
              <a:t> = </a:t>
            </a:r>
            <a:r>
              <a:rPr lang="en-US" sz="1400" dirty="0" err="1"/>
              <a:t>theNativeToLand</a:t>
            </a:r>
            <a:r>
              <a:rPr lang="en-US" sz="1400" dirty="0"/>
              <a:t>;</a:t>
            </a:r>
          </a:p>
          <a:p>
            <a:r>
              <a:rPr lang="en-US" sz="1400" dirty="0" smtClean="0"/>
              <a:t>     </a:t>
            </a:r>
            <a:r>
              <a:rPr lang="en-US" sz="1400" dirty="0" err="1" smtClean="0"/>
              <a:t>this.showName</a:t>
            </a:r>
            <a:r>
              <a:rPr lang="en-US" sz="1400" dirty="0" smtClean="0"/>
              <a:t> </a:t>
            </a:r>
            <a:r>
              <a:rPr lang="en-US" sz="1400" dirty="0"/>
              <a:t>= function () {</a:t>
            </a:r>
          </a:p>
          <a:p>
            <a:r>
              <a:rPr lang="en-US" sz="1400" dirty="0"/>
              <a:t>        console.log("This is a " + </a:t>
            </a:r>
            <a:r>
              <a:rPr lang="en-US" sz="1400" dirty="0" err="1"/>
              <a:t>this.fruitName</a:t>
            </a:r>
            <a:r>
              <a:rPr lang="en-US" sz="1400" dirty="0"/>
              <a:t>);</a:t>
            </a:r>
          </a:p>
          <a:p>
            <a:r>
              <a:rPr lang="en-US" sz="1400" dirty="0"/>
              <a:t>    </a:t>
            </a:r>
            <a:r>
              <a:rPr lang="en-US" sz="1400" dirty="0" smtClean="0"/>
              <a:t>}</a:t>
            </a:r>
            <a:endParaRPr lang="en-US" sz="1400" dirty="0"/>
          </a:p>
          <a:p>
            <a:r>
              <a:rPr lang="en-US" sz="1400" dirty="0"/>
              <a:t>    </a:t>
            </a:r>
            <a:r>
              <a:rPr lang="en-US" sz="1400" dirty="0" err="1"/>
              <a:t>this.nativeTo</a:t>
            </a:r>
            <a:r>
              <a:rPr lang="en-US" sz="1400" dirty="0"/>
              <a:t> = function () {</a:t>
            </a:r>
          </a:p>
          <a:p>
            <a:r>
              <a:rPr lang="en-US" sz="1400" dirty="0"/>
              <a:t>    </a:t>
            </a:r>
            <a:r>
              <a:rPr lang="en-US" sz="1400" dirty="0" err="1"/>
              <a:t>this.nativeToLand.forEach</a:t>
            </a:r>
            <a:r>
              <a:rPr lang="en-US" sz="1400" dirty="0"/>
              <a:t>(function (</a:t>
            </a:r>
            <a:r>
              <a:rPr lang="en-US" sz="1400" dirty="0" err="1"/>
              <a:t>eachCountry</a:t>
            </a:r>
            <a:r>
              <a:rPr lang="en-US" sz="1400" dirty="0"/>
              <a:t>)  </a:t>
            </a:r>
            <a:r>
              <a:rPr lang="en-US" sz="1400" dirty="0" smtClean="0"/>
              <a:t>{</a:t>
            </a:r>
          </a:p>
          <a:p>
            <a:r>
              <a:rPr lang="en-US" sz="1400" dirty="0" smtClean="0"/>
              <a:t>       console.log("Grown in:" + </a:t>
            </a:r>
            <a:r>
              <a:rPr lang="en-US" sz="1400" dirty="0" err="1" smtClean="0"/>
              <a:t>eachCountry</a:t>
            </a:r>
            <a:r>
              <a:rPr lang="en-US" sz="1400" dirty="0" smtClean="0"/>
              <a:t>);</a:t>
            </a:r>
          </a:p>
          <a:p>
            <a:r>
              <a:rPr lang="en-US" sz="1400" dirty="0" smtClean="0"/>
              <a:t>        </a:t>
            </a:r>
            <a:r>
              <a:rPr lang="en-US" sz="1400" dirty="0"/>
              <a:t>});</a:t>
            </a:r>
          </a:p>
          <a:p>
            <a:r>
              <a:rPr lang="en-US" sz="1400" dirty="0"/>
              <a:t>    }</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961572"/>
            <a:ext cx="8400341" cy="2926442"/>
          </a:xfrm>
        </p:spPr>
        <p:txBody>
          <a:bodyPr/>
          <a:lstStyle/>
          <a:p>
            <a:pPr marL="182880" lvl="1" indent="0">
              <a:buNone/>
            </a:pPr>
            <a:r>
              <a:rPr lang="en-US" sz="1200" b="1" dirty="0"/>
              <a:t>With this pattern in place, it is very easy to create all sorts of fruits. Thus:</a:t>
            </a:r>
          </a:p>
          <a:p>
            <a:r>
              <a:rPr lang="en-US" sz="1200" dirty="0" smtClean="0"/>
              <a:t>      </a:t>
            </a:r>
            <a:r>
              <a:rPr lang="en-US" sz="1200" dirty="0" err="1" smtClean="0"/>
              <a:t>var</a:t>
            </a:r>
            <a:r>
              <a:rPr lang="en-US" sz="1200" dirty="0" smtClean="0"/>
              <a:t> </a:t>
            </a:r>
            <a:r>
              <a:rPr lang="en-US" sz="1200" dirty="0" err="1"/>
              <a:t>mangoFruit</a:t>
            </a:r>
            <a:r>
              <a:rPr lang="en-US" sz="1200" dirty="0"/>
              <a:t> = new Fruit ("Yellow", 8, "Mango", ["South America", "Central America", "West Africa"]);</a:t>
            </a:r>
          </a:p>
          <a:p>
            <a:r>
              <a:rPr lang="en-US" sz="1200" dirty="0" smtClean="0"/>
              <a:t>      </a:t>
            </a:r>
            <a:r>
              <a:rPr lang="en-US" sz="1200" dirty="0" err="1" smtClean="0"/>
              <a:t>mangoFruit.showName</a:t>
            </a:r>
            <a:r>
              <a:rPr lang="en-US" sz="1200" dirty="0"/>
              <a:t>(); // This is a Mango.​</a:t>
            </a:r>
          </a:p>
          <a:p>
            <a:r>
              <a:rPr lang="en-US" sz="1200" dirty="0" smtClean="0"/>
              <a:t>      </a:t>
            </a:r>
            <a:r>
              <a:rPr lang="en-US" sz="1200" dirty="0" err="1" smtClean="0"/>
              <a:t>mangoFruit.nativeTo</a:t>
            </a:r>
            <a:r>
              <a:rPr lang="en-US" sz="1200" dirty="0"/>
              <a:t>();</a:t>
            </a:r>
          </a:p>
          <a:p>
            <a:r>
              <a:rPr lang="en-US" sz="1200" dirty="0" smtClean="0"/>
              <a:t>     ​</a:t>
            </a:r>
            <a:r>
              <a:rPr lang="en-US" sz="1200" dirty="0"/>
              <a:t>//Grown </a:t>
            </a:r>
            <a:r>
              <a:rPr lang="en-US" sz="1200" dirty="0" err="1"/>
              <a:t>in:South</a:t>
            </a:r>
            <a:r>
              <a:rPr lang="en-US" sz="1200" dirty="0"/>
              <a:t> America​</a:t>
            </a:r>
          </a:p>
          <a:p>
            <a:r>
              <a:rPr lang="en-US" sz="1200" dirty="0" smtClean="0"/>
              <a:t>     ​</a:t>
            </a:r>
            <a:r>
              <a:rPr lang="en-US" sz="1200" dirty="0"/>
              <a:t>// Grown </a:t>
            </a:r>
            <a:r>
              <a:rPr lang="en-US" sz="1200" dirty="0" err="1"/>
              <a:t>in:Central</a:t>
            </a:r>
            <a:r>
              <a:rPr lang="en-US" sz="1200" dirty="0"/>
              <a:t> America​</a:t>
            </a:r>
          </a:p>
          <a:p>
            <a:r>
              <a:rPr lang="en-US" sz="1200" dirty="0" smtClean="0"/>
              <a:t>     ​</a:t>
            </a:r>
            <a:r>
              <a:rPr lang="en-US" sz="1200" dirty="0"/>
              <a:t>// Grown </a:t>
            </a:r>
            <a:r>
              <a:rPr lang="en-US" sz="1200" dirty="0" err="1"/>
              <a:t>in:West</a:t>
            </a:r>
            <a:r>
              <a:rPr lang="en-US" sz="1200" dirty="0"/>
              <a:t> Africa​</a:t>
            </a:r>
          </a:p>
          <a:p>
            <a:r>
              <a:rPr lang="en-US" sz="1200" dirty="0" smtClean="0"/>
              <a:t>​    </a:t>
            </a:r>
            <a:r>
              <a:rPr lang="en-US" sz="1200" dirty="0" err="1" smtClean="0"/>
              <a:t>var</a:t>
            </a:r>
            <a:r>
              <a:rPr lang="en-US" sz="1200" dirty="0" smtClean="0"/>
              <a:t> </a:t>
            </a:r>
            <a:r>
              <a:rPr lang="en-US" sz="1200" dirty="0" err="1"/>
              <a:t>pineappleFruit</a:t>
            </a:r>
            <a:r>
              <a:rPr lang="en-US" sz="1200" dirty="0"/>
              <a:t> = new Fruit ("Brown", 5, "Pineapple", ["United States</a:t>
            </a:r>
            <a:r>
              <a:rPr lang="en-US" sz="1200" dirty="0" smtClean="0"/>
              <a:t>"]);</a:t>
            </a:r>
          </a:p>
          <a:p>
            <a:r>
              <a:rPr lang="en-US" sz="1200" dirty="0" smtClean="0"/>
              <a:t>    </a:t>
            </a:r>
            <a:r>
              <a:rPr lang="en-US" sz="1200" dirty="0" err="1" smtClean="0"/>
              <a:t>pineappleFruit.showName</a:t>
            </a:r>
            <a:r>
              <a:rPr lang="en-US" sz="1200" dirty="0"/>
              <a:t>(); // This is a Pineapple</a:t>
            </a:r>
            <a:r>
              <a:rPr lang="en-US" dirty="0"/>
              <a:t>.</a:t>
            </a:r>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66"/>
            <a:ext cx="8577649" cy="4780796"/>
          </a:xfrm>
        </p:spPr>
        <p:txBody>
          <a:bodyPr/>
          <a:lstStyle/>
          <a:p>
            <a:r>
              <a:rPr lang="en-US" dirty="0" smtClean="0"/>
              <a:t>4.Prototype </a:t>
            </a:r>
            <a:r>
              <a:rPr lang="en-US" dirty="0"/>
              <a:t>Pattern for Creating </a:t>
            </a:r>
            <a:r>
              <a:rPr lang="en-US" dirty="0" smtClean="0"/>
              <a:t>Objects:</a:t>
            </a:r>
          </a:p>
          <a:p>
            <a:r>
              <a:rPr lang="en-US" sz="1200" dirty="0"/>
              <a:t>function Fruit () </a:t>
            </a:r>
            <a:r>
              <a:rPr lang="en-US" sz="1200" dirty="0" smtClean="0"/>
              <a:t>{</a:t>
            </a:r>
            <a:endParaRPr lang="en-US" sz="1200" dirty="0"/>
          </a:p>
          <a:p>
            <a:r>
              <a:rPr lang="en-US" sz="1200" dirty="0" smtClean="0"/>
              <a:t>}</a:t>
            </a:r>
            <a:endParaRPr lang="en-US" sz="1200" dirty="0"/>
          </a:p>
          <a:p>
            <a:r>
              <a:rPr lang="en-US" sz="1200" dirty="0" err="1"/>
              <a:t>Fruit.prototype.color</a:t>
            </a:r>
            <a:r>
              <a:rPr lang="en-US" sz="1200" dirty="0"/>
              <a:t> = "Yellow";</a:t>
            </a:r>
          </a:p>
          <a:p>
            <a:r>
              <a:rPr lang="en-US" sz="1200" dirty="0" err="1"/>
              <a:t>Fruit.prototype.sweetness</a:t>
            </a:r>
            <a:r>
              <a:rPr lang="en-US" sz="1200" dirty="0"/>
              <a:t> = 7;</a:t>
            </a:r>
          </a:p>
          <a:p>
            <a:r>
              <a:rPr lang="en-US" sz="1200" dirty="0" err="1"/>
              <a:t>Fruit.prototype.fruitName</a:t>
            </a:r>
            <a:r>
              <a:rPr lang="en-US" sz="1200" dirty="0"/>
              <a:t> = "Generic Fruit";</a:t>
            </a:r>
          </a:p>
          <a:p>
            <a:r>
              <a:rPr lang="en-US" sz="1200" dirty="0" err="1"/>
              <a:t>Fruit.prototype.nativeToLand</a:t>
            </a:r>
            <a:r>
              <a:rPr lang="en-US" sz="1200" dirty="0"/>
              <a:t> = "USA";</a:t>
            </a:r>
          </a:p>
          <a:p>
            <a:r>
              <a:rPr lang="en-US" sz="1200" dirty="0"/>
              <a:t>​</a:t>
            </a:r>
          </a:p>
          <a:p>
            <a:r>
              <a:rPr lang="en-US" sz="1200" dirty="0" err="1"/>
              <a:t>Fruit.prototype.showName</a:t>
            </a:r>
            <a:r>
              <a:rPr lang="en-US" sz="1200" dirty="0"/>
              <a:t> = function () {</a:t>
            </a:r>
          </a:p>
          <a:p>
            <a:r>
              <a:rPr lang="en-US" sz="1200" dirty="0"/>
              <a:t>console.log("This is a " + </a:t>
            </a:r>
            <a:r>
              <a:rPr lang="en-US" sz="1200" dirty="0" err="1"/>
              <a:t>this.fruitName</a:t>
            </a:r>
            <a:r>
              <a:rPr lang="en-US" sz="1200" dirty="0"/>
              <a:t>);</a:t>
            </a:r>
          </a:p>
          <a:p>
            <a:r>
              <a:rPr lang="en-US" sz="1200" dirty="0"/>
              <a:t>}</a:t>
            </a:r>
          </a:p>
          <a:p>
            <a:r>
              <a:rPr lang="en-US" sz="1200" dirty="0"/>
              <a:t>​</a:t>
            </a:r>
          </a:p>
          <a:p>
            <a:r>
              <a:rPr lang="en-US" sz="1200" dirty="0" err="1"/>
              <a:t>Fruit.prototype.nativeTo</a:t>
            </a:r>
            <a:r>
              <a:rPr lang="en-US" sz="1200" dirty="0"/>
              <a:t> = function () {</a:t>
            </a:r>
          </a:p>
          <a:p>
            <a:r>
              <a:rPr lang="en-US" sz="1200" dirty="0"/>
              <a:t>            console.log("Grown in:" + </a:t>
            </a:r>
            <a:r>
              <a:rPr lang="en-US" sz="1200" dirty="0" err="1"/>
              <a:t>this.nativeToLand</a:t>
            </a:r>
            <a:r>
              <a:rPr lang="en-US" sz="1200" dirty="0"/>
              <a:t>);</a:t>
            </a:r>
          </a:p>
          <a:p>
            <a:r>
              <a:rPr lang="en-US" sz="1200" dirty="0"/>
              <a:t>}</a:t>
            </a: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22"/>
            <a:ext cx="8577649" cy="4585871"/>
          </a:xfrm>
        </p:spPr>
        <p:txBody>
          <a:bodyPr/>
          <a:lstStyle/>
          <a:p>
            <a:r>
              <a:rPr lang="en-US" dirty="0"/>
              <a:t>And this is how we call the Fruit () constructor in this prototype pattern</a:t>
            </a:r>
            <a:r>
              <a:rPr lang="en-US" dirty="0" smtClean="0"/>
              <a:t>:</a:t>
            </a:r>
          </a:p>
          <a:p>
            <a:r>
              <a:rPr lang="en-US" sz="1200" dirty="0" err="1"/>
              <a:t>var</a:t>
            </a:r>
            <a:r>
              <a:rPr lang="en-US" sz="1200" dirty="0"/>
              <a:t> </a:t>
            </a:r>
            <a:r>
              <a:rPr lang="en-US" sz="1200" dirty="0" err="1"/>
              <a:t>mangoFruit</a:t>
            </a:r>
            <a:r>
              <a:rPr lang="en-US" sz="1200" dirty="0"/>
              <a:t> = new Fruit ();</a:t>
            </a:r>
          </a:p>
          <a:p>
            <a:r>
              <a:rPr lang="en-US" sz="1200" dirty="0" err="1"/>
              <a:t>mangoFruit.showName</a:t>
            </a:r>
            <a:r>
              <a:rPr lang="en-US" sz="1200" dirty="0"/>
              <a:t>(); //​</a:t>
            </a:r>
          </a:p>
          <a:p>
            <a:r>
              <a:rPr lang="en-US" sz="1200" dirty="0" err="1"/>
              <a:t>mangoFruit.nativeTo</a:t>
            </a:r>
            <a:r>
              <a:rPr lang="en-US" sz="1200" dirty="0"/>
              <a:t>();</a:t>
            </a:r>
          </a:p>
          <a:p>
            <a:r>
              <a:rPr lang="en-US" sz="1200" dirty="0"/>
              <a:t>​// This is a Generic Fruit​</a:t>
            </a:r>
          </a:p>
          <a:p>
            <a:r>
              <a:rPr lang="en-US" sz="1200" dirty="0"/>
              <a:t>​// Grown </a:t>
            </a:r>
            <a:r>
              <a:rPr lang="en-US" sz="1200" dirty="0" err="1" smtClean="0"/>
              <a:t>in:USA</a:t>
            </a:r>
            <a:endParaRPr lang="en-US" sz="1200" dirty="0" smtClean="0"/>
          </a:p>
          <a:p>
            <a:r>
              <a:rPr lang="en-US" dirty="0"/>
              <a:t>How to Access Properties on an Object</a:t>
            </a:r>
            <a:r>
              <a:rPr lang="en-US" sz="1200" dirty="0"/>
              <a:t/>
            </a:r>
            <a:br>
              <a:rPr lang="en-US" sz="1200" dirty="0"/>
            </a:br>
            <a:r>
              <a:rPr lang="en-US" sz="1200" dirty="0"/>
              <a:t>The two primary ways of accessing properties of an object are with dot notation and bracket notation</a:t>
            </a:r>
            <a:r>
              <a:rPr lang="en-US" sz="1200" dirty="0" smtClean="0"/>
              <a:t>.</a:t>
            </a:r>
          </a:p>
          <a:p>
            <a:r>
              <a:rPr lang="en-US" sz="1800" dirty="0" smtClean="0"/>
              <a:t>1.Dot Notation</a:t>
            </a:r>
            <a:r>
              <a:rPr lang="en-US" sz="1200" dirty="0" smtClean="0"/>
              <a:t>:</a:t>
            </a:r>
          </a:p>
          <a:p>
            <a:pPr algn="just"/>
            <a:r>
              <a:rPr lang="en-US" sz="1200" dirty="0"/>
              <a:t>// We have been using dot notation so far in the examples above, here is another example again:​</a:t>
            </a:r>
          </a:p>
          <a:p>
            <a:pPr algn="just"/>
            <a:r>
              <a:rPr lang="en-US" sz="1200" dirty="0"/>
              <a:t>​</a:t>
            </a:r>
            <a:r>
              <a:rPr lang="en-US" sz="1200" dirty="0" err="1"/>
              <a:t>var</a:t>
            </a:r>
            <a:r>
              <a:rPr lang="en-US" sz="1200" dirty="0"/>
              <a:t> book = {title: "Ways to Go", pages: 280, bookMark1:"Page 20</a:t>
            </a:r>
            <a:r>
              <a:rPr lang="en-US" sz="1200" dirty="0" smtClean="0"/>
              <a:t>"};</a:t>
            </a:r>
            <a:endParaRPr lang="en-US" sz="1200" dirty="0"/>
          </a:p>
          <a:p>
            <a:pPr algn="just"/>
            <a:r>
              <a:rPr lang="en-US" sz="1200" dirty="0"/>
              <a:t>​// To access the properties of the book object with dot notation, you do this:​</a:t>
            </a:r>
          </a:p>
          <a:p>
            <a:pPr algn="just"/>
            <a:r>
              <a:rPr lang="en-US" sz="1200" dirty="0"/>
              <a:t>console.log ( </a:t>
            </a:r>
            <a:r>
              <a:rPr lang="en-US" sz="1200" dirty="0" err="1"/>
              <a:t>book.title</a:t>
            </a:r>
            <a:r>
              <a:rPr lang="en-US" sz="1200" dirty="0"/>
              <a:t>); // Ways to Go​</a:t>
            </a:r>
          </a:p>
          <a:p>
            <a:pPr algn="just"/>
            <a:r>
              <a:rPr lang="en-US" sz="1200" dirty="0"/>
              <a:t>console.log ( </a:t>
            </a:r>
            <a:r>
              <a:rPr lang="en-US" sz="1200" dirty="0" err="1"/>
              <a:t>book.pages</a:t>
            </a:r>
            <a:r>
              <a:rPr lang="en-US" sz="1200" dirty="0"/>
              <a:t>); // 280</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7695"/>
            <a:ext cx="8577649" cy="3518912"/>
          </a:xfrm>
        </p:spPr>
        <p:txBody>
          <a:bodyPr/>
          <a:lstStyle/>
          <a:p>
            <a:r>
              <a:rPr lang="en-US" sz="1800" dirty="0" smtClean="0"/>
              <a:t>2.Bracket Notation</a:t>
            </a:r>
          </a:p>
          <a:p>
            <a:r>
              <a:rPr lang="en-US" sz="1200" dirty="0"/>
              <a:t>// To access the properties of the book object with bracket notation, you do this:​</a:t>
            </a:r>
          </a:p>
          <a:p>
            <a:r>
              <a:rPr lang="en-US" sz="1200" dirty="0"/>
              <a:t>console.log ( book["title"]); //Ways to Go​</a:t>
            </a:r>
          </a:p>
          <a:p>
            <a:r>
              <a:rPr lang="en-US" sz="1200" dirty="0"/>
              <a:t>console.log ( book["pages"]); // 280</a:t>
            </a:r>
            <a:r>
              <a:rPr lang="en-US" sz="1200" dirty="0" smtClean="0"/>
              <a:t>​</a:t>
            </a:r>
            <a:endParaRPr lang="en-US" sz="1200" dirty="0"/>
          </a:p>
          <a:p>
            <a:r>
              <a:rPr lang="en-US" sz="1200" dirty="0"/>
              <a:t>​//Or, in case you have the property name in a variable:​</a:t>
            </a:r>
          </a:p>
          <a:p>
            <a:r>
              <a:rPr lang="en-US" sz="1200" dirty="0"/>
              <a:t>​</a:t>
            </a:r>
            <a:r>
              <a:rPr lang="en-US" sz="1200" dirty="0" err="1"/>
              <a:t>var</a:t>
            </a:r>
            <a:r>
              <a:rPr lang="en-US" sz="1200" dirty="0"/>
              <a:t> </a:t>
            </a:r>
            <a:r>
              <a:rPr lang="en-US" sz="1200" dirty="0" err="1"/>
              <a:t>bookTitle</a:t>
            </a:r>
            <a:r>
              <a:rPr lang="en-US" sz="1200" dirty="0"/>
              <a:t> = "title";</a:t>
            </a:r>
          </a:p>
          <a:p>
            <a:r>
              <a:rPr lang="en-US" sz="1200" dirty="0"/>
              <a:t>console.log ( book[</a:t>
            </a:r>
            <a:r>
              <a:rPr lang="en-US" sz="1200" dirty="0" err="1"/>
              <a:t>bookTitle</a:t>
            </a:r>
            <a:r>
              <a:rPr lang="en-US" sz="1200" dirty="0"/>
              <a:t>]); // Ways to Go​</a:t>
            </a:r>
          </a:p>
          <a:p>
            <a:r>
              <a:rPr lang="en-US" sz="1200" dirty="0"/>
              <a:t>console.log (book["</a:t>
            </a:r>
            <a:r>
              <a:rPr lang="en-US" sz="1200" dirty="0" err="1"/>
              <a:t>bookMark</a:t>
            </a:r>
            <a:r>
              <a:rPr lang="en-US" sz="1200" dirty="0"/>
              <a:t>" + 1]); // Page 20</a:t>
            </a:r>
            <a:r>
              <a:rPr lang="en-US" sz="1800" dirty="0"/>
              <a:t> </a:t>
            </a:r>
          </a:p>
          <a:p>
            <a:r>
              <a:rPr lang="en-US" sz="1800" dirty="0" smtClean="0"/>
              <a:t>Own and Inherited Properties</a:t>
            </a:r>
            <a:br>
              <a:rPr lang="en-US" sz="1800" dirty="0" smtClean="0"/>
            </a:br>
            <a:r>
              <a:rPr lang="en-US" sz="1200" dirty="0" smtClean="0"/>
              <a:t>Objects have inherited properties and own properties. The own properties are properties that were defined on the object, while the inherited properties were inherited from the object’s Prototype object</a:t>
            </a:r>
            <a:r>
              <a:rPr lang="en-US" sz="1800" dirty="0" smtClean="0"/>
              <a: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26749"/>
            <a:ext cx="8577649" cy="3334246"/>
          </a:xfrm>
        </p:spPr>
        <p:txBody>
          <a:bodyPr/>
          <a:lstStyle/>
          <a:p>
            <a:r>
              <a:rPr lang="en-US" sz="1800" dirty="0"/>
              <a:t>To find out if a property exists on an object (either as an inherited or an own property), you use the in operator</a:t>
            </a:r>
            <a:r>
              <a:rPr lang="en-US" sz="1800"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schoolName</a:t>
            </a:r>
            <a:r>
              <a:rPr lang="en-US" sz="1200" dirty="0"/>
              <a:t>" in school);  // true</a:t>
            </a:r>
            <a:r>
              <a:rPr lang="en-US" sz="1200" dirty="0" smtClean="0"/>
              <a:t>​</a:t>
            </a:r>
            <a:endParaRPr lang="en-US" sz="1200" dirty="0"/>
          </a:p>
          <a:p>
            <a:r>
              <a:rPr lang="en-US" sz="1200" dirty="0"/>
              <a:t>​// Prints false because we did not define a </a:t>
            </a:r>
            <a:r>
              <a:rPr lang="en-US" sz="1200" dirty="0" err="1"/>
              <a:t>schoolType</a:t>
            </a:r>
            <a:r>
              <a:rPr lang="en-US" sz="1200" dirty="0"/>
              <a:t> property on the school object, and neither did the object inherit a </a:t>
            </a:r>
            <a:r>
              <a:rPr lang="en-US" sz="1200" dirty="0" err="1"/>
              <a:t>schoolType</a:t>
            </a:r>
            <a:r>
              <a:rPr lang="en-US" sz="1200" dirty="0"/>
              <a:t> property from its prototype object </a:t>
            </a:r>
            <a:r>
              <a:rPr lang="en-US" sz="1200" dirty="0" err="1"/>
              <a:t>Object.prototype</a:t>
            </a:r>
            <a:r>
              <a:rPr lang="en-US" sz="1200" dirty="0"/>
              <a:t>.​</a:t>
            </a:r>
          </a:p>
          <a:p>
            <a:r>
              <a:rPr lang="en-US" sz="1200" dirty="0"/>
              <a:t>console.log("</a:t>
            </a:r>
            <a:r>
              <a:rPr lang="en-US" sz="1200" dirty="0" err="1"/>
              <a:t>schoolType</a:t>
            </a:r>
            <a:r>
              <a:rPr lang="en-US" sz="1200" dirty="0"/>
              <a:t>" in school);  // false</a:t>
            </a:r>
            <a:r>
              <a:rPr lang="en-US" sz="1200" dirty="0" smtClean="0"/>
              <a:t>​</a:t>
            </a:r>
            <a:endParaRPr lang="en-US" sz="1200" dirty="0"/>
          </a:p>
          <a:p>
            <a:r>
              <a:rPr lang="en-US" sz="1200" dirty="0"/>
              <a:t>​// Prints true because the school object inherited the </a:t>
            </a:r>
            <a:r>
              <a:rPr lang="en-US" sz="1200" dirty="0" err="1"/>
              <a:t>toString</a:t>
            </a:r>
            <a:r>
              <a:rPr lang="en-US" sz="1200" dirty="0"/>
              <a:t> method from </a:t>
            </a:r>
            <a:r>
              <a:rPr lang="en-US" sz="1200" dirty="0" err="1"/>
              <a:t>Object.prototype</a:t>
            </a:r>
            <a:r>
              <a:rPr lang="en-US" sz="1200" dirty="0"/>
              <a:t>. ​</a:t>
            </a:r>
          </a:p>
          <a:p>
            <a:r>
              <a:rPr lang="en-US" sz="1200" dirty="0"/>
              <a:t>console.log("</a:t>
            </a:r>
            <a:r>
              <a:rPr lang="en-US" sz="1200" dirty="0" err="1"/>
              <a:t>toString</a:t>
            </a:r>
            <a:r>
              <a:rPr lang="en-US" sz="1200" dirty="0"/>
              <a:t>" in school);  // true</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91714" y="0"/>
            <a:ext cx="8852286" cy="5729774"/>
          </a:xfrm>
        </p:spPr>
        <p:txBody>
          <a:bodyPr/>
          <a:lstStyle/>
          <a:p>
            <a:r>
              <a:rPr lang="en-US" dirty="0" err="1"/>
              <a:t>hasOwnProperty</a:t>
            </a:r>
            <a:r>
              <a:rPr lang="en-US" dirty="0"/>
              <a:t/>
            </a:r>
            <a:br>
              <a:rPr lang="en-US" dirty="0"/>
            </a:br>
            <a:r>
              <a:rPr lang="en-US" sz="1200" dirty="0"/>
              <a:t>To find out if an object has a specific property as one of its own property, you use the </a:t>
            </a:r>
            <a:r>
              <a:rPr lang="en-US" sz="1200" dirty="0" err="1"/>
              <a:t>hasOwnProperty</a:t>
            </a:r>
            <a:r>
              <a:rPr lang="en-US" sz="1200" dirty="0"/>
              <a:t> method. This method is very useful because from time to time you need to enumerate an object and you want only the own properties, not </a:t>
            </a:r>
            <a:r>
              <a:rPr lang="en-US" sz="1200" dirty="0" smtClean="0"/>
              <a:t>the inherited </a:t>
            </a:r>
            <a:r>
              <a:rPr lang="en-US" sz="1200" dirty="0"/>
              <a:t>ones</a:t>
            </a:r>
            <a:r>
              <a:rPr lang="en-US"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school.hasOwnProperty</a:t>
            </a:r>
            <a:r>
              <a:rPr lang="en-US" sz="1200" dirty="0"/>
              <a:t> ("</a:t>
            </a:r>
            <a:r>
              <a:rPr lang="en-US" sz="1200" dirty="0" err="1"/>
              <a:t>schoolName</a:t>
            </a:r>
            <a:r>
              <a:rPr lang="en-US" sz="1200" dirty="0"/>
              <a:t>"));  // true</a:t>
            </a:r>
            <a:r>
              <a:rPr lang="en-US" sz="1200" dirty="0" smtClean="0"/>
              <a:t>​</a:t>
            </a:r>
            <a:endParaRPr lang="en-US" sz="1200" dirty="0"/>
          </a:p>
          <a:p>
            <a:r>
              <a:rPr lang="en-US" sz="1200" dirty="0"/>
              <a:t>​// Prints false because the school object inherited the </a:t>
            </a:r>
            <a:r>
              <a:rPr lang="en-US" sz="1200" dirty="0" err="1"/>
              <a:t>toString</a:t>
            </a:r>
            <a:r>
              <a:rPr lang="en-US" sz="1200" dirty="0"/>
              <a:t> method from </a:t>
            </a:r>
            <a:r>
              <a:rPr lang="en-US" sz="1200" dirty="0" err="1"/>
              <a:t>Object.prototype</a:t>
            </a:r>
            <a:r>
              <a:rPr lang="en-US" sz="1200" dirty="0"/>
              <a:t>, therefore </a:t>
            </a:r>
            <a:r>
              <a:rPr lang="en-US" sz="1200" dirty="0" err="1"/>
              <a:t>toString</a:t>
            </a:r>
            <a:r>
              <a:rPr lang="en-US" sz="1200" dirty="0"/>
              <a:t> is not an own property of the school object.</a:t>
            </a:r>
            <a:r>
              <a:rPr lang="en-US" sz="1200" dirty="0" smtClean="0"/>
              <a:t>​</a:t>
            </a:r>
          </a:p>
          <a:p>
            <a:r>
              <a:rPr lang="en-US" sz="1200" dirty="0" smtClean="0"/>
              <a:t>console.log(</a:t>
            </a:r>
            <a:r>
              <a:rPr lang="en-US" sz="1200" dirty="0" err="1" smtClean="0"/>
              <a:t>school.hasOwnProperty</a:t>
            </a:r>
            <a:r>
              <a:rPr lang="en-US" sz="1200" dirty="0" smtClean="0"/>
              <a:t> </a:t>
            </a:r>
            <a:r>
              <a:rPr lang="en-US" sz="1200" dirty="0"/>
              <a:t>("</a:t>
            </a:r>
            <a:r>
              <a:rPr lang="en-US" sz="1200" dirty="0" err="1"/>
              <a:t>toString</a:t>
            </a:r>
            <a:r>
              <a:rPr lang="en-US" sz="1200" dirty="0"/>
              <a:t>"));  // false</a:t>
            </a:r>
            <a:r>
              <a:rPr lang="en-US" dirty="0"/>
              <a:t> </a:t>
            </a:r>
            <a:endParaRPr lang="en-US" dirty="0" smtClean="0"/>
          </a:p>
          <a:p>
            <a:r>
              <a:rPr lang="en-US" sz="1800" dirty="0"/>
              <a:t>Accessing and Enumerating Properties on </a:t>
            </a:r>
            <a:r>
              <a:rPr lang="en-US" sz="1800" dirty="0" smtClean="0"/>
              <a:t>Objects:</a:t>
            </a:r>
            <a:r>
              <a:rPr lang="en-US" dirty="0"/>
              <a:t/>
            </a:r>
            <a:br>
              <a:rPr lang="en-US" dirty="0"/>
            </a:br>
            <a:r>
              <a:rPr lang="en-US" sz="1200" dirty="0"/>
              <a:t>To access the enumerable (own and inherited) properties on objects, you use the for/in loop or a general for loop</a:t>
            </a:r>
            <a:r>
              <a:rPr lang="en-US" sz="1200" dirty="0" smtClean="0"/>
              <a:t>.</a:t>
            </a:r>
          </a:p>
          <a:p>
            <a:r>
              <a:rPr lang="en-US" sz="1200" dirty="0" err="1"/>
              <a:t>var</a:t>
            </a:r>
            <a:r>
              <a:rPr lang="en-US" sz="1200" dirty="0"/>
              <a:t> school = {</a:t>
            </a:r>
            <a:r>
              <a:rPr lang="en-US" sz="1200" dirty="0" err="1"/>
              <a:t>schoolName</a:t>
            </a:r>
            <a:r>
              <a:rPr lang="en-US" sz="1200" dirty="0"/>
              <a:t>:"MIT", </a:t>
            </a:r>
            <a:r>
              <a:rPr lang="en-US" sz="1200" dirty="0" err="1"/>
              <a:t>schoolAccredited</a:t>
            </a:r>
            <a:r>
              <a:rPr lang="en-US" sz="1200" dirty="0"/>
              <a:t>: true, </a:t>
            </a:r>
            <a:r>
              <a:rPr lang="en-US" sz="1200" dirty="0" err="1"/>
              <a:t>schoolLocation</a:t>
            </a:r>
            <a:r>
              <a:rPr lang="en-US" sz="1200" dirty="0"/>
              <a:t>:"Massachusetts</a:t>
            </a:r>
            <a:r>
              <a:rPr lang="en-US" sz="1200" dirty="0" smtClean="0"/>
              <a:t>"};</a:t>
            </a:r>
            <a:endParaRPr lang="en-US" sz="1200" dirty="0"/>
          </a:p>
          <a:p>
            <a:r>
              <a:rPr lang="en-US" sz="1200" dirty="0"/>
              <a:t>​//Use of the for/in loop to access the properties in the school object​</a:t>
            </a:r>
          </a:p>
          <a:p>
            <a:r>
              <a:rPr lang="en-US" sz="1200" dirty="0"/>
              <a:t>​for (</a:t>
            </a:r>
            <a:r>
              <a:rPr lang="en-US" sz="1200" dirty="0" err="1"/>
              <a:t>var</a:t>
            </a:r>
            <a:r>
              <a:rPr lang="en-US" sz="1200" dirty="0"/>
              <a:t> </a:t>
            </a:r>
            <a:r>
              <a:rPr lang="en-US" sz="1200" dirty="0" err="1"/>
              <a:t>eachItem</a:t>
            </a:r>
            <a:r>
              <a:rPr lang="en-US" sz="1200" dirty="0"/>
              <a:t> in school) {</a:t>
            </a:r>
          </a:p>
          <a:p>
            <a:r>
              <a:rPr lang="en-US" sz="1200" dirty="0"/>
              <a:t>console.log(</a:t>
            </a:r>
            <a:r>
              <a:rPr lang="en-US" sz="1200" dirty="0" err="1"/>
              <a:t>eachItem</a:t>
            </a:r>
            <a:r>
              <a:rPr lang="en-US" sz="1200" dirty="0"/>
              <a:t>); // Prints </a:t>
            </a:r>
            <a:r>
              <a:rPr lang="en-US" sz="1200" dirty="0" err="1"/>
              <a:t>schoolName</a:t>
            </a:r>
            <a:r>
              <a:rPr lang="en-US" sz="1200" dirty="0"/>
              <a:t>, </a:t>
            </a:r>
            <a:r>
              <a:rPr lang="en-US" sz="1200" dirty="0" err="1"/>
              <a:t>schoolAccredited</a:t>
            </a:r>
            <a:r>
              <a:rPr lang="en-US" sz="1200" dirty="0"/>
              <a:t>, </a:t>
            </a:r>
            <a:r>
              <a:rPr lang="en-US" sz="1200" dirty="0" err="1"/>
              <a:t>schoolLocation</a:t>
            </a:r>
            <a:r>
              <a:rPr lang="en-US" sz="1200" dirty="0" smtClean="0"/>
              <a:t>​</a:t>
            </a:r>
          </a:p>
          <a:p>
            <a:r>
              <a:rPr lang="en-US" sz="1200" dirty="0"/>
              <a:t>}</a:t>
            </a:r>
          </a:p>
          <a:p>
            <a:r>
              <a:rPr lang="en-US" sz="1200" dirty="0" smtClean="0"/>
              <a:t>​</a:t>
            </a:r>
            <a:endParaRPr lang="en-US" sz="1200" dirty="0"/>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81480"/>
            <a:ext cx="8577649" cy="1949252"/>
          </a:xfrm>
        </p:spPr>
        <p:txBody>
          <a:bodyPr/>
          <a:lstStyle/>
          <a:p>
            <a:pPr fontAlgn="base"/>
            <a:r>
              <a:rPr lang="en-US" dirty="0" smtClean="0"/>
              <a:t>Deleting Properties of an Object </a:t>
            </a:r>
            <a:r>
              <a:rPr lang="en-US" sz="1200" dirty="0"/>
              <a:t/>
            </a:r>
            <a:br>
              <a:rPr lang="en-US" sz="1200" dirty="0"/>
            </a:br>
            <a:r>
              <a:rPr lang="en-US" sz="1200" dirty="0"/>
              <a:t>To delete a </a:t>
            </a:r>
            <a:r>
              <a:rPr lang="en-US" sz="1200" dirty="0" smtClean="0"/>
              <a:t>property </a:t>
            </a:r>
            <a:r>
              <a:rPr lang="en-US" sz="1200" dirty="0"/>
              <a:t>from an object, you use the delete operator. You cannot delete properties that were inherited, nor can you delete properties with their attributes set to configurable. You must delete the inherited properties on the prototype object (where the properties were defined). Also, you cannot delete properties of the global object, which were declared with the </a:t>
            </a:r>
            <a:r>
              <a:rPr lang="en-US" sz="1200" dirty="0" err="1"/>
              <a:t>var</a:t>
            </a:r>
            <a:r>
              <a:rPr lang="en-US" sz="1200" dirty="0"/>
              <a:t> keyword.</a:t>
            </a:r>
          </a:p>
          <a:p>
            <a:pPr fontAlgn="base"/>
            <a:r>
              <a:rPr lang="en-US" sz="1200" dirty="0"/>
              <a:t>The delete operator returns true if the delete was successful. And surprisingly, it also returns true if the property to delete was nonexistent or the property could not be deleted (such as non-configurable or not owned by the object).</a:t>
            </a:r>
          </a:p>
          <a:p>
            <a:endParaRPr lang="en-US" sz="1200" dirty="0"/>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p>
        </p:txBody>
      </p:sp>
      <p:sp>
        <p:nvSpPr>
          <p:cNvPr id="3" name="Content Placeholder 2"/>
          <p:cNvSpPr>
            <a:spLocks noGrp="1"/>
          </p:cNvSpPr>
          <p:nvPr>
            <p:ph sz="quarter" idx="14"/>
          </p:nvPr>
        </p:nvSpPr>
        <p:spPr>
          <a:xfrm>
            <a:off x="291714" y="1182291"/>
            <a:ext cx="8577649" cy="3939540"/>
          </a:xfrm>
        </p:spPr>
        <p:txBody>
          <a:bodyPr/>
          <a:lstStyle/>
          <a:p>
            <a:r>
              <a:rPr lang="en-US" dirty="0"/>
              <a:t>JavaScript </a:t>
            </a:r>
            <a:r>
              <a:rPr lang="en-US" b="1" dirty="0"/>
              <a:t>syntax</a:t>
            </a:r>
            <a:r>
              <a:rPr lang="en-US" dirty="0"/>
              <a:t> is the set of rules, how JavaScript programs are constructed</a:t>
            </a:r>
            <a:r>
              <a:rPr lang="en-US" dirty="0" smtClean="0"/>
              <a:t>.</a:t>
            </a:r>
          </a:p>
          <a:p>
            <a:r>
              <a:rPr lang="en-US" dirty="0"/>
              <a:t>JavaScript Programs</a:t>
            </a:r>
          </a:p>
          <a:p>
            <a:r>
              <a:rPr lang="en-US" dirty="0"/>
              <a:t>A </a:t>
            </a:r>
            <a:r>
              <a:rPr lang="en-US" b="1" dirty="0"/>
              <a:t>computer program</a:t>
            </a:r>
            <a:r>
              <a:rPr lang="en-US" dirty="0"/>
              <a:t> is a list of "instructions" to be "executed" by the computer.</a:t>
            </a:r>
          </a:p>
          <a:p>
            <a:r>
              <a:rPr lang="en-US" dirty="0"/>
              <a:t>In a programming language, these program instructions are called </a:t>
            </a:r>
            <a:r>
              <a:rPr lang="en-US" b="1" dirty="0"/>
              <a:t>statements</a:t>
            </a:r>
            <a:r>
              <a:rPr lang="en-US" dirty="0"/>
              <a:t>.</a:t>
            </a:r>
          </a:p>
          <a:p>
            <a:r>
              <a:rPr lang="en-US" dirty="0"/>
              <a:t>JavaScript is a </a:t>
            </a:r>
            <a:r>
              <a:rPr lang="en-US" b="1" dirty="0"/>
              <a:t>programming language</a:t>
            </a:r>
            <a:r>
              <a:rPr lang="en-US" dirty="0"/>
              <a:t>.</a:t>
            </a:r>
          </a:p>
          <a:p>
            <a:r>
              <a:rPr lang="en-US" dirty="0"/>
              <a:t>JavaScript statements are separated by </a:t>
            </a:r>
            <a:r>
              <a:rPr lang="en-US" b="1" dirty="0"/>
              <a:t>semicolons</a:t>
            </a:r>
            <a:r>
              <a:rPr lang="en-US" dirty="0"/>
              <a:t>.</a:t>
            </a:r>
          </a:p>
          <a:p>
            <a:endParaRPr lang="en-US" dirty="0"/>
          </a:p>
        </p:txBody>
      </p:sp>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35482</TotalTime>
  <Words>7531</Words>
  <Application>Microsoft Office PowerPoint</Application>
  <PresentationFormat>On-screen Show (16:9)</PresentationFormat>
  <Paragraphs>1431</Paragraphs>
  <Slides>89</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ＭＳ Ｐゴシック</vt:lpstr>
      <vt:lpstr>Arial</vt:lpstr>
      <vt:lpstr>Calibri</vt:lpstr>
      <vt:lpstr>Cambria</vt:lpstr>
      <vt:lpstr>Wingdings</vt:lpstr>
      <vt:lpstr>VCE Template White 16x9_v08</vt:lpstr>
      <vt:lpstr>javaScript</vt:lpstr>
      <vt:lpstr>agenda</vt:lpstr>
      <vt:lpstr>       JS Overview</vt:lpstr>
      <vt:lpstr>What Is JS ?</vt:lpstr>
      <vt:lpstr>Client-side JavaScript</vt:lpstr>
      <vt:lpstr>Javascript Advantage</vt:lpstr>
      <vt:lpstr>JavaScript - Placement</vt:lpstr>
      <vt:lpstr>JavaScript Output </vt:lpstr>
      <vt:lpstr>JavaScript Syntax</vt:lpstr>
      <vt:lpstr>JavaScript Syntax</vt:lpstr>
      <vt:lpstr>JavaScript Syntax</vt:lpstr>
      <vt:lpstr>JAVASCRIPT SYNTAX</vt:lpstr>
      <vt:lpstr>JAVAsCRIPT SYNTAX</vt:lpstr>
      <vt:lpstr>JAVASCRIPT SYNTAX</vt:lpstr>
      <vt:lpstr>VARIABLES</vt:lpstr>
      <vt:lpstr>OPERATORS</vt:lpstr>
      <vt:lpstr>Arithmetic Operators</vt:lpstr>
      <vt:lpstr>Arithmetic Operators</vt:lpstr>
      <vt:lpstr>Comparison Operators</vt:lpstr>
      <vt:lpstr>Comparison Operators</vt:lpstr>
      <vt:lpstr>Logical Operators</vt:lpstr>
      <vt:lpstr>Assignment Operators</vt:lpstr>
      <vt:lpstr>Assignment Operators</vt:lpstr>
      <vt:lpstr>Conditional Operator (? :)</vt:lpstr>
      <vt:lpstr>JavaScript Data Types </vt:lpstr>
      <vt:lpstr>JavaScript Data Types </vt:lpstr>
      <vt:lpstr>Conditional statements</vt:lpstr>
      <vt:lpstr>if...else statement</vt:lpstr>
      <vt:lpstr>if...else statement</vt:lpstr>
      <vt:lpstr>if...else statement</vt:lpstr>
      <vt:lpstr>if...else statement</vt:lpstr>
      <vt:lpstr>if...else statement</vt:lpstr>
      <vt:lpstr>if...else statement</vt:lpstr>
      <vt:lpstr>switch statement</vt:lpstr>
      <vt:lpstr>switch statement</vt:lpstr>
      <vt:lpstr>LOOP</vt:lpstr>
      <vt:lpstr>for statement</vt:lpstr>
      <vt:lpstr>for statement</vt:lpstr>
      <vt:lpstr>do...while statement</vt:lpstr>
      <vt:lpstr>PowerPoint Presentation</vt:lpstr>
      <vt:lpstr>while statement</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Scope  </vt:lpstr>
      <vt:lpstr>JavaScript Scope</vt:lpstr>
      <vt:lpstr>JavaScript Scope  </vt:lpstr>
      <vt:lpstr>JavaScript Scope </vt:lpstr>
      <vt:lpstr>Function scope </vt:lpstr>
      <vt:lpstr>Nested functions and closures </vt:lpstr>
      <vt:lpstr>Recursion</vt:lpstr>
      <vt:lpstr>Preservation of variables </vt:lpstr>
      <vt:lpstr>Multiply-nested functions </vt:lpstr>
      <vt:lpstr>Name conflicts  </vt:lpstr>
      <vt:lpstr>Closures </vt:lpstr>
      <vt:lpstr>JavaScript Strings  </vt:lpstr>
      <vt:lpstr>Array</vt:lpstr>
      <vt:lpstr>Array</vt:lpstr>
      <vt:lpstr>ARRAY</vt:lpstr>
      <vt:lpstr>Array</vt:lpstr>
      <vt:lpstr>Array</vt:lpstr>
      <vt:lpstr>Array methods </vt:lpstr>
      <vt:lpstr>Array methods </vt:lpstr>
      <vt:lpstr>Array methods </vt:lpstr>
      <vt:lpstr>Multi-dimensional arrays </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1194</cp:revision>
  <dcterms:created xsi:type="dcterms:W3CDTF">2011-05-03T17:46:24Z</dcterms:created>
  <dcterms:modified xsi:type="dcterms:W3CDTF">2017-03-11T13:37:36Z</dcterms:modified>
</cp:coreProperties>
</file>