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91"/>
  </p:notesMasterIdLst>
  <p:handoutMasterIdLst>
    <p:handoutMasterId r:id="rId92"/>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74" r:id="rId28"/>
    <p:sldId id="868" r:id="rId29"/>
    <p:sldId id="869" r:id="rId30"/>
    <p:sldId id="870" r:id="rId31"/>
    <p:sldId id="871" r:id="rId32"/>
    <p:sldId id="872" r:id="rId33"/>
    <p:sldId id="873" r:id="rId34"/>
    <p:sldId id="875" r:id="rId35"/>
    <p:sldId id="876" r:id="rId36"/>
    <p:sldId id="877" r:id="rId37"/>
    <p:sldId id="878" r:id="rId38"/>
    <p:sldId id="879" r:id="rId39"/>
    <p:sldId id="880" r:id="rId40"/>
    <p:sldId id="881" r:id="rId41"/>
    <p:sldId id="882" r:id="rId42"/>
    <p:sldId id="844" r:id="rId43"/>
    <p:sldId id="883" r:id="rId44"/>
    <p:sldId id="884" r:id="rId45"/>
    <p:sldId id="885" r:id="rId46"/>
    <p:sldId id="886" r:id="rId47"/>
    <p:sldId id="887" r:id="rId48"/>
    <p:sldId id="888" r:id="rId49"/>
    <p:sldId id="889" r:id="rId50"/>
    <p:sldId id="890" r:id="rId51"/>
    <p:sldId id="891" r:id="rId52"/>
    <p:sldId id="892" r:id="rId53"/>
    <p:sldId id="893" r:id="rId54"/>
    <p:sldId id="894" r:id="rId55"/>
    <p:sldId id="895" r:id="rId56"/>
    <p:sldId id="846" r:id="rId57"/>
    <p:sldId id="847" r:id="rId58"/>
    <p:sldId id="848" r:id="rId59"/>
    <p:sldId id="849" r:id="rId60"/>
    <p:sldId id="896" r:id="rId61"/>
    <p:sldId id="898" r:id="rId62"/>
    <p:sldId id="897" r:id="rId63"/>
    <p:sldId id="899" r:id="rId64"/>
    <p:sldId id="900" r:id="rId65"/>
    <p:sldId id="901" r:id="rId66"/>
    <p:sldId id="902" r:id="rId67"/>
    <p:sldId id="850" r:id="rId68"/>
    <p:sldId id="903" r:id="rId69"/>
    <p:sldId id="904" r:id="rId70"/>
    <p:sldId id="905" r:id="rId71"/>
    <p:sldId id="906" r:id="rId72"/>
    <p:sldId id="907" r:id="rId73"/>
    <p:sldId id="908" r:id="rId74"/>
    <p:sldId id="909" r:id="rId75"/>
    <p:sldId id="910" r:id="rId76"/>
    <p:sldId id="911" r:id="rId77"/>
    <p:sldId id="851" r:id="rId78"/>
    <p:sldId id="852" r:id="rId79"/>
    <p:sldId id="867" r:id="rId80"/>
    <p:sldId id="853" r:id="rId81"/>
    <p:sldId id="854" r:id="rId82"/>
    <p:sldId id="855" r:id="rId83"/>
    <p:sldId id="827" r:id="rId84"/>
    <p:sldId id="829" r:id="rId85"/>
    <p:sldId id="830" r:id="rId86"/>
    <p:sldId id="831" r:id="rId87"/>
    <p:sldId id="832" r:id="rId88"/>
    <p:sldId id="833" r:id="rId89"/>
    <p:sldId id="834" r:id="rId90"/>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74"/>
            <p14:sldId id="868"/>
            <p14:sldId id="869"/>
            <p14:sldId id="870"/>
            <p14:sldId id="871"/>
            <p14:sldId id="872"/>
            <p14:sldId id="873"/>
            <p14:sldId id="875"/>
            <p14:sldId id="876"/>
            <p14:sldId id="877"/>
            <p14:sldId id="878"/>
            <p14:sldId id="879"/>
            <p14:sldId id="880"/>
            <p14:sldId id="881"/>
            <p14:sldId id="882"/>
            <p14:sldId id="844"/>
            <p14:sldId id="883"/>
            <p14:sldId id="884"/>
            <p14:sldId id="885"/>
            <p14:sldId id="886"/>
            <p14:sldId id="887"/>
            <p14:sldId id="888"/>
            <p14:sldId id="889"/>
            <p14:sldId id="890"/>
            <p14:sldId id="891"/>
            <p14:sldId id="892"/>
            <p14:sldId id="893"/>
            <p14:sldId id="894"/>
            <p14:sldId id="895"/>
            <p14:sldId id="846"/>
            <p14:sldId id="847"/>
            <p14:sldId id="848"/>
            <p14:sldId id="849"/>
            <p14:sldId id="896"/>
            <p14:sldId id="898"/>
            <p14:sldId id="897"/>
            <p14:sldId id="899"/>
            <p14:sldId id="900"/>
            <p14:sldId id="901"/>
            <p14:sldId id="902"/>
            <p14:sldId id="850"/>
            <p14:sldId id="903"/>
            <p14:sldId id="904"/>
            <p14:sldId id="905"/>
            <p14:sldId id="906"/>
            <p14:sldId id="907"/>
            <p14:sldId id="908"/>
            <p14:sldId id="909"/>
            <p14:sldId id="910"/>
            <p14:sldId id="911"/>
            <p14:sldId id="851"/>
            <p14:sldId id="852"/>
            <p14:sldId id="867"/>
            <p14:sldId id="853"/>
            <p14:sldId id="854"/>
            <p14:sldId id="855"/>
            <p14:sldId id="827"/>
            <p14:sldId id="829"/>
            <p14:sldId id="830"/>
            <p14:sldId id="831"/>
            <p14:sldId id="832"/>
            <p14:sldId id="833"/>
            <p14:sldId id="834"/>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63853" autoAdjust="0"/>
  </p:normalViewPr>
  <p:slideViewPr>
    <p:cSldViewPr snapToGrid="0" snapToObjects="1" showGuides="1">
      <p:cViewPr varScale="1">
        <p:scale>
          <a:sx n="76" d="100"/>
          <a:sy n="76" d="100"/>
        </p:scale>
        <p:origin x="1085" y="62"/>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3/11/2017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3/11/2017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Descrip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3/11/2017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3/11/2017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3/11/2017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3/11/2017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Here the</a:t>
            </a:r>
            <a:r>
              <a:rPr lang="en-US" dirty="0" smtClean="0"/>
              <a:t> condition</a:t>
            </a:r>
            <a:r>
              <a:rPr lang="en-US" sz="900" b="0" i="0" kern="1200" dirty="0" smtClean="0">
                <a:solidFill>
                  <a:schemeClr val="tx1"/>
                </a:solidFill>
                <a:effectLst/>
                <a:latin typeface="+mn-lt"/>
                <a:ea typeface="+mn-ea"/>
                <a:cs typeface="+mn-cs"/>
              </a:rPr>
              <a:t> can be any expression that evaluates to true or false. See </a:t>
            </a:r>
            <a:r>
              <a:rPr lang="en-US" sz="900" b="0" i="0" u="none" strike="noStrike" kern="1200" dirty="0" smtClean="0">
                <a:solidFill>
                  <a:schemeClr val="tx1"/>
                </a:solidFill>
                <a:effectLst/>
                <a:latin typeface="+mn-lt"/>
                <a:ea typeface="+mn-ea"/>
                <a:cs typeface="+mn-cs"/>
                <a:hlinkClick r:id="rId3"/>
              </a:rPr>
              <a:t>Boolean</a:t>
            </a:r>
            <a:r>
              <a:rPr lang="en-US" sz="900" b="0" i="0" kern="1200" dirty="0" smtClean="0">
                <a:solidFill>
                  <a:schemeClr val="tx1"/>
                </a:solidFill>
                <a:effectLst/>
                <a:latin typeface="+mn-lt"/>
                <a:ea typeface="+mn-ea"/>
                <a:cs typeface="+mn-cs"/>
              </a:rPr>
              <a:t> for an explanation of what evaluates to </a:t>
            </a:r>
            <a:r>
              <a:rPr lang="en-US" dirty="0" smtClean="0"/>
              <a:t>true</a:t>
            </a:r>
            <a:r>
              <a:rPr lang="en-US" sz="900" b="0" i="0" kern="1200" dirty="0" smtClean="0">
                <a:solidFill>
                  <a:schemeClr val="tx1"/>
                </a:solidFill>
                <a:effectLst/>
                <a:latin typeface="+mn-lt"/>
                <a:ea typeface="+mn-ea"/>
                <a:cs typeface="+mn-cs"/>
              </a:rPr>
              <a:t> and </a:t>
            </a:r>
            <a:r>
              <a:rPr lang="en-US" dirty="0" smtClean="0"/>
              <a:t>false</a:t>
            </a:r>
            <a:r>
              <a:rPr lang="en-US" sz="900" b="0" i="0" kern="1200" dirty="0" smtClean="0">
                <a:solidFill>
                  <a:schemeClr val="tx1"/>
                </a:solidFill>
                <a:effectLst/>
                <a:latin typeface="+mn-lt"/>
                <a:ea typeface="+mn-ea"/>
                <a:cs typeface="+mn-cs"/>
              </a:rPr>
              <a:t>. If </a:t>
            </a:r>
            <a:r>
              <a:rPr lang="en-US" dirty="0" smtClean="0"/>
              <a:t>condition</a:t>
            </a:r>
            <a:r>
              <a:rPr lang="en-US" sz="900" b="0" i="0" kern="1200" dirty="0" smtClean="0">
                <a:solidFill>
                  <a:schemeClr val="tx1"/>
                </a:solidFill>
                <a:effectLst/>
                <a:latin typeface="+mn-lt"/>
                <a:ea typeface="+mn-ea"/>
                <a:cs typeface="+mn-cs"/>
              </a:rPr>
              <a:t> evaluates to true, </a:t>
            </a:r>
            <a:r>
              <a:rPr lang="en-US" dirty="0" smtClean="0"/>
              <a:t>statement_1</a:t>
            </a:r>
            <a:r>
              <a:rPr lang="en-US" sz="900" b="0" i="0" kern="1200" dirty="0" smtClean="0">
                <a:solidFill>
                  <a:schemeClr val="tx1"/>
                </a:solidFill>
                <a:effectLst/>
                <a:latin typeface="+mn-lt"/>
                <a:ea typeface="+mn-ea"/>
                <a:cs typeface="+mn-cs"/>
              </a:rPr>
              <a:t> is executed; otherwise, </a:t>
            </a:r>
            <a:r>
              <a:rPr lang="en-US" dirty="0" smtClean="0"/>
              <a:t>statement_2</a:t>
            </a:r>
            <a:r>
              <a:rPr lang="en-US" sz="900" b="0" i="0" kern="1200" dirty="0" smtClean="0">
                <a:solidFill>
                  <a:schemeClr val="tx1"/>
                </a:solidFill>
                <a:effectLst/>
                <a:latin typeface="+mn-lt"/>
                <a:ea typeface="+mn-ea"/>
                <a:cs typeface="+mn-cs"/>
              </a:rPr>
              <a:t> is executed. </a:t>
            </a:r>
            <a:r>
              <a:rPr lang="en-US" dirty="0" smtClean="0"/>
              <a:t>statement_1</a:t>
            </a:r>
            <a:r>
              <a:rPr lang="en-US" sz="900" b="0" i="0" kern="1200" dirty="0" smtClean="0">
                <a:solidFill>
                  <a:schemeClr val="tx1"/>
                </a:solidFill>
                <a:effectLst/>
                <a:latin typeface="+mn-lt"/>
                <a:ea typeface="+mn-ea"/>
                <a:cs typeface="+mn-cs"/>
              </a:rPr>
              <a:t> and </a:t>
            </a:r>
            <a:r>
              <a:rPr lang="en-US" dirty="0" smtClean="0"/>
              <a:t>statement_2</a:t>
            </a:r>
            <a:r>
              <a:rPr lang="en-US" sz="900" b="0" i="0" kern="1200" dirty="0" smtClean="0">
                <a:solidFill>
                  <a:schemeClr val="tx1"/>
                </a:solidFill>
                <a:effectLst/>
                <a:latin typeface="+mn-lt"/>
                <a:ea typeface="+mn-ea"/>
                <a:cs typeface="+mn-cs"/>
              </a:rPr>
              <a:t> can be any statement, including further nested </a:t>
            </a:r>
            <a:r>
              <a:rPr lang="en-US" dirty="0" smtClean="0"/>
              <a:t>if</a:t>
            </a:r>
            <a:r>
              <a:rPr lang="en-US" sz="900" b="0" i="0" kern="1200" dirty="0" smtClean="0">
                <a:solidFill>
                  <a:schemeClr val="tx1"/>
                </a:solidFill>
                <a:effectLst/>
                <a:latin typeface="+mn-lt"/>
                <a:ea typeface="+mn-ea"/>
                <a:cs typeface="+mn-cs"/>
              </a:rPr>
              <a:t> statements.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9F799D-368C-42DB-A392-1FD2E97F01BA}" type="datetime1">
              <a:rPr lang="en-US" smtClean="0"/>
              <a:t>3/11/2017</a:t>
            </a:fld>
            <a:endParaRPr lang="en-US" dirty="0"/>
          </a:p>
        </p:txBody>
      </p:sp>
    </p:spTree>
    <p:extLst>
      <p:ext uri="{BB962C8B-B14F-4D97-AF65-F5344CB8AC3E}">
        <p14:creationId xmlns:p14="http://schemas.microsoft.com/office/powerpoint/2010/main" val="261712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67B41A0-E22B-4D89-BA31-12583C2F8DCD}" type="datetime1">
              <a:rPr lang="en-US" smtClean="0"/>
              <a:t>3/11/2017</a:t>
            </a:fld>
            <a:endParaRPr lang="en-US" dirty="0"/>
          </a:p>
        </p:txBody>
      </p:sp>
    </p:spTree>
    <p:extLst>
      <p:ext uri="{BB962C8B-B14F-4D97-AF65-F5344CB8AC3E}">
        <p14:creationId xmlns:p14="http://schemas.microsoft.com/office/powerpoint/2010/main" val="2340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74E9A8A5-A106-4476-9B9D-825212298E31}" type="datetime1">
              <a:rPr lang="en-US" smtClean="0"/>
              <a:t>3/11/2017</a:t>
            </a:fld>
            <a:endParaRPr lang="en-US" dirty="0"/>
          </a:p>
        </p:txBody>
      </p:sp>
    </p:spTree>
    <p:extLst>
      <p:ext uri="{BB962C8B-B14F-4D97-AF65-F5344CB8AC3E}">
        <p14:creationId xmlns:p14="http://schemas.microsoft.com/office/powerpoint/2010/main" val="296363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8418866-D822-4968-9BDE-D13A063A85FB}" type="datetime1">
              <a:rPr lang="en-US" smtClean="0"/>
              <a:t>3/11/2017</a:t>
            </a:fld>
            <a:endParaRPr lang="en-US" dirty="0"/>
          </a:p>
        </p:txBody>
      </p:sp>
    </p:spTree>
    <p:extLst>
      <p:ext uri="{BB962C8B-B14F-4D97-AF65-F5344CB8AC3E}">
        <p14:creationId xmlns:p14="http://schemas.microsoft.com/office/powerpoint/2010/main" val="141829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7F9DDEE-E49C-479B-AE3A-7BF021E0290B}" type="datetime1">
              <a:rPr lang="en-US" smtClean="0"/>
              <a:t>3/11/2017</a:t>
            </a:fld>
            <a:endParaRPr lang="en-US" dirty="0"/>
          </a:p>
        </p:txBody>
      </p:sp>
    </p:spTree>
    <p:extLst>
      <p:ext uri="{BB962C8B-B14F-4D97-AF65-F5344CB8AC3E}">
        <p14:creationId xmlns:p14="http://schemas.microsoft.com/office/powerpoint/2010/main" val="199123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F1D18602-1CA8-4779-887C-0B037454BD60}" type="datetime1">
              <a:rPr lang="en-US" smtClean="0"/>
              <a:t>3/11/2017</a:t>
            </a:fld>
            <a:endParaRPr lang="en-US" dirty="0"/>
          </a:p>
        </p:txBody>
      </p:sp>
    </p:spTree>
    <p:extLst>
      <p:ext uri="{BB962C8B-B14F-4D97-AF65-F5344CB8AC3E}">
        <p14:creationId xmlns:p14="http://schemas.microsoft.com/office/powerpoint/2010/main" val="21779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first looks for a case clause with a label matching the value of expression and then transfers control to that clause, executing the associated statements.</a:t>
            </a:r>
          </a:p>
          <a:p>
            <a:r>
              <a:rPr lang="en-US" dirty="0" smtClean="0"/>
              <a:t>If no matching label is found, the program looks for the optional default clause, and if found, transfers control to that clause, executing the associated statements.</a:t>
            </a:r>
          </a:p>
          <a:p>
            <a:r>
              <a:rPr lang="en-US" dirty="0" smtClean="0"/>
              <a:t>If no default clause is found, the program continues execution at the statement following the end of switch.</a:t>
            </a:r>
          </a:p>
          <a:p>
            <a:r>
              <a:rPr lang="en-US" dirty="0" smtClean="0"/>
              <a:t>By convention, the default clause is the last clause, but it does not need to be so.</a:t>
            </a:r>
          </a:p>
          <a:p>
            <a:r>
              <a:rPr lang="en-US" dirty="0" smtClean="0"/>
              <a:t>The optional break statement associated with each case clause ensures that the program breaks out of switch once the matched statement is executed and continues execution at the statement following switch.</a:t>
            </a:r>
          </a:p>
          <a:p>
            <a:r>
              <a:rPr lang="en-US" dirty="0" smtClean="0"/>
              <a:t>If break is omitted, the program continues execution at the next statement in the switch statement.</a:t>
            </a:r>
          </a:p>
          <a:p>
            <a:endParaRPr lang="en-US" dirty="0" smtClean="0"/>
          </a:p>
          <a:p>
            <a:r>
              <a:rPr lang="en-US" dirty="0" smtClean="0"/>
              <a:t>switch (</a:t>
            </a:r>
            <a:r>
              <a:rPr lang="en-US" dirty="0" err="1" smtClean="0"/>
              <a:t>fruittype</a:t>
            </a:r>
            <a:r>
              <a:rPr lang="en-US" dirty="0" smtClean="0"/>
              <a:t>) {</a:t>
            </a:r>
          </a:p>
          <a:p>
            <a:r>
              <a:rPr lang="en-US" dirty="0" smtClean="0"/>
              <a:t>  case 'Oranges':</a:t>
            </a:r>
          </a:p>
          <a:p>
            <a:r>
              <a:rPr lang="en-US" dirty="0" smtClean="0"/>
              <a:t>    console.log('Oranges are $0.59 a pound.');</a:t>
            </a:r>
          </a:p>
          <a:p>
            <a:r>
              <a:rPr lang="en-US" dirty="0" smtClean="0"/>
              <a:t>    break;</a:t>
            </a:r>
          </a:p>
          <a:p>
            <a:r>
              <a:rPr lang="en-US" dirty="0" smtClean="0"/>
              <a:t>  case 'Apples':</a:t>
            </a:r>
          </a:p>
          <a:p>
            <a:r>
              <a:rPr lang="en-US" dirty="0" smtClean="0"/>
              <a:t>    console.log('Apples are $0.32 a pound.');</a:t>
            </a:r>
          </a:p>
          <a:p>
            <a:r>
              <a:rPr lang="en-US" dirty="0" smtClean="0"/>
              <a:t>    break;</a:t>
            </a:r>
          </a:p>
          <a:p>
            <a:r>
              <a:rPr lang="en-US" dirty="0" smtClean="0"/>
              <a:t>  case 'Bananas':</a:t>
            </a:r>
          </a:p>
          <a:p>
            <a:r>
              <a:rPr lang="en-US" dirty="0" smtClean="0"/>
              <a:t>    console.log('Bananas are $0.48 a pound.');</a:t>
            </a:r>
          </a:p>
          <a:p>
            <a:r>
              <a:rPr lang="en-US" dirty="0" smtClean="0"/>
              <a:t>    break;</a:t>
            </a:r>
          </a:p>
          <a:p>
            <a:r>
              <a:rPr lang="en-US" dirty="0" smtClean="0"/>
              <a:t>  case 'Cherries':</a:t>
            </a:r>
          </a:p>
          <a:p>
            <a:r>
              <a:rPr lang="en-US" dirty="0" smtClean="0"/>
              <a:t>    console.log('Cherries are $3.00 a pound.');</a:t>
            </a:r>
          </a:p>
          <a:p>
            <a:r>
              <a:rPr lang="en-US" dirty="0" smtClean="0"/>
              <a:t>    break;</a:t>
            </a:r>
          </a:p>
          <a:p>
            <a:r>
              <a:rPr lang="en-US" dirty="0" smtClean="0"/>
              <a:t>  case 'Mangoes':</a:t>
            </a:r>
          </a:p>
          <a:p>
            <a:r>
              <a:rPr lang="en-US" dirty="0" smtClean="0"/>
              <a:t>    console.log('Mangoes are $0.56 a pound.');</a:t>
            </a:r>
          </a:p>
          <a:p>
            <a:r>
              <a:rPr lang="en-US" dirty="0" smtClean="0"/>
              <a:t>    break;</a:t>
            </a:r>
          </a:p>
          <a:p>
            <a:r>
              <a:rPr lang="en-US" dirty="0" smtClean="0"/>
              <a:t>  case 'Papayas':</a:t>
            </a:r>
          </a:p>
          <a:p>
            <a:r>
              <a:rPr lang="en-US" dirty="0" smtClean="0"/>
              <a:t>    console.log('Mangoes and papayas are $2.79 a pound.');</a:t>
            </a:r>
          </a:p>
          <a:p>
            <a:r>
              <a:rPr lang="en-US" dirty="0" smtClean="0"/>
              <a:t>    break;</a:t>
            </a:r>
          </a:p>
          <a:p>
            <a:r>
              <a:rPr lang="en-US" dirty="0" smtClean="0"/>
              <a:t>  default:</a:t>
            </a:r>
          </a:p>
          <a:p>
            <a:r>
              <a:rPr lang="en-US" dirty="0" smtClean="0"/>
              <a:t>   console.log('Sorry, we are out of ' + </a:t>
            </a:r>
            <a:r>
              <a:rPr lang="en-US" dirty="0" err="1" smtClean="0"/>
              <a:t>fruittype</a:t>
            </a:r>
            <a:r>
              <a:rPr lang="en-US" dirty="0" smtClean="0"/>
              <a:t> + '.');</a:t>
            </a:r>
          </a:p>
          <a:p>
            <a:r>
              <a:rPr lang="en-US" dirty="0" smtClean="0"/>
              <a:t>}</a:t>
            </a:r>
          </a:p>
          <a:p>
            <a:r>
              <a:rPr lang="en-US" dirty="0" smtClean="0"/>
              <a:t>console.log("Is there anything else you'd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CF69FE7-12C4-4D97-ACE2-2FB966199B85}" type="datetime1">
              <a:rPr lang="en-US" smtClean="0"/>
              <a:t>3/11/2017</a:t>
            </a:fld>
            <a:endParaRPr lang="en-US" dirty="0"/>
          </a:p>
        </p:txBody>
      </p:sp>
    </p:spTree>
    <p:extLst>
      <p:ext uri="{BB962C8B-B14F-4D97-AF65-F5344CB8AC3E}">
        <p14:creationId xmlns:p14="http://schemas.microsoft.com/office/powerpoint/2010/main" val="41661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 1;</a:t>
            </a:r>
          </a:p>
          <a:p>
            <a:r>
              <a:rPr lang="nn-NO" dirty="0" smtClean="0"/>
              <a:t>  console.log(i);</a:t>
            </a:r>
          </a:p>
          <a:p>
            <a:r>
              <a:rPr lang="nn-NO" dirty="0" smtClean="0"/>
              <a:t>} while (i &lt;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F8B7E4C-C2BE-4B9E-B2E7-6B2915B970AA}" type="datetime1">
              <a:rPr lang="en-US" smtClean="0"/>
              <a:t>3/11/2017</a:t>
            </a:fld>
            <a:endParaRPr lang="en-US" dirty="0"/>
          </a:p>
        </p:txBody>
      </p:sp>
    </p:spTree>
    <p:extLst>
      <p:ext uri="{BB962C8B-B14F-4D97-AF65-F5344CB8AC3E}">
        <p14:creationId xmlns:p14="http://schemas.microsoft.com/office/powerpoint/2010/main" val="132683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ABDCCE0-980C-42C5-8CA7-315D555900B8}" type="datetime1">
              <a:rPr lang="en-US" smtClean="0"/>
              <a:t>3/11/2017</a:t>
            </a:fld>
            <a:endParaRPr lang="en-US" dirty="0"/>
          </a:p>
        </p:txBody>
      </p:sp>
    </p:spTree>
    <p:extLst>
      <p:ext uri="{BB962C8B-B14F-4D97-AF65-F5344CB8AC3E}">
        <p14:creationId xmlns:p14="http://schemas.microsoft.com/office/powerpoint/2010/main" val="323605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x = 0;               // source element</a:t>
            </a:r>
          </a:p>
          <a:p>
            <a:r>
              <a:rPr lang="en-US" dirty="0" smtClean="0"/>
              <a:t>if (x == 0) {            // source element</a:t>
            </a:r>
          </a:p>
          <a:p>
            <a:r>
              <a:rPr lang="en-US" dirty="0" smtClean="0"/>
              <a:t>   x = 10;               // not a source element</a:t>
            </a:r>
          </a:p>
          <a:p>
            <a:r>
              <a:rPr lang="en-US" dirty="0" smtClean="0"/>
              <a:t>   function boo() {}     // not a source element</a:t>
            </a:r>
          </a:p>
          <a:p>
            <a:r>
              <a:rPr lang="en-US" dirty="0" smtClean="0"/>
              <a:t>}</a:t>
            </a:r>
          </a:p>
          <a:p>
            <a:r>
              <a:rPr lang="en-US" dirty="0" smtClean="0"/>
              <a:t>function foo() {         // source element</a:t>
            </a:r>
          </a:p>
          <a:p>
            <a:r>
              <a:rPr lang="en-US" dirty="0" smtClean="0"/>
              <a:t>   </a:t>
            </a:r>
            <a:r>
              <a:rPr lang="en-US" dirty="0" err="1" smtClean="0"/>
              <a:t>var</a:t>
            </a:r>
            <a:r>
              <a:rPr lang="en-US" dirty="0" smtClean="0"/>
              <a:t> y = 20;           // source element</a:t>
            </a:r>
          </a:p>
          <a:p>
            <a:r>
              <a:rPr lang="en-US" dirty="0" smtClean="0"/>
              <a:t>   function bar() {}     // source element</a:t>
            </a:r>
          </a:p>
          <a:p>
            <a:r>
              <a:rPr lang="en-US" dirty="0" smtClean="0"/>
              <a:t>   while (y == 10) {     // source element</a:t>
            </a:r>
          </a:p>
          <a:p>
            <a:r>
              <a:rPr lang="en-US" dirty="0" smtClean="0"/>
              <a:t>      function blah() {} // not a source element</a:t>
            </a:r>
          </a:p>
          <a:p>
            <a:r>
              <a:rPr lang="en-US" dirty="0" smtClean="0"/>
              <a:t>      y++;               // not a source element</a:t>
            </a:r>
          </a:p>
          <a:p>
            <a:r>
              <a:rPr lang="en-US" dirty="0" smtClean="0"/>
              <a:t>   }</a:t>
            </a:r>
          </a:p>
          <a:p>
            <a:r>
              <a:rPr lang="en-US" dirty="0" smtClean="0"/>
              <a:t>}</a:t>
            </a:r>
          </a:p>
          <a:p>
            <a:r>
              <a:rPr lang="en-US" dirty="0" smtClean="0"/>
              <a:t>example.2</a:t>
            </a:r>
          </a:p>
          <a:p>
            <a:r>
              <a:rPr lang="en-US" dirty="0" smtClean="0"/>
              <a:t>// function declaration</a:t>
            </a:r>
          </a:p>
          <a:p>
            <a:r>
              <a:rPr lang="en-US" dirty="0" smtClean="0"/>
              <a:t>function foo() {}</a:t>
            </a:r>
          </a:p>
          <a:p>
            <a:endParaRPr lang="en-US" dirty="0" smtClean="0"/>
          </a:p>
          <a:p>
            <a:r>
              <a:rPr lang="en-US" dirty="0" smtClean="0"/>
              <a:t>// function expression</a:t>
            </a:r>
          </a:p>
          <a:p>
            <a:r>
              <a:rPr lang="en-US" dirty="0" smtClean="0"/>
              <a:t>(function bar() {})</a:t>
            </a:r>
          </a:p>
          <a:p>
            <a:endParaRPr lang="en-US" dirty="0" smtClean="0"/>
          </a:p>
          <a:p>
            <a:r>
              <a:rPr lang="en-US" dirty="0" smtClean="0"/>
              <a:t>// function expression</a:t>
            </a:r>
          </a:p>
          <a:p>
            <a:r>
              <a:rPr lang="en-US" dirty="0" smtClean="0"/>
              <a:t>x = function hello() {}</a:t>
            </a:r>
          </a:p>
          <a:p>
            <a:endParaRPr lang="en-US" dirty="0" smtClean="0"/>
          </a:p>
          <a:p>
            <a:endParaRPr lang="en-US" dirty="0" smtClean="0"/>
          </a:p>
          <a:p>
            <a:r>
              <a:rPr lang="en-US" dirty="0" smtClean="0"/>
              <a:t>if (x) {</a:t>
            </a:r>
          </a:p>
          <a:p>
            <a:r>
              <a:rPr lang="en-US" dirty="0" smtClean="0"/>
              <a:t>   // function expression</a:t>
            </a:r>
          </a:p>
          <a:p>
            <a:r>
              <a:rPr lang="en-US" dirty="0" smtClean="0"/>
              <a:t>   function world() {}</a:t>
            </a:r>
          </a:p>
          <a:p>
            <a:r>
              <a:rPr lang="en-US" dirty="0" smtClean="0"/>
              <a:t>}</a:t>
            </a:r>
          </a:p>
          <a:p>
            <a:endParaRPr lang="en-US" dirty="0" smtClean="0"/>
          </a:p>
          <a:p>
            <a:endParaRPr lang="en-US" dirty="0" smtClean="0"/>
          </a:p>
          <a:p>
            <a:r>
              <a:rPr lang="en-US" dirty="0" smtClean="0"/>
              <a:t>// function declaration</a:t>
            </a:r>
          </a:p>
          <a:p>
            <a:r>
              <a:rPr lang="en-US" dirty="0" smtClean="0"/>
              <a:t>function a() {</a:t>
            </a:r>
          </a:p>
          <a:p>
            <a:r>
              <a:rPr lang="en-US" dirty="0" smtClean="0"/>
              <a:t>   // function declaration</a:t>
            </a:r>
          </a:p>
          <a:p>
            <a:r>
              <a:rPr lang="en-US" dirty="0" smtClean="0"/>
              <a:t>   function b() {}</a:t>
            </a:r>
          </a:p>
          <a:p>
            <a:r>
              <a:rPr lang="en-US" dirty="0" smtClean="0"/>
              <a:t>   if (0) {</a:t>
            </a:r>
          </a:p>
          <a:p>
            <a:r>
              <a:rPr lang="en-US" dirty="0" smtClean="0"/>
              <a:t>      // function expression</a:t>
            </a:r>
          </a:p>
          <a:p>
            <a:r>
              <a:rPr lang="en-US" dirty="0" smtClean="0"/>
              <a:t>      function c() {}</a:t>
            </a:r>
          </a:p>
          <a:p>
            <a:r>
              <a:rPr lang="en-US" dirty="0" smtClean="0"/>
              <a:t>   }</a:t>
            </a:r>
          </a:p>
          <a:p>
            <a:r>
              <a:rPr lang="en-US"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1D7DC25-EC0B-474D-9D61-45DDFA45A58D}" type="datetime1">
              <a:rPr lang="en-US" smtClean="0"/>
              <a:t>3/11/2017</a:t>
            </a:fld>
            <a:endParaRPr lang="en-US" dirty="0"/>
          </a:p>
        </p:txBody>
      </p:sp>
    </p:spTree>
    <p:extLst>
      <p:ext uri="{BB962C8B-B14F-4D97-AF65-F5344CB8AC3E}">
        <p14:creationId xmlns:p14="http://schemas.microsoft.com/office/powerpoint/2010/main" val="3658528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foo(...</a:t>
            </a:r>
            <a:r>
              <a:rPr lang="en-US" dirty="0" err="1" smtClean="0"/>
              <a:t>args</a:t>
            </a:r>
            <a:r>
              <a:rPr lang="en-US" dirty="0" smtClean="0"/>
              <a:t>) {</a:t>
            </a:r>
          </a:p>
          <a:p>
            <a:r>
              <a:rPr lang="en-US" dirty="0" smtClean="0"/>
              <a:t>  return arguments;</a:t>
            </a:r>
          </a:p>
          <a:p>
            <a:r>
              <a:rPr lang="en-US" dirty="0" smtClean="0"/>
              <a:t>}</a:t>
            </a:r>
          </a:p>
          <a:p>
            <a:r>
              <a:rPr lang="en-US" dirty="0" smtClean="0"/>
              <a:t>foo(1, 2, 3); // { "0": 1, "1": 2, "2": 3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FFF2B87-8C84-456B-A9BE-E1C5333D99BC}" type="datetime1">
              <a:rPr lang="en-US" smtClean="0"/>
              <a:t>3/11/2017</a:t>
            </a:fld>
            <a:endParaRPr lang="en-US" dirty="0"/>
          </a:p>
        </p:txBody>
      </p:sp>
    </p:spTree>
    <p:extLst>
      <p:ext uri="{BB962C8B-B14F-4D97-AF65-F5344CB8AC3E}">
        <p14:creationId xmlns:p14="http://schemas.microsoft.com/office/powerpoint/2010/main" val="315267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multiply(multiplier, ...</a:t>
            </a:r>
            <a:r>
              <a:rPr lang="en-US" dirty="0" err="1" smtClean="0"/>
              <a:t>theArgs</a:t>
            </a:r>
            <a:r>
              <a:rPr lang="en-US" dirty="0" smtClean="0"/>
              <a:t>) {</a:t>
            </a:r>
          </a:p>
          <a:p>
            <a:r>
              <a:rPr lang="en-US" dirty="0" smtClean="0"/>
              <a:t>  return </a:t>
            </a:r>
            <a:r>
              <a:rPr lang="en-US" dirty="0" err="1" smtClean="0"/>
              <a:t>theArgs.map</a:t>
            </a:r>
            <a:r>
              <a:rPr lang="en-US" dirty="0" smtClean="0"/>
              <a:t>(function(element) {</a:t>
            </a:r>
          </a:p>
          <a:p>
            <a:r>
              <a:rPr lang="en-US" dirty="0" smtClean="0"/>
              <a:t>    return multiplier * element;</a:t>
            </a:r>
          </a:p>
          <a:p>
            <a:r>
              <a:rPr lang="en-US" dirty="0" smtClean="0"/>
              <a:t>  });</a:t>
            </a:r>
          </a:p>
          <a:p>
            <a:r>
              <a:rPr lang="en-US" dirty="0" smtClean="0"/>
              <a:t>}</a:t>
            </a:r>
          </a:p>
          <a:p>
            <a:endParaRPr lang="en-US" dirty="0" smtClean="0"/>
          </a:p>
          <a:p>
            <a:r>
              <a:rPr lang="en-US" dirty="0" err="1" smtClean="0"/>
              <a:t>var</a:t>
            </a:r>
            <a:r>
              <a:rPr lang="en-US" dirty="0" smtClean="0"/>
              <a:t> </a:t>
            </a:r>
            <a:r>
              <a:rPr lang="en-US" dirty="0" err="1" smtClean="0"/>
              <a:t>arr</a:t>
            </a:r>
            <a:r>
              <a:rPr lang="en-US" dirty="0" smtClean="0"/>
              <a:t> = multiply(2, 1, 2, 3); </a:t>
            </a:r>
          </a:p>
          <a:p>
            <a:r>
              <a:rPr lang="en-US" dirty="0" smtClean="0"/>
              <a:t>console.log(</a:t>
            </a:r>
            <a:r>
              <a:rPr lang="en-US" dirty="0" err="1" smtClean="0"/>
              <a:t>arr</a:t>
            </a:r>
            <a:r>
              <a:rPr lang="en-US" dirty="0" smtClean="0"/>
              <a:t>); // [2, 4, 6]</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A55A900-54F0-40A3-9F0D-43568435D162}" type="datetime1">
              <a:rPr lang="en-US" smtClean="0"/>
              <a:t>3/11/2017</a:t>
            </a:fld>
            <a:endParaRPr lang="en-US" dirty="0"/>
          </a:p>
        </p:txBody>
      </p:sp>
    </p:spTree>
    <p:extLst>
      <p:ext uri="{BB962C8B-B14F-4D97-AF65-F5344CB8AC3E}">
        <p14:creationId xmlns:p14="http://schemas.microsoft.com/office/powerpoint/2010/main" val="4140167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3/11/2017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3/11/2017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following variables are defined in the global scope</a:t>
            </a:r>
          </a:p>
          <a:p>
            <a:r>
              <a:rPr lang="en-US" dirty="0" err="1" smtClean="0"/>
              <a:t>var</a:t>
            </a:r>
            <a:r>
              <a:rPr lang="en-US" dirty="0" smtClean="0"/>
              <a:t> num1 = 20,</a:t>
            </a:r>
          </a:p>
          <a:p>
            <a:r>
              <a:rPr lang="en-US" dirty="0" smtClean="0"/>
              <a:t>    num2 = 3,</a:t>
            </a:r>
          </a:p>
          <a:p>
            <a:r>
              <a:rPr lang="en-US" dirty="0" smtClean="0"/>
              <a:t>    name = '</a:t>
            </a:r>
            <a:r>
              <a:rPr lang="en-US" dirty="0" err="1" smtClean="0"/>
              <a:t>Chamahk</a:t>
            </a:r>
            <a:r>
              <a:rPr lang="en-US" dirty="0" smtClean="0"/>
              <a:t>';</a:t>
            </a:r>
          </a:p>
          <a:p>
            <a:endParaRPr lang="en-US" dirty="0" smtClean="0"/>
          </a:p>
          <a:p>
            <a:r>
              <a:rPr lang="en-US" dirty="0" smtClean="0"/>
              <a:t>// This function is defined in the global scope</a:t>
            </a:r>
          </a:p>
          <a:p>
            <a:r>
              <a:rPr lang="en-US" dirty="0" smtClean="0"/>
              <a:t>function multiply() {</a:t>
            </a:r>
          </a:p>
          <a:p>
            <a:r>
              <a:rPr lang="en-US" dirty="0" smtClean="0"/>
              <a:t>  return num1 * num2;</a:t>
            </a:r>
          </a:p>
          <a:p>
            <a:r>
              <a:rPr lang="en-US" dirty="0" smtClean="0"/>
              <a:t>}</a:t>
            </a:r>
          </a:p>
          <a:p>
            <a:endParaRPr lang="en-US" dirty="0" smtClean="0"/>
          </a:p>
          <a:p>
            <a:r>
              <a:rPr lang="en-US" dirty="0" smtClean="0"/>
              <a:t>multiply(); // Returns 60</a:t>
            </a:r>
          </a:p>
          <a:p>
            <a:endParaRPr lang="en-US" dirty="0" smtClean="0"/>
          </a:p>
          <a:p>
            <a:r>
              <a:rPr lang="en-US" dirty="0" smtClean="0"/>
              <a:t>// A nested function example</a:t>
            </a:r>
          </a:p>
          <a:p>
            <a:r>
              <a:rPr lang="en-US" dirty="0" smtClean="0"/>
              <a:t>function </a:t>
            </a:r>
            <a:r>
              <a:rPr lang="en-US" dirty="0" err="1" smtClean="0"/>
              <a:t>getScore</a:t>
            </a:r>
            <a:r>
              <a:rPr lang="en-US" dirty="0" smtClean="0"/>
              <a:t>() {</a:t>
            </a:r>
          </a:p>
          <a:p>
            <a:r>
              <a:rPr lang="en-US" dirty="0" smtClean="0"/>
              <a:t>  </a:t>
            </a:r>
            <a:r>
              <a:rPr lang="en-US" dirty="0" err="1" smtClean="0"/>
              <a:t>var</a:t>
            </a:r>
            <a:r>
              <a:rPr lang="en-US" dirty="0" smtClean="0"/>
              <a:t> num1 = 2,</a:t>
            </a:r>
          </a:p>
          <a:p>
            <a:r>
              <a:rPr lang="en-US" dirty="0" smtClean="0"/>
              <a:t>      num2 = 3;</a:t>
            </a:r>
          </a:p>
          <a:p>
            <a:r>
              <a:rPr lang="en-US" dirty="0" smtClean="0"/>
              <a:t>  </a:t>
            </a:r>
          </a:p>
          <a:p>
            <a:r>
              <a:rPr lang="en-US" dirty="0" smtClean="0"/>
              <a:t>  function add() {</a:t>
            </a:r>
          </a:p>
          <a:p>
            <a:r>
              <a:rPr lang="en-US" dirty="0" smtClean="0"/>
              <a:t>    return name + ' scored ' + (num1 + num2);</a:t>
            </a:r>
          </a:p>
          <a:p>
            <a:r>
              <a:rPr lang="en-US" dirty="0" smtClean="0"/>
              <a:t>  }</a:t>
            </a:r>
          </a:p>
          <a:p>
            <a:r>
              <a:rPr lang="en-US" dirty="0" smtClean="0"/>
              <a:t>  </a:t>
            </a:r>
          </a:p>
          <a:p>
            <a:r>
              <a:rPr lang="en-US" dirty="0" smtClean="0"/>
              <a:t>  return add();</a:t>
            </a:r>
          </a:p>
          <a:p>
            <a:r>
              <a:rPr lang="en-US" dirty="0" smtClean="0"/>
              <a:t>}</a:t>
            </a:r>
          </a:p>
          <a:p>
            <a:endParaRPr lang="en-US" dirty="0" smtClean="0"/>
          </a:p>
          <a:p>
            <a:r>
              <a:rPr lang="en-US" dirty="0" err="1" smtClean="0"/>
              <a:t>getScore</a:t>
            </a:r>
            <a:r>
              <a:rPr lang="en-US" dirty="0" smtClean="0"/>
              <a:t>(); // Returns "</a:t>
            </a:r>
            <a:r>
              <a:rPr lang="en-US" dirty="0" err="1" smtClean="0"/>
              <a:t>Chamahk</a:t>
            </a:r>
            <a:r>
              <a:rPr lang="en-US" dirty="0" smtClean="0"/>
              <a:t> scored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AD9736-5B29-49D5-B31A-75D2DCFFC399}" type="datetime1">
              <a:rPr lang="en-US" smtClean="0"/>
              <a:t>3/11/2017</a:t>
            </a:fld>
            <a:endParaRPr lang="en-US" dirty="0"/>
          </a:p>
        </p:txBody>
      </p:sp>
    </p:spTree>
    <p:extLst>
      <p:ext uri="{BB962C8B-B14F-4D97-AF65-F5344CB8AC3E}">
        <p14:creationId xmlns:p14="http://schemas.microsoft.com/office/powerpoint/2010/main" val="38761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function </a:t>
            </a:r>
            <a:r>
              <a:rPr lang="en-US" dirty="0" err="1" smtClean="0"/>
              <a:t>addSquares</a:t>
            </a:r>
            <a:r>
              <a:rPr lang="en-US" dirty="0" smtClean="0"/>
              <a:t>(a, b) {</a:t>
            </a:r>
          </a:p>
          <a:p>
            <a:r>
              <a:rPr lang="en-US" dirty="0" smtClean="0"/>
              <a:t>  function square(x) {</a:t>
            </a:r>
          </a:p>
          <a:p>
            <a:r>
              <a:rPr lang="en-US" dirty="0" smtClean="0"/>
              <a:t>    return x * x;</a:t>
            </a:r>
          </a:p>
          <a:p>
            <a:r>
              <a:rPr lang="en-US" dirty="0" smtClean="0"/>
              <a:t>  }</a:t>
            </a:r>
          </a:p>
          <a:p>
            <a:r>
              <a:rPr lang="en-US" dirty="0" smtClean="0"/>
              <a:t>  return square(a) + square(b);</a:t>
            </a:r>
          </a:p>
          <a:p>
            <a:r>
              <a:rPr lang="en-US" dirty="0" smtClean="0"/>
              <a:t>}</a:t>
            </a:r>
          </a:p>
          <a:p>
            <a:r>
              <a:rPr lang="en-US" dirty="0" smtClean="0"/>
              <a:t>a = </a:t>
            </a:r>
            <a:r>
              <a:rPr lang="en-US" dirty="0" err="1" smtClean="0"/>
              <a:t>addSquares</a:t>
            </a:r>
            <a:r>
              <a:rPr lang="en-US" dirty="0" smtClean="0"/>
              <a:t>(2, 3); // returns 13</a:t>
            </a:r>
          </a:p>
          <a:p>
            <a:r>
              <a:rPr lang="en-US" dirty="0" smtClean="0"/>
              <a:t>b = </a:t>
            </a:r>
            <a:r>
              <a:rPr lang="en-US" dirty="0" err="1" smtClean="0"/>
              <a:t>addSquares</a:t>
            </a:r>
            <a:r>
              <a:rPr lang="en-US" dirty="0" smtClean="0"/>
              <a:t>(3, 4); // returns 25</a:t>
            </a:r>
          </a:p>
          <a:p>
            <a:r>
              <a:rPr lang="en-US" dirty="0" smtClean="0"/>
              <a:t>c = </a:t>
            </a:r>
            <a:r>
              <a:rPr lang="en-US" dirty="0" err="1" smtClean="0"/>
              <a:t>addSquares</a:t>
            </a:r>
            <a:r>
              <a:rPr lang="en-US" dirty="0" smtClean="0"/>
              <a:t>(4, 5); // returns 41</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3364D99-4C0A-4DA3-80E4-D2BA17C91B7B}" type="datetime1">
              <a:rPr lang="en-US" smtClean="0"/>
              <a:t>3/11/2017</a:t>
            </a:fld>
            <a:endParaRPr lang="en-US" dirty="0"/>
          </a:p>
        </p:txBody>
      </p:sp>
    </p:spTree>
    <p:extLst>
      <p:ext uri="{BB962C8B-B14F-4D97-AF65-F5344CB8AC3E}">
        <p14:creationId xmlns:p14="http://schemas.microsoft.com/office/powerpoint/2010/main" val="11592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3/11/2017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that calls itself is called a recursive function. In some ways, recursion is analogous to a loop.</a:t>
            </a:r>
          </a:p>
          <a:p>
            <a:r>
              <a:rPr lang="en-US" dirty="0" smtClean="0"/>
              <a:t>Both execute the same code multiple times, and both require a condition (to avoid an infinite loop, or rather, infinite recursion in this case). </a:t>
            </a:r>
          </a:p>
          <a:p>
            <a:r>
              <a:rPr lang="en-US" dirty="0" smtClean="0"/>
              <a:t>For example, the following loop:</a:t>
            </a:r>
          </a:p>
          <a:p>
            <a:r>
              <a:rPr lang="en-US" dirty="0" smtClean="0"/>
              <a:t>Loop:</a:t>
            </a:r>
          </a:p>
          <a:p>
            <a:r>
              <a:rPr lang="en-US" dirty="0" err="1" smtClean="0"/>
              <a:t>var</a:t>
            </a:r>
            <a:r>
              <a:rPr lang="en-US" dirty="0" smtClean="0"/>
              <a:t> x = 0;</a:t>
            </a:r>
          </a:p>
          <a:p>
            <a:r>
              <a:rPr lang="en-US" dirty="0" smtClean="0"/>
              <a:t>while (x &lt; 10) { // "x &lt; 10" is the loop condition</a:t>
            </a:r>
          </a:p>
          <a:p>
            <a:r>
              <a:rPr lang="en-US" dirty="0" smtClean="0"/>
              <a:t>   // do stuff</a:t>
            </a:r>
          </a:p>
          <a:p>
            <a:r>
              <a:rPr lang="en-US" dirty="0" smtClean="0"/>
              <a:t>   x++;</a:t>
            </a:r>
          </a:p>
          <a:p>
            <a:r>
              <a:rPr lang="en-US" dirty="0" smtClean="0"/>
              <a:t>}</a:t>
            </a:r>
          </a:p>
          <a:p>
            <a:endParaRPr lang="en-US" dirty="0" smtClean="0"/>
          </a:p>
          <a:p>
            <a:r>
              <a:rPr lang="en-US" dirty="0" smtClean="0"/>
              <a:t>function loop(x) {</a:t>
            </a:r>
          </a:p>
          <a:p>
            <a:r>
              <a:rPr lang="en-US" dirty="0" smtClean="0"/>
              <a:t>  if (x &gt;= 10) // "x &gt;= 10" is the exit condition (equivalent to "!(x &lt; 10)")</a:t>
            </a:r>
          </a:p>
          <a:p>
            <a:r>
              <a:rPr lang="en-US" dirty="0" smtClean="0"/>
              <a:t>    return;</a:t>
            </a:r>
          </a:p>
          <a:p>
            <a:r>
              <a:rPr lang="en-US" dirty="0" smtClean="0"/>
              <a:t>  // do stuff</a:t>
            </a:r>
          </a:p>
          <a:p>
            <a:r>
              <a:rPr lang="en-US" dirty="0" smtClean="0"/>
              <a:t>  loop(x + 1); // the recursive call</a:t>
            </a:r>
          </a:p>
          <a:p>
            <a:r>
              <a:rPr lang="en-US" dirty="0" smtClean="0"/>
              <a:t>}</a:t>
            </a:r>
          </a:p>
          <a:p>
            <a:r>
              <a:rPr lang="en-US" dirty="0" smtClean="0"/>
              <a:t>loop(0);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9FD35E-37F2-48C4-9434-4A190D954D08}" type="datetime1">
              <a:rPr lang="en-US" smtClean="0"/>
              <a:t>3/11/2017</a:t>
            </a:fld>
            <a:endParaRPr lang="en-US" dirty="0"/>
          </a:p>
        </p:txBody>
      </p:sp>
    </p:spTree>
    <p:extLst>
      <p:ext uri="{BB962C8B-B14F-4D97-AF65-F5344CB8AC3E}">
        <p14:creationId xmlns:p14="http://schemas.microsoft.com/office/powerpoint/2010/main" val="942812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outside(x) {</a:t>
            </a:r>
          </a:p>
          <a:p>
            <a:r>
              <a:rPr lang="en-US" dirty="0" smtClean="0"/>
              <a:t>  function inside(y) {</a:t>
            </a:r>
          </a:p>
          <a:p>
            <a:r>
              <a:rPr lang="en-US" dirty="0" smtClean="0"/>
              <a:t>    return x + y;</a:t>
            </a:r>
          </a:p>
          <a:p>
            <a:r>
              <a:rPr lang="en-US" dirty="0" smtClean="0"/>
              <a:t>  }</a:t>
            </a:r>
          </a:p>
          <a:p>
            <a:r>
              <a:rPr lang="en-US" dirty="0" smtClean="0"/>
              <a:t>  return inside;</a:t>
            </a:r>
          </a:p>
          <a:p>
            <a:r>
              <a:rPr lang="en-US" dirty="0" smtClean="0"/>
              <a:t>}</a:t>
            </a:r>
          </a:p>
          <a:p>
            <a:r>
              <a:rPr lang="en-US" dirty="0" err="1" smtClean="0"/>
              <a:t>fn_inside</a:t>
            </a:r>
            <a:r>
              <a:rPr lang="en-US" dirty="0" smtClean="0"/>
              <a:t> = outside(3); // Think of it like: give me a function that adds 3 to whatever you give it</a:t>
            </a:r>
          </a:p>
          <a:p>
            <a:r>
              <a:rPr lang="en-US" dirty="0" smtClean="0"/>
              <a:t>result = </a:t>
            </a:r>
            <a:r>
              <a:rPr lang="en-US" dirty="0" err="1" smtClean="0"/>
              <a:t>fn_inside</a:t>
            </a:r>
            <a:r>
              <a:rPr lang="en-US" dirty="0" smtClean="0"/>
              <a:t>(5); // returns 8</a:t>
            </a:r>
          </a:p>
          <a:p>
            <a:endParaRPr lang="en-US" dirty="0" smtClean="0"/>
          </a:p>
          <a:p>
            <a:r>
              <a:rPr lang="en-US" dirty="0" smtClean="0"/>
              <a:t>result1 = outside(3)(5); // returns 8</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A4FB86-8A28-400E-8D40-4E1268A09A33}" type="datetime1">
              <a:rPr lang="en-US" smtClean="0"/>
              <a:t>3/11/2017</a:t>
            </a:fld>
            <a:endParaRPr lang="en-US" dirty="0"/>
          </a:p>
        </p:txBody>
      </p:sp>
    </p:spTree>
    <p:extLst>
      <p:ext uri="{BB962C8B-B14F-4D97-AF65-F5344CB8AC3E}">
        <p14:creationId xmlns:p14="http://schemas.microsoft.com/office/powerpoint/2010/main" val="1767149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EX.function</a:t>
            </a:r>
            <a:r>
              <a:rPr lang="en-US" dirty="0" smtClean="0"/>
              <a:t> A(x) {</a:t>
            </a:r>
          </a:p>
          <a:p>
            <a:r>
              <a:rPr lang="en-US" dirty="0" smtClean="0"/>
              <a:t>  function B(y) {</a:t>
            </a:r>
          </a:p>
          <a:p>
            <a:r>
              <a:rPr lang="en-US" dirty="0" smtClean="0"/>
              <a:t>    function C(z) {</a:t>
            </a:r>
          </a:p>
          <a:p>
            <a:r>
              <a:rPr lang="en-US" dirty="0" smtClean="0"/>
              <a:t>      console.log(x + y + z);</a:t>
            </a:r>
          </a:p>
          <a:p>
            <a:r>
              <a:rPr lang="en-US" dirty="0" smtClean="0"/>
              <a:t>    }</a:t>
            </a:r>
          </a:p>
          <a:p>
            <a:r>
              <a:rPr lang="en-US" dirty="0" smtClean="0"/>
              <a:t>    C(3);</a:t>
            </a:r>
          </a:p>
          <a:p>
            <a:r>
              <a:rPr lang="en-US" dirty="0" smtClean="0"/>
              <a:t>  }</a:t>
            </a:r>
          </a:p>
          <a:p>
            <a:r>
              <a:rPr lang="en-US" dirty="0" smtClean="0"/>
              <a:t>  B(2);</a:t>
            </a:r>
          </a:p>
          <a:p>
            <a:r>
              <a:rPr lang="en-US" dirty="0" smtClean="0"/>
              <a:t>}</a:t>
            </a:r>
          </a:p>
          <a:p>
            <a:r>
              <a:rPr lang="en-US" dirty="0" smtClean="0"/>
              <a:t>A(1); // logs 6 (1 + 2 + 3).</a:t>
            </a:r>
          </a:p>
          <a:p>
            <a:endParaRPr lang="en-US" dirty="0" smtClean="0"/>
          </a:p>
          <a:p>
            <a:r>
              <a:rPr lang="en-US" dirty="0" smtClean="0"/>
              <a:t>In this example, C accesses B's y and A's x. This can be done because:</a:t>
            </a:r>
          </a:p>
          <a:p>
            <a:endParaRPr lang="en-US" dirty="0" smtClean="0"/>
          </a:p>
          <a:p>
            <a:r>
              <a:rPr lang="en-US" dirty="0" smtClean="0"/>
              <a:t>B forms a closure including A, i.e. B can access A's arguments and variables.</a:t>
            </a:r>
          </a:p>
          <a:p>
            <a:r>
              <a:rPr lang="en-US" dirty="0" smtClean="0"/>
              <a:t>C forms a closure including B.</a:t>
            </a:r>
          </a:p>
          <a:p>
            <a:r>
              <a:rPr lang="en-US" dirty="0" smtClean="0"/>
              <a:t>Because B's closure includes A, C's closure includes A, C can access both B and A's arguments and variables. In other words, C chains the scopes of B and A in that order.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E13B294-B099-4490-81EB-2B3CA196618B}" type="datetime1">
              <a:rPr lang="en-US" smtClean="0"/>
              <a:t>3/11/2017</a:t>
            </a:fld>
            <a:endParaRPr lang="en-US" dirty="0"/>
          </a:p>
        </p:txBody>
      </p:sp>
    </p:spTree>
    <p:extLst>
      <p:ext uri="{BB962C8B-B14F-4D97-AF65-F5344CB8AC3E}">
        <p14:creationId xmlns:p14="http://schemas.microsoft.com/office/powerpoint/2010/main" val="195505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 {</a:t>
            </a:r>
          </a:p>
          <a:p>
            <a:r>
              <a:rPr lang="en-US" dirty="0" smtClean="0"/>
              <a:t>  </a:t>
            </a:r>
            <a:r>
              <a:rPr lang="en-US" dirty="0" err="1" smtClean="0"/>
              <a:t>var</a:t>
            </a:r>
            <a:r>
              <a:rPr lang="en-US" dirty="0" smtClean="0"/>
              <a:t> x = 10;</a:t>
            </a:r>
          </a:p>
          <a:p>
            <a:r>
              <a:rPr lang="en-US" dirty="0" smtClean="0"/>
              <a:t>  function inside(x) {</a:t>
            </a:r>
          </a:p>
          <a:p>
            <a:r>
              <a:rPr lang="en-US" dirty="0" smtClean="0"/>
              <a:t>    return x;</a:t>
            </a:r>
          </a:p>
          <a:p>
            <a:r>
              <a:rPr lang="en-US" dirty="0" smtClean="0"/>
              <a:t>  }</a:t>
            </a:r>
          </a:p>
          <a:p>
            <a:r>
              <a:rPr lang="en-US" dirty="0" smtClean="0"/>
              <a:t>  return inside;</a:t>
            </a:r>
          </a:p>
          <a:p>
            <a:r>
              <a:rPr lang="en-US" dirty="0" smtClean="0"/>
              <a:t>}</a:t>
            </a:r>
          </a:p>
          <a:p>
            <a:r>
              <a:rPr lang="en-US" dirty="0" smtClean="0"/>
              <a:t>result = outside()(20); // returns 20 instead of 10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83E8344-54CF-410F-AC5E-87691D3A86DE}" type="datetime1">
              <a:rPr lang="en-US" smtClean="0"/>
              <a:t>3/11/2017</a:t>
            </a:fld>
            <a:endParaRPr lang="en-US" dirty="0"/>
          </a:p>
        </p:txBody>
      </p:sp>
    </p:spTree>
    <p:extLst>
      <p:ext uri="{BB962C8B-B14F-4D97-AF65-F5344CB8AC3E}">
        <p14:creationId xmlns:p14="http://schemas.microsoft.com/office/powerpoint/2010/main" val="3676415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pet = function(name) {   // The outer function defines a variable called "name"</a:t>
            </a:r>
          </a:p>
          <a:p>
            <a:r>
              <a:rPr lang="en-US" dirty="0" smtClean="0"/>
              <a:t>  </a:t>
            </a:r>
            <a:r>
              <a:rPr lang="en-US" dirty="0" err="1" smtClean="0"/>
              <a:t>var</a:t>
            </a:r>
            <a:r>
              <a:rPr lang="en-US" dirty="0" smtClean="0"/>
              <a:t> </a:t>
            </a:r>
            <a:r>
              <a:rPr lang="en-US" dirty="0" err="1" smtClean="0"/>
              <a:t>getName</a:t>
            </a:r>
            <a:r>
              <a:rPr lang="en-US" dirty="0" smtClean="0"/>
              <a:t> = function() {</a:t>
            </a:r>
          </a:p>
          <a:p>
            <a:r>
              <a:rPr lang="en-US" dirty="0" smtClean="0"/>
              <a:t>    return name;             // The inner function has access to the "name" variable of the outer function</a:t>
            </a:r>
          </a:p>
          <a:p>
            <a:r>
              <a:rPr lang="en-US" dirty="0" smtClean="0"/>
              <a:t>  }</a:t>
            </a:r>
          </a:p>
          <a:p>
            <a:r>
              <a:rPr lang="en-US" dirty="0" smtClean="0"/>
              <a:t>  return </a:t>
            </a:r>
            <a:r>
              <a:rPr lang="en-US" dirty="0" err="1" smtClean="0"/>
              <a:t>getName</a:t>
            </a:r>
            <a:r>
              <a:rPr lang="en-US" dirty="0" smtClean="0"/>
              <a:t>;            // Return the inner function, thereby exposing it to outer scopes</a:t>
            </a:r>
          </a:p>
          <a:p>
            <a:r>
              <a:rPr lang="en-US" dirty="0" smtClean="0"/>
              <a:t>}</a:t>
            </a:r>
          </a:p>
          <a:p>
            <a:r>
              <a:rPr lang="en-US" dirty="0" err="1" smtClean="0"/>
              <a:t>myPet</a:t>
            </a:r>
            <a:r>
              <a:rPr lang="en-US" dirty="0" smtClean="0"/>
              <a:t> = pet('</a:t>
            </a:r>
            <a:r>
              <a:rPr lang="en-US" dirty="0" err="1" smtClean="0"/>
              <a:t>Vivie</a:t>
            </a:r>
            <a:r>
              <a:rPr lang="en-US" dirty="0" smtClean="0"/>
              <a:t>');</a:t>
            </a:r>
          </a:p>
          <a:p>
            <a:r>
              <a:rPr lang="en-US" dirty="0" smtClean="0"/>
              <a:t>   </a:t>
            </a:r>
          </a:p>
          <a:p>
            <a:r>
              <a:rPr lang="en-US" dirty="0" err="1" smtClean="0"/>
              <a:t>myPet</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8C12100-49BB-424D-BB8B-C0F476F8FAF7}" type="datetime1">
              <a:rPr lang="en-US" smtClean="0"/>
              <a:t>3/11/2017</a:t>
            </a:fld>
            <a:endParaRPr lang="en-US" dirty="0"/>
          </a:p>
        </p:txBody>
      </p:sp>
    </p:spTree>
    <p:extLst>
      <p:ext uri="{BB962C8B-B14F-4D97-AF65-F5344CB8AC3E}">
        <p14:creationId xmlns:p14="http://schemas.microsoft.com/office/powerpoint/2010/main" val="57395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You can call any of the methods of the String object on a string literal value—JavaScript automatically converts the string literal to a temporary String object, calls the method, then discards the temporary String object. You can also use the String. length property with a string literal.</a:t>
            </a:r>
          </a:p>
          <a:p>
            <a:endParaRPr lang="en-US" b="1" dirty="0" smtClean="0"/>
          </a:p>
          <a:p>
            <a:r>
              <a:rPr lang="en-US" b="1" dirty="0" smtClean="0"/>
              <a:t>You should use string literals unless you specifically need to use a String object, because String objects can have counterintuitive behavior</a:t>
            </a:r>
          </a:p>
          <a:p>
            <a:endParaRPr lang="en-US" b="1" dirty="0" smtClean="0"/>
          </a:p>
          <a:p>
            <a:r>
              <a:rPr lang="en-US" b="1" dirty="0" smtClean="0"/>
              <a:t>JavaScript</a:t>
            </a:r>
            <a:r>
              <a:rPr lang="en-US" b="1" dirty="0" smtClean="0"/>
              <a: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3/11/2017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sz="900" dirty="0" err="1" smtClean="0"/>
              <a:t>var</a:t>
            </a:r>
            <a:r>
              <a:rPr lang="en-US" sz="900" dirty="0" smtClean="0"/>
              <a:t> </a:t>
            </a:r>
            <a:r>
              <a:rPr lang="en-US" sz="900" dirty="0" err="1" smtClean="0"/>
              <a:t>arr</a:t>
            </a:r>
            <a:r>
              <a:rPr lang="en-US" sz="900" dirty="0" smtClean="0"/>
              <a:t> = new(1,2,3);</a:t>
            </a:r>
          </a:p>
          <a:p>
            <a:r>
              <a:rPr lang="en-US" sz="900" dirty="0" err="1" smtClean="0"/>
              <a:t>var</a:t>
            </a:r>
            <a:r>
              <a:rPr lang="en-US" sz="900" dirty="0" smtClean="0"/>
              <a:t> </a:t>
            </a:r>
            <a:r>
              <a:rPr lang="en-US" sz="900" dirty="0" err="1" smtClean="0"/>
              <a:t>arr</a:t>
            </a:r>
            <a:r>
              <a:rPr lang="en-US" sz="900" dirty="0" smtClean="0"/>
              <a:t> = Array(1,2,3);</a:t>
            </a:r>
          </a:p>
          <a:p>
            <a:r>
              <a:rPr lang="en-US" sz="900" dirty="0" err="1" smtClean="0"/>
              <a:t>var</a:t>
            </a:r>
            <a:r>
              <a:rPr lang="en-US" sz="900" dirty="0" smtClean="0"/>
              <a:t> </a:t>
            </a:r>
            <a:r>
              <a:rPr lang="en-US" sz="900" dirty="0" err="1" smtClean="0"/>
              <a:t>arr</a:t>
            </a:r>
            <a:r>
              <a:rPr lang="en-US" sz="900" dirty="0" smtClean="0"/>
              <a:t> = [1,2,3];</a:t>
            </a:r>
          </a:p>
          <a:p>
            <a:endParaRPr lang="en-US" sz="900" dirty="0" smtClean="0"/>
          </a:p>
          <a:p>
            <a:r>
              <a:rPr lang="en-US" sz="900" dirty="0" smtClean="0"/>
              <a:t>Ex-2.</a:t>
            </a:r>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new</a:t>
            </a:r>
            <a:r>
              <a:rPr lang="en-US" dirty="0" smtClean="0"/>
              <a:t> </a:t>
            </a:r>
            <a:r>
              <a:rPr lang="en-US" dirty="0" smtClean="0">
                <a:effectLst/>
              </a:rPr>
              <a:t>Array</a:t>
            </a:r>
            <a:r>
              <a:rPr lang="en-US" sz="900" kern="1200" dirty="0" smtClean="0">
                <a:solidFill>
                  <a:schemeClr val="tx1"/>
                </a:solidFill>
                <a:effectLst/>
                <a:latin typeface="+mn-lt"/>
                <a:ea typeface="+mn-ea"/>
                <a:cs typeface="+mn-cs"/>
              </a:rPr>
              <a:t>('Hello',</a:t>
            </a:r>
            <a:r>
              <a:rPr lang="en-US" dirty="0" smtClean="0"/>
              <a:t> </a:t>
            </a:r>
            <a:r>
              <a:rPr lang="en-US" dirty="0" err="1" smtClean="0"/>
              <a:t>myVar</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3.14159);</a:t>
            </a:r>
            <a:r>
              <a:rPr lang="en-US" dirty="0" smtClean="0"/>
              <a:t> </a:t>
            </a:r>
          </a:p>
          <a:p>
            <a:endParaRPr lang="en-US" dirty="0" smtClean="0"/>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['Mango',</a:t>
            </a:r>
            <a:r>
              <a:rPr lang="en-US" dirty="0" smtClean="0"/>
              <a:t> </a:t>
            </a:r>
            <a:r>
              <a:rPr lang="en-US" sz="900" kern="1200" dirty="0" smtClean="0">
                <a:solidFill>
                  <a:schemeClr val="tx1"/>
                </a:solidFill>
                <a:effectLst/>
                <a:latin typeface="+mn-lt"/>
                <a:ea typeface="+mn-ea"/>
                <a:cs typeface="+mn-cs"/>
              </a:rPr>
              <a:t>'Apple',</a:t>
            </a:r>
            <a:r>
              <a:rPr lang="en-US" dirty="0" smtClean="0"/>
              <a:t> </a:t>
            </a:r>
            <a:r>
              <a:rPr lang="en-US" sz="900" kern="1200" dirty="0" smtClean="0">
                <a:solidFill>
                  <a:schemeClr val="tx1"/>
                </a:solidFill>
                <a:effectLst/>
                <a:latin typeface="+mn-lt"/>
                <a:ea typeface="+mn-ea"/>
                <a:cs typeface="+mn-cs"/>
              </a:rPr>
              <a:t>'Orange'];</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D357578-6251-4D45-8D70-F9C82C925954}" type="datetime1">
              <a:rPr lang="en-US" smtClean="0"/>
              <a:t>3/11/2017</a:t>
            </a:fld>
            <a:endParaRPr lang="en-US" dirty="0"/>
          </a:p>
        </p:txBody>
      </p:sp>
    </p:spTree>
    <p:extLst>
      <p:ext uri="{BB962C8B-B14F-4D97-AF65-F5344CB8AC3E}">
        <p14:creationId xmlns:p14="http://schemas.microsoft.com/office/powerpoint/2010/main" val="2899229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 NOTE: in the above code, </a:t>
            </a:r>
            <a:r>
              <a:rPr lang="en-US" dirty="0" err="1" smtClean="0"/>
              <a:t>arrayLength</a:t>
            </a:r>
            <a:r>
              <a:rPr lang="en-US" sz="900" b="0" i="0" kern="1200" dirty="0" smtClean="0">
                <a:solidFill>
                  <a:schemeClr val="tx1"/>
                </a:solidFill>
                <a:effectLst/>
                <a:latin typeface="+mn-lt"/>
                <a:ea typeface="+mn-ea"/>
                <a:cs typeface="+mn-cs"/>
              </a:rPr>
              <a:t> must be a </a:t>
            </a:r>
            <a:r>
              <a:rPr lang="en-US" dirty="0" smtClean="0"/>
              <a:t>Number</a:t>
            </a:r>
            <a:r>
              <a:rPr lang="en-US" sz="900" b="0" i="0" kern="1200" dirty="0" smtClean="0">
                <a:solidFill>
                  <a:schemeClr val="tx1"/>
                </a:solidFill>
                <a:effectLst/>
                <a:latin typeface="+mn-lt"/>
                <a:ea typeface="+mn-ea"/>
                <a:cs typeface="+mn-cs"/>
              </a:rPr>
              <a:t>. Otherwise, an array with a single element (the provided value) will be created. Calling </a:t>
            </a:r>
            <a:r>
              <a:rPr lang="en-US" dirty="0" err="1" smtClean="0"/>
              <a:t>arr.length</a:t>
            </a:r>
            <a:r>
              <a:rPr lang="en-US" sz="900" b="0" i="0" kern="1200" dirty="0" smtClean="0">
                <a:solidFill>
                  <a:schemeClr val="tx1"/>
                </a:solidFill>
                <a:effectLst/>
                <a:latin typeface="+mn-lt"/>
                <a:ea typeface="+mn-ea"/>
                <a:cs typeface="+mn-cs"/>
              </a:rPr>
              <a:t> will return </a:t>
            </a:r>
            <a:r>
              <a:rPr lang="en-US" dirty="0" err="1" smtClean="0"/>
              <a:t>arrayLength</a:t>
            </a:r>
            <a:r>
              <a:rPr lang="en-US" sz="900" b="0" i="0" kern="1200" dirty="0" smtClean="0">
                <a:solidFill>
                  <a:schemeClr val="tx1"/>
                </a:solidFill>
                <a:effectLst/>
                <a:latin typeface="+mn-lt"/>
                <a:ea typeface="+mn-ea"/>
                <a:cs typeface="+mn-cs"/>
              </a:rPr>
              <a:t>, but the array actually contains empty (undefined) elements. Running a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 on the array will return none of the array's elements.</a:t>
            </a:r>
          </a:p>
          <a:p>
            <a:r>
              <a:rPr lang="en-US" sz="900" b="0" i="0" kern="1200" dirty="0" smtClean="0">
                <a:solidFill>
                  <a:schemeClr val="tx1"/>
                </a:solidFill>
                <a:effectLst/>
                <a:latin typeface="+mn-lt"/>
                <a:ea typeface="+mn-ea"/>
                <a:cs typeface="+mn-cs"/>
              </a:rPr>
              <a:t>Ex.</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=new Array(“ram");</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 // [“ram”]</a:t>
            </a:r>
          </a:p>
          <a:p>
            <a:endParaRPr lang="en-US" sz="900" b="0" i="0" kern="1200" dirty="0" smtClean="0">
              <a:solidFill>
                <a:schemeClr val="tx1"/>
              </a:solidFill>
              <a:effectLst/>
              <a:latin typeface="+mn-lt"/>
              <a:ea typeface="+mn-ea"/>
              <a:cs typeface="+mn-cs"/>
            </a:endParaRPr>
          </a:p>
          <a:p>
            <a:r>
              <a:rPr lang="en-US" sz="900" b="0" i="0" kern="1200" baseline="0" dirty="0" err="1" smtClean="0">
                <a:solidFill>
                  <a:schemeClr val="tx1"/>
                </a:solidFill>
                <a:effectLst/>
                <a:latin typeface="+mn-lt"/>
                <a:ea typeface="+mn-ea"/>
                <a:cs typeface="+mn-cs"/>
              </a:rPr>
              <a:t>var</a:t>
            </a:r>
            <a:r>
              <a:rPr lang="en-US" sz="900" b="0" i="0" kern="1200" baseline="0" dirty="0" smtClean="0">
                <a:solidFill>
                  <a:schemeClr val="tx1"/>
                </a:solidFill>
                <a:effectLst/>
                <a:latin typeface="+mn-lt"/>
                <a:ea typeface="+mn-ea"/>
                <a:cs typeface="+mn-cs"/>
              </a:rPr>
              <a:t> </a:t>
            </a:r>
            <a:r>
              <a:rPr lang="en-US" sz="900" b="0" i="0" kern="1200" baseline="0" dirty="0" err="1" smtClean="0">
                <a:solidFill>
                  <a:schemeClr val="tx1"/>
                </a:solidFill>
                <a:effectLst/>
                <a:latin typeface="+mn-lt"/>
                <a:ea typeface="+mn-ea"/>
                <a:cs typeface="+mn-cs"/>
              </a:rPr>
              <a:t>arr</a:t>
            </a:r>
            <a:r>
              <a:rPr lang="en-US" sz="900" b="0" i="0" kern="1200" baseline="0" dirty="0" smtClean="0">
                <a:solidFill>
                  <a:schemeClr val="tx1"/>
                </a:solidFill>
                <a:effectLst/>
                <a:latin typeface="+mn-lt"/>
                <a:ea typeface="+mn-ea"/>
                <a:cs typeface="+mn-cs"/>
              </a:rPr>
              <a:t>=new Array(5);</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arr.length</a:t>
            </a:r>
            <a:r>
              <a:rPr lang="en-US" sz="900" b="0" i="0" kern="1200" dirty="0" smtClean="0">
                <a:solidFill>
                  <a:schemeClr val="tx1"/>
                </a:solidFill>
                <a:effectLst/>
                <a:latin typeface="+mn-lt"/>
                <a:ea typeface="+mn-ea"/>
                <a:cs typeface="+mn-cs"/>
              </a:rPr>
              <a:t>)//5</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C0640C5-4227-4910-A621-D0E12189A96D}" type="datetime1">
              <a:rPr lang="en-US" smtClean="0"/>
              <a:t>3/11/2017</a:t>
            </a:fld>
            <a:endParaRPr lang="en-US" dirty="0"/>
          </a:p>
        </p:txBody>
      </p:sp>
    </p:spTree>
    <p:extLst>
      <p:ext uri="{BB962C8B-B14F-4D97-AF65-F5344CB8AC3E}">
        <p14:creationId xmlns:p14="http://schemas.microsoft.com/office/powerpoint/2010/main" val="3403945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Note :</a:t>
            </a:r>
            <a:r>
              <a:rPr lang="en-US" sz="900" b="0" i="0" kern="1200" dirty="0" smtClean="0">
                <a:solidFill>
                  <a:schemeClr val="tx1"/>
                </a:solidFill>
                <a:effectLst/>
                <a:latin typeface="+mn-lt"/>
                <a:ea typeface="+mn-ea"/>
                <a:cs typeface="+mn-cs"/>
              </a:rPr>
              <a:t> if you supply a non-integer value to the array operator in the code above, a property will be created in the object representing the array, instead of an array element.</a:t>
            </a:r>
          </a:p>
          <a:p>
            <a:r>
              <a:rPr lang="en-US" dirty="0" smtClean="0"/>
              <a:t>Ex.</a:t>
            </a:r>
          </a:p>
          <a:p>
            <a:r>
              <a:rPr lang="en-US" dirty="0" err="1" smtClean="0"/>
              <a:t>var</a:t>
            </a:r>
            <a:r>
              <a:rPr lang="en-US" dirty="0" smtClean="0"/>
              <a:t> </a:t>
            </a:r>
            <a:r>
              <a:rPr lang="en-US" dirty="0" err="1" smtClean="0"/>
              <a:t>arr</a:t>
            </a:r>
            <a:r>
              <a:rPr lang="en-US" dirty="0" smtClean="0"/>
              <a:t> = [];</a:t>
            </a:r>
          </a:p>
          <a:p>
            <a:r>
              <a:rPr lang="en-US" dirty="0" err="1" smtClean="0"/>
              <a:t>arr</a:t>
            </a:r>
            <a:r>
              <a:rPr lang="en-US" dirty="0" smtClean="0"/>
              <a:t>[3.4] = 'Oranges';</a:t>
            </a:r>
          </a:p>
          <a:p>
            <a:r>
              <a:rPr lang="en-US" dirty="0" smtClean="0"/>
              <a:t>console.log(</a:t>
            </a:r>
            <a:r>
              <a:rPr lang="en-US" dirty="0" err="1" smtClean="0"/>
              <a:t>arr.length</a:t>
            </a:r>
            <a:r>
              <a:rPr lang="en-US" dirty="0" smtClean="0"/>
              <a:t>);                // 0</a:t>
            </a:r>
          </a:p>
          <a:p>
            <a:r>
              <a:rPr lang="en-US" dirty="0" smtClean="0"/>
              <a:t>console.log(</a:t>
            </a:r>
            <a:r>
              <a:rPr lang="en-US" dirty="0" err="1" smtClean="0"/>
              <a:t>arr.hasOwnProperty</a:t>
            </a:r>
            <a:r>
              <a:rPr lang="en-US" dirty="0" smtClean="0"/>
              <a:t>(3.4));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6A00571-200D-4735-8F89-B96DCFC00969}" type="datetime1">
              <a:rPr lang="en-US" smtClean="0"/>
              <a:t>3/11/2017</a:t>
            </a:fld>
            <a:endParaRPr lang="en-US" dirty="0"/>
          </a:p>
        </p:txBody>
      </p:sp>
    </p:spTree>
    <p:extLst>
      <p:ext uri="{BB962C8B-B14F-4D97-AF65-F5344CB8AC3E}">
        <p14:creationId xmlns:p14="http://schemas.microsoft.com/office/powerpoint/2010/main" val="698544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1.JavaScript Array indexes are 0-based: they start at 0, not 1. This means that the </a:t>
            </a:r>
            <a:r>
              <a:rPr lang="en-US" dirty="0" smtClean="0"/>
              <a:t>length</a:t>
            </a:r>
            <a:r>
              <a:rPr lang="en-US" sz="900" b="0" i="0" kern="1200" dirty="0" smtClean="0">
                <a:solidFill>
                  <a:schemeClr val="tx1"/>
                </a:solidFill>
                <a:effectLst/>
                <a:latin typeface="+mn-lt"/>
                <a:ea typeface="+mn-ea"/>
                <a:cs typeface="+mn-cs"/>
              </a:rPr>
              <a:t> property will be one more than the highest index stored in the array</a:t>
            </a:r>
          </a:p>
          <a:p>
            <a:r>
              <a:rPr lang="en-US" sz="900" b="0" i="0" kern="1200" dirty="0" smtClean="0">
                <a:solidFill>
                  <a:schemeClr val="tx1"/>
                </a:solidFill>
                <a:effectLst/>
                <a:latin typeface="+mn-lt"/>
                <a:ea typeface="+mn-ea"/>
                <a:cs typeface="+mn-cs"/>
              </a:rPr>
              <a:t>Ex.</a:t>
            </a:r>
          </a:p>
          <a:p>
            <a:r>
              <a:rPr lang="en-US" sz="900" kern="1200" dirty="0" err="1" smtClean="0">
                <a:solidFill>
                  <a:schemeClr val="tx1"/>
                </a:solidFill>
                <a:effectLst/>
                <a:latin typeface="+mn-lt"/>
                <a:ea typeface="+mn-ea"/>
                <a:cs typeface="+mn-cs"/>
              </a:rPr>
              <a:t>var</a:t>
            </a:r>
            <a:r>
              <a:rPr lang="en-US" dirty="0" smtClean="0"/>
              <a:t> cats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a:t>
            </a:r>
            <a:r>
              <a:rPr lang="en-US" dirty="0" smtClean="0"/>
              <a:t> </a:t>
            </a:r>
          </a:p>
          <a:p>
            <a:r>
              <a:rPr lang="en-US" dirty="0" smtClean="0"/>
              <a:t>cats</a:t>
            </a:r>
            <a:r>
              <a:rPr lang="en-US" sz="900" kern="1200" dirty="0" smtClean="0">
                <a:solidFill>
                  <a:schemeClr val="tx1"/>
                </a:solidFill>
                <a:effectLst/>
                <a:latin typeface="+mn-lt"/>
                <a:ea typeface="+mn-ea"/>
                <a:cs typeface="+mn-cs"/>
              </a:rPr>
              <a:t>[30]</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['Dusty'];</a:t>
            </a:r>
          </a:p>
          <a:p>
            <a:r>
              <a:rPr lang="en-US" dirty="0" smtClean="0"/>
              <a:t>console</a:t>
            </a:r>
            <a:r>
              <a:rPr lang="en-US" sz="900" kern="1200" dirty="0" smtClean="0">
                <a:solidFill>
                  <a:schemeClr val="tx1"/>
                </a:solidFill>
                <a:effectLst/>
                <a:latin typeface="+mn-lt"/>
                <a:ea typeface="+mn-ea"/>
                <a:cs typeface="+mn-cs"/>
              </a:rPr>
              <a:t>.log(</a:t>
            </a:r>
            <a:r>
              <a:rPr lang="en-US" dirty="0" err="1" smtClean="0"/>
              <a:t>cats</a:t>
            </a:r>
            <a:r>
              <a:rPr lang="en-US" sz="900" kern="1200" dirty="0" err="1" smtClean="0">
                <a:solidFill>
                  <a:schemeClr val="tx1"/>
                </a:solidFill>
                <a:effectLst/>
                <a:latin typeface="+mn-lt"/>
                <a:ea typeface="+mn-ea"/>
                <a:cs typeface="+mn-cs"/>
              </a:rPr>
              <a:t>.</a:t>
            </a:r>
            <a:r>
              <a:rPr lang="en-US" dirty="0" err="1" smtClean="0"/>
              <a:t>length</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 31</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2.</a:t>
            </a:r>
            <a:r>
              <a:rPr lang="en-US" sz="900" b="0" i="0" kern="1200" dirty="0" smtClean="0">
                <a:solidFill>
                  <a:schemeClr val="tx1"/>
                </a:solidFill>
                <a:effectLst/>
                <a:latin typeface="+mn-lt"/>
                <a:ea typeface="+mn-ea"/>
                <a:cs typeface="+mn-cs"/>
              </a:rPr>
              <a:t> You can also assign to the </a:t>
            </a:r>
            <a:r>
              <a:rPr lang="en-US" dirty="0" smtClean="0"/>
              <a:t>length</a:t>
            </a:r>
            <a:r>
              <a:rPr lang="en-US" sz="900" b="0" i="0" kern="1200" dirty="0" smtClean="0">
                <a:solidFill>
                  <a:schemeClr val="tx1"/>
                </a:solidFill>
                <a:effectLst/>
                <a:latin typeface="+mn-lt"/>
                <a:ea typeface="+mn-ea"/>
                <a:cs typeface="+mn-cs"/>
              </a:rPr>
              <a:t> property. Writing a value that is shorter than the number of stored items truncates the array; writing 0 empties it entirely:</a:t>
            </a:r>
          </a:p>
          <a:p>
            <a:endParaRPr lang="en-US" sz="900" b="0" i="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cats = ['Dusty', 'Misty', 'Twiggy'];</a:t>
            </a:r>
          </a:p>
          <a:p>
            <a:r>
              <a:rPr lang="en-US" sz="900" kern="1200" dirty="0" smtClean="0">
                <a:solidFill>
                  <a:schemeClr val="tx1"/>
                </a:solidFill>
                <a:effectLst/>
                <a:latin typeface="+mn-lt"/>
                <a:ea typeface="+mn-ea"/>
                <a:cs typeface="+mn-cs"/>
              </a:rPr>
              <a:t>console.log(</a:t>
            </a:r>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2;</a:t>
            </a:r>
          </a:p>
          <a:p>
            <a:r>
              <a:rPr lang="en-US" sz="900" kern="1200" dirty="0" smtClean="0">
                <a:solidFill>
                  <a:schemeClr val="tx1"/>
                </a:solidFill>
                <a:effectLst/>
                <a:latin typeface="+mn-lt"/>
                <a:ea typeface="+mn-ea"/>
                <a:cs typeface="+mn-cs"/>
              </a:rPr>
              <a:t>console.log(cats); // logs "Dusty, Misty" - Twiggy has been removed</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0;</a:t>
            </a:r>
          </a:p>
          <a:p>
            <a:r>
              <a:rPr lang="en-US" sz="900" kern="1200" dirty="0" smtClean="0">
                <a:solidFill>
                  <a:schemeClr val="tx1"/>
                </a:solidFill>
                <a:effectLst/>
                <a:latin typeface="+mn-lt"/>
                <a:ea typeface="+mn-ea"/>
                <a:cs typeface="+mn-cs"/>
              </a:rPr>
              <a:t>console.log(cats); // logs nothing; the cats array is empty</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r>
              <a:rPr lang="en-US" sz="900" kern="1200" dirty="0" smtClean="0">
                <a:solidFill>
                  <a:schemeClr val="tx1"/>
                </a:solidFill>
                <a:effectLst/>
                <a:latin typeface="+mn-lt"/>
                <a:ea typeface="+mn-ea"/>
                <a:cs typeface="+mn-cs"/>
              </a:rPr>
              <a:t>console.log(cats); // [undefined, undefined, undefined]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1476493-40AA-4037-896A-2891E7F7157B}" type="datetime1">
              <a:rPr lang="en-US" smtClean="0"/>
              <a:t>3/11/2017</a:t>
            </a:fld>
            <a:endParaRPr lang="en-US" dirty="0"/>
          </a:p>
        </p:txBody>
      </p:sp>
    </p:spTree>
    <p:extLst>
      <p:ext uri="{BB962C8B-B14F-4D97-AF65-F5344CB8AC3E}">
        <p14:creationId xmlns:p14="http://schemas.microsoft.com/office/powerpoint/2010/main" val="2600920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3/11/2017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colors = ['red', 'green', 'blue'];</a:t>
            </a:r>
          </a:p>
          <a:p>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colors.length</a:t>
            </a:r>
            <a:r>
              <a:rPr lang="en-US" dirty="0" smtClean="0"/>
              <a:t>; </a:t>
            </a:r>
            <a:r>
              <a:rPr lang="en-US" dirty="0" err="1" smtClean="0"/>
              <a:t>i</a:t>
            </a:r>
            <a:r>
              <a:rPr lang="en-US" dirty="0" smtClean="0"/>
              <a:t>++) {</a:t>
            </a:r>
          </a:p>
          <a:p>
            <a:r>
              <a:rPr lang="en-US" dirty="0" smtClean="0"/>
              <a:t>  console.log(colors[</a:t>
            </a:r>
            <a:r>
              <a:rPr lang="en-US" dirty="0" err="1" smtClean="0"/>
              <a:t>i</a:t>
            </a:r>
            <a:r>
              <a:rPr lang="en-US" dirty="0" smtClean="0"/>
              <a:t>]);</a:t>
            </a:r>
          </a:p>
          <a:p>
            <a:r>
              <a:rPr lang="en-US" dirty="0" smtClean="0"/>
              <a:t>}</a:t>
            </a:r>
          </a:p>
          <a:p>
            <a:endParaRPr lang="en-US" dirty="0" smtClean="0"/>
          </a:p>
          <a:p>
            <a:r>
              <a:rPr lang="en-US" dirty="0" smtClean="0"/>
              <a:t>Ex.2</a:t>
            </a:r>
          </a:p>
          <a:p>
            <a:r>
              <a:rPr lang="en-US" dirty="0" err="1" smtClean="0"/>
              <a:t>var</a:t>
            </a:r>
            <a:r>
              <a:rPr lang="en-US" dirty="0" smtClean="0"/>
              <a:t> colors = ['red', 'green', 'blue'];</a:t>
            </a:r>
          </a:p>
          <a:p>
            <a:r>
              <a:rPr lang="en-US" dirty="0" err="1" smtClean="0"/>
              <a:t>colors.forEach</a:t>
            </a:r>
            <a:r>
              <a:rPr lang="en-US" dirty="0" smtClean="0"/>
              <a:t>(function(color) {</a:t>
            </a:r>
          </a:p>
          <a:p>
            <a:r>
              <a:rPr lang="en-US" dirty="0" smtClean="0"/>
              <a:t>  console.log(color);</a:t>
            </a:r>
          </a:p>
          <a:p>
            <a:r>
              <a:rPr lang="en-US" dirty="0" smtClean="0"/>
              <a:t>});</a:t>
            </a:r>
          </a:p>
          <a:p>
            <a:r>
              <a:rPr lang="en-US" dirty="0" smtClean="0"/>
              <a:t>NOTE:</a:t>
            </a:r>
          </a:p>
          <a:p>
            <a:r>
              <a:rPr lang="en-US" sz="900" b="0" i="0" kern="1200" dirty="0" smtClean="0">
                <a:solidFill>
                  <a:schemeClr val="tx1"/>
                </a:solidFill>
                <a:effectLst/>
                <a:latin typeface="+mn-lt"/>
                <a:ea typeface="+mn-ea"/>
                <a:cs typeface="+mn-cs"/>
              </a:rPr>
              <a:t>Note that the elements of array omitted when the array is defined are not listed when iterating by </a:t>
            </a:r>
            <a:r>
              <a:rPr lang="en-US" dirty="0" err="1" smtClean="0"/>
              <a:t>forEach</a:t>
            </a:r>
            <a:r>
              <a:rPr lang="en-US" sz="900" b="0" i="0" kern="1200" dirty="0" smtClean="0">
                <a:solidFill>
                  <a:schemeClr val="tx1"/>
                </a:solidFill>
                <a:effectLst/>
                <a:latin typeface="+mn-lt"/>
                <a:ea typeface="+mn-ea"/>
                <a:cs typeface="+mn-cs"/>
              </a:rPr>
              <a:t>, but are listed when </a:t>
            </a:r>
            <a:r>
              <a:rPr lang="en-US" dirty="0" smtClean="0"/>
              <a:t>undefined</a:t>
            </a:r>
            <a:r>
              <a:rPr lang="en-US" sz="900" b="0" i="0" kern="1200" dirty="0" smtClean="0">
                <a:solidFill>
                  <a:schemeClr val="tx1"/>
                </a:solidFill>
                <a:effectLst/>
                <a:latin typeface="+mn-lt"/>
                <a:ea typeface="+mn-ea"/>
                <a:cs typeface="+mn-cs"/>
              </a:rPr>
              <a:t> has been manually assigned to the element:</a:t>
            </a:r>
          </a:p>
          <a:p>
            <a:r>
              <a:rPr lang="en-US" sz="900" b="0" i="0" kern="1200" dirty="0" smtClean="0">
                <a:solidFill>
                  <a:schemeClr val="tx1"/>
                </a:solidFill>
                <a:effectLst/>
                <a:latin typeface="+mn-lt"/>
                <a:ea typeface="+mn-ea"/>
                <a:cs typeface="+mn-cs"/>
              </a:rPr>
              <a:t>Ex.</a:t>
            </a:r>
          </a:p>
          <a:p>
            <a:r>
              <a:rPr lang="en-US" dirty="0" err="1" smtClean="0"/>
              <a:t>var</a:t>
            </a:r>
            <a:r>
              <a:rPr lang="en-US" dirty="0" smtClean="0"/>
              <a:t> array = ['first', 'second', , 'fourth'];</a:t>
            </a:r>
          </a:p>
          <a:p>
            <a:endParaRPr lang="en-US" dirty="0" smtClean="0"/>
          </a:p>
          <a:p>
            <a:r>
              <a:rPr lang="en-US" dirty="0" smtClean="0"/>
              <a:t>// returns ['first', 'second',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dirty="0" smtClean="0"/>
              <a:t>if (array[2] === undefined) { console.log('array[2] is undefined'); } // true</a:t>
            </a:r>
          </a:p>
          <a:p>
            <a:endParaRPr lang="en-US" dirty="0" smtClean="0"/>
          </a:p>
          <a:p>
            <a:r>
              <a:rPr lang="en-US" dirty="0" err="1" smtClean="0"/>
              <a:t>var</a:t>
            </a:r>
            <a:r>
              <a:rPr lang="en-US" dirty="0" smtClean="0"/>
              <a:t> array = ['first', 'second', undefined, 'fourth'];</a:t>
            </a:r>
          </a:p>
          <a:p>
            <a:endParaRPr lang="en-US" dirty="0" smtClean="0"/>
          </a:p>
          <a:p>
            <a:r>
              <a:rPr lang="en-US" dirty="0" smtClean="0"/>
              <a:t>// returns ['first', 'second', undefined,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sz="900" b="0" i="0" kern="1200" dirty="0" smtClean="0">
                <a:solidFill>
                  <a:schemeClr val="tx1"/>
                </a:solidFill>
                <a:effectLst/>
                <a:latin typeface="+mn-lt"/>
                <a:ea typeface="+mn-ea"/>
                <a:cs typeface="+mn-cs"/>
              </a:rPr>
              <a:t>Since JavaScript elements are saved as standard object properties, it is not advisable to iterate through JavaScript arrays using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loops because normal elements and all enumerable properties will be listed.</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41A8034-39BE-48C3-A71B-A262B61F060D}" type="datetime1">
              <a:rPr lang="en-US" smtClean="0"/>
              <a:t>3/11/2017</a:t>
            </a:fld>
            <a:endParaRPr lang="en-US" dirty="0"/>
          </a:p>
        </p:txBody>
      </p:sp>
    </p:spTree>
    <p:extLst>
      <p:ext uri="{BB962C8B-B14F-4D97-AF65-F5344CB8AC3E}">
        <p14:creationId xmlns:p14="http://schemas.microsoft.com/office/powerpoint/2010/main" val="1502021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ex.1</a:t>
            </a:r>
          </a:p>
          <a:p>
            <a:r>
              <a:rPr lang="en-US" dirty="0" err="1" smtClean="0"/>
              <a:t>var</a:t>
            </a:r>
            <a:r>
              <a:rPr lang="en-US" dirty="0" smtClean="0"/>
              <a:t> a = ['a', 'b', 'c'];</a:t>
            </a:r>
          </a:p>
          <a:p>
            <a:r>
              <a:rPr lang="en-US" dirty="0" err="1" smtClean="0"/>
              <a:t>a.forEach</a:t>
            </a:r>
            <a:r>
              <a:rPr lang="en-US" dirty="0" smtClean="0"/>
              <a:t>(function(element) { console.log(element); }); </a:t>
            </a:r>
          </a:p>
          <a:p>
            <a:r>
              <a:rPr lang="en-US" dirty="0" smtClean="0"/>
              <a:t>// logs each item in turn</a:t>
            </a:r>
          </a:p>
          <a:p>
            <a:endParaRPr lang="en-US" dirty="0" smtClean="0"/>
          </a:p>
          <a:p>
            <a:r>
              <a:rPr lang="en-US" dirty="0" smtClean="0"/>
              <a:t>ex.2</a:t>
            </a:r>
          </a:p>
          <a:p>
            <a:r>
              <a:rPr lang="en-US" dirty="0" err="1" smtClean="0"/>
              <a:t>var</a:t>
            </a:r>
            <a:r>
              <a:rPr lang="en-US" dirty="0" smtClean="0"/>
              <a:t> a1 = ['a', 'b', 'c'];</a:t>
            </a:r>
          </a:p>
          <a:p>
            <a:r>
              <a:rPr lang="en-US" dirty="0" err="1" smtClean="0"/>
              <a:t>var</a:t>
            </a:r>
            <a:r>
              <a:rPr lang="en-US" dirty="0" smtClean="0"/>
              <a:t> a2 = a1.map(function(item) { return </a:t>
            </a:r>
            <a:r>
              <a:rPr lang="en-US" dirty="0" err="1" smtClean="0"/>
              <a:t>item.toUpperCase</a:t>
            </a:r>
            <a:r>
              <a:rPr lang="en-US" dirty="0" smtClean="0"/>
              <a:t>(); });</a:t>
            </a:r>
          </a:p>
          <a:p>
            <a:r>
              <a:rPr lang="en-US" dirty="0" smtClean="0"/>
              <a:t>console.log(a2); // logs ['A', 'B', 'C']</a:t>
            </a:r>
          </a:p>
          <a:p>
            <a:r>
              <a:rPr lang="en-US" dirty="0" smtClean="0"/>
              <a:t>ex.3</a:t>
            </a:r>
          </a:p>
          <a:p>
            <a:r>
              <a:rPr lang="en-US" dirty="0" err="1" smtClean="0"/>
              <a:t>var</a:t>
            </a:r>
            <a:r>
              <a:rPr lang="en-US" dirty="0" smtClean="0"/>
              <a:t> a1 = ['a', 10, 'b', 20, 'c', 30];</a:t>
            </a:r>
          </a:p>
          <a:p>
            <a:r>
              <a:rPr lang="en-US" dirty="0" err="1" smtClean="0"/>
              <a:t>var</a:t>
            </a:r>
            <a:r>
              <a:rPr lang="en-US" dirty="0" smtClean="0"/>
              <a:t> a2 = a1.filter(function(item) { return </a:t>
            </a:r>
            <a:r>
              <a:rPr lang="en-US" dirty="0" err="1" smtClean="0"/>
              <a:t>typeof</a:t>
            </a:r>
            <a:r>
              <a:rPr lang="en-US" dirty="0" smtClean="0"/>
              <a:t> item === 'number'; });</a:t>
            </a:r>
          </a:p>
          <a:p>
            <a:r>
              <a:rPr lang="en-US" dirty="0" smtClean="0"/>
              <a:t>console.log(a2); // logs [10, 20, 30]</a:t>
            </a:r>
          </a:p>
          <a:p>
            <a:endParaRPr lang="en-US" dirty="0" smtClean="0"/>
          </a:p>
          <a:p>
            <a:r>
              <a:rPr lang="en-US" dirty="0" smtClean="0"/>
              <a:t>ex-4.</a:t>
            </a:r>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console.log(a1.every(</a:t>
            </a:r>
            <a:r>
              <a:rPr lang="en-US" dirty="0" err="1" smtClean="0"/>
              <a:t>isNumber</a:t>
            </a:r>
            <a:r>
              <a:rPr lang="en-US" dirty="0" smtClean="0"/>
              <a:t>)); // logs true</a:t>
            </a:r>
          </a:p>
          <a:p>
            <a:r>
              <a:rPr lang="en-US" dirty="0" err="1" smtClean="0"/>
              <a:t>var</a:t>
            </a:r>
            <a:r>
              <a:rPr lang="en-US" dirty="0" smtClean="0"/>
              <a:t> a2 = [1, '2', 3];</a:t>
            </a:r>
          </a:p>
          <a:p>
            <a:r>
              <a:rPr lang="en-US" dirty="0" smtClean="0"/>
              <a:t>console.log(a2.every(</a:t>
            </a:r>
            <a:r>
              <a:rPr lang="en-US" dirty="0" err="1" smtClean="0"/>
              <a:t>isNumber</a:t>
            </a:r>
            <a:r>
              <a:rPr lang="en-US" dirty="0" smtClean="0"/>
              <a:t>)); // logs false</a:t>
            </a:r>
          </a:p>
          <a:p>
            <a:endParaRPr lang="en-US" dirty="0" smtClean="0"/>
          </a:p>
          <a:p>
            <a:r>
              <a:rPr lang="en-US" dirty="0" smtClean="0"/>
              <a:t>ex-5</a:t>
            </a:r>
          </a:p>
          <a:p>
            <a:endParaRPr lang="en-US" dirty="0" smtClean="0"/>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console.log(a1.some(</a:t>
            </a:r>
            <a:r>
              <a:rPr lang="en-US" dirty="0" err="1" smtClean="0"/>
              <a:t>isNumber</a:t>
            </a:r>
            <a:r>
              <a:rPr lang="en-US" dirty="0" smtClean="0"/>
              <a:t>)); // logs true</a:t>
            </a:r>
          </a:p>
          <a:p>
            <a:r>
              <a:rPr lang="en-US" dirty="0" err="1" smtClean="0"/>
              <a:t>var</a:t>
            </a:r>
            <a:r>
              <a:rPr lang="en-US" dirty="0" smtClean="0"/>
              <a:t> a2 = [1, '2', 3];</a:t>
            </a:r>
          </a:p>
          <a:p>
            <a:r>
              <a:rPr lang="en-US" dirty="0" smtClean="0"/>
              <a:t>console.log(a2.some(</a:t>
            </a:r>
            <a:r>
              <a:rPr lang="en-US" dirty="0" err="1" smtClean="0"/>
              <a:t>isNumber</a:t>
            </a:r>
            <a:r>
              <a:rPr lang="en-US" dirty="0" smtClean="0"/>
              <a:t>)); // logs true</a:t>
            </a:r>
          </a:p>
          <a:p>
            <a:r>
              <a:rPr lang="en-US" dirty="0" err="1" smtClean="0"/>
              <a:t>var</a:t>
            </a:r>
            <a:r>
              <a:rPr lang="en-US" dirty="0" smtClean="0"/>
              <a:t> a3 = ['1', '2', '3'];</a:t>
            </a:r>
          </a:p>
          <a:p>
            <a:r>
              <a:rPr lang="en-US" dirty="0" smtClean="0"/>
              <a:t>console.log(a3.some(</a:t>
            </a:r>
            <a:r>
              <a:rPr lang="en-US" dirty="0" err="1" smtClean="0"/>
              <a:t>isNumber</a:t>
            </a:r>
            <a:r>
              <a:rPr lang="en-US" dirty="0" smtClean="0"/>
              <a:t>)); // logs false</a:t>
            </a:r>
          </a:p>
          <a:p>
            <a:endParaRPr lang="en-US" dirty="0" smtClean="0"/>
          </a:p>
          <a:p>
            <a:r>
              <a:rPr lang="en-US" dirty="0" smtClean="0"/>
              <a:t>ex.6</a:t>
            </a:r>
          </a:p>
          <a:p>
            <a:r>
              <a:rPr lang="en-US" dirty="0" err="1" smtClean="0"/>
              <a:t>var</a:t>
            </a:r>
            <a:r>
              <a:rPr lang="en-US" dirty="0" smtClean="0"/>
              <a:t> a = [10, 20, 30];</a:t>
            </a:r>
          </a:p>
          <a:p>
            <a:r>
              <a:rPr lang="en-US" dirty="0" err="1" smtClean="0"/>
              <a:t>var</a:t>
            </a:r>
            <a:r>
              <a:rPr lang="en-US" dirty="0" smtClean="0"/>
              <a:t> total = </a:t>
            </a:r>
            <a:r>
              <a:rPr lang="en-US" dirty="0" err="1" smtClean="0"/>
              <a:t>a.reduce</a:t>
            </a:r>
            <a:r>
              <a:rPr lang="en-US" dirty="0" smtClean="0"/>
              <a:t>(function(first, second) { return first + second; }, 0);</a:t>
            </a:r>
          </a:p>
          <a:p>
            <a:r>
              <a:rPr lang="en-US" dirty="0" smtClean="0"/>
              <a:t>console.log(total) // Prints 60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5BD5C2D-A268-4F39-AA06-2FA9539C8034}" type="datetime1">
              <a:rPr lang="en-US" smtClean="0"/>
              <a:t>3/11/2017</a:t>
            </a:fld>
            <a:endParaRPr lang="en-US" dirty="0"/>
          </a:p>
        </p:txBody>
      </p:sp>
    </p:spTree>
    <p:extLst>
      <p:ext uri="{BB962C8B-B14F-4D97-AF65-F5344CB8AC3E}">
        <p14:creationId xmlns:p14="http://schemas.microsoft.com/office/powerpoint/2010/main" val="565030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a = new Array(4);</a:t>
            </a:r>
          </a:p>
          <a:p>
            <a:r>
              <a:rPr lang="en-US" dirty="0" smtClean="0"/>
              <a:t>for (</a:t>
            </a:r>
            <a:r>
              <a:rPr lang="en-US" dirty="0" err="1" smtClean="0"/>
              <a:t>i</a:t>
            </a:r>
            <a:r>
              <a:rPr lang="en-US" dirty="0" smtClean="0"/>
              <a:t> = 0; </a:t>
            </a:r>
            <a:r>
              <a:rPr lang="en-US" dirty="0" err="1" smtClean="0"/>
              <a:t>i</a:t>
            </a:r>
            <a:r>
              <a:rPr lang="en-US" dirty="0" smtClean="0"/>
              <a:t> &lt; 4; </a:t>
            </a:r>
            <a:r>
              <a:rPr lang="en-US" dirty="0" err="1" smtClean="0"/>
              <a:t>i</a:t>
            </a:r>
            <a:r>
              <a:rPr lang="en-US" dirty="0" smtClean="0"/>
              <a:t>++) {</a:t>
            </a:r>
          </a:p>
          <a:p>
            <a:r>
              <a:rPr lang="en-US" dirty="0" smtClean="0"/>
              <a:t>  a[</a:t>
            </a:r>
            <a:r>
              <a:rPr lang="en-US" dirty="0" err="1" smtClean="0"/>
              <a:t>i</a:t>
            </a:r>
            <a:r>
              <a:rPr lang="en-US" dirty="0" smtClean="0"/>
              <a:t>] = new Array(4);</a:t>
            </a:r>
          </a:p>
          <a:p>
            <a:r>
              <a:rPr lang="en-US" dirty="0" smtClean="0"/>
              <a:t>  for (j = 0; j &lt; 4; </a:t>
            </a:r>
            <a:r>
              <a:rPr lang="en-US" dirty="0" err="1" smtClean="0"/>
              <a:t>j++</a:t>
            </a:r>
            <a:r>
              <a:rPr lang="en-US" dirty="0" smtClean="0"/>
              <a:t>) {</a:t>
            </a:r>
          </a:p>
          <a:p>
            <a:r>
              <a:rPr lang="en-US" dirty="0" smtClean="0"/>
              <a:t>    a[</a:t>
            </a:r>
            <a:r>
              <a:rPr lang="en-US" dirty="0" err="1" smtClean="0"/>
              <a:t>i</a:t>
            </a:r>
            <a:r>
              <a:rPr lang="en-US" dirty="0" smtClean="0"/>
              <a:t>][j] = '[' + </a:t>
            </a:r>
            <a:r>
              <a:rPr lang="en-US" dirty="0" err="1" smtClean="0"/>
              <a:t>i</a:t>
            </a:r>
            <a:r>
              <a:rPr lang="en-US" dirty="0" smtClean="0"/>
              <a:t> + ', ' + j + ']';</a:t>
            </a:r>
          </a:p>
          <a:p>
            <a:r>
              <a:rPr lang="en-US" dirty="0" smtClean="0"/>
              <a:t>  }</a:t>
            </a:r>
          </a:p>
          <a:p>
            <a:r>
              <a:rPr lang="en-US" dirty="0" smtClean="0"/>
              <a:t>}</a:t>
            </a:r>
          </a:p>
          <a:p>
            <a:r>
              <a:rPr lang="en-US" dirty="0" smtClean="0"/>
              <a:t>Row 0: [0, 0] [0, 1] [0, 2] [0, 3]</a:t>
            </a:r>
          </a:p>
          <a:p>
            <a:r>
              <a:rPr lang="en-US" dirty="0" smtClean="0"/>
              <a:t>Row 1: [1, 0] [1, 1] [1, 2] [1, 3]</a:t>
            </a:r>
          </a:p>
          <a:p>
            <a:r>
              <a:rPr lang="en-US" dirty="0" smtClean="0"/>
              <a:t>Row 2: [2, 0] [2, 1] [2, 2] [2, 3]</a:t>
            </a:r>
          </a:p>
          <a:p>
            <a:r>
              <a:rPr lang="en-US" dirty="0" smtClean="0"/>
              <a:t>Row 3: [3, 0] [3, 1] [3, 2] [3, 3]</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5022479-3D91-4BD2-A079-8C97A99A6716}" type="datetime1">
              <a:rPr lang="en-US" smtClean="0"/>
              <a:t>3/11/2017</a:t>
            </a:fld>
            <a:endParaRPr lang="en-US" dirty="0"/>
          </a:p>
        </p:txBody>
      </p:sp>
    </p:spTree>
    <p:extLst>
      <p:ext uri="{BB962C8B-B14F-4D97-AF65-F5344CB8AC3E}">
        <p14:creationId xmlns:p14="http://schemas.microsoft.com/office/powerpoint/2010/main" val="2706080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3/11/2017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3/11/2017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3/11/2017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3/11/2017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3/11/2017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3/11/2017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3/11/2017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 a==</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3821"/>
            <a:ext cx="8577650" cy="586650"/>
          </a:xfrm>
        </p:spPr>
        <p:txBody>
          <a:bodyPr/>
          <a:lstStyle/>
          <a:p>
            <a:pPr algn="ctr"/>
            <a:r>
              <a:rPr lang="en-US" dirty="0"/>
              <a:t>Conditional statements</a:t>
            </a:r>
          </a:p>
        </p:txBody>
      </p:sp>
    </p:spTree>
    <p:extLst>
      <p:ext uri="{BB962C8B-B14F-4D97-AF65-F5344CB8AC3E}">
        <p14:creationId xmlns:p14="http://schemas.microsoft.com/office/powerpoint/2010/main" val="31785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323987"/>
          </a:xfrm>
        </p:spPr>
        <p:txBody>
          <a:bodyPr/>
          <a:lstStyle/>
          <a:p>
            <a:r>
              <a:rPr lang="en-US" dirty="0"/>
              <a:t>A conditional statement is a set of commands that executes if a specified condition is true.</a:t>
            </a:r>
          </a:p>
          <a:p>
            <a:r>
              <a:rPr lang="en-US" dirty="0"/>
              <a:t>JavaScript supports two conditional statements: if...else and </a:t>
            </a:r>
            <a:r>
              <a:rPr lang="en-US" dirty="0" smtClean="0"/>
              <a:t>switch</a:t>
            </a:r>
          </a:p>
          <a:p>
            <a:r>
              <a:rPr lang="en-US" dirty="0" smtClean="0"/>
              <a:t>if </a:t>
            </a:r>
            <a:r>
              <a:rPr lang="en-US" dirty="0"/>
              <a:t>(condition) {</a:t>
            </a:r>
          </a:p>
          <a:p>
            <a:r>
              <a:rPr lang="en-US" dirty="0"/>
              <a:t>  statement_1;</a:t>
            </a:r>
          </a:p>
          <a:p>
            <a:r>
              <a:rPr lang="en-US" dirty="0"/>
              <a:t>} else {</a:t>
            </a:r>
          </a:p>
          <a:p>
            <a:r>
              <a:rPr lang="en-US" dirty="0"/>
              <a:t>  statement_2;</a:t>
            </a:r>
          </a:p>
          <a:p>
            <a:r>
              <a:rPr lang="en-US" dirty="0"/>
              <a:t>}</a:t>
            </a:r>
          </a:p>
        </p:txBody>
      </p:sp>
    </p:spTree>
    <p:extLst>
      <p:ext uri="{BB962C8B-B14F-4D97-AF65-F5344CB8AC3E}">
        <p14:creationId xmlns:p14="http://schemas.microsoft.com/office/powerpoint/2010/main" val="7652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888244"/>
          </a:xfrm>
        </p:spPr>
        <p:txBody>
          <a:bodyPr/>
          <a:lstStyle/>
          <a:p>
            <a:r>
              <a:rPr lang="en-US" dirty="0" smtClean="0"/>
              <a:t>if </a:t>
            </a:r>
            <a:r>
              <a:rPr lang="en-US" dirty="0"/>
              <a:t>(condition_1) {</a:t>
            </a:r>
          </a:p>
          <a:p>
            <a:r>
              <a:rPr lang="en-US" dirty="0"/>
              <a:t>  statement_1;</a:t>
            </a:r>
          </a:p>
          <a:p>
            <a:r>
              <a:rPr lang="en-US" dirty="0"/>
              <a:t>} else if (condition_2) {</a:t>
            </a:r>
          </a:p>
          <a:p>
            <a:r>
              <a:rPr lang="en-US" dirty="0"/>
              <a:t>  statement_2;</a:t>
            </a:r>
          </a:p>
          <a:p>
            <a:r>
              <a:rPr lang="en-US" dirty="0"/>
              <a:t>} else if (</a:t>
            </a:r>
            <a:r>
              <a:rPr lang="en-US" dirty="0" err="1"/>
              <a:t>condition_n</a:t>
            </a:r>
            <a:r>
              <a:rPr lang="en-US" dirty="0"/>
              <a:t>) {</a:t>
            </a:r>
          </a:p>
          <a:p>
            <a:r>
              <a:rPr lang="en-US" dirty="0"/>
              <a:t>  </a:t>
            </a:r>
            <a:r>
              <a:rPr lang="en-US" dirty="0" err="1"/>
              <a:t>statement_n</a:t>
            </a:r>
            <a:r>
              <a:rPr lang="en-US" dirty="0"/>
              <a:t>;</a:t>
            </a:r>
          </a:p>
          <a:p>
            <a:r>
              <a:rPr lang="en-US" dirty="0"/>
              <a:t>} else {</a:t>
            </a:r>
          </a:p>
          <a:p>
            <a:r>
              <a:rPr lang="en-US" dirty="0"/>
              <a:t>  </a:t>
            </a:r>
            <a:r>
              <a:rPr lang="en-US" dirty="0" err="1"/>
              <a:t>statement_last</a:t>
            </a:r>
            <a:r>
              <a:rPr lang="en-US" dirty="0"/>
              <a:t>;</a:t>
            </a:r>
          </a:p>
          <a:p>
            <a:r>
              <a:rPr lang="en-US" dirty="0"/>
              <a:t>} </a:t>
            </a:r>
          </a:p>
        </p:txBody>
      </p:sp>
    </p:spTree>
    <p:extLst>
      <p:ext uri="{BB962C8B-B14F-4D97-AF65-F5344CB8AC3E}">
        <p14:creationId xmlns:p14="http://schemas.microsoft.com/office/powerpoint/2010/main" val="20186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759730"/>
          </a:xfrm>
        </p:spPr>
        <p:txBody>
          <a:bodyPr/>
          <a:lstStyle/>
          <a:p>
            <a:r>
              <a:rPr lang="en-US" dirty="0"/>
              <a:t>In the case of multiple conditions only the first logical condition which evaluates to true will be executed.</a:t>
            </a:r>
          </a:p>
          <a:p>
            <a:r>
              <a:rPr lang="en-US" dirty="0"/>
              <a:t> To execute multiple statements, group them within a block </a:t>
            </a:r>
            <a:r>
              <a:rPr lang="en-US" dirty="0" smtClean="0"/>
              <a:t>statement</a:t>
            </a:r>
          </a:p>
          <a:p>
            <a:r>
              <a:rPr lang="en-US" dirty="0" smtClean="0"/>
              <a:t> </a:t>
            </a:r>
            <a:r>
              <a:rPr lang="en-US" dirty="0"/>
              <a:t>({ ... }) </a:t>
            </a:r>
          </a:p>
          <a:p>
            <a:r>
              <a:rPr lang="en-US" dirty="0"/>
              <a:t>. In general, it's good practice to always use block statements, especially </a:t>
            </a:r>
            <a:r>
              <a:rPr lang="en-US" dirty="0" smtClean="0"/>
              <a:t> when </a:t>
            </a:r>
            <a:r>
              <a:rPr lang="en-US" dirty="0"/>
              <a:t>nesting if </a:t>
            </a:r>
            <a:r>
              <a:rPr lang="en-US" dirty="0" smtClean="0"/>
              <a:t>statements</a:t>
            </a:r>
          </a:p>
          <a:p>
            <a:endParaRPr lang="en-US" dirty="0"/>
          </a:p>
        </p:txBody>
      </p:sp>
    </p:spTree>
    <p:extLst>
      <p:ext uri="{BB962C8B-B14F-4D97-AF65-F5344CB8AC3E}">
        <p14:creationId xmlns:p14="http://schemas.microsoft.com/office/powerpoint/2010/main" val="29490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452227"/>
          </a:xfrm>
        </p:spPr>
        <p:txBody>
          <a:bodyPr/>
          <a:lstStyle/>
          <a:p>
            <a:r>
              <a:rPr lang="en-US" dirty="0"/>
              <a:t>if (condition) {</a:t>
            </a:r>
          </a:p>
          <a:p>
            <a:r>
              <a:rPr lang="en-US" dirty="0"/>
              <a:t>  statement_1_runs_if_condition_is_true;</a:t>
            </a:r>
          </a:p>
          <a:p>
            <a:r>
              <a:rPr lang="en-US" dirty="0"/>
              <a:t>  statement_2_runs_if_condition_is_true;</a:t>
            </a:r>
          </a:p>
          <a:p>
            <a:r>
              <a:rPr lang="en-US" dirty="0"/>
              <a:t>} else {</a:t>
            </a:r>
          </a:p>
          <a:p>
            <a:r>
              <a:rPr lang="en-US" dirty="0"/>
              <a:t>  statement_3_runs_if_condition_is_false;</a:t>
            </a:r>
          </a:p>
          <a:p>
            <a:r>
              <a:rPr lang="en-US" dirty="0"/>
              <a:t>  statement_4_runs_if_condition_is_false;</a:t>
            </a:r>
          </a:p>
          <a:p>
            <a:r>
              <a:rPr lang="en-US" dirty="0"/>
              <a:t>}</a:t>
            </a:r>
          </a:p>
          <a:p>
            <a:endParaRPr lang="en-US" dirty="0"/>
          </a:p>
        </p:txBody>
      </p:sp>
    </p:spTree>
    <p:extLst>
      <p:ext uri="{BB962C8B-B14F-4D97-AF65-F5344CB8AC3E}">
        <p14:creationId xmlns:p14="http://schemas.microsoft.com/office/powerpoint/2010/main" val="180462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575338"/>
          </a:xfrm>
        </p:spPr>
        <p:txBody>
          <a:bodyPr/>
          <a:lstStyle/>
          <a:p>
            <a:r>
              <a:rPr lang="en-US" dirty="0" err="1"/>
              <a:t>Falsy</a:t>
            </a:r>
            <a:r>
              <a:rPr lang="en-US" dirty="0"/>
              <a:t> </a:t>
            </a:r>
            <a:r>
              <a:rPr lang="en-US" dirty="0" smtClean="0"/>
              <a:t>values:</a:t>
            </a:r>
          </a:p>
          <a:p>
            <a:pPr marL="342900" indent="-342900">
              <a:buFont typeface="Arial" panose="020B0604020202020204" pitchFamily="34" charset="0"/>
              <a:buChar char="•"/>
            </a:pPr>
            <a:r>
              <a:rPr lang="en-US" sz="1800" dirty="0"/>
              <a:t>false</a:t>
            </a:r>
          </a:p>
          <a:p>
            <a:pPr marL="342900" indent="-342900">
              <a:buFont typeface="Arial" panose="020B0604020202020204" pitchFamily="34" charset="0"/>
              <a:buChar char="•"/>
            </a:pPr>
            <a:r>
              <a:rPr lang="en-US" sz="1800" dirty="0"/>
              <a:t>undefined</a:t>
            </a:r>
          </a:p>
          <a:p>
            <a:pPr marL="342900" indent="-342900">
              <a:buFont typeface="Arial" panose="020B0604020202020204" pitchFamily="34" charset="0"/>
              <a:buChar char="•"/>
            </a:pPr>
            <a:r>
              <a:rPr lang="en-US" sz="1800" dirty="0"/>
              <a:t>null</a:t>
            </a:r>
          </a:p>
          <a:p>
            <a:pPr marL="342900" indent="-342900">
              <a:buFont typeface="Arial" panose="020B0604020202020204" pitchFamily="34" charset="0"/>
              <a:buChar char="•"/>
            </a:pPr>
            <a:r>
              <a:rPr lang="en-US" sz="1800" dirty="0"/>
              <a:t>0</a:t>
            </a:r>
          </a:p>
          <a:p>
            <a:pPr marL="342900" indent="-342900">
              <a:buFont typeface="Arial" panose="020B0604020202020204" pitchFamily="34" charset="0"/>
              <a:buChar char="•"/>
            </a:pPr>
            <a:r>
              <a:rPr lang="en-US" sz="1800" dirty="0" err="1"/>
              <a:t>NaN</a:t>
            </a:r>
            <a:endParaRPr lang="en-US" sz="1800" dirty="0"/>
          </a:p>
          <a:p>
            <a:pPr marL="342900" indent="-342900">
              <a:buFont typeface="Arial" panose="020B0604020202020204" pitchFamily="34" charset="0"/>
              <a:buChar char="•"/>
            </a:pPr>
            <a:r>
              <a:rPr lang="en-US" sz="1800" dirty="0"/>
              <a:t>the empty string ("")</a:t>
            </a:r>
          </a:p>
          <a:p>
            <a:r>
              <a:rPr lang="en-US" dirty="0"/>
              <a:t>All other values, including all objects, evaluate to true when passed to a conditional statement.</a:t>
            </a:r>
          </a:p>
        </p:txBody>
      </p:sp>
    </p:spTree>
    <p:extLst>
      <p:ext uri="{BB962C8B-B14F-4D97-AF65-F5344CB8AC3E}">
        <p14:creationId xmlns:p14="http://schemas.microsoft.com/office/powerpoint/2010/main" val="19386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451953"/>
          </a:xfrm>
        </p:spPr>
        <p:txBody>
          <a:bodyPr/>
          <a:lstStyle/>
          <a:p>
            <a:r>
              <a:rPr lang="en-US" dirty="0"/>
              <a:t>Do not confuse the primitive </a:t>
            </a:r>
            <a:r>
              <a:rPr lang="en-US" dirty="0" err="1" smtClean="0"/>
              <a:t>boolean</a:t>
            </a:r>
            <a:r>
              <a:rPr lang="en-US" dirty="0" smtClean="0"/>
              <a:t> </a:t>
            </a:r>
            <a:r>
              <a:rPr lang="en-US" dirty="0"/>
              <a:t>values true and false with the true and false values of the Boolean object</a:t>
            </a:r>
            <a:r>
              <a:rPr lang="en-US" dirty="0" smtClean="0"/>
              <a:t>.</a:t>
            </a:r>
          </a:p>
          <a:p>
            <a:r>
              <a:rPr lang="en-US" sz="1800" dirty="0" err="1"/>
              <a:t>var</a:t>
            </a:r>
            <a:r>
              <a:rPr lang="en-US" sz="1800" dirty="0"/>
              <a:t> b = new Boolean(false);</a:t>
            </a:r>
          </a:p>
          <a:p>
            <a:r>
              <a:rPr lang="en-US" sz="1800" dirty="0"/>
              <a:t>if (b) // this condition evaluates to true</a:t>
            </a:r>
          </a:p>
          <a:p>
            <a:r>
              <a:rPr lang="en-US" sz="1800" dirty="0"/>
              <a:t>if (b == true) // this condition evaluates to </a:t>
            </a:r>
            <a:r>
              <a:rPr lang="en-US" sz="1800" dirty="0" smtClean="0"/>
              <a:t>false</a:t>
            </a:r>
            <a:endParaRPr lang="en-US" sz="1800" dirty="0"/>
          </a:p>
          <a:p>
            <a:endParaRPr lang="en-US" dirty="0"/>
          </a:p>
        </p:txBody>
      </p:sp>
    </p:spTree>
    <p:extLst>
      <p:ext uri="{BB962C8B-B14F-4D97-AF65-F5344CB8AC3E}">
        <p14:creationId xmlns:p14="http://schemas.microsoft.com/office/powerpoint/2010/main" val="15416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1182291"/>
            <a:ext cx="8577649" cy="2015936"/>
          </a:xfrm>
        </p:spPr>
        <p:txBody>
          <a:bodyPr/>
          <a:lstStyle/>
          <a:p>
            <a:r>
              <a:rPr lang="en-US" dirty="0"/>
              <a:t>A switch statement allows a program to evaluate an expression and attempt to match the expression's value to a case label.</a:t>
            </a:r>
          </a:p>
          <a:p>
            <a:r>
              <a:rPr lang="en-US" dirty="0"/>
              <a:t>If a match is found, the program executes the associated statement.</a:t>
            </a:r>
          </a:p>
          <a:p>
            <a:r>
              <a:rPr lang="en-US" dirty="0"/>
              <a:t>A switch statement looks as follows</a:t>
            </a:r>
            <a:r>
              <a:rPr lang="en-US" dirty="0" smtClean="0"/>
              <a:t>:</a:t>
            </a:r>
          </a:p>
          <a:p>
            <a:endParaRPr lang="en-US" dirty="0"/>
          </a:p>
        </p:txBody>
      </p:sp>
    </p:spTree>
    <p:extLst>
      <p:ext uri="{BB962C8B-B14F-4D97-AF65-F5344CB8AC3E}">
        <p14:creationId xmlns:p14="http://schemas.microsoft.com/office/powerpoint/2010/main" val="8202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897622"/>
            <a:ext cx="8577649" cy="3718967"/>
          </a:xfrm>
        </p:spPr>
        <p:txBody>
          <a:bodyPr/>
          <a:lstStyle/>
          <a:p>
            <a:r>
              <a:rPr lang="en-US" sz="1200" dirty="0"/>
              <a:t>switch (expression) {</a:t>
            </a:r>
          </a:p>
          <a:p>
            <a:r>
              <a:rPr lang="en-US" sz="1200" dirty="0"/>
              <a:t>  case label_1:</a:t>
            </a:r>
          </a:p>
          <a:p>
            <a:r>
              <a:rPr lang="en-US" sz="1200" dirty="0"/>
              <a:t>    statements_1</a:t>
            </a:r>
          </a:p>
          <a:p>
            <a:r>
              <a:rPr lang="en-US" sz="1200" dirty="0"/>
              <a:t>    [break;]</a:t>
            </a:r>
          </a:p>
          <a:p>
            <a:r>
              <a:rPr lang="en-US" sz="1200" dirty="0"/>
              <a:t>  case label_2:</a:t>
            </a:r>
          </a:p>
          <a:p>
            <a:r>
              <a:rPr lang="en-US" sz="1200" dirty="0"/>
              <a:t>    statements_2</a:t>
            </a:r>
          </a:p>
          <a:p>
            <a:r>
              <a:rPr lang="en-US" sz="1200" dirty="0"/>
              <a:t>    [break;]</a:t>
            </a:r>
          </a:p>
          <a:p>
            <a:r>
              <a:rPr lang="en-US" sz="1200" dirty="0"/>
              <a:t>    ...</a:t>
            </a:r>
          </a:p>
          <a:p>
            <a:r>
              <a:rPr lang="en-US" sz="1200" dirty="0"/>
              <a:t>  default:</a:t>
            </a:r>
          </a:p>
          <a:p>
            <a:r>
              <a:rPr lang="en-US" sz="1200" dirty="0"/>
              <a:t>    </a:t>
            </a:r>
            <a:r>
              <a:rPr lang="en-US" sz="1200" dirty="0" err="1"/>
              <a:t>statements_def</a:t>
            </a:r>
            <a:endParaRPr lang="en-US" sz="1200" dirty="0"/>
          </a:p>
          <a:p>
            <a:r>
              <a:rPr lang="en-US" sz="1200" dirty="0"/>
              <a:t>    [break;]</a:t>
            </a:r>
          </a:p>
          <a:p>
            <a:r>
              <a:rPr lang="en-US" sz="1200" dirty="0"/>
              <a:t>}</a:t>
            </a:r>
          </a:p>
        </p:txBody>
      </p:sp>
    </p:spTree>
    <p:extLst>
      <p:ext uri="{BB962C8B-B14F-4D97-AF65-F5344CB8AC3E}">
        <p14:creationId xmlns:p14="http://schemas.microsoft.com/office/powerpoint/2010/main" val="38318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Loops offer a quick and easy way to do something repeatedly. This chapter of the </a:t>
            </a:r>
            <a:r>
              <a:rPr lang="en-US" sz="1800" dirty="0">
                <a:hlinkClick r:id="rId2"/>
              </a:rPr>
              <a:t>JavaScript Guide</a:t>
            </a:r>
            <a:r>
              <a:rPr lang="en-US" sz="1800" dirty="0"/>
              <a:t> introduces the different iteration statements available to </a:t>
            </a:r>
            <a:r>
              <a:rPr lang="en-US" sz="1800" dirty="0" smtClean="0"/>
              <a:t>JavaScript.</a:t>
            </a:r>
          </a:p>
          <a:p>
            <a:r>
              <a:rPr lang="en-US" sz="1800" dirty="0"/>
              <a:t>There are many different kinds of loops, but they all essentially do the same thing: </a:t>
            </a:r>
          </a:p>
          <a:p>
            <a:r>
              <a:rPr lang="en-US" sz="1800" dirty="0"/>
              <a:t>they repeat an action some number of times (and it's actually possible that number could be zero).</a:t>
            </a:r>
          </a:p>
          <a:p>
            <a:r>
              <a:rPr lang="en-US" sz="1800" dirty="0"/>
              <a:t>The various loop mechanisms offer different ways to determine the start and end points of the loop.</a:t>
            </a:r>
          </a:p>
          <a:p>
            <a:r>
              <a:rPr lang="en-US" sz="1800" dirty="0"/>
              <a:t>There are various situations that are more easily served by one type of loop over the others</a:t>
            </a:r>
          </a:p>
        </p:txBody>
      </p:sp>
    </p:spTree>
    <p:extLst>
      <p:ext uri="{BB962C8B-B14F-4D97-AF65-F5344CB8AC3E}">
        <p14:creationId xmlns:p14="http://schemas.microsoft.com/office/powerpoint/2010/main" val="346002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770335"/>
            <a:ext cx="8577649" cy="4088299"/>
          </a:xfrm>
        </p:spPr>
        <p:txBody>
          <a:bodyPr/>
          <a:lstStyle/>
          <a:p>
            <a:r>
              <a:rPr lang="en-US" sz="1800" dirty="0"/>
              <a:t>A for loop repeats until a specified condition evaluates to </a:t>
            </a:r>
            <a:r>
              <a:rPr lang="en-US" sz="1800" dirty="0" smtClean="0"/>
              <a:t>false.</a:t>
            </a:r>
            <a:r>
              <a:rPr lang="en-US" sz="1800" dirty="0"/>
              <a:t/>
            </a:r>
            <a:br>
              <a:rPr lang="en-US" sz="1800" dirty="0"/>
            </a:br>
            <a:r>
              <a:rPr lang="en-US" sz="1800" dirty="0"/>
              <a:t>for ([</a:t>
            </a:r>
            <a:r>
              <a:rPr lang="en-US" sz="1800" dirty="0" err="1"/>
              <a:t>initialExpression</a:t>
            </a:r>
            <a:r>
              <a:rPr lang="en-US" sz="1800" dirty="0"/>
              <a:t>]; [condition]; [</a:t>
            </a:r>
            <a:r>
              <a:rPr lang="en-US" sz="1800" dirty="0" err="1"/>
              <a:t>incrementExpression</a:t>
            </a:r>
            <a:r>
              <a:rPr lang="en-US" sz="1800" dirty="0"/>
              <a:t>])</a:t>
            </a:r>
          </a:p>
          <a:p>
            <a:r>
              <a:rPr lang="en-US" sz="1800" dirty="0"/>
              <a:t> </a:t>
            </a:r>
            <a:r>
              <a:rPr lang="en-US" sz="1800" dirty="0" smtClean="0"/>
              <a:t>statement</a:t>
            </a:r>
          </a:p>
          <a:p>
            <a:r>
              <a:rPr lang="en-US" sz="1800" dirty="0"/>
              <a:t>When a for loop executes, the following occurs</a:t>
            </a:r>
            <a:r>
              <a:rPr lang="en-US" sz="1800" dirty="0" smtClean="0"/>
              <a:t>:</a:t>
            </a:r>
            <a:endParaRPr lang="en-US" sz="1800" dirty="0"/>
          </a:p>
          <a:p>
            <a:pPr marL="457200" indent="-457200">
              <a:buFont typeface="Arial" panose="020B0604020202020204" pitchFamily="34" charset="0"/>
              <a:buChar char="•"/>
            </a:pPr>
            <a:r>
              <a:rPr lang="en-US" sz="1800" dirty="0"/>
              <a:t>The initializing expression </a:t>
            </a:r>
            <a:r>
              <a:rPr lang="en-US" sz="1800" dirty="0" err="1"/>
              <a:t>initialExpression</a:t>
            </a:r>
            <a:r>
              <a:rPr lang="en-US" sz="1800" dirty="0"/>
              <a:t>, if any, is executed. This expression usually initializes one or more loop counters, but the syntax allows an expression of any degree of </a:t>
            </a:r>
            <a:r>
              <a:rPr lang="en-US" sz="1800" dirty="0" err="1" smtClean="0"/>
              <a:t>complexity.This</a:t>
            </a:r>
            <a:r>
              <a:rPr lang="en-US" sz="1800" dirty="0" smtClean="0"/>
              <a:t> </a:t>
            </a:r>
            <a:r>
              <a:rPr lang="en-US" sz="1800" dirty="0"/>
              <a:t>expression can also declare </a:t>
            </a:r>
            <a:r>
              <a:rPr lang="en-US" sz="1800" dirty="0" smtClean="0"/>
              <a:t>variables.</a:t>
            </a:r>
          </a:p>
          <a:p>
            <a:pPr marL="342900" indent="-342900">
              <a:buFont typeface="Arial" panose="020B0604020202020204" pitchFamily="34" charset="0"/>
              <a:buChar char="•"/>
            </a:pPr>
            <a:r>
              <a:rPr lang="en-US" sz="1800" dirty="0" smtClean="0"/>
              <a:t>The </a:t>
            </a:r>
            <a:r>
              <a:rPr lang="en-US" sz="1800" dirty="0"/>
              <a:t>condition expression is evaluated. </a:t>
            </a:r>
            <a:r>
              <a:rPr lang="en-US" sz="1800" dirty="0" smtClean="0"/>
              <a:t>If the value of condition is true, the loop statements execute. If the value of condition is false, the for loop terminates.</a:t>
            </a:r>
            <a:r>
              <a:rPr lang="en-US" sz="1800" dirty="0"/>
              <a:t> If the condition expression is omitted entirely, the condition is assumed to be true.</a:t>
            </a:r>
          </a:p>
          <a:p>
            <a:endParaRPr lang="en-US" dirty="0" smtClean="0"/>
          </a:p>
        </p:txBody>
      </p:sp>
    </p:spTree>
    <p:extLst>
      <p:ext uri="{BB962C8B-B14F-4D97-AF65-F5344CB8AC3E}">
        <p14:creationId xmlns:p14="http://schemas.microsoft.com/office/powerpoint/2010/main" val="29847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1182291"/>
            <a:ext cx="8577649" cy="1451679"/>
          </a:xfrm>
        </p:spPr>
        <p:txBody>
          <a:bodyPr/>
          <a:lstStyle/>
          <a:p>
            <a:pPr marL="457200" indent="-457200">
              <a:buFont typeface="Arial" panose="020B0604020202020204" pitchFamily="34" charset="0"/>
              <a:buChar char="•"/>
            </a:pPr>
            <a:r>
              <a:rPr lang="en-US" dirty="0" smtClean="0"/>
              <a:t>The </a:t>
            </a:r>
            <a:r>
              <a:rPr lang="en-US" dirty="0"/>
              <a:t>statement executes. To execute multiple statements, use a block statement ({ ... }) to group those statements</a:t>
            </a:r>
            <a:r>
              <a:rPr lang="en-US" dirty="0" smtClean="0"/>
              <a:t>.</a:t>
            </a:r>
            <a:endParaRPr lang="en-US" dirty="0"/>
          </a:p>
          <a:p>
            <a:pPr marL="457200" indent="-457200">
              <a:buFont typeface="Arial" panose="020B0604020202020204" pitchFamily="34" charset="0"/>
              <a:buChar char="•"/>
            </a:pPr>
            <a:r>
              <a:rPr lang="en-US" dirty="0"/>
              <a:t>The update expression </a:t>
            </a:r>
            <a:r>
              <a:rPr lang="en-US" dirty="0" smtClean="0"/>
              <a:t>increment Expression, </a:t>
            </a:r>
            <a:r>
              <a:rPr lang="en-US" dirty="0"/>
              <a:t>if there is one, executes, and control returns to step 2.</a:t>
            </a:r>
          </a:p>
        </p:txBody>
      </p:sp>
    </p:spTree>
    <p:extLst>
      <p:ext uri="{BB962C8B-B14F-4D97-AF65-F5344CB8AC3E}">
        <p14:creationId xmlns:p14="http://schemas.microsoft.com/office/powerpoint/2010/main" val="27716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statement</a:t>
            </a:r>
          </a:p>
        </p:txBody>
      </p:sp>
      <p:sp>
        <p:nvSpPr>
          <p:cNvPr id="3" name="Content Placeholder 2"/>
          <p:cNvSpPr>
            <a:spLocks noGrp="1"/>
          </p:cNvSpPr>
          <p:nvPr>
            <p:ph sz="quarter" idx="14"/>
          </p:nvPr>
        </p:nvSpPr>
        <p:spPr>
          <a:xfrm>
            <a:off x="291714" y="1182291"/>
            <a:ext cx="8577649" cy="2887970"/>
          </a:xfrm>
        </p:spPr>
        <p:txBody>
          <a:bodyPr/>
          <a:lstStyle/>
          <a:p>
            <a:r>
              <a:rPr lang="en-US" dirty="0"/>
              <a:t>The do...while statement repeats until a specified condition evaluates to </a:t>
            </a:r>
            <a:r>
              <a:rPr lang="en-US" dirty="0" smtClean="0"/>
              <a:t>false.</a:t>
            </a:r>
          </a:p>
          <a:p>
            <a:r>
              <a:rPr lang="en-US" dirty="0" smtClean="0"/>
              <a:t>A </a:t>
            </a:r>
            <a:r>
              <a:rPr lang="en-US" dirty="0"/>
              <a:t>do...while statement looks as follows</a:t>
            </a:r>
            <a:r>
              <a:rPr lang="en-US" dirty="0" smtClean="0"/>
              <a:t>:</a:t>
            </a:r>
          </a:p>
          <a:p>
            <a:r>
              <a:rPr lang="en-US" dirty="0"/>
              <a:t>do</a:t>
            </a:r>
          </a:p>
          <a:p>
            <a:r>
              <a:rPr lang="en-US" dirty="0"/>
              <a:t>  statement</a:t>
            </a:r>
          </a:p>
          <a:p>
            <a:r>
              <a:rPr lang="en-US" dirty="0"/>
              <a:t>while (condition</a:t>
            </a:r>
            <a:r>
              <a:rPr lang="en-US" dirty="0" smtClean="0"/>
              <a:t>);</a:t>
            </a:r>
          </a:p>
          <a:p>
            <a:endParaRPr lang="en-US" dirty="0"/>
          </a:p>
        </p:txBody>
      </p:sp>
    </p:spTree>
    <p:extLst>
      <p:ext uri="{BB962C8B-B14F-4D97-AF65-F5344CB8AC3E}">
        <p14:creationId xmlns:p14="http://schemas.microsoft.com/office/powerpoint/2010/main" val="35395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1182291"/>
            <a:ext cx="8577649" cy="2759730"/>
          </a:xfrm>
        </p:spPr>
        <p:txBody>
          <a:bodyPr/>
          <a:lstStyle/>
          <a:p>
            <a:pPr marL="342900" indent="-342900">
              <a:buFont typeface="Arial" panose="020B0604020202020204" pitchFamily="34" charset="0"/>
              <a:buChar char="•"/>
            </a:pPr>
            <a:r>
              <a:rPr lang="en-US" dirty="0"/>
              <a:t>statement executes once before the condition is checked. </a:t>
            </a:r>
          </a:p>
          <a:p>
            <a:pPr marL="342900" indent="-342900">
              <a:buFont typeface="Arial" panose="020B0604020202020204" pitchFamily="34" charset="0"/>
              <a:buChar char="•"/>
            </a:pPr>
            <a:r>
              <a:rPr lang="en-US" dirty="0"/>
              <a:t>To execute multiple statements, use a block statement ({ ... }) to group those statements. </a:t>
            </a:r>
          </a:p>
          <a:p>
            <a:pPr marL="342900" indent="-342900">
              <a:buFont typeface="Arial" panose="020B0604020202020204" pitchFamily="34" charset="0"/>
              <a:buChar char="•"/>
            </a:pPr>
            <a:r>
              <a:rPr lang="en-US" dirty="0"/>
              <a:t>If condition is true, the statement executes again.</a:t>
            </a:r>
          </a:p>
          <a:p>
            <a:pPr marL="342900" indent="-342900">
              <a:buFont typeface="Arial" panose="020B0604020202020204" pitchFamily="34" charset="0"/>
              <a:buChar char="•"/>
            </a:pPr>
            <a:r>
              <a:rPr lang="en-US" dirty="0"/>
              <a:t>At the end of every execution, the condition is checked. </a:t>
            </a:r>
          </a:p>
          <a:p>
            <a:pPr marL="342900" indent="-342900">
              <a:buFont typeface="Arial" panose="020B0604020202020204" pitchFamily="34" charset="0"/>
              <a:buChar char="•"/>
            </a:pPr>
            <a:r>
              <a:rPr lang="en-US" dirty="0"/>
              <a:t>When the condition is false, execution stops and control passes to the statement following do...while.</a:t>
            </a:r>
          </a:p>
        </p:txBody>
      </p:sp>
    </p:spTree>
    <p:extLst>
      <p:ext uri="{BB962C8B-B14F-4D97-AF65-F5344CB8AC3E}">
        <p14:creationId xmlns:p14="http://schemas.microsoft.com/office/powerpoint/2010/main" val="143914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a:t>
            </a:r>
          </a:p>
        </p:txBody>
      </p:sp>
      <p:sp>
        <p:nvSpPr>
          <p:cNvPr id="3" name="Content Placeholder 2"/>
          <p:cNvSpPr>
            <a:spLocks noGrp="1"/>
          </p:cNvSpPr>
          <p:nvPr>
            <p:ph sz="quarter" idx="14"/>
          </p:nvPr>
        </p:nvSpPr>
        <p:spPr>
          <a:xfrm>
            <a:off x="291714" y="1182291"/>
            <a:ext cx="8577649" cy="3872855"/>
          </a:xfrm>
        </p:spPr>
        <p:txBody>
          <a:bodyPr/>
          <a:lstStyle/>
          <a:p>
            <a:r>
              <a:rPr lang="en-US" sz="1800" dirty="0"/>
              <a:t>A while statement executes its statements as long as a specified condition evaluates to true. A while statement looks as follows</a:t>
            </a:r>
            <a:r>
              <a:rPr lang="en-US" sz="1800" dirty="0" smtClean="0"/>
              <a:t>:</a:t>
            </a:r>
          </a:p>
          <a:p>
            <a:r>
              <a:rPr lang="en-US" sz="1200" dirty="0"/>
              <a:t>while (condition)</a:t>
            </a:r>
          </a:p>
          <a:p>
            <a:r>
              <a:rPr lang="en-US" sz="1200" dirty="0"/>
              <a:t>  </a:t>
            </a:r>
            <a:r>
              <a:rPr lang="en-US" sz="1200" dirty="0" smtClean="0"/>
              <a:t>statement</a:t>
            </a:r>
          </a:p>
          <a:p>
            <a:r>
              <a:rPr lang="en-US" sz="1800" dirty="0"/>
              <a:t>If the condition becomes false, statement within the loop stops executing and control passes to the statement following the loop</a:t>
            </a:r>
            <a:r>
              <a:rPr lang="en-US" sz="1800" dirty="0" smtClean="0"/>
              <a:t>.</a:t>
            </a:r>
            <a:endParaRPr lang="en-US" sz="1800" dirty="0"/>
          </a:p>
          <a:p>
            <a:r>
              <a:rPr lang="en-US" sz="1800" dirty="0"/>
              <a:t>The condition test occurs before statement in the loop is executed. If the condition returns true, statement is executed and the condition is tested again. If the condition returns false, execution stops and control is passed to the statement following while</a:t>
            </a:r>
            <a:r>
              <a:rPr lang="en-US" sz="1800" dirty="0" smtClean="0"/>
              <a:t>.</a:t>
            </a:r>
            <a:endParaRPr lang="en-US" sz="1800" dirty="0"/>
          </a:p>
          <a:p>
            <a:r>
              <a:rPr lang="en-US" sz="1800" dirty="0"/>
              <a:t>To execute multiple statements, use a block statement ({ ... }) to group those statements.</a:t>
            </a:r>
          </a:p>
        </p:txBody>
      </p:sp>
    </p:spTree>
    <p:extLst>
      <p:ext uri="{BB962C8B-B14F-4D97-AF65-F5344CB8AC3E}">
        <p14:creationId xmlns:p14="http://schemas.microsoft.com/office/powerpoint/2010/main" val="29265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5" y="1182291"/>
            <a:ext cx="8577649" cy="2836674"/>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endParaRPr lang="en-US" sz="1200" dirty="0"/>
          </a:p>
          <a:p>
            <a:r>
              <a:rPr lang="en-US" sz="1200" dirty="0"/>
              <a:t>To return a value other than the default, a function must have a return statement that specifies the value to return. </a:t>
            </a:r>
          </a:p>
          <a:p>
            <a:r>
              <a:rPr lang="en-US" sz="1200" dirty="0"/>
              <a:t>A function without a return statement will return a default value. </a:t>
            </a:r>
          </a:p>
          <a:p>
            <a:r>
              <a:rPr lang="en-US" sz="1200" dirty="0"/>
              <a:t>In the case of a constructor called with the new keyword, the default value is the value of its this parameter. </a:t>
            </a:r>
          </a:p>
          <a:p>
            <a:r>
              <a:rPr lang="en-US" sz="1200" dirty="0"/>
              <a:t>For all other functions, the default return value is undefined.</a:t>
            </a:r>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anonymous function expression (the name is not used</a:t>
            </a:r>
            <a:r>
              <a:rPr lang="en-US" dirty="0" smtClean="0"/>
              <a:t>):</a:t>
            </a:r>
          </a:p>
          <a:p>
            <a:r>
              <a:rPr lang="en-US" dirty="0" err="1"/>
              <a:t>var</a:t>
            </a:r>
            <a:r>
              <a:rPr lang="en-US" dirty="0"/>
              <a:t> </a:t>
            </a:r>
            <a:r>
              <a:rPr lang="en-US" dirty="0" err="1"/>
              <a:t>myFunction</a:t>
            </a:r>
            <a:r>
              <a:rPr lang="en-US" dirty="0"/>
              <a:t> = function() {</a:t>
            </a:r>
          </a:p>
          <a:p>
            <a:r>
              <a:rPr lang="en-US" dirty="0"/>
              <a:t>    statements</a:t>
            </a:r>
          </a:p>
          <a:p>
            <a:r>
              <a:rPr lang="en-US" dirty="0" smtClean="0"/>
              <a:t>}</a:t>
            </a:r>
          </a:p>
          <a:p>
            <a:r>
              <a:rPr lang="en-US" dirty="0"/>
              <a:t>anonymous function expression (the name is </a:t>
            </a:r>
            <a:r>
              <a:rPr lang="en-US" dirty="0" smtClean="0"/>
              <a:t>used):</a:t>
            </a:r>
          </a:p>
          <a:p>
            <a:r>
              <a:rPr lang="en-US" dirty="0" err="1"/>
              <a:t>var</a:t>
            </a:r>
            <a:r>
              <a:rPr lang="en-US" dirty="0"/>
              <a:t> </a:t>
            </a:r>
            <a:r>
              <a:rPr lang="en-US" dirty="0" err="1"/>
              <a:t>myFunction</a:t>
            </a:r>
            <a:r>
              <a:rPr lang="en-US" dirty="0"/>
              <a:t> = function </a:t>
            </a:r>
            <a:r>
              <a:rPr lang="en-US" dirty="0" err="1"/>
              <a:t>namedFunction</a:t>
            </a:r>
            <a:r>
              <a:rPr lang="en-US" dirty="0"/>
              <a:t>(){</a:t>
            </a:r>
          </a:p>
          <a:p>
            <a:r>
              <a:rPr lang="en-US" dirty="0"/>
              <a:t>    statements</a:t>
            </a:r>
          </a:p>
          <a:p>
            <a:r>
              <a:rPr lang="en-US" dirty="0" smtClean="0"/>
              <a:t>}</a:t>
            </a:r>
          </a:p>
          <a:p>
            <a:endParaRPr lang="en-US" dirty="0"/>
          </a:p>
        </p:txBody>
      </p:sp>
    </p:spTree>
    <p:extLst>
      <p:ext uri="{BB962C8B-B14F-4D97-AF65-F5344CB8AC3E}">
        <p14:creationId xmlns:p14="http://schemas.microsoft.com/office/powerpoint/2010/main" val="37341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4" y="1182291"/>
            <a:ext cx="8577649" cy="4503797"/>
          </a:xfrm>
        </p:spPr>
        <p:txBody>
          <a:bodyPr/>
          <a:lstStyle/>
          <a:p>
            <a:r>
              <a:rPr lang="en-US" dirty="0"/>
              <a:t>When function are used only once, a common pattern is an </a:t>
            </a:r>
            <a:r>
              <a:rPr lang="en-US" b="1" dirty="0"/>
              <a:t>IIFE (</a:t>
            </a:r>
            <a:r>
              <a:rPr lang="en-US" b="1" i="1" dirty="0"/>
              <a:t>Immediately </a:t>
            </a:r>
            <a:r>
              <a:rPr lang="en-US" b="1" i="1" dirty="0" smtClean="0"/>
              <a:t>Invoke able </a:t>
            </a:r>
            <a:r>
              <a:rPr lang="en-US" b="1" i="1" dirty="0"/>
              <a:t>Function Expressions</a:t>
            </a:r>
            <a:r>
              <a:rPr lang="en-US" b="1" dirty="0" smtClean="0"/>
              <a:t>)</a:t>
            </a:r>
            <a:r>
              <a:rPr lang="en-US" dirty="0" smtClean="0"/>
              <a:t>.</a:t>
            </a:r>
          </a:p>
          <a:p>
            <a:r>
              <a:rPr lang="en-US" dirty="0" smtClean="0"/>
              <a:t>(function(){</a:t>
            </a:r>
          </a:p>
          <a:p>
            <a:r>
              <a:rPr lang="en-US" dirty="0" smtClean="0"/>
              <a:t>Statement;</a:t>
            </a:r>
          </a:p>
          <a:p>
            <a:r>
              <a:rPr lang="en-US" dirty="0" smtClean="0"/>
              <a:t>})();</a:t>
            </a:r>
          </a:p>
          <a:p>
            <a:r>
              <a:rPr lang="en-US" dirty="0"/>
              <a:t>The Function </a:t>
            </a:r>
            <a:r>
              <a:rPr lang="en-US" dirty="0" smtClean="0"/>
              <a:t>constructor:</a:t>
            </a:r>
          </a:p>
          <a:p>
            <a:r>
              <a:rPr lang="en-US" dirty="0"/>
              <a:t>new Function (arg1, arg2, ... </a:t>
            </a:r>
            <a:r>
              <a:rPr lang="en-US" dirty="0" err="1"/>
              <a:t>argN</a:t>
            </a:r>
            <a:r>
              <a:rPr lang="en-US" dirty="0"/>
              <a:t>, </a:t>
            </a:r>
            <a:r>
              <a:rPr lang="en-US" dirty="0" err="1"/>
              <a:t>functionBody</a:t>
            </a:r>
            <a:r>
              <a:rPr lang="en-US" dirty="0" smtClean="0"/>
              <a:t>)</a:t>
            </a:r>
          </a:p>
          <a:p>
            <a:r>
              <a:rPr lang="en-US" dirty="0"/>
              <a:t>A string containing the JavaScript statements comprising the function body</a:t>
            </a:r>
            <a:r>
              <a:rPr lang="en-US" dirty="0" smtClean="0"/>
              <a:t>.</a:t>
            </a:r>
          </a:p>
          <a:p>
            <a:r>
              <a:rPr lang="en-US" dirty="0" smtClean="0"/>
              <a:t>NOTE: NOT recommended to use.</a:t>
            </a:r>
          </a:p>
          <a:p>
            <a:endParaRPr lang="en-US" dirty="0"/>
          </a:p>
        </p:txBody>
      </p:sp>
    </p:spTree>
    <p:extLst>
      <p:ext uri="{BB962C8B-B14F-4D97-AF65-F5344CB8AC3E}">
        <p14:creationId xmlns:p14="http://schemas.microsoft.com/office/powerpoint/2010/main" val="309075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4196020"/>
          </a:xfrm>
        </p:spPr>
        <p:txBody>
          <a:bodyPr/>
          <a:lstStyle/>
          <a:p>
            <a:r>
              <a:rPr lang="en-US" dirty="0"/>
              <a:t>Default </a:t>
            </a:r>
            <a:r>
              <a:rPr lang="en-US" dirty="0" smtClean="0"/>
              <a:t>parameters:</a:t>
            </a:r>
          </a:p>
          <a:p>
            <a:r>
              <a:rPr lang="en-US" dirty="0"/>
              <a:t>Default function parameters allow formal parameters to be initialized with default values if no value or undefined is </a:t>
            </a:r>
            <a:r>
              <a:rPr lang="en-US" dirty="0" smtClean="0"/>
              <a:t>passed.</a:t>
            </a:r>
          </a:p>
          <a:p>
            <a:r>
              <a:rPr lang="en-US" dirty="0"/>
              <a:t>function multiply(a, b = 1) {</a:t>
            </a:r>
          </a:p>
          <a:p>
            <a:r>
              <a:rPr lang="en-US" dirty="0"/>
              <a:t>  return a * b;</a:t>
            </a:r>
          </a:p>
          <a:p>
            <a:r>
              <a:rPr lang="en-US" dirty="0" smtClean="0"/>
              <a:t>}</a:t>
            </a:r>
            <a:endParaRPr lang="en-US" dirty="0"/>
          </a:p>
          <a:p>
            <a:r>
              <a:rPr lang="en-US" dirty="0"/>
              <a:t>multiply(5, 2); // 10</a:t>
            </a:r>
          </a:p>
          <a:p>
            <a:r>
              <a:rPr lang="en-US" dirty="0"/>
              <a:t>multiply(5, 1); // 5</a:t>
            </a:r>
          </a:p>
          <a:p>
            <a:r>
              <a:rPr lang="en-US" dirty="0"/>
              <a:t>multiply(5);    </a:t>
            </a:r>
            <a:r>
              <a:rPr lang="en-US" dirty="0" smtClean="0"/>
              <a:t>//5</a:t>
            </a:r>
            <a:endParaRPr lang="en-US" dirty="0"/>
          </a:p>
          <a:p>
            <a:endParaRPr lang="en-US" dirty="0"/>
          </a:p>
        </p:txBody>
      </p:sp>
    </p:spTree>
    <p:extLst>
      <p:ext uri="{BB962C8B-B14F-4D97-AF65-F5344CB8AC3E}">
        <p14:creationId xmlns:p14="http://schemas.microsoft.com/office/powerpoint/2010/main" val="17599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16210"/>
          </a:xfrm>
        </p:spPr>
        <p:txBody>
          <a:bodyPr/>
          <a:lstStyle/>
          <a:p>
            <a:r>
              <a:rPr lang="en-US" dirty="0"/>
              <a:t>Passing </a:t>
            </a:r>
            <a:r>
              <a:rPr lang="en-US" dirty="0" smtClean="0"/>
              <a:t>undefined</a:t>
            </a:r>
          </a:p>
          <a:p>
            <a:r>
              <a:rPr lang="en-US" dirty="0"/>
              <a:t>function </a:t>
            </a:r>
            <a:r>
              <a:rPr lang="en-US" dirty="0" err="1"/>
              <a:t>setBackgroundColor</a:t>
            </a:r>
            <a:r>
              <a:rPr lang="en-US" dirty="0"/>
              <a:t>(element, color = '</a:t>
            </a:r>
            <a:r>
              <a:rPr lang="en-US" dirty="0" err="1"/>
              <a:t>rosybrown</a:t>
            </a:r>
            <a:r>
              <a:rPr lang="en-US" dirty="0"/>
              <a:t>') {</a:t>
            </a:r>
          </a:p>
          <a:p>
            <a:r>
              <a:rPr lang="en-US" dirty="0"/>
              <a:t>  </a:t>
            </a:r>
            <a:r>
              <a:rPr lang="en-US" dirty="0" err="1"/>
              <a:t>element.style.backgroundColor</a:t>
            </a:r>
            <a:r>
              <a:rPr lang="en-US" dirty="0"/>
              <a:t> = color;</a:t>
            </a:r>
          </a:p>
          <a:p>
            <a:r>
              <a:rPr lang="en-US" dirty="0" smtClean="0"/>
              <a:t>}</a:t>
            </a:r>
            <a:endParaRPr lang="en-US" dirty="0"/>
          </a:p>
          <a:p>
            <a:r>
              <a:rPr lang="en-US" dirty="0" err="1"/>
              <a:t>setBackgroundColor</a:t>
            </a:r>
            <a:r>
              <a:rPr lang="en-US" dirty="0"/>
              <a:t>(</a:t>
            </a:r>
            <a:r>
              <a:rPr lang="en-US" dirty="0" err="1"/>
              <a:t>someDiv</a:t>
            </a:r>
            <a:r>
              <a:rPr lang="en-US" dirty="0"/>
              <a:t>);            // color set to '</a:t>
            </a:r>
            <a:r>
              <a:rPr lang="en-US" dirty="0" err="1"/>
              <a:t>rosybrown</a:t>
            </a:r>
            <a:r>
              <a:rPr lang="en-US" dirty="0"/>
              <a:t>'</a:t>
            </a:r>
          </a:p>
          <a:p>
            <a:r>
              <a:rPr lang="en-US" dirty="0" err="1"/>
              <a:t>setBackgroundColor</a:t>
            </a:r>
            <a:r>
              <a:rPr lang="en-US" dirty="0"/>
              <a:t>(</a:t>
            </a:r>
            <a:r>
              <a:rPr lang="en-US" dirty="0" err="1"/>
              <a:t>someDiv</a:t>
            </a:r>
            <a:r>
              <a:rPr lang="en-US" dirty="0"/>
              <a:t>, undefined); // color set to '</a:t>
            </a:r>
            <a:r>
              <a:rPr lang="en-US" dirty="0" err="1"/>
              <a:t>rosybrown</a:t>
            </a:r>
            <a:r>
              <a:rPr lang="en-US" dirty="0"/>
              <a:t>' too</a:t>
            </a:r>
          </a:p>
          <a:p>
            <a:r>
              <a:rPr lang="en-US" dirty="0" err="1"/>
              <a:t>setBackgroundColor</a:t>
            </a:r>
            <a:r>
              <a:rPr lang="en-US" dirty="0"/>
              <a:t>(</a:t>
            </a:r>
            <a:r>
              <a:rPr lang="en-US" dirty="0" err="1"/>
              <a:t>someDiv</a:t>
            </a:r>
            <a:r>
              <a:rPr lang="en-US" dirty="0"/>
              <a:t>, 'blue');    // color set to 'blue'</a:t>
            </a:r>
          </a:p>
        </p:txBody>
      </p:sp>
    </p:spTree>
    <p:extLst>
      <p:ext uri="{BB962C8B-B14F-4D97-AF65-F5344CB8AC3E}">
        <p14:creationId xmlns:p14="http://schemas.microsoft.com/office/powerpoint/2010/main" val="21575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760004"/>
          </a:xfrm>
        </p:spPr>
        <p:txBody>
          <a:bodyPr/>
          <a:lstStyle/>
          <a:p>
            <a:r>
              <a:rPr lang="en-US" dirty="0"/>
              <a:t>Evaluated at call </a:t>
            </a:r>
            <a:r>
              <a:rPr lang="en-US" dirty="0" smtClean="0"/>
              <a:t>time:</a:t>
            </a:r>
          </a:p>
          <a:p>
            <a:r>
              <a:rPr lang="en-US" dirty="0"/>
              <a:t>The default argument gets evaluated at call time, so unlike e.g. in Python, a new object is created each time the function is called</a:t>
            </a:r>
            <a:r>
              <a:rPr lang="en-US" dirty="0" smtClean="0"/>
              <a:t>.</a:t>
            </a:r>
          </a:p>
          <a:p>
            <a:r>
              <a:rPr lang="en-US" dirty="0"/>
              <a:t>function append(value, array = []) {</a:t>
            </a:r>
          </a:p>
          <a:p>
            <a:r>
              <a:rPr lang="en-US" dirty="0"/>
              <a:t>  </a:t>
            </a:r>
            <a:r>
              <a:rPr lang="en-US" dirty="0" err="1"/>
              <a:t>array.push</a:t>
            </a:r>
            <a:r>
              <a:rPr lang="en-US" dirty="0"/>
              <a:t>(value);</a:t>
            </a:r>
          </a:p>
          <a:p>
            <a:r>
              <a:rPr lang="en-US" dirty="0"/>
              <a:t>  return array;</a:t>
            </a:r>
          </a:p>
          <a:p>
            <a:r>
              <a:rPr lang="en-US" dirty="0" smtClean="0"/>
              <a:t>}</a:t>
            </a:r>
          </a:p>
          <a:p>
            <a:r>
              <a:rPr lang="en-US" dirty="0" smtClean="0"/>
              <a:t>append(1</a:t>
            </a:r>
            <a:r>
              <a:rPr lang="en-US" dirty="0"/>
              <a:t>); //[1]</a:t>
            </a:r>
          </a:p>
          <a:p>
            <a:r>
              <a:rPr lang="en-US" dirty="0"/>
              <a:t>append(2); //[2], not [1, 2]</a:t>
            </a:r>
          </a:p>
        </p:txBody>
      </p:sp>
    </p:spTree>
    <p:extLst>
      <p:ext uri="{BB962C8B-B14F-4D97-AF65-F5344CB8AC3E}">
        <p14:creationId xmlns:p14="http://schemas.microsoft.com/office/powerpoint/2010/main" val="19926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452227"/>
          </a:xfrm>
        </p:spPr>
        <p:txBody>
          <a:bodyPr/>
          <a:lstStyle/>
          <a:p>
            <a:r>
              <a:rPr lang="en-US" dirty="0"/>
              <a:t>Default parameters are available to later default parameters</a:t>
            </a:r>
          </a:p>
          <a:p>
            <a:r>
              <a:rPr lang="en-US" dirty="0"/>
              <a:t>Parameters already encountered are available to later default parameters</a:t>
            </a:r>
            <a:r>
              <a:rPr lang="en-US" dirty="0" smtClean="0"/>
              <a:t>:</a:t>
            </a:r>
          </a:p>
          <a:p>
            <a:r>
              <a:rPr lang="en-US" dirty="0"/>
              <a:t>function </a:t>
            </a:r>
            <a:r>
              <a:rPr lang="en-US" dirty="0" err="1"/>
              <a:t>singularAutoPlural</a:t>
            </a:r>
            <a:r>
              <a:rPr lang="en-US" dirty="0"/>
              <a:t>(singular, plural = singular + 's', </a:t>
            </a:r>
          </a:p>
          <a:p>
            <a:r>
              <a:rPr lang="en-US" dirty="0"/>
              <a:t>                            </a:t>
            </a:r>
            <a:r>
              <a:rPr lang="en-US" dirty="0" err="1"/>
              <a:t>rallyingCry</a:t>
            </a:r>
            <a:r>
              <a:rPr lang="en-US" dirty="0"/>
              <a:t> = plural + ' ATTACK!!!') {</a:t>
            </a:r>
          </a:p>
          <a:p>
            <a:r>
              <a:rPr lang="en-US" dirty="0"/>
              <a:t>  return [singular, plural, </a:t>
            </a:r>
            <a:r>
              <a:rPr lang="en-US" dirty="0" err="1"/>
              <a:t>rallyingCry</a:t>
            </a:r>
            <a:r>
              <a:rPr lang="en-US" dirty="0"/>
              <a:t>]; </a:t>
            </a:r>
          </a:p>
          <a:p>
            <a:r>
              <a:rPr lang="en-US" dirty="0"/>
              <a:t>}</a:t>
            </a:r>
          </a:p>
          <a:p>
            <a:r>
              <a:rPr lang="en-US" dirty="0"/>
              <a:t>//["</a:t>
            </a:r>
            <a:r>
              <a:rPr lang="en-US" dirty="0" err="1"/>
              <a:t>Gecko","Geckos</a:t>
            </a:r>
            <a:r>
              <a:rPr lang="en-US" dirty="0"/>
              <a:t>", "Geckos ATTACK!!!"]</a:t>
            </a:r>
          </a:p>
          <a:p>
            <a:r>
              <a:rPr lang="en-US" dirty="0" err="1"/>
              <a:t>singularAutoPlural</a:t>
            </a:r>
            <a:r>
              <a:rPr lang="en-US" dirty="0"/>
              <a:t>('Gecko');</a:t>
            </a:r>
          </a:p>
        </p:txBody>
      </p:sp>
    </p:spTree>
    <p:extLst>
      <p:ext uri="{BB962C8B-B14F-4D97-AF65-F5344CB8AC3E}">
        <p14:creationId xmlns:p14="http://schemas.microsoft.com/office/powerpoint/2010/main" val="36346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Functions defined inside function </a:t>
            </a:r>
            <a:r>
              <a:rPr lang="en-US" dirty="0" smtClean="0"/>
              <a:t>body:</a:t>
            </a:r>
          </a:p>
          <a:p>
            <a:r>
              <a:rPr lang="en-US" dirty="0"/>
              <a:t>// Doesn't work! Throws </a:t>
            </a:r>
            <a:r>
              <a:rPr lang="en-US" dirty="0" smtClean="0"/>
              <a:t>Reference Error.</a:t>
            </a:r>
            <a:endParaRPr lang="en-US" dirty="0"/>
          </a:p>
          <a:p>
            <a:r>
              <a:rPr lang="en-US" dirty="0"/>
              <a:t>function f(a = go()) {</a:t>
            </a:r>
          </a:p>
          <a:p>
            <a:r>
              <a:rPr lang="en-US" dirty="0"/>
              <a:t>  function go() { return ':P'; }</a:t>
            </a:r>
          </a:p>
          <a:p>
            <a:r>
              <a:rPr lang="en-US" dirty="0" smtClean="0"/>
              <a:t>}</a:t>
            </a:r>
            <a:endParaRPr lang="en-US" dirty="0"/>
          </a:p>
          <a:p>
            <a:r>
              <a:rPr lang="en-US" dirty="0"/>
              <a:t>Parameters without defaults after default parameters</a:t>
            </a:r>
          </a:p>
          <a:p>
            <a:r>
              <a:rPr lang="en-US" dirty="0"/>
              <a:t>function f(x = 1, y) { </a:t>
            </a:r>
          </a:p>
          <a:p>
            <a:r>
              <a:rPr lang="en-US" dirty="0"/>
              <a:t>  return [x, y]; </a:t>
            </a:r>
          </a:p>
          <a:p>
            <a:r>
              <a:rPr lang="en-US" dirty="0" smtClean="0"/>
              <a:t>}f</a:t>
            </a:r>
            <a:r>
              <a:rPr lang="en-US" dirty="0"/>
              <a:t>(); // [1, undefined]</a:t>
            </a:r>
          </a:p>
        </p:txBody>
      </p:sp>
    </p:spTree>
    <p:extLst>
      <p:ext uri="{BB962C8B-B14F-4D97-AF65-F5344CB8AC3E}">
        <p14:creationId xmlns:p14="http://schemas.microsoft.com/office/powerpoint/2010/main" val="29270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endParaRPr lang="en-US" dirty="0"/>
          </a:p>
        </p:txBody>
      </p:sp>
      <p:sp>
        <p:nvSpPr>
          <p:cNvPr id="3" name="Content Placeholder 2"/>
          <p:cNvSpPr>
            <a:spLocks noGrp="1"/>
          </p:cNvSpPr>
          <p:nvPr>
            <p:ph sz="quarter" idx="14"/>
          </p:nvPr>
        </p:nvSpPr>
        <p:spPr>
          <a:xfrm>
            <a:off x="291714" y="1182291"/>
            <a:ext cx="8577649" cy="2144177"/>
          </a:xfrm>
        </p:spPr>
        <p:txBody>
          <a:bodyPr/>
          <a:lstStyle/>
          <a:p>
            <a:r>
              <a:rPr lang="en-US" dirty="0" err="1" smtClean="0"/>
              <a:t>Destructured</a:t>
            </a:r>
            <a:r>
              <a:rPr lang="en-US" dirty="0" smtClean="0"/>
              <a:t> </a:t>
            </a:r>
            <a:r>
              <a:rPr lang="en-US" dirty="0"/>
              <a:t>parameter with default value </a:t>
            </a:r>
            <a:r>
              <a:rPr lang="en-US" dirty="0" smtClean="0"/>
              <a:t>assignment:</a:t>
            </a:r>
          </a:p>
          <a:p>
            <a:r>
              <a:rPr lang="en-US" dirty="0"/>
              <a:t>function f([x, y] = [1, 2], {z: z} = {z: 3}) { </a:t>
            </a:r>
          </a:p>
          <a:p>
            <a:r>
              <a:rPr lang="en-US" dirty="0"/>
              <a:t>  return x + y + z; </a:t>
            </a:r>
          </a:p>
          <a:p>
            <a:r>
              <a:rPr lang="en-US" dirty="0" smtClean="0"/>
              <a:t>}</a:t>
            </a:r>
            <a:endParaRPr lang="en-US" dirty="0"/>
          </a:p>
          <a:p>
            <a:r>
              <a:rPr lang="en-US" dirty="0"/>
              <a:t>f(); // 6</a:t>
            </a:r>
          </a:p>
        </p:txBody>
      </p:sp>
    </p:spTree>
    <p:extLst>
      <p:ext uri="{BB962C8B-B14F-4D97-AF65-F5344CB8AC3E}">
        <p14:creationId xmlns:p14="http://schemas.microsoft.com/office/powerpoint/2010/main" val="344279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91406"/>
            <a:ext cx="8577650" cy="319654"/>
          </a:xfrm>
        </p:spPr>
        <p:txBody>
          <a:bodyPr/>
          <a:lstStyle/>
          <a:p>
            <a:r>
              <a:rPr lang="en-US" sz="2000" dirty="0"/>
              <a:t>JavaScript function</a:t>
            </a:r>
          </a:p>
        </p:txBody>
      </p:sp>
      <p:sp>
        <p:nvSpPr>
          <p:cNvPr id="3" name="Content Placeholder 2"/>
          <p:cNvSpPr>
            <a:spLocks noGrp="1"/>
          </p:cNvSpPr>
          <p:nvPr>
            <p:ph sz="quarter" idx="14"/>
          </p:nvPr>
        </p:nvSpPr>
        <p:spPr>
          <a:xfrm>
            <a:off x="291714" y="603450"/>
            <a:ext cx="8577649" cy="4314001"/>
          </a:xfrm>
        </p:spPr>
        <p:txBody>
          <a:bodyPr/>
          <a:lstStyle/>
          <a:p>
            <a:r>
              <a:rPr lang="en-US" sz="1800" dirty="0"/>
              <a:t>Function constructor vs. function declaration vs. function </a:t>
            </a:r>
            <a:r>
              <a:rPr lang="en-US" sz="1800" dirty="0" smtClean="0"/>
              <a:t>expression:</a:t>
            </a:r>
          </a:p>
          <a:p>
            <a:r>
              <a:rPr lang="en-US" sz="1800" dirty="0"/>
              <a:t>There is a distinction between the function name and the variable the function is assigned to. The function name cannot be changed, while the variable the function is assigned to can be reassigned. The function name can be used only within the function's body. Attempting to use it outside the function's body results in an error (or undefined if the function name was previously declared via a </a:t>
            </a:r>
            <a:r>
              <a:rPr lang="en-US" sz="1800" dirty="0" err="1"/>
              <a:t>var</a:t>
            </a:r>
            <a:r>
              <a:rPr lang="en-US" sz="1800" dirty="0"/>
              <a:t> </a:t>
            </a:r>
            <a:r>
              <a:rPr lang="en-US" sz="1800" dirty="0" smtClean="0"/>
              <a:t>statement.</a:t>
            </a:r>
          </a:p>
          <a:p>
            <a:r>
              <a:rPr lang="en-US" sz="1800" dirty="0" smtClean="0"/>
              <a:t>Ex.</a:t>
            </a:r>
          </a:p>
          <a:p>
            <a:r>
              <a:rPr lang="en-US" sz="1800" dirty="0" err="1" smtClean="0"/>
              <a:t>var</a:t>
            </a:r>
            <a:r>
              <a:rPr lang="en-US" sz="1800" dirty="0" smtClean="0"/>
              <a:t> </a:t>
            </a:r>
            <a:r>
              <a:rPr lang="en-US" sz="1800" dirty="0"/>
              <a:t>y = function x() {};</a:t>
            </a:r>
          </a:p>
          <a:p>
            <a:r>
              <a:rPr lang="en-US" sz="1800" dirty="0"/>
              <a:t>alert(x); // throws an </a:t>
            </a:r>
            <a:r>
              <a:rPr lang="en-US" sz="1800" dirty="0" smtClean="0"/>
              <a:t>error</a:t>
            </a:r>
          </a:p>
          <a:p>
            <a:r>
              <a:rPr lang="en-US" sz="1800" dirty="0" smtClean="0"/>
              <a:t>Ex.</a:t>
            </a:r>
          </a:p>
          <a:p>
            <a:r>
              <a:rPr lang="en-US" sz="1800" dirty="0"/>
              <a:t> </a:t>
            </a:r>
            <a:r>
              <a:rPr lang="en-US" sz="1800" dirty="0" smtClean="0"/>
              <a:t>  function x(){</a:t>
            </a:r>
          </a:p>
          <a:p>
            <a:r>
              <a:rPr lang="en-US" sz="1800" dirty="0"/>
              <a:t> </a:t>
            </a:r>
            <a:r>
              <a:rPr lang="en-US" sz="1800" dirty="0" smtClean="0"/>
              <a:t>alert(x)’;} </a:t>
            </a:r>
            <a:endParaRPr lang="en-US" sz="1800" dirty="0"/>
          </a:p>
        </p:txBody>
      </p:sp>
    </p:spTree>
    <p:extLst>
      <p:ext uri="{BB962C8B-B14F-4D97-AF65-F5344CB8AC3E}">
        <p14:creationId xmlns:p14="http://schemas.microsoft.com/office/powerpoint/2010/main" val="39148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956345"/>
            <a:ext cx="8577649" cy="3888244"/>
          </a:xfrm>
        </p:spPr>
        <p:txBody>
          <a:bodyPr/>
          <a:lstStyle/>
          <a:p>
            <a:r>
              <a:rPr lang="en-US" sz="1800" dirty="0"/>
              <a:t>A</a:t>
            </a:r>
            <a:r>
              <a:rPr lang="en-US" sz="1800" dirty="0" smtClean="0"/>
              <a:t> </a:t>
            </a:r>
            <a:r>
              <a:rPr lang="en-US" sz="1800" dirty="0"/>
              <a:t>function defined by a function declaration can be used before the function declaration itself. For </a:t>
            </a:r>
            <a:r>
              <a:rPr lang="en-US" sz="1800" dirty="0" smtClean="0"/>
              <a:t>example</a:t>
            </a:r>
          </a:p>
          <a:p>
            <a:r>
              <a:rPr lang="en-US" sz="1800" dirty="0"/>
              <a:t>foo(); // alerts FOO!</a:t>
            </a:r>
          </a:p>
          <a:p>
            <a:r>
              <a:rPr lang="en-US" sz="1800" dirty="0"/>
              <a:t>function foo() {</a:t>
            </a:r>
          </a:p>
          <a:p>
            <a:r>
              <a:rPr lang="en-US" sz="1800" dirty="0"/>
              <a:t>   alert('FOO!');</a:t>
            </a:r>
          </a:p>
          <a:p>
            <a:r>
              <a:rPr lang="en-US" sz="1800" dirty="0" smtClean="0"/>
              <a:t>}</a:t>
            </a:r>
          </a:p>
          <a:p>
            <a:r>
              <a:rPr lang="en-US" sz="1800" dirty="0"/>
              <a:t>f</a:t>
            </a:r>
            <a:r>
              <a:rPr lang="en-US" sz="1800" dirty="0" smtClean="0"/>
              <a:t>oo();</a:t>
            </a:r>
          </a:p>
          <a:p>
            <a:r>
              <a:rPr lang="en-US" sz="1800" dirty="0" err="1" smtClean="0"/>
              <a:t>var</a:t>
            </a:r>
            <a:r>
              <a:rPr lang="en-US" sz="1800" dirty="0" smtClean="0"/>
              <a:t> foo=function(){</a:t>
            </a:r>
          </a:p>
          <a:p>
            <a:r>
              <a:rPr lang="en-US" sz="1800" dirty="0"/>
              <a:t>a</a:t>
            </a:r>
            <a:r>
              <a:rPr lang="en-US" sz="1800" dirty="0" smtClean="0"/>
              <a:t>lert(‘foo!’)</a:t>
            </a:r>
          </a:p>
          <a:p>
            <a:r>
              <a:rPr lang="en-US" sz="1800" dirty="0" smtClean="0"/>
              <a:t>}</a:t>
            </a:r>
            <a:endParaRPr lang="en-US" sz="1800" dirty="0"/>
          </a:p>
        </p:txBody>
      </p:sp>
    </p:spTree>
    <p:extLst>
      <p:ext uri="{BB962C8B-B14F-4D97-AF65-F5344CB8AC3E}">
        <p14:creationId xmlns:p14="http://schemas.microsoft.com/office/powerpoint/2010/main" val="5034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67506"/>
          </a:xfrm>
        </p:spPr>
        <p:txBody>
          <a:bodyPr/>
          <a:lstStyle/>
          <a:p>
            <a:r>
              <a:rPr lang="en-US" dirty="0"/>
              <a:t>A function declaration is very easily (and often unintentionally) turned into a function </a:t>
            </a:r>
            <a:r>
              <a:rPr lang="en-US" dirty="0" smtClean="0"/>
              <a:t>expression. A </a:t>
            </a:r>
            <a:r>
              <a:rPr lang="en-US" dirty="0"/>
              <a:t>function declaration ceases to be one when it either</a:t>
            </a:r>
            <a:r>
              <a:rPr lang="en-US" dirty="0" smtClean="0"/>
              <a:t>:</a:t>
            </a:r>
          </a:p>
          <a:p>
            <a:r>
              <a:rPr lang="en-US" dirty="0"/>
              <a:t>becomes part of an expression</a:t>
            </a:r>
          </a:p>
          <a:p>
            <a:pPr marL="342900" indent="-342900">
              <a:buFont typeface="Arial" panose="020B0604020202020204" pitchFamily="34" charset="0"/>
              <a:buChar char="•"/>
            </a:pPr>
            <a:r>
              <a:rPr lang="en-US" dirty="0"/>
              <a:t>is no longer a "source element" of a function or the script itself. </a:t>
            </a:r>
          </a:p>
          <a:p>
            <a:pPr marL="342900" indent="-342900">
              <a:buFont typeface="Arial" panose="020B0604020202020204" pitchFamily="34" charset="0"/>
              <a:buChar char="•"/>
            </a:pPr>
            <a:r>
              <a:rPr lang="en-US" dirty="0"/>
              <a:t>A "source element" is a non-nested statement in the script or a function body</a:t>
            </a:r>
            <a:r>
              <a:rPr lang="en-US" dirty="0" smtClean="0"/>
              <a:t>:</a:t>
            </a:r>
          </a:p>
          <a:p>
            <a:endParaRPr lang="en-US" dirty="0"/>
          </a:p>
        </p:txBody>
      </p:sp>
    </p:spTree>
    <p:extLst>
      <p:ext uri="{BB962C8B-B14F-4D97-AF65-F5344CB8AC3E}">
        <p14:creationId xmlns:p14="http://schemas.microsoft.com/office/powerpoint/2010/main" val="172021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44821"/>
          </a:xfrm>
        </p:spPr>
        <p:txBody>
          <a:bodyPr/>
          <a:lstStyle/>
          <a:p>
            <a:r>
              <a:rPr lang="en-US" sz="2000" dirty="0"/>
              <a:t>JavaScript function</a:t>
            </a:r>
          </a:p>
        </p:txBody>
      </p:sp>
      <p:sp>
        <p:nvSpPr>
          <p:cNvPr id="3" name="Content Placeholder 2"/>
          <p:cNvSpPr>
            <a:spLocks noGrp="1"/>
          </p:cNvSpPr>
          <p:nvPr>
            <p:ph sz="quarter" idx="14"/>
          </p:nvPr>
        </p:nvSpPr>
        <p:spPr>
          <a:xfrm>
            <a:off x="291714" y="712956"/>
            <a:ext cx="8577649" cy="3985706"/>
          </a:xfrm>
        </p:spPr>
        <p:txBody>
          <a:bodyPr/>
          <a:lstStyle/>
          <a:p>
            <a:r>
              <a:rPr lang="en-US" sz="1600" dirty="0"/>
              <a:t>The arguments object is an Array-like object corresponding to the arguments passed to a function</a:t>
            </a:r>
            <a:r>
              <a:rPr lang="en-US" sz="1600" dirty="0" smtClean="0"/>
              <a:t>.</a:t>
            </a:r>
          </a:p>
          <a:p>
            <a:r>
              <a:rPr lang="en-US" sz="1600" dirty="0"/>
              <a:t>The arguments object is a local variable available within all functions. You can refer to a function's arguments within the function by using the arguments object. This object contains an entry for each argument passed to the function, the first entry's index starting at </a:t>
            </a:r>
            <a:r>
              <a:rPr lang="en-US" sz="1600" dirty="0" smtClean="0"/>
              <a:t>0</a:t>
            </a:r>
          </a:p>
          <a:p>
            <a:r>
              <a:rPr lang="en-US" sz="1600" dirty="0"/>
              <a:t>arguments[1] = 'new value</a:t>
            </a:r>
            <a:r>
              <a:rPr lang="en-US" sz="1600" dirty="0" smtClean="0"/>
              <a:t>';</a:t>
            </a:r>
          </a:p>
          <a:p>
            <a:r>
              <a:rPr lang="en-US" sz="1600" dirty="0" smtClean="0"/>
              <a:t>Properties:</a:t>
            </a:r>
          </a:p>
          <a:p>
            <a:r>
              <a:rPr lang="en-US" sz="1100" dirty="0" err="1"/>
              <a:t>arguments.callee</a:t>
            </a:r>
            <a:endParaRPr lang="en-US" sz="1100" dirty="0"/>
          </a:p>
          <a:p>
            <a:r>
              <a:rPr lang="en-US" sz="1100" dirty="0"/>
              <a:t>Reference to the currently executing function.</a:t>
            </a:r>
          </a:p>
          <a:p>
            <a:r>
              <a:rPr lang="en-US" sz="1100" dirty="0" err="1"/>
              <a:t>arguments.caller</a:t>
            </a:r>
            <a:r>
              <a:rPr lang="en-US" sz="1100" dirty="0"/>
              <a:t> </a:t>
            </a:r>
          </a:p>
          <a:p>
            <a:r>
              <a:rPr lang="en-US" sz="1100" dirty="0"/>
              <a:t>Reference to the function that invoked the currently executing function.</a:t>
            </a:r>
          </a:p>
          <a:p>
            <a:r>
              <a:rPr lang="en-US" sz="1100" dirty="0" err="1"/>
              <a:t>arguments.length</a:t>
            </a:r>
            <a:endParaRPr lang="en-US" sz="1100" dirty="0"/>
          </a:p>
          <a:p>
            <a:r>
              <a:rPr lang="en-US" sz="1100" dirty="0"/>
              <a:t>Reference to the number of arguments passed to the function.</a:t>
            </a:r>
          </a:p>
        </p:txBody>
      </p:sp>
      <p:sp>
        <p:nvSpPr>
          <p:cNvPr id="5" name="Rectangle 2"/>
          <p:cNvSpPr>
            <a:spLocks noChangeArrowheads="1"/>
          </p:cNvSpPr>
          <p:nvPr/>
        </p:nvSpPr>
        <p:spPr bwMode="auto">
          <a:xfrm>
            <a:off x="0" y="182433"/>
            <a:ext cx="208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2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36432"/>
          </a:xfrm>
        </p:spPr>
        <p:txBody>
          <a:bodyPr/>
          <a:lstStyle/>
          <a:p>
            <a:r>
              <a:rPr lang="en-US" sz="2000" dirty="0"/>
              <a:t>JavaScript function</a:t>
            </a:r>
          </a:p>
        </p:txBody>
      </p:sp>
      <p:sp>
        <p:nvSpPr>
          <p:cNvPr id="3" name="Content Placeholder 2"/>
          <p:cNvSpPr>
            <a:spLocks noGrp="1"/>
          </p:cNvSpPr>
          <p:nvPr>
            <p:ph sz="quarter" idx="14"/>
          </p:nvPr>
        </p:nvSpPr>
        <p:spPr>
          <a:xfrm>
            <a:off x="291714" y="820112"/>
            <a:ext cx="8577649" cy="4119076"/>
          </a:xfrm>
        </p:spPr>
        <p:txBody>
          <a:bodyPr/>
          <a:lstStyle/>
          <a:p>
            <a:r>
              <a:rPr lang="en-US" dirty="0"/>
              <a:t>The </a:t>
            </a:r>
            <a:r>
              <a:rPr lang="en-US" b="1" dirty="0"/>
              <a:t>rest parameter</a:t>
            </a:r>
            <a:r>
              <a:rPr lang="en-US" dirty="0"/>
              <a:t> syntax allows us to represent an indefinite number of arguments as an array</a:t>
            </a:r>
            <a:r>
              <a:rPr lang="en-US" dirty="0" smtClean="0"/>
              <a:t>.</a:t>
            </a:r>
          </a:p>
          <a:p>
            <a:r>
              <a:rPr lang="en-US" dirty="0"/>
              <a:t>function(a, b, ...</a:t>
            </a:r>
            <a:r>
              <a:rPr lang="en-US" dirty="0" err="1"/>
              <a:t>theArgs</a:t>
            </a:r>
            <a:r>
              <a:rPr lang="en-US" dirty="0"/>
              <a:t>) {</a:t>
            </a:r>
          </a:p>
          <a:p>
            <a:r>
              <a:rPr lang="en-US" dirty="0"/>
              <a:t>  // ...</a:t>
            </a:r>
          </a:p>
          <a:p>
            <a:r>
              <a:rPr lang="en-US" dirty="0" smtClean="0"/>
              <a:t>}</a:t>
            </a:r>
          </a:p>
          <a:p>
            <a:r>
              <a:rPr lang="en-US" dirty="0"/>
              <a:t>If the last named argument of a function is prefixed with ..., it becomes an array whose elements from 0 (inclusive) to </a:t>
            </a:r>
            <a:r>
              <a:rPr lang="en-US" dirty="0" err="1"/>
              <a:t>theArgs.length</a:t>
            </a:r>
            <a:r>
              <a:rPr lang="en-US" dirty="0"/>
              <a:t> (exclusive) are supplied by the actual arguments passed to the function.</a:t>
            </a:r>
          </a:p>
          <a:p>
            <a:r>
              <a:rPr lang="en-US" dirty="0"/>
              <a:t>In the above example, </a:t>
            </a:r>
            <a:r>
              <a:rPr lang="en-US" dirty="0" err="1"/>
              <a:t>theArgs</a:t>
            </a:r>
            <a:r>
              <a:rPr lang="en-US" dirty="0"/>
              <a:t> would collect the third argument of the function (because the first one is mapped to a, and the second to b) and all the consecutive arguments.</a:t>
            </a:r>
          </a:p>
        </p:txBody>
      </p:sp>
    </p:spTree>
    <p:extLst>
      <p:ext uri="{BB962C8B-B14F-4D97-AF65-F5344CB8AC3E}">
        <p14:creationId xmlns:p14="http://schemas.microsoft.com/office/powerpoint/2010/main" val="25723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scope</a:t>
            </a:r>
            <a:br>
              <a:rPr lang="en-US" dirty="0"/>
            </a:br>
            <a:endParaRPr lang="en-US" dirty="0"/>
          </a:p>
        </p:txBody>
      </p:sp>
      <p:sp>
        <p:nvSpPr>
          <p:cNvPr id="3" name="Content Placeholder 2"/>
          <p:cNvSpPr>
            <a:spLocks noGrp="1"/>
          </p:cNvSpPr>
          <p:nvPr>
            <p:ph sz="quarter" idx="14"/>
          </p:nvPr>
        </p:nvSpPr>
        <p:spPr>
          <a:xfrm>
            <a:off x="291714" y="1182291"/>
            <a:ext cx="8577649" cy="2554545"/>
          </a:xfrm>
        </p:spPr>
        <p:txBody>
          <a:bodyPr/>
          <a:lstStyle/>
          <a:p>
            <a:r>
              <a:rPr lang="en-US" dirty="0"/>
              <a:t>Variables defined inside a function cannot be accessed from anywhere outside the function, because the variable is defined only in the scope of the function. However, a function can access all variables and functions defined inside the scope in which it is defined. In other words, a function defined in the global scope can access all variables defined in the global scope. A function defined inside another function can also access all variables defined in its parent function and any other variable to which the parent function has access.</a:t>
            </a:r>
            <a:endParaRPr lang="en-US" dirty="0"/>
          </a:p>
        </p:txBody>
      </p:sp>
    </p:spTree>
    <p:extLst>
      <p:ext uri="{BB962C8B-B14F-4D97-AF65-F5344CB8AC3E}">
        <p14:creationId xmlns:p14="http://schemas.microsoft.com/office/powerpoint/2010/main" val="3787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Nested functions and closures</a:t>
            </a:r>
            <a:br>
              <a:rPr lang="en-US" b="0" dirty="0"/>
            </a:b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You can nest a function within a function. The nested (inner) function is private to its containing (outer) function. It also forms a </a:t>
            </a:r>
            <a:r>
              <a:rPr lang="en-US" sz="1800" i="1" dirty="0" smtClean="0"/>
              <a:t>closure.</a:t>
            </a:r>
          </a:p>
          <a:p>
            <a:r>
              <a:rPr lang="en-US" sz="1800" dirty="0"/>
              <a:t>Since a nested function is a closure, this means that a nested function can "inherit" the arguments and variables of its containing function. In other words, the inner function contains the scope of the outer function</a:t>
            </a:r>
            <a:r>
              <a:rPr lang="en-US" sz="1800" dirty="0" smtClean="0"/>
              <a:t>.</a:t>
            </a:r>
          </a:p>
          <a:p>
            <a:r>
              <a:rPr lang="en-US" sz="1800" dirty="0"/>
              <a:t>To summarize</a:t>
            </a:r>
            <a:r>
              <a:rPr lang="en-US" sz="1800" dirty="0" smtClean="0"/>
              <a:t>:</a:t>
            </a:r>
            <a:endParaRPr lang="en-US" sz="1800" dirty="0"/>
          </a:p>
          <a:p>
            <a:pPr marL="285750" indent="-285750">
              <a:buFont typeface="Arial" panose="020B0604020202020204" pitchFamily="34" charset="0"/>
              <a:buChar char="•"/>
            </a:pPr>
            <a:r>
              <a:rPr lang="en-US" sz="1800" dirty="0"/>
              <a:t>The inner function can be accessed only from statements in the outer function.</a:t>
            </a:r>
          </a:p>
          <a:p>
            <a:pPr marL="285750" indent="-285750">
              <a:buFont typeface="Arial" panose="020B0604020202020204" pitchFamily="34" charset="0"/>
              <a:buChar char="•"/>
            </a:pPr>
            <a:r>
              <a:rPr lang="en-US" sz="1800" dirty="0"/>
              <a:t>The inner function forms a closure: the inner function can use the arguments and variables of the outer function, while the outer function cannot use the arguments and variables of the inner function.</a:t>
            </a:r>
          </a:p>
        </p:txBody>
      </p:sp>
    </p:spTree>
    <p:extLst>
      <p:ext uri="{BB962C8B-B14F-4D97-AF65-F5344CB8AC3E}">
        <p14:creationId xmlns:p14="http://schemas.microsoft.com/office/powerpoint/2010/main" val="33514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Recursion</a:t>
            </a:r>
          </a:p>
        </p:txBody>
      </p:sp>
      <p:sp>
        <p:nvSpPr>
          <p:cNvPr id="3" name="Content Placeholder 2"/>
          <p:cNvSpPr>
            <a:spLocks noGrp="1"/>
          </p:cNvSpPr>
          <p:nvPr>
            <p:ph sz="quarter" idx="14"/>
          </p:nvPr>
        </p:nvSpPr>
        <p:spPr>
          <a:xfrm>
            <a:off x="291714" y="1182291"/>
            <a:ext cx="8577649" cy="4632037"/>
          </a:xfrm>
        </p:spPr>
        <p:txBody>
          <a:bodyPr/>
          <a:lstStyle/>
          <a:p>
            <a:r>
              <a:rPr lang="en-US" dirty="0"/>
              <a:t>A function can refer to and call itself. There are three ways for a function to refer to itself</a:t>
            </a:r>
            <a:r>
              <a:rPr lang="en-US" dirty="0" smtClean="0"/>
              <a:t>:</a:t>
            </a:r>
            <a:endParaRPr lang="en-US" dirty="0"/>
          </a:p>
          <a:p>
            <a:pPr marL="457200" indent="-457200">
              <a:buFont typeface="+mj-lt"/>
              <a:buAutoNum type="arabicPeriod"/>
            </a:pPr>
            <a:r>
              <a:rPr lang="en-US" dirty="0"/>
              <a:t>the function's name</a:t>
            </a:r>
          </a:p>
          <a:p>
            <a:pPr marL="457200" indent="-457200">
              <a:buFont typeface="+mj-lt"/>
              <a:buAutoNum type="arabicPeriod"/>
            </a:pPr>
            <a:r>
              <a:rPr lang="en-US" dirty="0" err="1"/>
              <a:t>arguments.callee</a:t>
            </a:r>
            <a:endParaRPr lang="en-US" dirty="0"/>
          </a:p>
          <a:p>
            <a:pPr marL="457200" indent="-457200">
              <a:buFont typeface="+mj-lt"/>
              <a:buAutoNum type="arabicPeriod"/>
            </a:pPr>
            <a:r>
              <a:rPr lang="en-US" dirty="0"/>
              <a:t>an in-scope variable that refers to the </a:t>
            </a:r>
            <a:r>
              <a:rPr lang="en-US" dirty="0" smtClean="0"/>
              <a:t>function</a:t>
            </a:r>
          </a:p>
          <a:p>
            <a:r>
              <a:rPr lang="en-US" dirty="0" err="1"/>
              <a:t>var</a:t>
            </a:r>
            <a:r>
              <a:rPr lang="en-US" dirty="0"/>
              <a:t> foo = function bar() {</a:t>
            </a:r>
          </a:p>
          <a:p>
            <a:r>
              <a:rPr lang="en-US" dirty="0" smtClean="0"/>
              <a:t>     //bar();</a:t>
            </a:r>
          </a:p>
          <a:p>
            <a:r>
              <a:rPr lang="en-US" dirty="0"/>
              <a:t> </a:t>
            </a:r>
            <a:r>
              <a:rPr lang="en-US" dirty="0" smtClean="0"/>
              <a:t>   // </a:t>
            </a:r>
            <a:r>
              <a:rPr lang="en-US" dirty="0" err="1" smtClean="0"/>
              <a:t>arguments.callee</a:t>
            </a:r>
            <a:r>
              <a:rPr lang="en-US" dirty="0" smtClean="0"/>
              <a:t>();</a:t>
            </a:r>
          </a:p>
          <a:p>
            <a:r>
              <a:rPr lang="en-US" dirty="0"/>
              <a:t> </a:t>
            </a:r>
            <a:r>
              <a:rPr lang="en-US" dirty="0" smtClean="0"/>
              <a:t>   //foo();</a:t>
            </a:r>
            <a:endParaRPr lang="en-US" dirty="0"/>
          </a:p>
          <a:p>
            <a:endParaRPr lang="en-US" dirty="0" smtClean="0"/>
          </a:p>
          <a:p>
            <a:r>
              <a:rPr lang="en-US" dirty="0" smtClean="0"/>
              <a:t>};</a:t>
            </a:r>
            <a:endParaRPr lang="en-US" dirty="0"/>
          </a:p>
        </p:txBody>
      </p:sp>
    </p:spTree>
    <p:extLst>
      <p:ext uri="{BB962C8B-B14F-4D97-AF65-F5344CB8AC3E}">
        <p14:creationId xmlns:p14="http://schemas.microsoft.com/office/powerpoint/2010/main" val="12206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Preservation of variables</a:t>
            </a:r>
            <a:br>
              <a:rPr lang="en-US" b="0" dirty="0"/>
            </a:b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 A closure must preserve the arguments and variables in all scopes it references. Since each call provides potentially different arguments, a new closure is created for each call to outside. The memory can be freed only when the returned inside is no longer accessible</a:t>
            </a:r>
            <a:r>
              <a:rPr lang="en-US" dirty="0" smtClean="0"/>
              <a:t>.</a:t>
            </a:r>
            <a:endParaRPr lang="en-US" dirty="0"/>
          </a:p>
          <a:p>
            <a:r>
              <a:rPr lang="en-US" dirty="0"/>
              <a:t>This is not different from storing references in other objects, but is often less obvious because one does not set the references directly and cannot inspect them.</a:t>
            </a:r>
          </a:p>
        </p:txBody>
      </p:sp>
    </p:spTree>
    <p:extLst>
      <p:ext uri="{BB962C8B-B14F-4D97-AF65-F5344CB8AC3E}">
        <p14:creationId xmlns:p14="http://schemas.microsoft.com/office/powerpoint/2010/main" val="9822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Multiply-nested functions</a:t>
            </a:r>
            <a:br>
              <a:rPr lang="en-US" b="0" dirty="0"/>
            </a:br>
            <a:endParaRPr lang="en-US" dirty="0"/>
          </a:p>
        </p:txBody>
      </p:sp>
      <p:sp>
        <p:nvSpPr>
          <p:cNvPr id="3" name="Content Placeholder 2"/>
          <p:cNvSpPr>
            <a:spLocks noGrp="1"/>
          </p:cNvSpPr>
          <p:nvPr>
            <p:ph sz="quarter" idx="14"/>
          </p:nvPr>
        </p:nvSpPr>
        <p:spPr>
          <a:xfrm>
            <a:off x="291714" y="1182291"/>
            <a:ext cx="8577649" cy="1938992"/>
          </a:xfrm>
        </p:spPr>
        <p:txBody>
          <a:bodyPr/>
          <a:lstStyle/>
          <a:p>
            <a:r>
              <a:rPr lang="en-US" dirty="0"/>
              <a:t>Functions can be multiply-nested, i.e. a function (A) containing a function (B) containing a function (C). Both functions B and C form closures here, so B can access A and C can access B. In addition, since C can access B which can access A, C can also access A. Thus, the closures can contain multiple scopes; they recursively contain the scope of the functions containing it. This is called </a:t>
            </a:r>
            <a:r>
              <a:rPr lang="en-US" i="1" dirty="0"/>
              <a:t>scope </a:t>
            </a:r>
            <a:r>
              <a:rPr lang="en-US" i="1" dirty="0" smtClean="0"/>
              <a:t>chaining</a:t>
            </a:r>
            <a:endParaRPr lang="en-US" dirty="0"/>
          </a:p>
        </p:txBody>
      </p:sp>
    </p:spTree>
    <p:extLst>
      <p:ext uri="{BB962C8B-B14F-4D97-AF65-F5344CB8AC3E}">
        <p14:creationId xmlns:p14="http://schemas.microsoft.com/office/powerpoint/2010/main" val="159345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Name conflicts</a:t>
            </a:r>
            <a:br>
              <a:rPr lang="en-US" b="0" dirty="0"/>
            </a:br>
            <a:r>
              <a:rPr lang="en-US" dirty="0"/>
              <a:t/>
            </a:r>
            <a:br>
              <a:rPr lang="en-US" dirty="0"/>
            </a:b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a:t>When two arguments or variables in the scopes of a closure have the same name, there is a name conflict. More inner scopes take precedence, so the inner-most scope takes the highest precedence, while the outer-most scope takes the lowest. This is the scope </a:t>
            </a:r>
            <a:r>
              <a:rPr lang="en-US" dirty="0" smtClean="0"/>
              <a:t>chain.</a:t>
            </a:r>
          </a:p>
          <a:p>
            <a:endParaRPr lang="en-US" dirty="0"/>
          </a:p>
        </p:txBody>
      </p:sp>
    </p:spTree>
    <p:extLst>
      <p:ext uri="{BB962C8B-B14F-4D97-AF65-F5344CB8AC3E}">
        <p14:creationId xmlns:p14="http://schemas.microsoft.com/office/powerpoint/2010/main" val="13200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br>
              <a:rPr lang="en-US" dirty="0"/>
            </a:br>
            <a:endParaRPr lang="en-US" dirty="0"/>
          </a:p>
        </p:txBody>
      </p:sp>
      <p:sp>
        <p:nvSpPr>
          <p:cNvPr id="3" name="Content Placeholder 2"/>
          <p:cNvSpPr>
            <a:spLocks noGrp="1"/>
          </p:cNvSpPr>
          <p:nvPr>
            <p:ph sz="quarter" idx="14"/>
          </p:nvPr>
        </p:nvSpPr>
        <p:spPr>
          <a:xfrm>
            <a:off x="291714" y="1182291"/>
            <a:ext cx="8577649" cy="3785652"/>
          </a:xfrm>
        </p:spPr>
        <p:txBody>
          <a:bodyPr/>
          <a:lstStyle/>
          <a:p>
            <a:r>
              <a:rPr lang="en-US" dirty="0"/>
              <a:t>Closures are one of the most powerful features of JavaScript. JavaScript allows for the nesting of functions and grants the inner function full access to all the variables and functions defined inside the outer function (and all other variables and functions that the outer function has access to). However, the outer function does not have access to the variables and functions defined inside the inner function. This provides a sort of security for the variables of the inner function. Also, since the inner function has access to the scope of the outer function, the variables and functions defined in the outer function will live longer than the duration of the outer function execution, if the inner function manages to survive beyond the life of the outer function. A closure is created when the inner function is somehow made available to any scope outside the outer function.</a:t>
            </a:r>
          </a:p>
        </p:txBody>
      </p:sp>
    </p:spTree>
    <p:extLst>
      <p:ext uri="{BB962C8B-B14F-4D97-AF65-F5344CB8AC3E}">
        <p14:creationId xmlns:p14="http://schemas.microsoft.com/office/powerpoint/2010/main" val="112230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58118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p>
          <a:p>
            <a:r>
              <a:rPr lang="en-US" dirty="0"/>
              <a:t>String </a:t>
            </a:r>
            <a:r>
              <a:rPr lang="en-US" dirty="0" smtClean="0"/>
              <a:t>objects:</a:t>
            </a:r>
          </a:p>
          <a:p>
            <a:r>
              <a:rPr lang="en-US" dirty="0"/>
              <a:t>The String object is a wrapper around the string primitive data </a:t>
            </a:r>
            <a:r>
              <a:rPr lang="en-US" dirty="0" smtClean="0"/>
              <a:t>type:</a:t>
            </a:r>
          </a:p>
          <a:p>
            <a:r>
              <a:rPr lang="en-US" dirty="0" err="1"/>
              <a:t>var</a:t>
            </a:r>
            <a:r>
              <a:rPr lang="en-US" dirty="0"/>
              <a:t> s = new String('foo'); // Creates a String object</a:t>
            </a:r>
          </a:p>
          <a:p>
            <a:r>
              <a:rPr lang="en-US" dirty="0"/>
              <a:t>console.log(s); // Displays: {'0': 'f', '1': 'o', '2': 'o'}</a:t>
            </a:r>
          </a:p>
          <a:p>
            <a:r>
              <a:rPr lang="en-US" dirty="0" err="1"/>
              <a:t>typeof</a:t>
            </a:r>
            <a:r>
              <a:rPr lang="en-US" dirty="0"/>
              <a:t> s; // Returns 'object'</a:t>
            </a:r>
            <a:endParaRPr lang="en-US" dirty="0"/>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570208"/>
          </a:xfrm>
        </p:spPr>
        <p:txBody>
          <a:bodyPr/>
          <a:lstStyle/>
          <a:p>
            <a:pPr marL="342900" indent="-342900">
              <a:buFont typeface="Arial" panose="020B0604020202020204" pitchFamily="34" charset="0"/>
              <a:buChar char="•"/>
            </a:pPr>
            <a:r>
              <a:rPr lang="en-US" dirty="0"/>
              <a:t>An </a:t>
            </a:r>
            <a:r>
              <a:rPr lang="en-US" i="1" dirty="0"/>
              <a:t>array</a:t>
            </a:r>
            <a:r>
              <a:rPr lang="en-US" dirty="0"/>
              <a:t> is an ordered set of values that you refer to with a name and an index</a:t>
            </a:r>
            <a:r>
              <a:rPr lang="en-US" dirty="0" smtClean="0"/>
              <a:t>.</a:t>
            </a:r>
          </a:p>
          <a:p>
            <a:pPr marL="342900" indent="-342900">
              <a:buFont typeface="Arial" panose="020B0604020202020204" pitchFamily="34" charset="0"/>
              <a:buChar char="•"/>
            </a:pPr>
            <a:r>
              <a:rPr lang="en-US" dirty="0"/>
              <a:t>JavaScript does not have an explicit array data </a:t>
            </a:r>
            <a:r>
              <a:rPr lang="en-US" dirty="0" smtClean="0"/>
              <a:t>type</a:t>
            </a:r>
          </a:p>
          <a:p>
            <a:r>
              <a:rPr lang="en-US" sz="2400" dirty="0"/>
              <a:t>Creating an </a:t>
            </a:r>
            <a:r>
              <a:rPr lang="en-US" sz="2400" dirty="0" smtClean="0"/>
              <a:t>array:</a:t>
            </a:r>
          </a:p>
          <a:p>
            <a:r>
              <a:rPr lang="en-US" sz="2400" dirty="0" err="1"/>
              <a:t>var</a:t>
            </a:r>
            <a:r>
              <a:rPr lang="en-US" sz="2400" dirty="0"/>
              <a:t> </a:t>
            </a:r>
            <a:r>
              <a:rPr lang="en-US" sz="2400" dirty="0" err="1"/>
              <a:t>arr</a:t>
            </a:r>
            <a:r>
              <a:rPr lang="en-US" sz="2400" dirty="0"/>
              <a:t> = new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[element0, element1, ..., </a:t>
            </a:r>
            <a:r>
              <a:rPr lang="en-US" sz="2400" dirty="0" err="1"/>
              <a:t>elementN</a:t>
            </a:r>
            <a:r>
              <a:rPr lang="en-US" sz="2400" dirty="0"/>
              <a:t>];</a:t>
            </a:r>
            <a:endParaRPr lang="en-US" sz="24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7894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To create an array with non-zero length, but without any items, either of the following can be used</a:t>
            </a:r>
            <a:r>
              <a:rPr lang="en-US" dirty="0" smtClean="0"/>
              <a:t>:</a:t>
            </a:r>
          </a:p>
          <a:p>
            <a:r>
              <a:rPr lang="en-US" dirty="0" err="1"/>
              <a:t>var</a:t>
            </a:r>
            <a:r>
              <a:rPr lang="en-US" dirty="0"/>
              <a:t> </a:t>
            </a:r>
            <a:r>
              <a:rPr lang="en-US" dirty="0" err="1"/>
              <a:t>arr</a:t>
            </a:r>
            <a:r>
              <a:rPr lang="en-US" dirty="0"/>
              <a:t> = new Array(</a:t>
            </a:r>
            <a:r>
              <a:rPr lang="en-US" dirty="0" err="1"/>
              <a:t>arrayLength</a:t>
            </a:r>
            <a:r>
              <a:rPr lang="en-US" dirty="0"/>
              <a:t>);</a:t>
            </a:r>
          </a:p>
          <a:p>
            <a:r>
              <a:rPr lang="en-US" dirty="0" err="1"/>
              <a:t>var</a:t>
            </a:r>
            <a:r>
              <a:rPr lang="en-US" dirty="0"/>
              <a:t> </a:t>
            </a:r>
            <a:r>
              <a:rPr lang="en-US" dirty="0" err="1"/>
              <a:t>arr</a:t>
            </a:r>
            <a:r>
              <a:rPr lang="en-US" dirty="0"/>
              <a:t> = Array(</a:t>
            </a:r>
            <a:r>
              <a:rPr lang="en-US" dirty="0" err="1"/>
              <a:t>arrayLength</a:t>
            </a:r>
            <a:r>
              <a:rPr lang="en-US" dirty="0" smtClean="0"/>
              <a:t>);</a:t>
            </a:r>
            <a:endParaRPr lang="en-US" dirty="0"/>
          </a:p>
          <a:p>
            <a:r>
              <a:rPr lang="en-US" dirty="0"/>
              <a:t>// This has exactly the same effect</a:t>
            </a:r>
          </a:p>
          <a:p>
            <a:r>
              <a:rPr lang="en-US" dirty="0" err="1"/>
              <a:t>var</a:t>
            </a:r>
            <a:r>
              <a:rPr lang="en-US" dirty="0"/>
              <a:t> </a:t>
            </a:r>
            <a:r>
              <a:rPr lang="en-US" dirty="0" err="1"/>
              <a:t>arr</a:t>
            </a:r>
            <a:r>
              <a:rPr lang="en-US" dirty="0"/>
              <a:t> = [];</a:t>
            </a:r>
          </a:p>
          <a:p>
            <a:r>
              <a:rPr lang="en-US" dirty="0" err="1"/>
              <a:t>arr.length</a:t>
            </a:r>
            <a:r>
              <a:rPr lang="en-US" dirty="0"/>
              <a:t> = </a:t>
            </a:r>
            <a:r>
              <a:rPr lang="en-US" dirty="0" err="1"/>
              <a:t>arrayLength</a:t>
            </a:r>
            <a:r>
              <a:rPr lang="en-US" dirty="0"/>
              <a:t>;</a:t>
            </a:r>
          </a:p>
        </p:txBody>
      </p:sp>
    </p:spTree>
    <p:extLst>
      <p:ext uri="{BB962C8B-B14F-4D97-AF65-F5344CB8AC3E}">
        <p14:creationId xmlns:p14="http://schemas.microsoft.com/office/powerpoint/2010/main" val="25007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dirty="0"/>
              <a:t>Populating an </a:t>
            </a:r>
            <a:r>
              <a:rPr lang="en-US" dirty="0" smtClean="0"/>
              <a:t>array:</a:t>
            </a:r>
            <a:endParaRPr lang="en-US" dirty="0"/>
          </a:p>
          <a:p>
            <a:r>
              <a:rPr lang="en-US" dirty="0" smtClean="0"/>
              <a:t>you </a:t>
            </a:r>
            <a:r>
              <a:rPr lang="en-US" dirty="0"/>
              <a:t>can populate an array by assigning values to its elements. For example</a:t>
            </a:r>
            <a:r>
              <a:rPr lang="en-US" dirty="0" smtClean="0"/>
              <a:t>,</a:t>
            </a:r>
          </a:p>
          <a:p>
            <a:r>
              <a:rPr lang="en-US" dirty="0" err="1"/>
              <a:t>var</a:t>
            </a:r>
            <a:r>
              <a:rPr lang="en-US" dirty="0"/>
              <a:t> </a:t>
            </a:r>
            <a:r>
              <a:rPr lang="en-US" dirty="0" err="1"/>
              <a:t>emp</a:t>
            </a:r>
            <a:r>
              <a:rPr lang="en-US" dirty="0"/>
              <a:t> = [];</a:t>
            </a:r>
          </a:p>
          <a:p>
            <a:r>
              <a:rPr lang="en-US" dirty="0" err="1"/>
              <a:t>emp</a:t>
            </a:r>
            <a:r>
              <a:rPr lang="en-US" dirty="0"/>
              <a:t>[0] = 'Casey Jones';</a:t>
            </a:r>
          </a:p>
          <a:p>
            <a:r>
              <a:rPr lang="en-US" dirty="0" err="1"/>
              <a:t>emp</a:t>
            </a:r>
            <a:r>
              <a:rPr lang="en-US" dirty="0"/>
              <a:t>[1] = 'Phil </a:t>
            </a:r>
            <a:r>
              <a:rPr lang="en-US" dirty="0" err="1"/>
              <a:t>Lesh</a:t>
            </a:r>
            <a:r>
              <a:rPr lang="en-US" dirty="0"/>
              <a:t>';</a:t>
            </a:r>
          </a:p>
          <a:p>
            <a:r>
              <a:rPr lang="en-US" dirty="0" err="1"/>
              <a:t>emp</a:t>
            </a:r>
            <a:r>
              <a:rPr lang="en-US" dirty="0"/>
              <a:t>[2] = 'August West';</a:t>
            </a:r>
          </a:p>
          <a:p>
            <a:endParaRPr lang="en-US" dirty="0"/>
          </a:p>
        </p:txBody>
      </p:sp>
    </p:spTree>
    <p:extLst>
      <p:ext uri="{BB962C8B-B14F-4D97-AF65-F5344CB8AC3E}">
        <p14:creationId xmlns:p14="http://schemas.microsoft.com/office/powerpoint/2010/main" val="244904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770335"/>
            <a:ext cx="8577649" cy="3503523"/>
          </a:xfrm>
        </p:spPr>
        <p:txBody>
          <a:bodyPr/>
          <a:lstStyle/>
          <a:p>
            <a:r>
              <a:rPr lang="en-US" dirty="0"/>
              <a:t>Referring to array </a:t>
            </a:r>
            <a:r>
              <a:rPr lang="en-US" dirty="0" smtClean="0"/>
              <a:t>elements:</a:t>
            </a:r>
          </a:p>
          <a:p>
            <a:r>
              <a:rPr lang="en-US" dirty="0"/>
              <a:t>You refer to an array's elements by using the element's ordinal </a:t>
            </a:r>
            <a:r>
              <a:rPr lang="en-US" dirty="0" smtClean="0"/>
              <a:t>number.</a:t>
            </a:r>
          </a:p>
          <a:p>
            <a:r>
              <a:rPr lang="en-US" dirty="0" err="1"/>
              <a:t>var</a:t>
            </a:r>
            <a:r>
              <a:rPr lang="en-US" dirty="0"/>
              <a:t> </a:t>
            </a:r>
            <a:r>
              <a:rPr lang="en-US" dirty="0" err="1"/>
              <a:t>arr</a:t>
            </a:r>
            <a:r>
              <a:rPr lang="en-US" dirty="0"/>
              <a:t> = ['one', 'two', 'three'];</a:t>
            </a:r>
          </a:p>
          <a:p>
            <a:r>
              <a:rPr lang="en-US" dirty="0" err="1"/>
              <a:t>arr</a:t>
            </a:r>
            <a:r>
              <a:rPr lang="en-US" dirty="0"/>
              <a:t>[2];  // three</a:t>
            </a:r>
          </a:p>
          <a:p>
            <a:r>
              <a:rPr lang="en-US" dirty="0" err="1"/>
              <a:t>arr</a:t>
            </a:r>
            <a:r>
              <a:rPr lang="en-US" dirty="0"/>
              <a:t>['length'];  // </a:t>
            </a:r>
            <a:r>
              <a:rPr lang="en-US" dirty="0" smtClean="0"/>
              <a:t>3</a:t>
            </a:r>
          </a:p>
          <a:p>
            <a:r>
              <a:rPr lang="en-US" dirty="0"/>
              <a:t>At the implementation level, JavaScript's arrays actually store their elements as standard object properties, using the array index as the property name. The length property is special; it always returns the index of the last element plus </a:t>
            </a:r>
            <a:r>
              <a:rPr lang="en-US" dirty="0" smtClean="0"/>
              <a:t>one.</a:t>
            </a:r>
            <a:endParaRPr lang="en-US" dirty="0"/>
          </a:p>
        </p:txBody>
      </p:sp>
    </p:spTree>
    <p:extLst>
      <p:ext uri="{BB962C8B-B14F-4D97-AF65-F5344CB8AC3E}">
        <p14:creationId xmlns:p14="http://schemas.microsoft.com/office/powerpoint/2010/main" val="54285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698448"/>
          </a:xfrm>
        </p:spPr>
        <p:txBody>
          <a:bodyPr/>
          <a:lstStyle/>
          <a:p>
            <a:r>
              <a:rPr lang="en-US" sz="1600" dirty="0"/>
              <a:t>Iterating over </a:t>
            </a:r>
            <a:r>
              <a:rPr lang="en-US" sz="1600" dirty="0" smtClean="0"/>
              <a:t>arrays:</a:t>
            </a:r>
          </a:p>
          <a:p>
            <a:r>
              <a:rPr lang="en-US" sz="1600" dirty="0"/>
              <a:t>A common operation is to iterate over the values of an array, processing each one in some way. The simplest way to do this is as follows</a:t>
            </a:r>
            <a:r>
              <a:rPr lang="en-US" sz="1600" dirty="0" smtClean="0"/>
              <a:t>:</a:t>
            </a:r>
          </a:p>
          <a:p>
            <a:r>
              <a:rPr lang="en-US" sz="1600" dirty="0" smtClean="0"/>
              <a:t>1.var </a:t>
            </a:r>
            <a:r>
              <a:rPr lang="en-US" sz="1600" dirty="0" err="1"/>
              <a:t>arr</a:t>
            </a:r>
            <a:r>
              <a:rPr lang="en-US" sz="1600" dirty="0"/>
              <a:t> = [element1, element2, element3];</a:t>
            </a:r>
          </a:p>
          <a:p>
            <a:r>
              <a:rPr lang="en-US" sz="1600" dirty="0"/>
              <a:t>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colors.arr</a:t>
            </a:r>
            <a:r>
              <a:rPr lang="en-US" sz="1600" dirty="0"/>
              <a:t>; </a:t>
            </a:r>
            <a:r>
              <a:rPr lang="en-US" sz="1600" dirty="0" err="1"/>
              <a:t>i</a:t>
            </a:r>
            <a:r>
              <a:rPr lang="en-US" sz="1600" dirty="0"/>
              <a:t>++) {</a:t>
            </a:r>
          </a:p>
          <a:p>
            <a:r>
              <a:rPr lang="en-US" sz="1600" dirty="0"/>
              <a:t>  console.log(</a:t>
            </a:r>
            <a:r>
              <a:rPr lang="en-US" sz="1600" dirty="0" err="1"/>
              <a:t>arr</a:t>
            </a:r>
            <a:r>
              <a:rPr lang="en-US" sz="1600" dirty="0"/>
              <a:t>[</a:t>
            </a:r>
            <a:r>
              <a:rPr lang="en-US" sz="1600" dirty="0" err="1"/>
              <a:t>i</a:t>
            </a:r>
            <a:r>
              <a:rPr lang="en-US" sz="1600" dirty="0"/>
              <a:t>]);</a:t>
            </a:r>
          </a:p>
          <a:p>
            <a:r>
              <a:rPr lang="en-US" sz="1600" dirty="0" smtClean="0"/>
              <a:t>}</a:t>
            </a:r>
          </a:p>
          <a:p>
            <a:r>
              <a:rPr lang="en-US" sz="1600" dirty="0" smtClean="0"/>
              <a:t>2.arr.forEach(function(){console.log(</a:t>
            </a:r>
            <a:r>
              <a:rPr lang="en-US" sz="1600" dirty="0" err="1" smtClean="0"/>
              <a:t>arr</a:t>
            </a:r>
            <a:r>
              <a:rPr lang="en-US" sz="1600" dirty="0" smtClean="0"/>
              <a:t>[</a:t>
            </a:r>
            <a:r>
              <a:rPr lang="en-US" sz="1600" dirty="0" err="1" smtClean="0"/>
              <a:t>i</a:t>
            </a:r>
            <a:r>
              <a:rPr lang="en-US" sz="1600" dirty="0" smtClean="0"/>
              <a:t>]});</a:t>
            </a:r>
            <a:endParaRPr lang="en-US" sz="1600" dirty="0"/>
          </a:p>
          <a:p>
            <a:r>
              <a:rPr lang="en-US" sz="1600" dirty="0"/>
              <a:t>The function passed to </a:t>
            </a:r>
            <a:r>
              <a:rPr lang="en-US" sz="1600" dirty="0" err="1"/>
              <a:t>forEach</a:t>
            </a:r>
            <a:r>
              <a:rPr lang="en-US" sz="1600" dirty="0"/>
              <a:t> is executed once for every item in the array, with the array item passed as the argument to the function. Unassigned values are not iterated in a </a:t>
            </a:r>
            <a:r>
              <a:rPr lang="en-US" sz="1600" dirty="0" err="1"/>
              <a:t>forEach</a:t>
            </a:r>
            <a:r>
              <a:rPr lang="en-US" sz="1600" dirty="0"/>
              <a:t> loop.</a:t>
            </a:r>
          </a:p>
        </p:txBody>
      </p:sp>
    </p:spTree>
    <p:extLst>
      <p:ext uri="{BB962C8B-B14F-4D97-AF65-F5344CB8AC3E}">
        <p14:creationId xmlns:p14="http://schemas.microsoft.com/office/powerpoint/2010/main" val="34815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939540"/>
          </a:xfrm>
        </p:spPr>
        <p:txBody>
          <a:bodyPr/>
          <a:lstStyle/>
          <a:p>
            <a:pPr marL="342900" indent="-342900">
              <a:buFont typeface="Arial" panose="020B0604020202020204" pitchFamily="34" charset="0"/>
              <a:buChar char="•"/>
            </a:pPr>
            <a:r>
              <a:rPr lang="en-US" dirty="0" err="1"/>
              <a:t>concat</a:t>
            </a:r>
            <a:r>
              <a:rPr lang="en-US" dirty="0"/>
              <a:t>() joins two arrays and returns a new array.</a:t>
            </a:r>
          </a:p>
          <a:p>
            <a:pPr marL="342900" indent="-342900">
              <a:buFont typeface="Arial" panose="020B0604020202020204" pitchFamily="34" charset="0"/>
              <a:buChar char="•"/>
            </a:pPr>
            <a:r>
              <a:rPr lang="en-US" dirty="0"/>
              <a:t>join(</a:t>
            </a:r>
            <a:r>
              <a:rPr lang="en-US" dirty="0" err="1"/>
              <a:t>deliminator</a:t>
            </a:r>
            <a:r>
              <a:rPr lang="en-US" dirty="0"/>
              <a:t> = ',') joins all elements of an array into a string.</a:t>
            </a:r>
          </a:p>
          <a:p>
            <a:pPr marL="342900" indent="-342900">
              <a:buFont typeface="Arial" panose="020B0604020202020204" pitchFamily="34" charset="0"/>
              <a:buChar char="•"/>
            </a:pPr>
            <a:r>
              <a:rPr lang="en-US" dirty="0"/>
              <a:t>push() adds one or more elements to the end of an array and returns the resulting length of the array.</a:t>
            </a:r>
          </a:p>
          <a:p>
            <a:pPr marL="342900" indent="-342900">
              <a:buFont typeface="Arial" panose="020B0604020202020204" pitchFamily="34" charset="0"/>
              <a:buChar char="•"/>
            </a:pPr>
            <a:r>
              <a:rPr lang="en-US" dirty="0"/>
              <a:t>pop() removes the last element from an array and returns that element.</a:t>
            </a:r>
          </a:p>
          <a:p>
            <a:pPr marL="342900" indent="-342900">
              <a:buFont typeface="Arial" panose="020B0604020202020204" pitchFamily="34" charset="0"/>
              <a:buChar char="•"/>
            </a:pPr>
            <a:r>
              <a:rPr lang="en-US" dirty="0"/>
              <a:t>shift() removes the first element from an array and returns that element.</a:t>
            </a:r>
          </a:p>
          <a:p>
            <a:pPr marL="342900" indent="-342900">
              <a:buFont typeface="Arial" panose="020B0604020202020204" pitchFamily="34" charset="0"/>
              <a:buChar char="•"/>
            </a:pPr>
            <a:r>
              <a:rPr lang="en-US" dirty="0" err="1"/>
              <a:t>unshift</a:t>
            </a:r>
            <a:r>
              <a:rPr lang="en-US" dirty="0"/>
              <a:t>() adds one or more elements to the front of an array and returns the new length of the array.</a:t>
            </a:r>
          </a:p>
          <a:p>
            <a:pPr marL="342900" indent="-342900">
              <a:buFont typeface="Arial" panose="020B0604020202020204" pitchFamily="34" charset="0"/>
              <a:buChar char="•"/>
            </a:pPr>
            <a:r>
              <a:rPr lang="en-US" dirty="0"/>
              <a:t>slice(</a:t>
            </a:r>
            <a:r>
              <a:rPr lang="en-US" dirty="0" err="1"/>
              <a:t>start_index</a:t>
            </a:r>
            <a:r>
              <a:rPr lang="en-US" dirty="0"/>
              <a:t>, </a:t>
            </a:r>
            <a:r>
              <a:rPr lang="en-US" dirty="0" err="1"/>
              <a:t>upto_index</a:t>
            </a:r>
            <a:r>
              <a:rPr lang="en-US" dirty="0"/>
              <a:t>) extracts a section of an array and returns a new array</a:t>
            </a:r>
            <a:r>
              <a:rPr lang="en-US" dirty="0" smtClean="0"/>
              <a:t>.</a:t>
            </a:r>
            <a:endParaRPr lang="en-US" dirty="0"/>
          </a:p>
        </p:txBody>
      </p:sp>
    </p:spTree>
    <p:extLst>
      <p:ext uri="{BB962C8B-B14F-4D97-AF65-F5344CB8AC3E}">
        <p14:creationId xmlns:p14="http://schemas.microsoft.com/office/powerpoint/2010/main" val="336891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683060"/>
          </a:xfrm>
        </p:spPr>
        <p:txBody>
          <a:bodyPr/>
          <a:lstStyle/>
          <a:p>
            <a:pPr marL="342900" indent="-342900">
              <a:buFont typeface="Arial" panose="020B0604020202020204" pitchFamily="34" charset="0"/>
              <a:buChar char="•"/>
            </a:pPr>
            <a:r>
              <a:rPr lang="en-US" dirty="0"/>
              <a:t>splice(index, </a:t>
            </a:r>
            <a:r>
              <a:rPr lang="en-US" dirty="0" err="1"/>
              <a:t>count_to_remove</a:t>
            </a:r>
            <a:r>
              <a:rPr lang="en-US" dirty="0"/>
              <a:t>, addElement1, addElement2, ...) removes elements from an array and (optionally) replaces them. It returns the items which were removed from the array.</a:t>
            </a:r>
          </a:p>
          <a:p>
            <a:pPr marL="342900" indent="-342900">
              <a:buFont typeface="Arial" panose="020B0604020202020204" pitchFamily="34" charset="0"/>
              <a:buChar char="•"/>
            </a:pPr>
            <a:r>
              <a:rPr lang="en-US" dirty="0"/>
              <a:t>reverse() transposes the elements of an array: the first array element becomes the last and the last becomes the first.</a:t>
            </a:r>
          </a:p>
          <a:p>
            <a:pPr marL="342900" indent="-342900">
              <a:buFont typeface="Arial" panose="020B0604020202020204" pitchFamily="34" charset="0"/>
              <a:buChar char="•"/>
            </a:pPr>
            <a:r>
              <a:rPr lang="en-US" dirty="0"/>
              <a:t>sort() sorts the elements of an array.</a:t>
            </a:r>
          </a:p>
          <a:p>
            <a:pPr marL="342900" indent="-342900">
              <a:buFont typeface="Arial" panose="020B0604020202020204" pitchFamily="34" charset="0"/>
              <a:buChar char="•"/>
            </a:pPr>
            <a:r>
              <a:rPr lang="en-US" dirty="0" err="1"/>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pPr marL="342900" indent="-342900">
              <a:buFont typeface="Arial" panose="020B0604020202020204" pitchFamily="34" charset="0"/>
              <a:buChar char="•"/>
            </a:pPr>
            <a:r>
              <a:rPr lang="en-US" dirty="0" err="1"/>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242568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4216539"/>
          </a:xfrm>
        </p:spPr>
        <p:txBody>
          <a:bodyPr/>
          <a:lstStyle/>
          <a:p>
            <a:pPr marL="342900" indent="-342900">
              <a:buFont typeface="Arial" panose="020B0604020202020204" pitchFamily="34" charset="0"/>
              <a:buChar char="•"/>
            </a:pPr>
            <a:r>
              <a:rPr lang="en-US" sz="1800" dirty="0" err="1"/>
              <a:t>forEach</a:t>
            </a:r>
            <a:r>
              <a:rPr lang="en-US" sz="1800" dirty="0"/>
              <a:t>(callback[, </a:t>
            </a:r>
            <a:r>
              <a:rPr lang="en-US" sz="1800" dirty="0" err="1"/>
              <a:t>thisObject</a:t>
            </a:r>
            <a:r>
              <a:rPr lang="en-US" sz="1800" dirty="0"/>
              <a:t>]) executes callback on every array item.</a:t>
            </a:r>
          </a:p>
          <a:p>
            <a:pPr marL="342900" indent="-342900">
              <a:buFont typeface="Arial" panose="020B0604020202020204" pitchFamily="34" charset="0"/>
              <a:buChar char="•"/>
            </a:pPr>
            <a:r>
              <a:rPr lang="en-US" sz="1800" dirty="0"/>
              <a:t>map(callback[, </a:t>
            </a:r>
            <a:r>
              <a:rPr lang="en-US" sz="1800" dirty="0" err="1"/>
              <a:t>thisObject</a:t>
            </a:r>
            <a:r>
              <a:rPr lang="en-US" sz="1800" dirty="0"/>
              <a:t>]) returns a new array of the return value from executing callback on every array item.</a:t>
            </a:r>
          </a:p>
          <a:p>
            <a:pPr marL="342900" indent="-342900">
              <a:buFont typeface="Arial" panose="020B0604020202020204" pitchFamily="34" charset="0"/>
              <a:buChar char="•"/>
            </a:pPr>
            <a:r>
              <a:rPr lang="en-US" sz="1800" dirty="0"/>
              <a:t>filter(callback[, </a:t>
            </a:r>
            <a:r>
              <a:rPr lang="en-US" sz="1800" dirty="0" err="1"/>
              <a:t>thisObject</a:t>
            </a:r>
            <a:r>
              <a:rPr lang="en-US" sz="1800" dirty="0"/>
              <a:t>]) returns a new array containing the items for which callback returned true.</a:t>
            </a:r>
          </a:p>
          <a:p>
            <a:pPr marL="342900" indent="-342900">
              <a:buFont typeface="Arial" panose="020B0604020202020204" pitchFamily="34" charset="0"/>
              <a:buChar char="•"/>
            </a:pPr>
            <a:r>
              <a:rPr lang="en-US" sz="1800" dirty="0"/>
              <a:t>every(callback[, </a:t>
            </a:r>
            <a:r>
              <a:rPr lang="en-US" sz="1800" dirty="0" err="1"/>
              <a:t>thisObject</a:t>
            </a:r>
            <a:r>
              <a:rPr lang="en-US" sz="1800" dirty="0"/>
              <a:t>]) returns true if callback returns true for every item in the array.</a:t>
            </a:r>
          </a:p>
          <a:p>
            <a:pPr marL="342900" indent="-342900">
              <a:buFont typeface="Arial" panose="020B0604020202020204" pitchFamily="34" charset="0"/>
              <a:buChar char="•"/>
            </a:pPr>
            <a:r>
              <a:rPr lang="en-US" sz="1800" dirty="0"/>
              <a:t>some(callback[, </a:t>
            </a:r>
            <a:r>
              <a:rPr lang="en-US" sz="1800" dirty="0" err="1"/>
              <a:t>thisObject</a:t>
            </a:r>
            <a:r>
              <a:rPr lang="en-US" sz="1800" dirty="0"/>
              <a:t>]) returns true if callback returns true for at least one item in the array</a:t>
            </a:r>
            <a:r>
              <a:rPr lang="en-US" sz="1800" dirty="0" smtClean="0"/>
              <a:t>.</a:t>
            </a:r>
          </a:p>
          <a:p>
            <a:pPr marL="342900" indent="-342900">
              <a:buFont typeface="Arial" panose="020B0604020202020204" pitchFamily="34" charset="0"/>
              <a:buChar char="•"/>
            </a:pPr>
            <a:r>
              <a:rPr lang="en-US" sz="1800" dirty="0"/>
              <a:t>reduce(callback[, </a:t>
            </a:r>
            <a:r>
              <a:rPr lang="en-US" sz="1800" dirty="0" err="1"/>
              <a:t>initialValue</a:t>
            </a:r>
            <a:r>
              <a:rPr lang="en-US" sz="1800" dirty="0"/>
              <a:t>]) applies callback(</a:t>
            </a:r>
            <a:r>
              <a:rPr lang="en-US" sz="1800" dirty="0" err="1"/>
              <a:t>firstValue</a:t>
            </a:r>
            <a:r>
              <a:rPr lang="en-US" sz="1800" dirty="0"/>
              <a:t>, </a:t>
            </a:r>
            <a:r>
              <a:rPr lang="en-US" sz="1800" dirty="0" err="1"/>
              <a:t>secondValue</a:t>
            </a:r>
            <a:r>
              <a:rPr lang="en-US" sz="1800" dirty="0"/>
              <a:t>) to reduce the list of items down to a single value.</a:t>
            </a:r>
            <a:endParaRPr lang="en-US" sz="18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54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Multi-dimensional arrays</a:t>
            </a:r>
            <a:br>
              <a:rPr lang="en-US" b="0" dirty="0"/>
            </a:br>
            <a:endParaRPr lang="en-US" dirty="0"/>
          </a:p>
        </p:txBody>
      </p:sp>
      <p:sp>
        <p:nvSpPr>
          <p:cNvPr id="3" name="Content Placeholder 2"/>
          <p:cNvSpPr>
            <a:spLocks noGrp="1"/>
          </p:cNvSpPr>
          <p:nvPr>
            <p:ph sz="quarter" idx="14"/>
          </p:nvPr>
        </p:nvSpPr>
        <p:spPr>
          <a:xfrm>
            <a:off x="291714" y="1182291"/>
            <a:ext cx="8577649" cy="1451679"/>
          </a:xfrm>
        </p:spPr>
        <p:txBody>
          <a:bodyPr/>
          <a:lstStyle/>
          <a:p>
            <a:r>
              <a:rPr lang="en-US" dirty="0"/>
              <a:t>Arrays can be nested, meaning that an array can contain another array as an element. Using this characteristic of JavaScript arrays, multi-dimensional arrays can be created</a:t>
            </a:r>
            <a:r>
              <a:rPr lang="en-US" dirty="0" smtClean="0"/>
              <a:t>.</a:t>
            </a:r>
          </a:p>
          <a:p>
            <a:endParaRPr lang="en-US" dirty="0"/>
          </a:p>
        </p:txBody>
      </p:sp>
    </p:spTree>
    <p:extLst>
      <p:ext uri="{BB962C8B-B14F-4D97-AF65-F5344CB8AC3E}">
        <p14:creationId xmlns:p14="http://schemas.microsoft.com/office/powerpoint/2010/main" val="15433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35337</TotalTime>
  <Words>7514</Words>
  <Application>Microsoft Office PowerPoint</Application>
  <PresentationFormat>On-screen Show (16:9)</PresentationFormat>
  <Paragraphs>1427</Paragraphs>
  <Slides>89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MS PGothic</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Conditional statements</vt:lpstr>
      <vt:lpstr>if...else statement</vt:lpstr>
      <vt:lpstr>if...else statement</vt:lpstr>
      <vt:lpstr>if...else statement</vt:lpstr>
      <vt:lpstr>if...else statement</vt:lpstr>
      <vt:lpstr>if...else statement</vt:lpstr>
      <vt:lpstr>if...else statement</vt:lpstr>
      <vt:lpstr>switch statement</vt:lpstr>
      <vt:lpstr>switch statement</vt:lpstr>
      <vt:lpstr>LOOP</vt:lpstr>
      <vt:lpstr>for statement</vt:lpstr>
      <vt:lpstr>for statement</vt:lpstr>
      <vt:lpstr>do...while statement</vt:lpstr>
      <vt:lpstr>PowerPoint Presentation</vt:lpstr>
      <vt:lpstr>while statement</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Scope  </vt:lpstr>
      <vt:lpstr>JavaScript Scope</vt:lpstr>
      <vt:lpstr>JavaScript Scope  </vt:lpstr>
      <vt:lpstr>JavaScript Scope </vt:lpstr>
      <vt:lpstr>Function scope </vt:lpstr>
      <vt:lpstr>Nested functions and closures </vt:lpstr>
      <vt:lpstr>Recursion</vt:lpstr>
      <vt:lpstr>Preservation of variables </vt:lpstr>
      <vt:lpstr>Multiply-nested functions </vt:lpstr>
      <vt:lpstr>Name conflicts  </vt:lpstr>
      <vt:lpstr>Closures </vt:lpstr>
      <vt:lpstr>JavaScript Strings  </vt:lpstr>
      <vt:lpstr>Array</vt:lpstr>
      <vt:lpstr>Array</vt:lpstr>
      <vt:lpstr>ARRAY</vt:lpstr>
      <vt:lpstr>Array</vt:lpstr>
      <vt:lpstr>Array</vt:lpstr>
      <vt:lpstr>Array methods </vt:lpstr>
      <vt:lpstr>Array methods </vt:lpstr>
      <vt:lpstr>Array methods </vt:lpstr>
      <vt:lpstr>Multi-dimensional arrays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1188</cp:revision>
  <dcterms:created xsi:type="dcterms:W3CDTF">2011-05-03T17:46:24Z</dcterms:created>
  <dcterms:modified xsi:type="dcterms:W3CDTF">2017-03-11T09:04:06Z</dcterms:modified>
</cp:coreProperties>
</file>