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7.png" Type="http://schemas.openxmlformats.org/officeDocument/2006/relationships/image"/></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hyperlink" Target="https://ashok23kumar1977-ui.github.io/Pushparaj/" TargetMode="External"/><Relationship Id="rId4" Type="http://schemas.openxmlformats.org/officeDocument/2006/relationships/hyperlink" Target="https://ashok23kumar1977-ui.github.io/Pushparaj/" TargetMode="External"/></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 Id="rId5" Target="../media/image3.pn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6.png" Type="http://schemas.openxmlformats.org/officeDocument/2006/relationships/image"/><Relationship Id="rId9"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3.pn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4.pn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6.jpe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Freeform 42" id="42"/>
          <p:cNvSpPr/>
          <p:nvPr/>
        </p:nvSpPr>
        <p:spPr>
          <a:xfrm flipH="false" flipV="false" rot="0">
            <a:off x="842966" y="866148"/>
            <a:ext cx="2614611" cy="2000250"/>
          </a:xfrm>
          <a:custGeom>
            <a:avLst/>
            <a:gdLst/>
            <a:ahLst/>
            <a:cxnLst/>
            <a:rect r="r" b="b" t="t" l="l"/>
            <a:pathLst>
              <a:path h="2000250" w="2614611">
                <a:moveTo>
                  <a:pt x="0" y="0"/>
                </a:moveTo>
                <a:lnTo>
                  <a:pt x="2614611" y="0"/>
                </a:lnTo>
                <a:lnTo>
                  <a:pt x="2614611"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3" id="43"/>
          <p:cNvGrpSpPr/>
          <p:nvPr/>
        </p:nvGrpSpPr>
        <p:grpSpPr>
          <a:xfrm rot="0">
            <a:off x="12211796" y="1654494"/>
            <a:ext cx="2500311" cy="2157412"/>
            <a:chOff x="0" y="0"/>
            <a:chExt cx="3333748" cy="2876550"/>
          </a:xfrm>
        </p:grpSpPr>
        <p:sp>
          <p:nvSpPr>
            <p:cNvPr name="Freeform 44" id="44"/>
            <p:cNvSpPr/>
            <p:nvPr/>
          </p:nvSpPr>
          <p:spPr>
            <a:xfrm flipH="false" flipV="false" rot="0">
              <a:off x="0" y="0"/>
              <a:ext cx="3333750" cy="2876550"/>
            </a:xfrm>
            <a:custGeom>
              <a:avLst/>
              <a:gdLst/>
              <a:ahLst/>
              <a:cxnLst/>
              <a:rect r="r" b="b" t="t" l="l"/>
              <a:pathLst>
                <a:path h="2876550" w="3333750">
                  <a:moveTo>
                    <a:pt x="2614549" y="0"/>
                  </a:moveTo>
                  <a:lnTo>
                    <a:pt x="719074" y="0"/>
                  </a:lnTo>
                  <a:lnTo>
                    <a:pt x="0" y="1438021"/>
                  </a:lnTo>
                  <a:lnTo>
                    <a:pt x="719074" y="2876550"/>
                  </a:lnTo>
                  <a:lnTo>
                    <a:pt x="2614549" y="2876550"/>
                  </a:lnTo>
                  <a:lnTo>
                    <a:pt x="3333750" y="1438021"/>
                  </a:lnTo>
                  <a:lnTo>
                    <a:pt x="2614549" y="0"/>
                  </a:lnTo>
                  <a:close/>
                </a:path>
              </a:pathLst>
            </a:custGeom>
            <a:solidFill>
              <a:srgbClr val="42D0A1"/>
            </a:solidFill>
          </p:spPr>
        </p:sp>
      </p:grpSp>
      <p:grpSp>
        <p:nvGrpSpPr>
          <p:cNvPr name="Group 45" id="45"/>
          <p:cNvGrpSpPr/>
          <p:nvPr/>
        </p:nvGrpSpPr>
        <p:grpSpPr>
          <a:xfrm rot="0">
            <a:off x="5305857" y="8581962"/>
            <a:ext cx="1085850" cy="928686"/>
            <a:chOff x="0" y="0"/>
            <a:chExt cx="1447800" cy="1238248"/>
          </a:xfrm>
        </p:grpSpPr>
        <p:sp>
          <p:nvSpPr>
            <p:cNvPr name="Freeform 46" id="46"/>
            <p:cNvSpPr/>
            <p:nvPr/>
          </p:nvSpPr>
          <p:spPr>
            <a:xfrm flipH="false" flipV="false" rot="0">
              <a:off x="0" y="0"/>
              <a:ext cx="1447800" cy="1238250"/>
            </a:xfrm>
            <a:custGeom>
              <a:avLst/>
              <a:gdLst/>
              <a:ahLst/>
              <a:cxnLst/>
              <a:rect r="r" b="b" t="t" l="l"/>
              <a:pathLst>
                <a:path h="1238250" w="1447800">
                  <a:moveTo>
                    <a:pt x="1138174" y="0"/>
                  </a:moveTo>
                  <a:lnTo>
                    <a:pt x="309626" y="0"/>
                  </a:lnTo>
                  <a:lnTo>
                    <a:pt x="0" y="619125"/>
                  </a:lnTo>
                  <a:lnTo>
                    <a:pt x="309626" y="1238250"/>
                  </a:lnTo>
                  <a:lnTo>
                    <a:pt x="1138174" y="1238250"/>
                  </a:lnTo>
                  <a:lnTo>
                    <a:pt x="1447800" y="619125"/>
                  </a:lnTo>
                  <a:lnTo>
                    <a:pt x="1138174" y="0"/>
                  </a:lnTo>
                  <a:close/>
                </a:path>
              </a:pathLst>
            </a:custGeom>
            <a:solidFill>
              <a:srgbClr val="42AF51"/>
            </a:solidFill>
          </p:spPr>
        </p:sp>
      </p:grpSp>
      <p:sp>
        <p:nvSpPr>
          <p:cNvPr name="TextBox 47" id="47"/>
          <p:cNvSpPr txBox="true"/>
          <p:nvPr/>
        </p:nvSpPr>
        <p:spPr>
          <a:xfrm rot="0">
            <a:off x="-603028" y="802702"/>
            <a:ext cx="12404854" cy="1583986"/>
          </a:xfrm>
          <a:prstGeom prst="rect">
            <a:avLst/>
          </a:prstGeom>
        </p:spPr>
        <p:txBody>
          <a:bodyPr anchor="t" rtlCol="false" tIns="0" lIns="0" bIns="0" rIns="0">
            <a:spAutoFit/>
          </a:bodyPr>
          <a:lstStyle/>
          <a:p>
            <a:pPr algn="ctr">
              <a:lnSpc>
                <a:spcPts val="10800"/>
              </a:lnSpc>
            </a:pPr>
            <a:r>
              <a:rPr lang="en-US" sz="9000" b="true">
                <a:solidFill>
                  <a:srgbClr val="0F0F0F"/>
                </a:solidFill>
                <a:latin typeface="Calibri (MS) Bold"/>
                <a:ea typeface="Calibri (MS) Bold"/>
                <a:cs typeface="Calibri (MS) Bold"/>
                <a:sym typeface="Calibri (MS) Bold"/>
              </a:rPr>
              <a:t>Digital Portfolio </a:t>
            </a:r>
          </a:p>
        </p:txBody>
      </p:sp>
      <p:grpSp>
        <p:nvGrpSpPr>
          <p:cNvPr name="Group 48" id="48"/>
          <p:cNvGrpSpPr>
            <a:grpSpLocks noChangeAspect="true"/>
          </p:cNvGrpSpPr>
          <p:nvPr/>
        </p:nvGrpSpPr>
        <p:grpSpPr>
          <a:xfrm rot="0">
            <a:off x="1014412" y="9701212"/>
            <a:ext cx="3214688" cy="300034"/>
            <a:chOff x="0" y="0"/>
            <a:chExt cx="4286250" cy="400046"/>
          </a:xfrm>
        </p:grpSpPr>
        <p:sp>
          <p:nvSpPr>
            <p:cNvPr name="Freeform 49" id="4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5" t="0" r="-66665" b="0"/>
              </a:stretch>
            </a:blipFill>
          </p:spPr>
        </p:sp>
      </p:grpSp>
      <p:sp>
        <p:nvSpPr>
          <p:cNvPr name="TextBox 50" id="50"/>
          <p:cNvSpPr txBox="true"/>
          <p:nvPr/>
        </p:nvSpPr>
        <p:spPr>
          <a:xfrm rot="0">
            <a:off x="17030127" y="9707452"/>
            <a:ext cx="226800" cy="255899"/>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a:t>
            </a:r>
          </a:p>
        </p:txBody>
      </p:sp>
      <p:sp>
        <p:nvSpPr>
          <p:cNvPr name="TextBox 51" id="51"/>
          <p:cNvSpPr txBox="true"/>
          <p:nvPr/>
        </p:nvSpPr>
        <p:spPr>
          <a:xfrm rot="0">
            <a:off x="3287895" y="2813517"/>
            <a:ext cx="15000102" cy="5495925"/>
          </a:xfrm>
          <a:prstGeom prst="rect">
            <a:avLst/>
          </a:prstGeom>
        </p:spPr>
        <p:txBody>
          <a:bodyPr anchor="t" rtlCol="false" tIns="0" lIns="0" bIns="0" rIns="0">
            <a:spAutoFit/>
          </a:bodyPr>
          <a:lstStyle/>
          <a:p>
            <a:pPr algn="l">
              <a:lnSpc>
                <a:spcPts val="4320"/>
              </a:lnSpc>
            </a:pPr>
            <a:r>
              <a:rPr lang="en-US" sz="3600" b="true">
                <a:solidFill>
                  <a:srgbClr val="000000"/>
                </a:solidFill>
                <a:latin typeface="Calibri (MS) Bold"/>
                <a:ea typeface="Calibri (MS) Bold"/>
                <a:cs typeface="Calibri (MS) Bold"/>
                <a:sym typeface="Calibri (MS) Bold"/>
              </a:rPr>
              <a:t>STUDENT NAME                  </a:t>
            </a:r>
            <a:r>
              <a:rPr lang="en-US" sz="3600">
                <a:solidFill>
                  <a:srgbClr val="000000"/>
                </a:solidFill>
                <a:latin typeface="Calibri (MS)"/>
                <a:ea typeface="Calibri (MS)"/>
                <a:cs typeface="Calibri (MS)"/>
                <a:sym typeface="Calibri (MS)"/>
              </a:rPr>
              <a:t>:  A.pushparaj</a:t>
            </a:r>
          </a:p>
          <a:p>
            <a:pPr algn="l">
              <a:lnSpc>
                <a:spcPts val="4320"/>
              </a:lnSpc>
            </a:pPr>
          </a:p>
          <a:p>
            <a:pPr algn="l">
              <a:lnSpc>
                <a:spcPts val="4320"/>
              </a:lnSpc>
            </a:pPr>
            <a:r>
              <a:rPr lang="en-US" sz="3600" b="true">
                <a:solidFill>
                  <a:srgbClr val="000000"/>
                </a:solidFill>
                <a:latin typeface="Calibri (MS) Bold"/>
                <a:ea typeface="Calibri (MS) Bold"/>
                <a:cs typeface="Calibri (MS) Bold"/>
                <a:sym typeface="Calibri (MS) Bold"/>
              </a:rPr>
              <a:t>REGISTER NO AND NMID  </a:t>
            </a:r>
            <a:r>
              <a:rPr lang="en-US" sz="3600">
                <a:solidFill>
                  <a:srgbClr val="000000"/>
                </a:solidFill>
                <a:latin typeface="Calibri (MS)"/>
                <a:ea typeface="Calibri (MS)"/>
                <a:cs typeface="Calibri (MS)"/>
                <a:sym typeface="Calibri (MS)"/>
              </a:rPr>
              <a:t>: 212403870/  </a:t>
            </a:r>
          </a:p>
          <a:p>
            <a:pPr algn="l">
              <a:lnSpc>
                <a:spcPts val="4320"/>
              </a:lnSpc>
            </a:pPr>
            <a:r>
              <a:rPr lang="en-US" sz="3600">
                <a:solidFill>
                  <a:srgbClr val="000000"/>
                </a:solidFill>
                <a:latin typeface="Calibri (MS)"/>
                <a:ea typeface="Calibri (MS)"/>
                <a:cs typeface="Calibri (MS)"/>
                <a:sym typeface="Calibri (MS)"/>
              </a:rPr>
              <a:t> A63B842C8E5AAE8904E492C80E7979F6    			           </a:t>
            </a:r>
          </a:p>
          <a:p>
            <a:pPr algn="l">
              <a:lnSpc>
                <a:spcPts val="4320"/>
              </a:lnSpc>
            </a:pPr>
          </a:p>
          <a:p>
            <a:pPr algn="l">
              <a:lnSpc>
                <a:spcPts val="4320"/>
              </a:lnSpc>
            </a:pPr>
            <a:r>
              <a:rPr lang="en-US" sz="3600" b="true">
                <a:solidFill>
                  <a:srgbClr val="000000"/>
                </a:solidFill>
                <a:latin typeface="Calibri (MS) Bold"/>
                <a:ea typeface="Calibri (MS) Bold"/>
                <a:cs typeface="Calibri (MS) Bold"/>
                <a:sym typeface="Calibri (MS) Bold"/>
              </a:rPr>
              <a:t>DEPARTMENT                      </a:t>
            </a:r>
            <a:r>
              <a:rPr lang="en-US" sz="3600">
                <a:solidFill>
                  <a:srgbClr val="000000"/>
                </a:solidFill>
                <a:latin typeface="Calibri (MS)"/>
                <a:ea typeface="Calibri (MS)"/>
                <a:cs typeface="Calibri (MS)"/>
                <a:sym typeface="Calibri (MS)"/>
              </a:rPr>
              <a:t>:   BCA</a:t>
            </a:r>
          </a:p>
          <a:p>
            <a:pPr algn="l">
              <a:lnSpc>
                <a:spcPts val="4320"/>
              </a:lnSpc>
            </a:pPr>
          </a:p>
          <a:p>
            <a:pPr algn="l">
              <a:lnSpc>
                <a:spcPts val="4320"/>
              </a:lnSpc>
            </a:pPr>
            <a:r>
              <a:rPr lang="en-US" sz="3600" b="true">
                <a:solidFill>
                  <a:srgbClr val="000000"/>
                </a:solidFill>
                <a:latin typeface="Calibri (MS) Bold"/>
                <a:ea typeface="Calibri (MS) Bold"/>
                <a:cs typeface="Calibri (MS) Bold"/>
                <a:sym typeface="Calibri (MS) Bold"/>
              </a:rPr>
              <a:t>COLLEGE/UNIVERSITY        </a:t>
            </a:r>
            <a:r>
              <a:rPr lang="en-US" sz="3600">
                <a:solidFill>
                  <a:srgbClr val="000000"/>
                </a:solidFill>
                <a:latin typeface="Calibri (MS)"/>
                <a:ea typeface="Calibri (MS)"/>
                <a:cs typeface="Calibri (MS)"/>
                <a:sym typeface="Calibri (MS)"/>
              </a:rPr>
              <a:t>:  Tagore College Of Arts &amp; Science , Chrompet, Chennai 						University of Madras</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1128711" y="9690956"/>
            <a:ext cx="2660400" cy="317420"/>
          </a:xfrm>
          <a:prstGeom prst="rect">
            <a:avLst/>
          </a:prstGeom>
        </p:spPr>
        <p:txBody>
          <a:bodyPr anchor="t" rtlCol="false" tIns="0" lIns="0" bIns="0" rIns="0">
            <a:spAutoFit/>
          </a:bodyPr>
          <a:lstStyle/>
          <a:p>
            <a:pPr algn="l">
              <a:lnSpc>
                <a:spcPts val="2277"/>
              </a:lnSpc>
            </a:pPr>
            <a:r>
              <a:rPr lang="en-US" sz="1650">
                <a:solidFill>
                  <a:srgbClr val="2D83C3"/>
                </a:solidFill>
                <a:latin typeface="Trebuchet MS"/>
                <a:ea typeface="Trebuchet MS"/>
                <a:cs typeface="Trebuchet MS"/>
                <a:sym typeface="Trebuchet MS"/>
              </a:rPr>
              <a:t>3/21/2024  </a:t>
            </a:r>
            <a:r>
              <a:rPr lang="en-US" sz="1650" b="true">
                <a:solidFill>
                  <a:srgbClr val="2D83C3"/>
                </a:solidFill>
                <a:latin typeface="Trebuchet MS Bold"/>
                <a:ea typeface="Trebuchet MS Bold"/>
                <a:cs typeface="Trebuchet MS Bold"/>
                <a:sym typeface="Trebuchet MS Bold"/>
              </a:rPr>
              <a:t>Annual Review</a:t>
            </a:r>
          </a:p>
        </p:txBody>
      </p:sp>
      <p:sp>
        <p:nvSpPr>
          <p:cNvPr name="TextBox 43" id="43"/>
          <p:cNvSpPr txBox="true"/>
          <p:nvPr/>
        </p:nvSpPr>
        <p:spPr>
          <a:xfrm rot="0">
            <a:off x="1581188" y="1358513"/>
            <a:ext cx="12720600" cy="989325"/>
          </a:xfrm>
          <a:prstGeom prst="rect">
            <a:avLst/>
          </a:prstGeom>
        </p:spPr>
        <p:txBody>
          <a:bodyPr anchor="t" rtlCol="false" tIns="0" lIns="0" bIns="0" rIns="0">
            <a:spAutoFit/>
          </a:bodyPr>
          <a:lstStyle/>
          <a:p>
            <a:pPr algn="l">
              <a:lnSpc>
                <a:spcPts val="7650"/>
              </a:lnSpc>
            </a:pPr>
            <a:r>
              <a:rPr lang="en-US" sz="6375" b="true">
                <a:solidFill>
                  <a:srgbClr val="000000"/>
                </a:solidFill>
                <a:latin typeface="Trebuchet MS Bold"/>
                <a:ea typeface="Trebuchet MS Bold"/>
                <a:cs typeface="Trebuchet MS Bold"/>
                <a:sym typeface="Trebuchet MS Bold"/>
              </a:rPr>
              <a:t>RESULTS AND SCREENSHOTS</a:t>
            </a:r>
          </a:p>
        </p:txBody>
      </p:sp>
      <p:sp>
        <p:nvSpPr>
          <p:cNvPr name="TextBox 44" id="44"/>
          <p:cNvSpPr txBox="true"/>
          <p:nvPr/>
        </p:nvSpPr>
        <p:spPr>
          <a:xfrm rot="0">
            <a:off x="16915827" y="9707452"/>
            <a:ext cx="342900" cy="255899"/>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10</a:t>
            </a:r>
          </a:p>
        </p:txBody>
      </p:sp>
      <p:sp>
        <p:nvSpPr>
          <p:cNvPr name="TextBox 45" id="45"/>
          <p:cNvSpPr txBox="true"/>
          <p:nvPr/>
        </p:nvSpPr>
        <p:spPr>
          <a:xfrm rot="0">
            <a:off x="1000323" y="3492049"/>
            <a:ext cx="13281461" cy="4010769"/>
          </a:xfrm>
          <a:prstGeom prst="rect">
            <a:avLst/>
          </a:prstGeom>
        </p:spPr>
        <p:txBody>
          <a:bodyPr anchor="t" rtlCol="false" tIns="0" lIns="0" bIns="0" rIns="0">
            <a:spAutoFit/>
          </a:bodyPr>
          <a:lstStyle/>
          <a:p>
            <a:pPr algn="l" marL="760095" indent="-380048" lvl="1">
              <a:lnSpc>
                <a:spcPts val="5040"/>
              </a:lnSpc>
              <a:buFont typeface="Arial"/>
              <a:buChar char="•"/>
            </a:pPr>
            <a:r>
              <a:rPr lang="en-US" b="true" sz="4200">
                <a:solidFill>
                  <a:srgbClr val="000000"/>
                </a:solidFill>
                <a:latin typeface="Calibri (MS) Bold"/>
                <a:ea typeface="Calibri (MS) Bold"/>
                <a:cs typeface="Calibri (MS) Bold"/>
                <a:sym typeface="Calibri (MS) Bold"/>
              </a:rPr>
              <a:t>Home Page</a:t>
            </a:r>
            <a:r>
              <a:rPr lang="en-US" sz="4200">
                <a:solidFill>
                  <a:srgbClr val="000000"/>
                </a:solidFill>
                <a:latin typeface="Calibri (MS)"/>
                <a:ea typeface="Calibri (MS)"/>
                <a:cs typeface="Calibri (MS)"/>
                <a:sym typeface="Calibri (MS)"/>
              </a:rPr>
              <a:t> – Displays name, introduction, and navigation.</a:t>
            </a:r>
          </a:p>
          <a:p>
            <a:pPr algn="l" marL="760095" indent="-380048" lvl="1">
              <a:lnSpc>
                <a:spcPts val="5040"/>
              </a:lnSpc>
            </a:pPr>
          </a:p>
          <a:p>
            <a:pPr algn="l" marL="760095" indent="-380048" lvl="1">
              <a:lnSpc>
                <a:spcPts val="5040"/>
              </a:lnSpc>
              <a:buFont typeface="Arial"/>
              <a:buChar char="•"/>
            </a:pPr>
            <a:r>
              <a:rPr lang="en-US" b="true" sz="4200">
                <a:solidFill>
                  <a:srgbClr val="000000"/>
                </a:solidFill>
                <a:latin typeface="Calibri (MS) Bold"/>
                <a:ea typeface="Calibri (MS) Bold"/>
                <a:cs typeface="Calibri (MS) Bold"/>
                <a:sym typeface="Calibri (MS) Bold"/>
              </a:rPr>
              <a:t>Contact Page</a:t>
            </a:r>
            <a:r>
              <a:rPr lang="en-US" sz="4200">
                <a:solidFill>
                  <a:srgbClr val="000000"/>
                </a:solidFill>
                <a:latin typeface="Calibri (MS)"/>
                <a:ea typeface="Calibri (MS)"/>
                <a:cs typeface="Calibri (MS)"/>
                <a:sym typeface="Calibri (MS)"/>
              </a:rPr>
              <a:t> – Email, phone, address, and form (as shown in screenshots).</a:t>
            </a:r>
          </a:p>
          <a:p>
            <a:pPr algn="l" marL="760095" indent="-380048" lvl="1">
              <a:lnSpc>
                <a:spcPts val="5040"/>
              </a:lnSpc>
            </a:pPr>
          </a:p>
          <a:p>
            <a:pPr algn="l" marL="760095" indent="-380048" lvl="1">
              <a:lnSpc>
                <a:spcPts val="5040"/>
              </a:lnSpc>
              <a:buFont typeface="Arial"/>
              <a:buChar char="•"/>
            </a:pPr>
            <a:r>
              <a:rPr lang="en-US" b="true" sz="4200">
                <a:solidFill>
                  <a:srgbClr val="000000"/>
                </a:solidFill>
                <a:latin typeface="Calibri (MS) Bold"/>
                <a:ea typeface="Calibri (MS) Bold"/>
                <a:cs typeface="Calibri (MS) Bold"/>
                <a:sym typeface="Calibri (MS) Bold"/>
              </a:rPr>
              <a:t>Responsive View</a:t>
            </a:r>
            <a:r>
              <a:rPr lang="en-US" sz="4200">
                <a:solidFill>
                  <a:srgbClr val="000000"/>
                </a:solidFill>
                <a:latin typeface="Calibri (MS)"/>
                <a:ea typeface="Calibri (MS)"/>
                <a:cs typeface="Calibri (MS)"/>
                <a:sym typeface="Calibri (MS)"/>
              </a:rPr>
              <a:t> – Adjusts to different screen sizes.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8593" t="0" r="-8593"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3061" t="0" r="-10971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3202" t="0" r="-13202"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0">
            <a:off x="14030325" y="8043862"/>
            <a:ext cx="685798" cy="685800"/>
            <a:chOff x="0" y="0"/>
            <a:chExt cx="914398" cy="914400"/>
          </a:xfrm>
        </p:grpSpPr>
        <p:sp>
          <p:nvSpPr>
            <p:cNvPr name="Freeform 43" id="4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4" id="44"/>
          <p:cNvGrpSpPr/>
          <p:nvPr/>
        </p:nvGrpSpPr>
        <p:grpSpPr>
          <a:xfrm rot="0">
            <a:off x="858549" y="340302"/>
            <a:ext cx="471486" cy="485775"/>
            <a:chOff x="0" y="0"/>
            <a:chExt cx="628648" cy="647700"/>
          </a:xfrm>
        </p:grpSpPr>
        <p:sp>
          <p:nvSpPr>
            <p:cNvPr name="Freeform 45" id="4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46" id="46"/>
          <p:cNvGrpSpPr/>
          <p:nvPr/>
        </p:nvGrpSpPr>
        <p:grpSpPr>
          <a:xfrm rot="0">
            <a:off x="14030325" y="8843962"/>
            <a:ext cx="271462" cy="271462"/>
            <a:chOff x="0" y="0"/>
            <a:chExt cx="361950" cy="361950"/>
          </a:xfrm>
        </p:grpSpPr>
        <p:sp>
          <p:nvSpPr>
            <p:cNvPr name="Freeform 47" id="4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8" id="48"/>
          <p:cNvGrpSpPr>
            <a:grpSpLocks noChangeAspect="true"/>
          </p:cNvGrpSpPr>
          <p:nvPr/>
        </p:nvGrpSpPr>
        <p:grpSpPr>
          <a:xfrm rot="0">
            <a:off x="2500311" y="9701212"/>
            <a:ext cx="114300" cy="266698"/>
            <a:chOff x="0" y="0"/>
            <a:chExt cx="152400" cy="355598"/>
          </a:xfrm>
        </p:grpSpPr>
        <p:sp>
          <p:nvSpPr>
            <p:cNvPr name="Freeform 49" id="4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66666" t="0" r="-66666" b="0"/>
              </a:stretch>
            </a:blipFill>
          </p:spPr>
        </p:sp>
      </p:grpSp>
      <p:sp>
        <p:nvSpPr>
          <p:cNvPr name="TextBox 50" id="50"/>
          <p:cNvSpPr txBox="true"/>
          <p:nvPr/>
        </p:nvSpPr>
        <p:spPr>
          <a:xfrm rot="0">
            <a:off x="4478868" y="1080303"/>
            <a:ext cx="6868002" cy="1257733"/>
          </a:xfrm>
          <a:prstGeom prst="rect">
            <a:avLst/>
          </a:prstGeom>
        </p:spPr>
        <p:txBody>
          <a:bodyPr anchor="t" rtlCol="false" tIns="0" lIns="0" bIns="0" rIns="0">
            <a:spAutoFit/>
          </a:bodyPr>
          <a:lstStyle/>
          <a:p>
            <a:pPr algn="l">
              <a:lnSpc>
                <a:spcPts val="8640"/>
              </a:lnSpc>
            </a:pPr>
            <a:r>
              <a:rPr lang="en-US" sz="7200" b="true">
                <a:solidFill>
                  <a:srgbClr val="000000"/>
                </a:solidFill>
                <a:latin typeface="Calibri (MS) Bold"/>
                <a:ea typeface="Calibri (MS) Bold"/>
                <a:cs typeface="Calibri (MS) Bold"/>
                <a:sym typeface="Calibri (MS) Bold"/>
              </a:rPr>
              <a:t>CONCLUSION</a:t>
            </a:r>
          </a:p>
        </p:txBody>
      </p:sp>
      <p:sp>
        <p:nvSpPr>
          <p:cNvPr name="TextBox 51" id="51"/>
          <p:cNvSpPr txBox="true"/>
          <p:nvPr/>
        </p:nvSpPr>
        <p:spPr>
          <a:xfrm rot="0">
            <a:off x="16915827" y="9707464"/>
            <a:ext cx="342900"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16</a:t>
            </a:r>
          </a:p>
        </p:txBody>
      </p:sp>
      <p:sp>
        <p:nvSpPr>
          <p:cNvPr name="TextBox 52" id="52"/>
          <p:cNvSpPr txBox="true"/>
          <p:nvPr/>
        </p:nvSpPr>
        <p:spPr>
          <a:xfrm rot="0">
            <a:off x="2415106" y="3342342"/>
            <a:ext cx="9515736" cy="4552950"/>
          </a:xfrm>
          <a:prstGeom prst="rect">
            <a:avLst/>
          </a:prstGeom>
        </p:spPr>
        <p:txBody>
          <a:bodyPr anchor="t" rtlCol="false" tIns="0" lIns="0" bIns="0" rIns="0">
            <a:spAutoFit/>
          </a:bodyPr>
          <a:lstStyle/>
          <a:p>
            <a:pPr algn="l">
              <a:lnSpc>
                <a:spcPts val="5040"/>
              </a:lnSpc>
            </a:pPr>
            <a:r>
              <a:rPr lang="en-US" sz="4200">
                <a:solidFill>
                  <a:srgbClr val="000000"/>
                </a:solidFill>
                <a:latin typeface="Calibri (MS)"/>
                <a:ea typeface="Calibri (MS)"/>
                <a:cs typeface="Calibri (MS)"/>
                <a:sym typeface="Calibri (MS)"/>
              </a:rPr>
              <a:t>This project successfully addresses the challenge of personal branding and digital presentation by offering a modern, interactive portfolio solution. It not only enhances visibility but also builds credibility and professionalism in both academic and professional settings.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p:nvPr/>
        </p:nvSpPr>
        <p:spPr>
          <a:xfrm>
            <a:off x="14059090" y="6000"/>
            <a:ext cx="1841564" cy="10281380"/>
          </a:xfrm>
          <a:custGeom>
            <a:rect b="b" l="l" r="r" t="t"/>
            <a:pathLst>
              <a:path extrusionOk="0" h="13708507" w="2455418">
                <a:moveTo>
                  <a:pt x="18796" y="0"/>
                </a:moveTo>
                <a:lnTo>
                  <a:pt x="2455418" y="13705205"/>
                </a:lnTo>
                <a:lnTo>
                  <a:pt x="2436622" y="13708507"/>
                </a:lnTo>
                <a:lnTo>
                  <a:pt x="0" y="3302"/>
                </a:lnTo>
                <a:close/>
              </a:path>
            </a:pathLst>
          </a:custGeom>
          <a:solidFill>
            <a:srgbClr val="5FCAEE"/>
          </a:solidFill>
          <a:ln>
            <a:noFill/>
          </a:ln>
        </p:spPr>
      </p:sp>
      <p:sp>
        <p:nvSpPr>
          <p:cNvPr id="56" name="Google Shape;56;p1"/>
          <p:cNvSpPr/>
          <p:nvPr/>
        </p:nvSpPr>
        <p:spPr>
          <a:xfrm>
            <a:off x="11168917" y="5536438"/>
            <a:ext cx="7122795" cy="4756118"/>
          </a:xfrm>
          <a:custGeom>
            <a:rect b="b" l="l" r="r" t="t"/>
            <a:pathLst>
              <a:path extrusionOk="0" h="6341491" w="9497060">
                <a:moveTo>
                  <a:pt x="9497060" y="15748"/>
                </a:moveTo>
                <a:lnTo>
                  <a:pt x="10668" y="6341491"/>
                </a:lnTo>
                <a:lnTo>
                  <a:pt x="0" y="6325616"/>
                </a:lnTo>
                <a:lnTo>
                  <a:pt x="9486519" y="0"/>
                </a:lnTo>
                <a:close/>
              </a:path>
            </a:pathLst>
          </a:custGeom>
          <a:solidFill>
            <a:srgbClr val="5FCAEE"/>
          </a:solidFill>
          <a:ln>
            <a:noFill/>
          </a:ln>
        </p:spPr>
      </p:sp>
      <p:sp>
        <p:nvSpPr>
          <p:cNvPr id="57" name="Google Shape;57;p1"/>
          <p:cNvSpPr/>
          <p:nvPr/>
        </p:nvSpPr>
        <p:spPr>
          <a:xfrm>
            <a:off x="13773150" y="0"/>
            <a:ext cx="4514660" cy="10286523"/>
          </a:xfrm>
          <a:custGeom>
            <a:rect b="b" l="l" r="r" t="t"/>
            <a:pathLst>
              <a:path extrusionOk="0" h="13715364" w="6019546">
                <a:moveTo>
                  <a:pt x="6019546" y="0"/>
                </a:moveTo>
                <a:lnTo>
                  <a:pt x="4088765" y="0"/>
                </a:lnTo>
                <a:lnTo>
                  <a:pt x="0" y="13715364"/>
                </a:lnTo>
                <a:lnTo>
                  <a:pt x="6019546" y="13715364"/>
                </a:lnTo>
                <a:lnTo>
                  <a:pt x="6019546" y="0"/>
                </a:lnTo>
                <a:close/>
              </a:path>
            </a:pathLst>
          </a:custGeom>
          <a:solidFill>
            <a:srgbClr val="5FCAEE">
              <a:alpha val="12549"/>
            </a:srgbClr>
          </a:solidFill>
          <a:ln>
            <a:noFill/>
          </a:ln>
        </p:spPr>
      </p:sp>
      <p:sp>
        <p:nvSpPr>
          <p:cNvPr id="58" name="Google Shape;58;p1"/>
          <p:cNvSpPr/>
          <p:nvPr/>
        </p:nvSpPr>
        <p:spPr>
          <a:xfrm>
            <a:off x="14404317" y="0"/>
            <a:ext cx="3883533" cy="10286523"/>
          </a:xfrm>
          <a:custGeom>
            <a:rect b="b" l="l" r="r" t="t"/>
            <a:pathLst>
              <a:path extrusionOk="0" h="13715364" w="5178044">
                <a:moveTo>
                  <a:pt x="5178044" y="0"/>
                </a:moveTo>
                <a:lnTo>
                  <a:pt x="0" y="0"/>
                </a:lnTo>
                <a:lnTo>
                  <a:pt x="2417572" y="13715364"/>
                </a:lnTo>
                <a:lnTo>
                  <a:pt x="5178044" y="13715364"/>
                </a:lnTo>
                <a:lnTo>
                  <a:pt x="5178044" y="0"/>
                </a:lnTo>
                <a:close/>
              </a:path>
            </a:pathLst>
          </a:custGeom>
          <a:solidFill>
            <a:srgbClr val="5FCAEE">
              <a:alpha val="3920"/>
            </a:srgbClr>
          </a:solidFill>
          <a:ln>
            <a:noFill/>
          </a:ln>
        </p:spPr>
      </p:sp>
      <p:sp>
        <p:nvSpPr>
          <p:cNvPr id="59" name="Google Shape;59;p1"/>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43140"/>
            </a:srgbClr>
          </a:solidFill>
          <a:ln>
            <a:noFill/>
          </a:ln>
        </p:spPr>
      </p:sp>
      <p:sp>
        <p:nvSpPr>
          <p:cNvPr id="60" name="Google Shape;60;p1"/>
          <p:cNvSpPr/>
          <p:nvPr/>
        </p:nvSpPr>
        <p:spPr>
          <a:xfrm>
            <a:off x="14006895" y="0"/>
            <a:ext cx="4281107" cy="10286523"/>
          </a:xfrm>
          <a:custGeom>
            <a:rect b="b" l="l" r="r" t="t"/>
            <a:pathLst>
              <a:path extrusionOk="0" h="13715364" w="5708142">
                <a:moveTo>
                  <a:pt x="5708142" y="0"/>
                </a:moveTo>
                <a:lnTo>
                  <a:pt x="0" y="0"/>
                </a:lnTo>
                <a:lnTo>
                  <a:pt x="4939538" y="13715364"/>
                </a:lnTo>
                <a:lnTo>
                  <a:pt x="5708142" y="13715364"/>
                </a:lnTo>
                <a:lnTo>
                  <a:pt x="5708142" y="0"/>
                </a:lnTo>
                <a:close/>
              </a:path>
            </a:pathLst>
          </a:custGeom>
          <a:solidFill>
            <a:srgbClr val="17AFE3">
              <a:alpha val="24710"/>
            </a:srgbClr>
          </a:solidFill>
          <a:ln>
            <a:noFill/>
          </a:ln>
        </p:spPr>
      </p:sp>
      <p:sp>
        <p:nvSpPr>
          <p:cNvPr id="61" name="Google Shape;61;p1"/>
          <p:cNvSpPr/>
          <p:nvPr/>
        </p:nvSpPr>
        <p:spPr>
          <a:xfrm>
            <a:off x="16344901" y="0"/>
            <a:ext cx="1942910" cy="10286523"/>
          </a:xfrm>
          <a:custGeom>
            <a:rect b="b" l="l" r="r" t="t"/>
            <a:pathLst>
              <a:path extrusionOk="0" h="13715364" w="2590546">
                <a:moveTo>
                  <a:pt x="2590546" y="0"/>
                </a:moveTo>
                <a:lnTo>
                  <a:pt x="2044700" y="0"/>
                </a:lnTo>
                <a:lnTo>
                  <a:pt x="0" y="13715364"/>
                </a:lnTo>
                <a:lnTo>
                  <a:pt x="2590546" y="13715364"/>
                </a:lnTo>
                <a:lnTo>
                  <a:pt x="2590546" y="0"/>
                </a:lnTo>
                <a:close/>
              </a:path>
            </a:pathLst>
          </a:custGeom>
          <a:solidFill>
            <a:srgbClr val="2D83C3">
              <a:alpha val="48240"/>
            </a:srgbClr>
          </a:solidFill>
          <a:ln>
            <a:noFill/>
          </a:ln>
        </p:spPr>
      </p:sp>
      <p:sp>
        <p:nvSpPr>
          <p:cNvPr id="62" name="Google Shape;62;p1"/>
          <p:cNvSpPr/>
          <p:nvPr/>
        </p:nvSpPr>
        <p:spPr>
          <a:xfrm>
            <a:off x="16404370" y="0"/>
            <a:ext cx="1883569" cy="10286523"/>
          </a:xfrm>
          <a:custGeom>
            <a:rect b="b" l="l" r="r" t="t"/>
            <a:pathLst>
              <a:path extrusionOk="0" h="13715364" w="2511425">
                <a:moveTo>
                  <a:pt x="2511425" y="0"/>
                </a:moveTo>
                <a:lnTo>
                  <a:pt x="0" y="0"/>
                </a:lnTo>
                <a:lnTo>
                  <a:pt x="2228977" y="13715364"/>
                </a:lnTo>
                <a:lnTo>
                  <a:pt x="2511425" y="13715364"/>
                </a:lnTo>
                <a:lnTo>
                  <a:pt x="2511425" y="0"/>
                </a:lnTo>
                <a:close/>
              </a:path>
            </a:pathLst>
          </a:custGeom>
          <a:solidFill>
            <a:srgbClr val="226192">
              <a:alpha val="63919"/>
            </a:srgbClr>
          </a:solidFill>
          <a:ln>
            <a:noFill/>
          </a:ln>
        </p:spPr>
      </p:sp>
      <p:sp>
        <p:nvSpPr>
          <p:cNvPr id="63" name="Google Shape;63;p1"/>
          <p:cNvSpPr/>
          <p:nvPr/>
        </p:nvSpPr>
        <p:spPr>
          <a:xfrm>
            <a:off x="15559088" y="5386388"/>
            <a:ext cx="2728913" cy="4900613"/>
          </a:xfrm>
          <a:custGeom>
            <a:rect b="b" l="l" r="r" t="t"/>
            <a:pathLst>
              <a:path extrusionOk="0" h="6534150" w="3638550">
                <a:moveTo>
                  <a:pt x="3638550" y="0"/>
                </a:moveTo>
                <a:lnTo>
                  <a:pt x="0" y="6534150"/>
                </a:lnTo>
                <a:lnTo>
                  <a:pt x="3638550" y="6534150"/>
                </a:lnTo>
                <a:lnTo>
                  <a:pt x="3638550" y="0"/>
                </a:lnTo>
                <a:close/>
              </a:path>
            </a:pathLst>
          </a:custGeom>
          <a:solidFill>
            <a:srgbClr val="17AFE3">
              <a:alpha val="43140"/>
            </a:srgbClr>
          </a:solidFill>
          <a:ln>
            <a:noFill/>
          </a:ln>
        </p:spPr>
      </p:sp>
      <p:sp>
        <p:nvSpPr>
          <p:cNvPr id="64" name="Google Shape;64;p1"/>
          <p:cNvSpPr/>
          <p:nvPr/>
        </p:nvSpPr>
        <p:spPr>
          <a:xfrm>
            <a:off x="0" y="6015038"/>
            <a:ext cx="671513" cy="4271963"/>
          </a:xfrm>
          <a:custGeom>
            <a:rect b="b" l="l" r="r" t="t"/>
            <a:pathLst>
              <a:path extrusionOk="0" h="5695950" w="895350">
                <a:moveTo>
                  <a:pt x="0" y="0"/>
                </a:moveTo>
                <a:lnTo>
                  <a:pt x="0" y="5695950"/>
                </a:lnTo>
                <a:lnTo>
                  <a:pt x="895350" y="5695950"/>
                </a:lnTo>
                <a:lnTo>
                  <a:pt x="0" y="0"/>
                </a:lnTo>
                <a:close/>
              </a:path>
            </a:pathLst>
          </a:custGeom>
          <a:solidFill>
            <a:srgbClr val="5FCAEE">
              <a:alpha val="48240"/>
            </a:srgbClr>
          </a:solidFill>
          <a:ln>
            <a:noFill/>
          </a:ln>
        </p:spPr>
      </p:sp>
      <p:sp>
        <p:nvSpPr>
          <p:cNvPr id="65" name="Google Shape;65;p1"/>
          <p:cNvSpPr/>
          <p:nvPr/>
        </p:nvSpPr>
        <p:spPr>
          <a:xfrm>
            <a:off x="14059090" y="6000"/>
            <a:ext cx="1841564" cy="10281380"/>
          </a:xfrm>
          <a:custGeom>
            <a:rect b="b" l="l" r="r" t="t"/>
            <a:pathLst>
              <a:path extrusionOk="0" h="13708507" w="2455418">
                <a:moveTo>
                  <a:pt x="18796" y="0"/>
                </a:moveTo>
                <a:lnTo>
                  <a:pt x="2455418" y="13705205"/>
                </a:lnTo>
                <a:lnTo>
                  <a:pt x="2436622" y="13708507"/>
                </a:lnTo>
                <a:lnTo>
                  <a:pt x="0" y="3302"/>
                </a:lnTo>
                <a:close/>
              </a:path>
            </a:pathLst>
          </a:custGeom>
          <a:solidFill>
            <a:srgbClr val="5FCAEE"/>
          </a:solidFill>
          <a:ln>
            <a:noFill/>
          </a:ln>
        </p:spPr>
      </p:sp>
      <p:sp>
        <p:nvSpPr>
          <p:cNvPr id="66" name="Google Shape;66;p1"/>
          <p:cNvSpPr/>
          <p:nvPr/>
        </p:nvSpPr>
        <p:spPr>
          <a:xfrm>
            <a:off x="11168917" y="5536438"/>
            <a:ext cx="7122795" cy="4756118"/>
          </a:xfrm>
          <a:custGeom>
            <a:rect b="b" l="l" r="r" t="t"/>
            <a:pathLst>
              <a:path extrusionOk="0" h="6341491" w="9497060">
                <a:moveTo>
                  <a:pt x="9497060" y="15748"/>
                </a:moveTo>
                <a:lnTo>
                  <a:pt x="10668" y="6341491"/>
                </a:lnTo>
                <a:lnTo>
                  <a:pt x="0" y="6325616"/>
                </a:lnTo>
                <a:lnTo>
                  <a:pt x="9486519" y="0"/>
                </a:lnTo>
                <a:close/>
              </a:path>
            </a:pathLst>
          </a:custGeom>
          <a:solidFill>
            <a:srgbClr val="5FCAEE"/>
          </a:solidFill>
          <a:ln>
            <a:noFill/>
          </a:ln>
        </p:spPr>
      </p:sp>
      <p:sp>
        <p:nvSpPr>
          <p:cNvPr id="67" name="Google Shape;67;p1"/>
          <p:cNvSpPr/>
          <p:nvPr/>
        </p:nvSpPr>
        <p:spPr>
          <a:xfrm>
            <a:off x="13773150" y="0"/>
            <a:ext cx="4514660" cy="10286523"/>
          </a:xfrm>
          <a:custGeom>
            <a:rect b="b" l="l" r="r" t="t"/>
            <a:pathLst>
              <a:path extrusionOk="0" h="13715364" w="6019546">
                <a:moveTo>
                  <a:pt x="6019546" y="0"/>
                </a:moveTo>
                <a:lnTo>
                  <a:pt x="4088765" y="0"/>
                </a:lnTo>
                <a:lnTo>
                  <a:pt x="0" y="13715364"/>
                </a:lnTo>
                <a:lnTo>
                  <a:pt x="6019546" y="13715364"/>
                </a:lnTo>
                <a:lnTo>
                  <a:pt x="6019546" y="0"/>
                </a:lnTo>
                <a:close/>
              </a:path>
            </a:pathLst>
          </a:custGeom>
          <a:solidFill>
            <a:srgbClr val="5FCAEE">
              <a:alpha val="12549"/>
            </a:srgbClr>
          </a:solidFill>
          <a:ln>
            <a:noFill/>
          </a:ln>
        </p:spPr>
      </p:sp>
      <p:sp>
        <p:nvSpPr>
          <p:cNvPr id="68" name="Google Shape;68;p1"/>
          <p:cNvSpPr/>
          <p:nvPr/>
        </p:nvSpPr>
        <p:spPr>
          <a:xfrm>
            <a:off x="14404317" y="0"/>
            <a:ext cx="3883533" cy="10286523"/>
          </a:xfrm>
          <a:custGeom>
            <a:rect b="b" l="l" r="r" t="t"/>
            <a:pathLst>
              <a:path extrusionOk="0" h="13715364" w="5178044">
                <a:moveTo>
                  <a:pt x="5178044" y="0"/>
                </a:moveTo>
                <a:lnTo>
                  <a:pt x="0" y="0"/>
                </a:lnTo>
                <a:lnTo>
                  <a:pt x="2417572" y="13715364"/>
                </a:lnTo>
                <a:lnTo>
                  <a:pt x="5178044" y="13715364"/>
                </a:lnTo>
                <a:lnTo>
                  <a:pt x="5178044" y="0"/>
                </a:lnTo>
                <a:close/>
              </a:path>
            </a:pathLst>
          </a:custGeom>
          <a:solidFill>
            <a:srgbClr val="5FCAEE">
              <a:alpha val="3920"/>
            </a:srgbClr>
          </a:solidFill>
          <a:ln>
            <a:noFill/>
          </a:ln>
        </p:spPr>
      </p:sp>
      <p:sp>
        <p:nvSpPr>
          <p:cNvPr id="69" name="Google Shape;69;p1"/>
          <p:cNvSpPr/>
          <p:nvPr/>
        </p:nvSpPr>
        <p:spPr>
          <a:xfrm>
            <a:off x="13401675" y="4572000"/>
            <a:ext cx="4886325" cy="5715000"/>
          </a:xfrm>
          <a:custGeom>
            <a:rect b="b" l="l" r="r" t="t"/>
            <a:pathLst>
              <a:path extrusionOk="0" h="7620000" w="6515100">
                <a:moveTo>
                  <a:pt x="6515100" y="0"/>
                </a:moveTo>
                <a:lnTo>
                  <a:pt x="0" y="7620000"/>
                </a:lnTo>
                <a:lnTo>
                  <a:pt x="6515100" y="7620000"/>
                </a:lnTo>
                <a:lnTo>
                  <a:pt x="6515100" y="0"/>
                </a:lnTo>
                <a:close/>
              </a:path>
            </a:pathLst>
          </a:custGeom>
          <a:solidFill>
            <a:srgbClr val="17AFE3">
              <a:alpha val="43140"/>
            </a:srgbClr>
          </a:solidFill>
          <a:ln>
            <a:noFill/>
          </a:ln>
        </p:spPr>
      </p:sp>
      <p:sp>
        <p:nvSpPr>
          <p:cNvPr id="70" name="Google Shape;70;p1"/>
          <p:cNvSpPr/>
          <p:nvPr/>
        </p:nvSpPr>
        <p:spPr>
          <a:xfrm>
            <a:off x="14006895" y="0"/>
            <a:ext cx="4281107" cy="10286523"/>
          </a:xfrm>
          <a:custGeom>
            <a:rect b="b" l="l" r="r" t="t"/>
            <a:pathLst>
              <a:path extrusionOk="0" h="13715364" w="5708142">
                <a:moveTo>
                  <a:pt x="5708142" y="0"/>
                </a:moveTo>
                <a:lnTo>
                  <a:pt x="0" y="0"/>
                </a:lnTo>
                <a:lnTo>
                  <a:pt x="4939538" y="13715364"/>
                </a:lnTo>
                <a:lnTo>
                  <a:pt x="5708142" y="13715364"/>
                </a:lnTo>
                <a:lnTo>
                  <a:pt x="5708142" y="0"/>
                </a:lnTo>
                <a:close/>
              </a:path>
            </a:pathLst>
          </a:custGeom>
          <a:solidFill>
            <a:srgbClr val="17AFE3">
              <a:alpha val="24710"/>
            </a:srgbClr>
          </a:solidFill>
          <a:ln>
            <a:noFill/>
          </a:ln>
        </p:spPr>
      </p:sp>
      <p:sp>
        <p:nvSpPr>
          <p:cNvPr id="71" name="Google Shape;71;p1"/>
          <p:cNvSpPr/>
          <p:nvPr/>
        </p:nvSpPr>
        <p:spPr>
          <a:xfrm>
            <a:off x="16344901" y="0"/>
            <a:ext cx="1942910" cy="10286523"/>
          </a:xfrm>
          <a:custGeom>
            <a:rect b="b" l="l" r="r" t="t"/>
            <a:pathLst>
              <a:path extrusionOk="0" h="13715364" w="2590546">
                <a:moveTo>
                  <a:pt x="2590546" y="0"/>
                </a:moveTo>
                <a:lnTo>
                  <a:pt x="2044700" y="0"/>
                </a:lnTo>
                <a:lnTo>
                  <a:pt x="0" y="13715364"/>
                </a:lnTo>
                <a:lnTo>
                  <a:pt x="2590546" y="13715364"/>
                </a:lnTo>
                <a:lnTo>
                  <a:pt x="2590546" y="0"/>
                </a:lnTo>
                <a:close/>
              </a:path>
            </a:pathLst>
          </a:custGeom>
          <a:solidFill>
            <a:srgbClr val="2D83C3">
              <a:alpha val="48240"/>
            </a:srgbClr>
          </a:solidFill>
          <a:ln>
            <a:noFill/>
          </a:ln>
        </p:spPr>
      </p:sp>
      <p:sp>
        <p:nvSpPr>
          <p:cNvPr id="72" name="Google Shape;72;p1"/>
          <p:cNvSpPr/>
          <p:nvPr/>
        </p:nvSpPr>
        <p:spPr>
          <a:xfrm>
            <a:off x="16404370" y="0"/>
            <a:ext cx="1883569" cy="10286523"/>
          </a:xfrm>
          <a:custGeom>
            <a:rect b="b" l="l" r="r" t="t"/>
            <a:pathLst>
              <a:path extrusionOk="0" h="13715364" w="2511425">
                <a:moveTo>
                  <a:pt x="2511425" y="0"/>
                </a:moveTo>
                <a:lnTo>
                  <a:pt x="0" y="0"/>
                </a:lnTo>
                <a:lnTo>
                  <a:pt x="2228977" y="13715364"/>
                </a:lnTo>
                <a:lnTo>
                  <a:pt x="2511425" y="13715364"/>
                </a:lnTo>
                <a:lnTo>
                  <a:pt x="2511425" y="0"/>
                </a:lnTo>
                <a:close/>
              </a:path>
            </a:pathLst>
          </a:custGeom>
          <a:solidFill>
            <a:srgbClr val="226192">
              <a:alpha val="63919"/>
            </a:srgbClr>
          </a:solidFill>
          <a:ln>
            <a:noFill/>
          </a:ln>
        </p:spPr>
      </p:sp>
      <p:sp>
        <p:nvSpPr>
          <p:cNvPr id="73" name="Google Shape;73;p1"/>
          <p:cNvSpPr/>
          <p:nvPr/>
        </p:nvSpPr>
        <p:spPr>
          <a:xfrm>
            <a:off x="15559088" y="5386388"/>
            <a:ext cx="2728913" cy="4900613"/>
          </a:xfrm>
          <a:custGeom>
            <a:rect b="b" l="l" r="r" t="t"/>
            <a:pathLst>
              <a:path extrusionOk="0" h="6534150" w="3638550">
                <a:moveTo>
                  <a:pt x="3638550" y="0"/>
                </a:moveTo>
                <a:lnTo>
                  <a:pt x="0" y="6534150"/>
                </a:lnTo>
                <a:lnTo>
                  <a:pt x="3638550" y="6534150"/>
                </a:lnTo>
                <a:lnTo>
                  <a:pt x="3638550" y="0"/>
                </a:lnTo>
                <a:close/>
              </a:path>
            </a:pathLst>
          </a:custGeom>
          <a:solidFill>
            <a:srgbClr val="17AFE3">
              <a:alpha val="43140"/>
            </a:srgbClr>
          </a:solidFill>
          <a:ln>
            <a:noFill/>
          </a:ln>
        </p:spPr>
      </p:sp>
      <p:sp>
        <p:nvSpPr>
          <p:cNvPr id="74" name="Google Shape;74;p1"/>
          <p:cNvSpPr/>
          <p:nvPr/>
        </p:nvSpPr>
        <p:spPr>
          <a:xfrm>
            <a:off x="0" y="6015038"/>
            <a:ext cx="671513" cy="4271963"/>
          </a:xfrm>
          <a:custGeom>
            <a:rect b="b" l="l" r="r" t="t"/>
            <a:pathLst>
              <a:path extrusionOk="0" h="5695950" w="895350">
                <a:moveTo>
                  <a:pt x="0" y="0"/>
                </a:moveTo>
                <a:lnTo>
                  <a:pt x="0" y="5695950"/>
                </a:lnTo>
                <a:lnTo>
                  <a:pt x="895350" y="5695950"/>
                </a:lnTo>
                <a:lnTo>
                  <a:pt x="0" y="0"/>
                </a:lnTo>
                <a:close/>
              </a:path>
            </a:pathLst>
          </a:custGeom>
          <a:solidFill>
            <a:srgbClr val="5FCAEE">
              <a:alpha val="48240"/>
            </a:srgbClr>
          </a:solidFill>
          <a:ln>
            <a:noFill/>
          </a:ln>
        </p:spPr>
      </p:sp>
      <p:sp>
        <p:nvSpPr>
          <p:cNvPr id="75" name="Google Shape;75;p1"/>
          <p:cNvSpPr txBox="1"/>
          <p:nvPr/>
        </p:nvSpPr>
        <p:spPr>
          <a:xfrm>
            <a:off x="4734306" y="4355379"/>
            <a:ext cx="6864300" cy="1576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Arial"/>
                <a:ea typeface="Arial"/>
                <a:cs typeface="Arial"/>
                <a:sym typeface="Arial"/>
              </a:rPr>
              <a:t>Github link </a:t>
            </a:r>
            <a:endParaRPr/>
          </a:p>
        </p:txBody>
      </p:sp>
      <p:sp>
        <p:nvSpPr>
          <p:cNvPr id="76" name="Google Shape;76;p1"/>
          <p:cNvSpPr/>
          <p:nvPr/>
        </p:nvSpPr>
        <p:spPr>
          <a:xfrm>
            <a:off x="4145478" y="-290564"/>
            <a:ext cx="8041862" cy="5361242"/>
          </a:xfrm>
          <a:custGeom>
            <a:rect b="b" l="l" r="r" t="t"/>
            <a:pathLst>
              <a:path extrusionOk="0" h="7148322" w="10722483">
                <a:moveTo>
                  <a:pt x="0" y="0"/>
                </a:moveTo>
                <a:lnTo>
                  <a:pt x="10722483" y="0"/>
                </a:lnTo>
                <a:lnTo>
                  <a:pt x="10722483" y="7148322"/>
                </a:lnTo>
                <a:lnTo>
                  <a:pt x="0" y="7148322"/>
                </a:lnTo>
                <a:lnTo>
                  <a:pt x="0" y="0"/>
                </a:lnTo>
                <a:close/>
              </a:path>
            </a:pathLst>
          </a:custGeom>
          <a:blipFill rotWithShape="1">
            <a:blip r:embed="rId2">
              <a:alphaModFix/>
            </a:blip>
            <a:stretch>
              <a:fillRect b="0" l="0" r="0" t="0"/>
            </a:stretch>
          </a:blipFill>
          <a:ln>
            <a:noFill/>
          </a:ln>
        </p:spPr>
      </p:sp>
      <p:sp>
        <p:nvSpPr>
          <p:cNvPr id="77" name="Google Shape;77;p1">
            <a:hlinkClick r:id="rId3"/>
          </p:cNvPr>
          <p:cNvSpPr txBox="1"/>
          <p:nvPr/>
        </p:nvSpPr>
        <p:spPr>
          <a:xfrm>
            <a:off x="671525" y="6585196"/>
            <a:ext cx="182880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u="sng">
                <a:solidFill>
                  <a:schemeClr val="hlink"/>
                </a:solidFill>
                <a:latin typeface="Calibri"/>
                <a:ea typeface="Calibri"/>
                <a:cs typeface="Calibri"/>
                <a:sym typeface="Calibri"/>
                <a:hlinkClick r:id="rId4"/>
              </a:rPr>
              <a:t>https://ashok23kumar1977-ui.github.io/Pushparaj/</a:t>
            </a:r>
            <a:endParaRPr sz="3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6015038"/>
            <a:ext cx="671511" cy="4271962"/>
            <a:chOff x="0" y="0"/>
            <a:chExt cx="895348"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7" id="7"/>
          <p:cNvSpPr txBox="true"/>
          <p:nvPr/>
        </p:nvSpPr>
        <p:spPr>
          <a:xfrm rot="0">
            <a:off x="1014412" y="1964839"/>
            <a:ext cx="7410885" cy="1132404"/>
          </a:xfrm>
          <a:prstGeom prst="rect">
            <a:avLst/>
          </a:prstGeom>
        </p:spPr>
        <p:txBody>
          <a:bodyPr anchor="t" rtlCol="false" tIns="0" lIns="0" bIns="0" rIns="0">
            <a:spAutoFit/>
          </a:bodyPr>
          <a:lstStyle/>
          <a:p>
            <a:pPr algn="l">
              <a:lnSpc>
                <a:spcPts val="7650"/>
              </a:lnSpc>
            </a:pPr>
            <a:r>
              <a:rPr lang="en-US" sz="6375" b="true">
                <a:solidFill>
                  <a:srgbClr val="000000"/>
                </a:solidFill>
                <a:latin typeface="Calibri (MS) Bold"/>
                <a:ea typeface="Calibri (MS) Bold"/>
                <a:cs typeface="Calibri (MS) Bold"/>
                <a:sym typeface="Calibri (MS) Bold"/>
              </a:rPr>
              <a:t>PROJECT TITLE :</a:t>
            </a:r>
          </a:p>
        </p:txBody>
      </p:sp>
      <p:grpSp>
        <p:nvGrpSpPr>
          <p:cNvPr name="Group 8" id="8"/>
          <p:cNvGrpSpPr>
            <a:grpSpLocks noChangeAspect="true"/>
          </p:cNvGrpSpPr>
          <p:nvPr/>
        </p:nvGrpSpPr>
        <p:grpSpPr>
          <a:xfrm rot="0">
            <a:off x="1014412" y="9701212"/>
            <a:ext cx="3214688" cy="300034"/>
            <a:chOff x="0" y="0"/>
            <a:chExt cx="4286250" cy="400046"/>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5" t="0" r="-66665" b="0"/>
              </a:stretch>
            </a:blipFill>
          </p:spPr>
        </p:sp>
      </p:grpSp>
      <p:grpSp>
        <p:nvGrpSpPr>
          <p:cNvPr name="Group 10" id="10"/>
          <p:cNvGrpSpPr>
            <a:grpSpLocks noChangeAspect="true"/>
          </p:cNvGrpSpPr>
          <p:nvPr/>
        </p:nvGrpSpPr>
        <p:grpSpPr>
          <a:xfrm rot="0">
            <a:off x="700088" y="9615488"/>
            <a:ext cx="5557836" cy="442912"/>
            <a:chOff x="0" y="0"/>
            <a:chExt cx="7410448"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sp>
        <p:nvSpPr>
          <p:cNvPr name="TextBox 12" id="12"/>
          <p:cNvSpPr txBox="true"/>
          <p:nvPr/>
        </p:nvSpPr>
        <p:spPr>
          <a:xfrm rot="0">
            <a:off x="17030127" y="9707452"/>
            <a:ext cx="226800" cy="255899"/>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2</a:t>
            </a:r>
          </a:p>
        </p:txBody>
      </p:sp>
      <p:sp>
        <p:nvSpPr>
          <p:cNvPr name="TextBox 13" id="13"/>
          <p:cNvSpPr txBox="true"/>
          <p:nvPr/>
        </p:nvSpPr>
        <p:spPr>
          <a:xfrm rot="0">
            <a:off x="4320542" y="4190391"/>
            <a:ext cx="11147106" cy="1562100"/>
          </a:xfrm>
          <a:prstGeom prst="rect">
            <a:avLst/>
          </a:prstGeom>
        </p:spPr>
        <p:txBody>
          <a:bodyPr anchor="t" rtlCol="false" tIns="0" lIns="0" bIns="0" rIns="0">
            <a:spAutoFit/>
          </a:bodyPr>
          <a:lstStyle/>
          <a:p>
            <a:pPr algn="l">
              <a:lnSpc>
                <a:spcPts val="10800"/>
              </a:lnSpc>
            </a:pPr>
            <a:r>
              <a:rPr lang="en-US" sz="9000">
                <a:solidFill>
                  <a:srgbClr val="000000"/>
                </a:solidFill>
                <a:latin typeface="Calibri (MS)"/>
                <a:ea typeface="Calibri (MS)"/>
                <a:cs typeface="Calibri (MS)"/>
                <a:sym typeface="Calibri (MS)"/>
              </a:rPr>
              <a:t>Pushparaj's portfolio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72"/>
            <a:ext cx="18722570" cy="10287000"/>
            <a:chOff x="0" y="0"/>
            <a:chExt cx="24963426" cy="13716000"/>
          </a:xfrm>
        </p:grpSpPr>
        <p:sp>
          <p:nvSpPr>
            <p:cNvPr name="Freeform 3" id="3"/>
            <p:cNvSpPr/>
            <p:nvPr/>
          </p:nvSpPr>
          <p:spPr>
            <a:xfrm flipH="false" flipV="false" rot="0">
              <a:off x="0" y="0"/>
              <a:ext cx="24962231" cy="13714730"/>
            </a:xfrm>
            <a:custGeom>
              <a:avLst/>
              <a:gdLst/>
              <a:ahLst/>
              <a:cxnLst/>
              <a:rect r="r" b="b" t="t" l="l"/>
              <a:pathLst>
                <a:path h="13714730" w="24962231">
                  <a:moveTo>
                    <a:pt x="24962231" y="0"/>
                  </a:moveTo>
                  <a:lnTo>
                    <a:pt x="0" y="0"/>
                  </a:lnTo>
                  <a:lnTo>
                    <a:pt x="0" y="13714730"/>
                  </a:lnTo>
                  <a:lnTo>
                    <a:pt x="24962231" y="13714730"/>
                  </a:lnTo>
                  <a:lnTo>
                    <a:pt x="24962231"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3">
              <a:extLst>
                <a:ext uri="{96DAC541-7B7A-43D3-8B79-37D633B846F1}">
                  <asvg:svgBlip xmlns:asvg="http://schemas.microsoft.com/office/drawing/2016/SVG/main" r:embed="rId4"/>
                </a:ext>
              </a:extLst>
            </a:blip>
            <a:stretch>
              <a:fillRect l="0" t="0" r="-14916" b="-14916"/>
            </a:stretch>
          </a:blipFill>
        </p:spPr>
      </p:sp>
      <p:grpSp>
        <p:nvGrpSpPr>
          <p:cNvPr name="Group 5" id="5"/>
          <p:cNvGrpSpPr/>
          <p:nvPr/>
        </p:nvGrpSpPr>
        <p:grpSpPr>
          <a:xfrm rot="0">
            <a:off x="0" y="6015038"/>
            <a:ext cx="671511" cy="4271962"/>
            <a:chOff x="0" y="0"/>
            <a:chExt cx="895348"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7" id="7"/>
          <p:cNvSpPr txBox="true"/>
          <p:nvPr/>
        </p:nvSpPr>
        <p:spPr>
          <a:xfrm rot="0">
            <a:off x="1128711" y="9719531"/>
            <a:ext cx="2660331" cy="259077"/>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1"/>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5918" y="105918"/>
                  </a:lnTo>
                  <a:lnTo>
                    <a:pt x="49403" y="179197"/>
                  </a:lnTo>
                  <a:lnTo>
                    <a:pt x="12827" y="265684"/>
                  </a:lnTo>
                  <a:lnTo>
                    <a:pt x="0" y="361950"/>
                  </a:lnTo>
                  <a:lnTo>
                    <a:pt x="12827" y="458216"/>
                  </a:lnTo>
                  <a:lnTo>
                    <a:pt x="49276" y="544703"/>
                  </a:lnTo>
                  <a:lnTo>
                    <a:pt x="105918" y="617982"/>
                  </a:lnTo>
                  <a:lnTo>
                    <a:pt x="179197" y="674497"/>
                  </a:lnTo>
                  <a:lnTo>
                    <a:pt x="265684" y="711073"/>
                  </a:lnTo>
                  <a:lnTo>
                    <a:pt x="361950" y="723900"/>
                  </a:lnTo>
                  <a:lnTo>
                    <a:pt x="458089" y="710946"/>
                  </a:lnTo>
                  <a:lnTo>
                    <a:pt x="544576" y="674370"/>
                  </a:lnTo>
                  <a:lnTo>
                    <a:pt x="617855" y="617855"/>
                  </a:lnTo>
                  <a:lnTo>
                    <a:pt x="674497" y="544576"/>
                  </a:lnTo>
                  <a:lnTo>
                    <a:pt x="711073" y="458089"/>
                  </a:lnTo>
                  <a:lnTo>
                    <a:pt x="723900" y="361950"/>
                  </a:lnTo>
                  <a:lnTo>
                    <a:pt x="710946" y="265684"/>
                  </a:lnTo>
                  <a:lnTo>
                    <a:pt x="674370" y="179197"/>
                  </a:lnTo>
                  <a:lnTo>
                    <a:pt x="617728" y="105918"/>
                  </a:lnTo>
                  <a:lnTo>
                    <a:pt x="544449" y="49403"/>
                  </a:lnTo>
                  <a:lnTo>
                    <a:pt x="457962" y="12954"/>
                  </a:lnTo>
                  <a:lnTo>
                    <a:pt x="361950" y="0"/>
                  </a:lnTo>
                  <a:close/>
                </a:path>
              </a:pathLst>
            </a:custGeom>
            <a:solidFill>
              <a:srgbClr val="EBEBEB"/>
            </a:solidFill>
          </p:spPr>
        </p:sp>
      </p:grpSp>
      <p:sp>
        <p:nvSpPr>
          <p:cNvPr name="Freeform 10" id="10"/>
          <p:cNvSpPr/>
          <p:nvPr/>
        </p:nvSpPr>
        <p:spPr>
          <a:xfrm flipH="false" flipV="false" rot="0">
            <a:off x="16516350" y="8415338"/>
            <a:ext cx="971549" cy="971550"/>
          </a:xfrm>
          <a:custGeom>
            <a:avLst/>
            <a:gdLst/>
            <a:ahLst/>
            <a:cxnLst/>
            <a:rect r="r" b="b" t="t" l="l"/>
            <a:pathLst>
              <a:path h="971550" w="971549">
                <a:moveTo>
                  <a:pt x="0" y="0"/>
                </a:moveTo>
                <a:lnTo>
                  <a:pt x="971548" y="0"/>
                </a:lnTo>
                <a:lnTo>
                  <a:pt x="971548" y="971550"/>
                </a:lnTo>
                <a:lnTo>
                  <a:pt x="0" y="97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a:grpSpLocks noChangeAspect="true"/>
          </p:cNvGrpSpPr>
          <p:nvPr/>
        </p:nvGrpSpPr>
        <p:grpSpPr>
          <a:xfrm rot="0">
            <a:off x="16030575" y="9201150"/>
            <a:ext cx="371472" cy="371475"/>
            <a:chOff x="0" y="0"/>
            <a:chExt cx="495296"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7"/>
              <a:stretch>
                <a:fillRect l="0" t="0" r="0" b="0"/>
              </a:stretch>
            </a:blipFill>
          </p:spPr>
        </p:sp>
      </p:grpSp>
      <p:grpSp>
        <p:nvGrpSpPr>
          <p:cNvPr name="Group 13" id="13"/>
          <p:cNvGrpSpPr>
            <a:grpSpLocks noChangeAspect="true"/>
          </p:cNvGrpSpPr>
          <p:nvPr/>
        </p:nvGrpSpPr>
        <p:grpSpPr>
          <a:xfrm rot="0">
            <a:off x="700088" y="9615488"/>
            <a:ext cx="5557836" cy="442912"/>
            <a:chOff x="0" y="0"/>
            <a:chExt cx="7410448"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8"/>
              <a:stretch>
                <a:fillRect l="0" t="-124" r="0" b="-124"/>
              </a:stretch>
            </a:blipFill>
          </p:spPr>
        </p:sp>
      </p:grpSp>
      <p:grpSp>
        <p:nvGrpSpPr>
          <p:cNvPr name="Group 15" id="15"/>
          <p:cNvGrpSpPr>
            <a:grpSpLocks noChangeAspect="true"/>
          </p:cNvGrpSpPr>
          <p:nvPr/>
        </p:nvGrpSpPr>
        <p:grpSpPr>
          <a:xfrm rot="0">
            <a:off x="71438" y="5729285"/>
            <a:ext cx="2600325" cy="4514844"/>
            <a:chOff x="0" y="0"/>
            <a:chExt cx="3467100" cy="6019792"/>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9"/>
              <a:stretch>
                <a:fillRect l="-3" t="0" r="-3" b="0"/>
              </a:stretch>
            </a:blipFill>
          </p:spPr>
        </p:sp>
      </p:grpSp>
      <p:sp>
        <p:nvSpPr>
          <p:cNvPr name="TextBox 17" id="17"/>
          <p:cNvSpPr txBox="true"/>
          <p:nvPr/>
        </p:nvSpPr>
        <p:spPr>
          <a:xfrm rot="0">
            <a:off x="1109661" y="538539"/>
            <a:ext cx="3535680" cy="1257733"/>
          </a:xfrm>
          <a:prstGeom prst="rect">
            <a:avLst/>
          </a:prstGeom>
        </p:spPr>
        <p:txBody>
          <a:bodyPr anchor="t" rtlCol="false" tIns="0" lIns="0" bIns="0" rIns="0">
            <a:spAutoFit/>
          </a:bodyPr>
          <a:lstStyle/>
          <a:p>
            <a:pPr algn="l">
              <a:lnSpc>
                <a:spcPts val="8640"/>
              </a:lnSpc>
            </a:pPr>
            <a:r>
              <a:rPr lang="en-US" sz="7200" b="true">
                <a:solidFill>
                  <a:srgbClr val="000000"/>
                </a:solidFill>
                <a:latin typeface="Calibri (MS) Bold"/>
                <a:ea typeface="Calibri (MS) Bold"/>
                <a:cs typeface="Calibri (MS) Bold"/>
                <a:sym typeface="Calibri (MS) Bold"/>
              </a:rPr>
              <a:t>AGENDA</a:t>
            </a:r>
          </a:p>
        </p:txBody>
      </p:sp>
      <p:sp>
        <p:nvSpPr>
          <p:cNvPr name="TextBox 18" id="18"/>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49" y="1522295"/>
            <a:ext cx="7360920" cy="7203757"/>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Problem Statement</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Project Overview</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End Users</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Tools and Technologies</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Portfolio design and Layout</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Features and Functionality</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Results and Screenshots</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Conclusion</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1666337">
            <a:off x="14380605" y="7548200"/>
            <a:ext cx="685799" cy="685800"/>
            <a:chOff x="0" y="0"/>
            <a:chExt cx="914398" cy="914400"/>
          </a:xfrm>
        </p:grpSpPr>
        <p:sp>
          <p:nvSpPr>
            <p:cNvPr name="Freeform 43" id="4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4" id="44"/>
          <p:cNvGrpSpPr/>
          <p:nvPr/>
        </p:nvGrpSpPr>
        <p:grpSpPr>
          <a:xfrm rot="-1666337">
            <a:off x="14680751" y="8376530"/>
            <a:ext cx="271463" cy="271463"/>
            <a:chOff x="0" y="0"/>
            <a:chExt cx="361950" cy="361950"/>
          </a:xfrm>
        </p:grpSpPr>
        <p:sp>
          <p:nvSpPr>
            <p:cNvPr name="Freeform 45" id="4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6" id="46"/>
          <p:cNvGrpSpPr>
            <a:grpSpLocks noChangeAspect="true"/>
          </p:cNvGrpSpPr>
          <p:nvPr/>
        </p:nvGrpSpPr>
        <p:grpSpPr>
          <a:xfrm rot="-1666337">
            <a:off x="11654703" y="4229100"/>
            <a:ext cx="4143373" cy="4886325"/>
            <a:chOff x="0" y="0"/>
            <a:chExt cx="5524498" cy="6515100"/>
          </a:xfrm>
        </p:grpSpPr>
        <p:sp>
          <p:nvSpPr>
            <p:cNvPr name="Freeform 47" id="4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3"/>
              <a:stretch>
                <a:fillRect l="-21" t="0" r="-21" b="0"/>
              </a:stretch>
            </a:blipFill>
          </p:spPr>
        </p:sp>
      </p:grpSp>
      <p:sp>
        <p:nvSpPr>
          <p:cNvPr name="TextBox 48" id="48"/>
          <p:cNvSpPr txBox="true"/>
          <p:nvPr/>
        </p:nvSpPr>
        <p:spPr>
          <a:xfrm rot="0">
            <a:off x="1543404" y="1047945"/>
            <a:ext cx="8455343" cy="112268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Calibri (MS) Bold"/>
                <a:ea typeface="Calibri (MS) Bold"/>
                <a:cs typeface="Calibri (MS) Bold"/>
                <a:sym typeface="Calibri (MS) Bold"/>
              </a:rPr>
              <a:t>PROBLEM	STATEMENT</a:t>
            </a:r>
          </a:p>
        </p:txBody>
      </p:sp>
      <p:grpSp>
        <p:nvGrpSpPr>
          <p:cNvPr name="Group 49" id="49"/>
          <p:cNvGrpSpPr>
            <a:grpSpLocks noChangeAspect="true"/>
          </p:cNvGrpSpPr>
          <p:nvPr/>
        </p:nvGrpSpPr>
        <p:grpSpPr>
          <a:xfrm rot="0">
            <a:off x="1014412" y="9701212"/>
            <a:ext cx="3214688" cy="300034"/>
            <a:chOff x="0" y="0"/>
            <a:chExt cx="4286250" cy="400046"/>
          </a:xfrm>
        </p:grpSpPr>
        <p:sp>
          <p:nvSpPr>
            <p:cNvPr name="Freeform 50" id="5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51" id="51"/>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52" id="52"/>
          <p:cNvSpPr txBox="true"/>
          <p:nvPr/>
        </p:nvSpPr>
        <p:spPr>
          <a:xfrm rot="0">
            <a:off x="2248854" y="2575676"/>
            <a:ext cx="8272461" cy="5829300"/>
          </a:xfrm>
          <a:prstGeom prst="rect">
            <a:avLst/>
          </a:prstGeom>
        </p:spPr>
        <p:txBody>
          <a:bodyPr anchor="t" rtlCol="false" tIns="0" lIns="0" bIns="0" rIns="0">
            <a:spAutoFit/>
          </a:bodyPr>
          <a:lstStyle/>
          <a:p>
            <a:pPr algn="just">
              <a:lnSpc>
                <a:spcPts val="5040"/>
              </a:lnSpc>
            </a:pPr>
            <a:r>
              <a:rPr lang="en-US" sz="4200">
                <a:solidFill>
                  <a:srgbClr val="000000"/>
                </a:solidFill>
                <a:latin typeface="Calibri (MS)"/>
                <a:ea typeface="Calibri (MS)"/>
                <a:cs typeface="Calibri (MS)"/>
                <a:sym typeface="Calibri (MS)"/>
              </a:rPr>
              <a:t>The lack of a centralized and professional platform makes it challenging for students and professionals to showcase their skills, projects, and achievements. A digital portfolio solves this issue by providing an organized, interactive, and visually appealing way to present personal and professional information.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p:nvPr/>
        </p:nvGrpSpPr>
        <p:grpSpPr>
          <a:xfrm rot="-2336463">
            <a:off x="13544437" y="6957018"/>
            <a:ext cx="685799" cy="685800"/>
            <a:chOff x="0" y="0"/>
            <a:chExt cx="914398" cy="914400"/>
          </a:xfrm>
        </p:grpSpPr>
        <p:sp>
          <p:nvSpPr>
            <p:cNvPr name="Freeform 43" id="4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44" id="44"/>
          <p:cNvGrpSpPr/>
          <p:nvPr/>
        </p:nvGrpSpPr>
        <p:grpSpPr>
          <a:xfrm rot="-2336463">
            <a:off x="13963141" y="7755573"/>
            <a:ext cx="271462" cy="271462"/>
            <a:chOff x="0" y="0"/>
            <a:chExt cx="361950" cy="361950"/>
          </a:xfrm>
        </p:grpSpPr>
        <p:sp>
          <p:nvSpPr>
            <p:cNvPr name="Freeform 45" id="4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46" id="46"/>
          <p:cNvGrpSpPr>
            <a:grpSpLocks noChangeAspect="true"/>
          </p:cNvGrpSpPr>
          <p:nvPr/>
        </p:nvGrpSpPr>
        <p:grpSpPr>
          <a:xfrm rot="-2336463">
            <a:off x="11241663" y="2436402"/>
            <a:ext cx="5300662" cy="5715000"/>
            <a:chOff x="0" y="0"/>
            <a:chExt cx="7067550" cy="7620000"/>
          </a:xfrm>
        </p:grpSpPr>
        <p:sp>
          <p:nvSpPr>
            <p:cNvPr name="Freeform 47" id="4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3"/>
              <a:stretch>
                <a:fillRect l="0" t="0" r="0" b="0"/>
              </a:stretch>
            </a:blipFill>
          </p:spPr>
        </p:sp>
      </p:grpSp>
      <p:sp>
        <p:nvSpPr>
          <p:cNvPr name="TextBox 48" id="48"/>
          <p:cNvSpPr txBox="true"/>
          <p:nvPr/>
        </p:nvSpPr>
        <p:spPr>
          <a:xfrm rot="0">
            <a:off x="1743682" y="1377038"/>
            <a:ext cx="7895271" cy="999059"/>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49" id="49"/>
          <p:cNvGrpSpPr>
            <a:grpSpLocks noChangeAspect="true"/>
          </p:cNvGrpSpPr>
          <p:nvPr/>
        </p:nvGrpSpPr>
        <p:grpSpPr>
          <a:xfrm rot="0">
            <a:off x="1014412" y="9701212"/>
            <a:ext cx="3214688" cy="300034"/>
            <a:chOff x="0" y="0"/>
            <a:chExt cx="4286250" cy="400046"/>
          </a:xfrm>
        </p:grpSpPr>
        <p:sp>
          <p:nvSpPr>
            <p:cNvPr name="Freeform 50" id="5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51" id="51"/>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52" id="52"/>
          <p:cNvSpPr txBox="true"/>
          <p:nvPr/>
        </p:nvSpPr>
        <p:spPr>
          <a:xfrm rot="0">
            <a:off x="1877349" y="3260357"/>
            <a:ext cx="8920884" cy="5191125"/>
          </a:xfrm>
          <a:prstGeom prst="rect">
            <a:avLst/>
          </a:prstGeom>
        </p:spPr>
        <p:txBody>
          <a:bodyPr anchor="t" rtlCol="false" tIns="0" lIns="0" bIns="0" rIns="0">
            <a:spAutoFit/>
          </a:bodyPr>
          <a:lstStyle/>
          <a:p>
            <a:pPr algn="just">
              <a:lnSpc>
                <a:spcPts val="5040"/>
              </a:lnSpc>
            </a:pPr>
            <a:r>
              <a:rPr lang="en-US" sz="4200">
                <a:solidFill>
                  <a:srgbClr val="000000"/>
                </a:solidFill>
                <a:latin typeface="Calibri (MS)"/>
                <a:ea typeface="Calibri (MS)"/>
                <a:cs typeface="Calibri (MS)"/>
                <a:sym typeface="Calibri (MS)"/>
              </a:rPr>
              <a:t>This project focuses on creating a digital portfolio that highlights an individual’s educational background, technical skills, projects, and achievements. The portfolio serves as both a personal branding tool and a professional showcase that can be shared with potential employers or collaborators.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1410195" y="1309666"/>
            <a:ext cx="7521893" cy="756686"/>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43" id="43"/>
          <p:cNvGrpSpPr>
            <a:grpSpLocks noChangeAspect="true"/>
          </p:cNvGrpSpPr>
          <p:nvPr/>
        </p:nvGrpSpPr>
        <p:grpSpPr>
          <a:xfrm rot="0">
            <a:off x="1085850" y="9258300"/>
            <a:ext cx="3271838" cy="728662"/>
            <a:chOff x="0" y="0"/>
            <a:chExt cx="4362450" cy="971550"/>
          </a:xfrm>
        </p:grpSpPr>
        <p:sp>
          <p:nvSpPr>
            <p:cNvPr name="Freeform 44" id="44"/>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3"/>
              <a:stretch>
                <a:fillRect l="0" t="0" r="0" b="0"/>
              </a:stretch>
            </a:blipFill>
          </p:spPr>
        </p:sp>
      </p:grpSp>
      <p:sp>
        <p:nvSpPr>
          <p:cNvPr name="TextBox 45" id="45"/>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46" id="46"/>
          <p:cNvSpPr txBox="true"/>
          <p:nvPr/>
        </p:nvSpPr>
        <p:spPr>
          <a:xfrm rot="0">
            <a:off x="1501635" y="2548542"/>
            <a:ext cx="12384940" cy="3914775"/>
          </a:xfrm>
          <a:prstGeom prst="rect">
            <a:avLst/>
          </a:prstGeom>
        </p:spPr>
        <p:txBody>
          <a:bodyPr anchor="t" rtlCol="false" tIns="0" lIns="0" bIns="0" rIns="0">
            <a:spAutoFit/>
          </a:bodyPr>
          <a:lstStyle/>
          <a:p>
            <a:pPr algn="just">
              <a:lnSpc>
                <a:spcPts val="5040"/>
              </a:lnSpc>
            </a:pPr>
            <a:r>
              <a:rPr lang="en-US" sz="4200">
                <a:solidFill>
                  <a:srgbClr val="000000"/>
                </a:solidFill>
                <a:latin typeface="Calibri (MS)"/>
                <a:ea typeface="Calibri (MS)"/>
                <a:cs typeface="Calibri (MS)"/>
                <a:sym typeface="Calibri (MS)"/>
              </a:rPr>
              <a:t>The primary end users of this project are students, job seekers, and professionals who wish to present their skills and accomplishments effectively. Employers, recruiters, and academic evaluators also benefit from accessing a structured, clear representation of a candidate’s capabilities.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a:grpSpLocks noChangeAspect="true"/>
          </p:cNvGrpSpPr>
          <p:nvPr/>
        </p:nvGrpSpPr>
        <p:grpSpPr>
          <a:xfrm rot="0">
            <a:off x="837248" y="3171825"/>
            <a:ext cx="4043361" cy="4872038"/>
            <a:chOff x="0" y="0"/>
            <a:chExt cx="5391148" cy="6496050"/>
          </a:xfrm>
        </p:grpSpPr>
        <p:sp>
          <p:nvSpPr>
            <p:cNvPr name="Freeform 43" id="4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3"/>
              <a:stretch>
                <a:fillRect l="-13" t="0" r="-13" b="0"/>
              </a:stretch>
            </a:blipFill>
          </p:spPr>
        </p:sp>
      </p:grpSp>
      <p:sp>
        <p:nvSpPr>
          <p:cNvPr name="TextBox 44" id="44"/>
          <p:cNvSpPr txBox="true"/>
          <p:nvPr/>
        </p:nvSpPr>
        <p:spPr>
          <a:xfrm rot="0">
            <a:off x="837247" y="1290637"/>
            <a:ext cx="14644688" cy="82867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45" id="45"/>
          <p:cNvGrpSpPr>
            <a:grpSpLocks noChangeAspect="true"/>
          </p:cNvGrpSpPr>
          <p:nvPr/>
        </p:nvGrpSpPr>
        <p:grpSpPr>
          <a:xfrm rot="0">
            <a:off x="1014412" y="9701212"/>
            <a:ext cx="3214688" cy="300034"/>
            <a:chOff x="0" y="0"/>
            <a:chExt cx="4286250" cy="400046"/>
          </a:xfrm>
        </p:grpSpPr>
        <p:sp>
          <p:nvSpPr>
            <p:cNvPr name="Freeform 46" id="4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5" t="0" r="-66665" b="0"/>
              </a:stretch>
            </a:blipFill>
          </p:spPr>
        </p:sp>
      </p:grpSp>
      <p:sp>
        <p:nvSpPr>
          <p:cNvPr name="TextBox 47" id="47"/>
          <p:cNvSpPr txBox="true"/>
          <p:nvPr/>
        </p:nvSpPr>
        <p:spPr>
          <a:xfrm rot="0">
            <a:off x="17030127" y="9707464"/>
            <a:ext cx="226693"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48" id="48"/>
          <p:cNvSpPr txBox="true"/>
          <p:nvPr/>
        </p:nvSpPr>
        <p:spPr>
          <a:xfrm rot="0">
            <a:off x="5265501" y="3341043"/>
            <a:ext cx="10124994" cy="5191125"/>
          </a:xfrm>
          <a:prstGeom prst="rect">
            <a:avLst/>
          </a:prstGeom>
        </p:spPr>
        <p:txBody>
          <a:bodyPr anchor="t" rtlCol="false" tIns="0" lIns="0" bIns="0" rIns="0">
            <a:spAutoFit/>
          </a:bodyPr>
          <a:lstStyle/>
          <a:p>
            <a:pPr algn="l">
              <a:lnSpc>
                <a:spcPts val="5040"/>
              </a:lnSpc>
            </a:pPr>
            <a:r>
              <a:rPr lang="en-US" sz="4200">
                <a:solidFill>
                  <a:srgbClr val="000000"/>
                </a:solidFill>
                <a:latin typeface="Calibri (MS)"/>
                <a:ea typeface="Calibri (MS)"/>
                <a:cs typeface="Calibri (MS)"/>
                <a:sym typeface="Calibri (MS)"/>
              </a:rPr>
              <a:t>The portfolio is developed using web technologies such as HTML, CSS, and JavaScript, along with frameworks like Bootstrap for responsive design. Additional tools such as GitHub for version control and deployment platforms like Netlify or GitHub Pages are used to make the portfolio easily accessible online.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42" id="42"/>
          <p:cNvGrpSpPr>
            <a:grpSpLocks noChangeAspect="true"/>
          </p:cNvGrpSpPr>
          <p:nvPr/>
        </p:nvGrpSpPr>
        <p:grpSpPr>
          <a:xfrm rot="0">
            <a:off x="2500311" y="9701212"/>
            <a:ext cx="114300" cy="266698"/>
            <a:chOff x="0" y="0"/>
            <a:chExt cx="152400" cy="355598"/>
          </a:xfrm>
        </p:grpSpPr>
        <p:sp>
          <p:nvSpPr>
            <p:cNvPr name="Freeform 43" id="4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66666" t="0" r="-66666" b="0"/>
              </a:stretch>
            </a:blipFill>
          </p:spPr>
        </p:sp>
      </p:grpSp>
      <p:sp>
        <p:nvSpPr>
          <p:cNvPr name="TextBox 44" id="44"/>
          <p:cNvSpPr txBox="true"/>
          <p:nvPr/>
        </p:nvSpPr>
        <p:spPr>
          <a:xfrm rot="0">
            <a:off x="16915827" y="9707464"/>
            <a:ext cx="342900" cy="255903"/>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45" id="45"/>
          <p:cNvSpPr txBox="true"/>
          <p:nvPr/>
        </p:nvSpPr>
        <p:spPr>
          <a:xfrm rot="0">
            <a:off x="1895476" y="791521"/>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sp>
        <p:nvSpPr>
          <p:cNvPr name="TextBox 46" id="46"/>
          <p:cNvSpPr txBox="true"/>
          <p:nvPr/>
        </p:nvSpPr>
        <p:spPr>
          <a:xfrm rot="0">
            <a:off x="923989" y="2369097"/>
            <a:ext cx="14415072" cy="3276600"/>
          </a:xfrm>
          <a:prstGeom prst="rect">
            <a:avLst/>
          </a:prstGeom>
        </p:spPr>
        <p:txBody>
          <a:bodyPr anchor="t" rtlCol="false" tIns="0" lIns="0" bIns="0" rIns="0">
            <a:spAutoFit/>
          </a:bodyPr>
          <a:lstStyle/>
          <a:p>
            <a:pPr algn="just">
              <a:lnSpc>
                <a:spcPts val="5040"/>
              </a:lnSpc>
            </a:pPr>
            <a:r>
              <a:rPr lang="en-US" sz="4200">
                <a:solidFill>
                  <a:srgbClr val="000000"/>
                </a:solidFill>
                <a:latin typeface="Calibri (MS)"/>
                <a:ea typeface="Calibri (MS)"/>
                <a:cs typeface="Calibri (MS)"/>
                <a:sym typeface="Calibri (MS)"/>
              </a:rPr>
              <a:t>The design emphasizes simplicity, readability, and visual appeal. The layout is structured into sections such as introduction, skills, projects, and achievements. A clean navigation system ensures that users can easily explore the portfolio and quickly access relevant information.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2" cy="10294618"/>
            <a:chOff x="0" y="0"/>
            <a:chExt cx="2456176" cy="13726158"/>
          </a:xfrm>
        </p:grpSpPr>
        <p:sp>
          <p:nvSpPr>
            <p:cNvPr name="Freeform 3" id="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6" id="6"/>
          <p:cNvGrpSpPr/>
          <p:nvPr/>
        </p:nvGrpSpPr>
        <p:grpSpPr>
          <a:xfrm rot="0">
            <a:off x="13773150" y="0"/>
            <a:ext cx="4514847" cy="10287000"/>
            <a:chOff x="0" y="0"/>
            <a:chExt cx="6019796" cy="13716000"/>
          </a:xfrm>
        </p:grpSpPr>
        <p:sp>
          <p:nvSpPr>
            <p:cNvPr name="Freeform 7" id="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8" id="8"/>
          <p:cNvGrpSpPr/>
          <p:nvPr/>
        </p:nvGrpSpPr>
        <p:grpSpPr>
          <a:xfrm rot="0">
            <a:off x="14404317" y="0"/>
            <a:ext cx="3884292" cy="10287000"/>
            <a:chOff x="0" y="0"/>
            <a:chExt cx="5179056" cy="13716000"/>
          </a:xfrm>
        </p:grpSpPr>
        <p:sp>
          <p:nvSpPr>
            <p:cNvPr name="Freeform 9" id="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12" id="12"/>
          <p:cNvGrpSpPr/>
          <p:nvPr/>
        </p:nvGrpSpPr>
        <p:grpSpPr>
          <a:xfrm rot="0">
            <a:off x="14006895" y="0"/>
            <a:ext cx="4281484" cy="10287000"/>
            <a:chOff x="0" y="0"/>
            <a:chExt cx="5708646" cy="13716000"/>
          </a:xfrm>
        </p:grpSpPr>
        <p:sp>
          <p:nvSpPr>
            <p:cNvPr name="Freeform 13" id="1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14" id="14"/>
          <p:cNvGrpSpPr/>
          <p:nvPr/>
        </p:nvGrpSpPr>
        <p:grpSpPr>
          <a:xfrm rot="0">
            <a:off x="16344901" y="0"/>
            <a:ext cx="1943100" cy="10287000"/>
            <a:chOff x="0" y="0"/>
            <a:chExt cx="2590800" cy="13716000"/>
          </a:xfrm>
        </p:grpSpPr>
        <p:sp>
          <p:nvSpPr>
            <p:cNvPr name="Freeform 15" id="1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16" id="16"/>
          <p:cNvGrpSpPr/>
          <p:nvPr/>
        </p:nvGrpSpPr>
        <p:grpSpPr>
          <a:xfrm rot="0">
            <a:off x="16404370" y="0"/>
            <a:ext cx="1884042" cy="10287000"/>
            <a:chOff x="0" y="0"/>
            <a:chExt cx="2512056" cy="13716000"/>
          </a:xfrm>
        </p:grpSpPr>
        <p:sp>
          <p:nvSpPr>
            <p:cNvPr name="Freeform 17" id="1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20" id="20"/>
          <p:cNvGrpSpPr/>
          <p:nvPr/>
        </p:nvGrpSpPr>
        <p:grpSpPr>
          <a:xfrm rot="0">
            <a:off x="0" y="6015038"/>
            <a:ext cx="671511" cy="4271962"/>
            <a:chOff x="0" y="0"/>
            <a:chExt cx="895348"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grpSp>
        <p:nvGrpSpPr>
          <p:cNvPr name="Group 22" id="22"/>
          <p:cNvGrpSpPr/>
          <p:nvPr/>
        </p:nvGrpSpPr>
        <p:grpSpPr>
          <a:xfrm rot="0">
            <a:off x="14058995" y="94"/>
            <a:ext cx="1842132" cy="10294618"/>
            <a:chOff x="0" y="0"/>
            <a:chExt cx="2456176" cy="13726158"/>
          </a:xfrm>
        </p:grpSpPr>
        <p:sp>
          <p:nvSpPr>
            <p:cNvPr name="Freeform 23" id="23"/>
            <p:cNvSpPr/>
            <p:nvPr/>
          </p:nvSpPr>
          <p:spPr>
            <a:xfrm flipH="false" flipV="false" rot="0">
              <a:off x="127" y="7874"/>
              <a:ext cx="2455418" cy="13708507"/>
            </a:xfrm>
            <a:custGeom>
              <a:avLst/>
              <a:gdLst/>
              <a:ahLst/>
              <a:cxnLst/>
              <a:rect r="r" b="b" t="t" l="l"/>
              <a:pathLst>
                <a:path h="13708507" w="2455418">
                  <a:moveTo>
                    <a:pt x="18796" y="0"/>
                  </a:moveTo>
                  <a:lnTo>
                    <a:pt x="2455418" y="13705205"/>
                  </a:lnTo>
                  <a:lnTo>
                    <a:pt x="2436622" y="13708507"/>
                  </a:lnTo>
                  <a:lnTo>
                    <a:pt x="0" y="3302"/>
                  </a:lnTo>
                  <a:close/>
                </a:path>
              </a:pathLst>
            </a:custGeom>
            <a:solidFill>
              <a:srgbClr val="5FCAEE"/>
            </a:solidFill>
          </p:spPr>
        </p:sp>
      </p:grpSp>
      <p:grpSp>
        <p:nvGrpSpPr>
          <p:cNvPr name="Group 24" id="24"/>
          <p:cNvGrpSpPr/>
          <p:nvPr/>
        </p:nvGrpSpPr>
        <p:grpSpPr>
          <a:xfrm rot="0">
            <a:off x="11165774" y="5535200"/>
            <a:ext cx="7129462" cy="4759642"/>
            <a:chOff x="0" y="0"/>
            <a:chExt cx="9505950" cy="6346190"/>
          </a:xfrm>
        </p:grpSpPr>
        <p:sp>
          <p:nvSpPr>
            <p:cNvPr name="Freeform 25" id="25"/>
            <p:cNvSpPr/>
            <p:nvPr/>
          </p:nvSpPr>
          <p:spPr>
            <a:xfrm flipH="false" flipV="false" rot="0">
              <a:off x="4191" y="1651"/>
              <a:ext cx="9497060" cy="6341491"/>
            </a:xfrm>
            <a:custGeom>
              <a:avLst/>
              <a:gdLst/>
              <a:ahLst/>
              <a:cxnLst/>
              <a:rect r="r" b="b" t="t" l="l"/>
              <a:pathLst>
                <a:path h="6341491" w="9497060">
                  <a:moveTo>
                    <a:pt x="9497060" y="15748"/>
                  </a:moveTo>
                  <a:lnTo>
                    <a:pt x="10668" y="6341491"/>
                  </a:lnTo>
                  <a:lnTo>
                    <a:pt x="0" y="6325616"/>
                  </a:lnTo>
                  <a:lnTo>
                    <a:pt x="9486519" y="0"/>
                  </a:lnTo>
                  <a:close/>
                </a:path>
              </a:pathLst>
            </a:custGeom>
            <a:solidFill>
              <a:srgbClr val="5FCAEE"/>
            </a:solidFill>
          </p:spPr>
        </p:sp>
      </p:grpSp>
      <p:grpSp>
        <p:nvGrpSpPr>
          <p:cNvPr name="Group 26" id="26"/>
          <p:cNvGrpSpPr/>
          <p:nvPr/>
        </p:nvGrpSpPr>
        <p:grpSpPr>
          <a:xfrm rot="0">
            <a:off x="13773150" y="0"/>
            <a:ext cx="4514847" cy="10287000"/>
            <a:chOff x="0" y="0"/>
            <a:chExt cx="6019796" cy="13716000"/>
          </a:xfrm>
        </p:grpSpPr>
        <p:sp>
          <p:nvSpPr>
            <p:cNvPr name="Freeform 27" id="27"/>
            <p:cNvSpPr/>
            <p:nvPr/>
          </p:nvSpPr>
          <p:spPr>
            <a:xfrm flipH="false" flipV="false" rot="0">
              <a:off x="0" y="0"/>
              <a:ext cx="6019546" cy="13715364"/>
            </a:xfrm>
            <a:custGeom>
              <a:avLst/>
              <a:gdLst/>
              <a:ahLst/>
              <a:cxnLst/>
              <a:rect r="r" b="b" t="t" l="l"/>
              <a:pathLst>
                <a:path h="13715364" w="6019546">
                  <a:moveTo>
                    <a:pt x="6019546" y="0"/>
                  </a:moveTo>
                  <a:lnTo>
                    <a:pt x="4088765" y="0"/>
                  </a:lnTo>
                  <a:lnTo>
                    <a:pt x="0" y="13715364"/>
                  </a:lnTo>
                  <a:lnTo>
                    <a:pt x="6019546" y="13715364"/>
                  </a:lnTo>
                  <a:lnTo>
                    <a:pt x="6019546" y="0"/>
                  </a:lnTo>
                  <a:close/>
                </a:path>
              </a:pathLst>
            </a:custGeom>
            <a:solidFill>
              <a:srgbClr val="5FCAEE">
                <a:alpha val="12941"/>
              </a:srgbClr>
            </a:solidFill>
          </p:spPr>
        </p:sp>
      </p:grpSp>
      <p:grpSp>
        <p:nvGrpSpPr>
          <p:cNvPr name="Group 28" id="28"/>
          <p:cNvGrpSpPr/>
          <p:nvPr/>
        </p:nvGrpSpPr>
        <p:grpSpPr>
          <a:xfrm rot="0">
            <a:off x="14404317" y="0"/>
            <a:ext cx="3884292" cy="10287000"/>
            <a:chOff x="0" y="0"/>
            <a:chExt cx="5179056" cy="13716000"/>
          </a:xfrm>
        </p:grpSpPr>
        <p:sp>
          <p:nvSpPr>
            <p:cNvPr name="Freeform 29" id="29"/>
            <p:cNvSpPr/>
            <p:nvPr/>
          </p:nvSpPr>
          <p:spPr>
            <a:xfrm flipH="false" flipV="false" rot="0">
              <a:off x="0" y="0"/>
              <a:ext cx="5178044" cy="13715364"/>
            </a:xfrm>
            <a:custGeom>
              <a:avLst/>
              <a:gdLst/>
              <a:ahLst/>
              <a:cxnLst/>
              <a:rect r="r" b="b" t="t" l="l"/>
              <a:pathLst>
                <a:path h="13715364" w="5178044">
                  <a:moveTo>
                    <a:pt x="5178044" y="0"/>
                  </a:moveTo>
                  <a:lnTo>
                    <a:pt x="0" y="0"/>
                  </a:lnTo>
                  <a:lnTo>
                    <a:pt x="2417572" y="13715364"/>
                  </a:lnTo>
                  <a:lnTo>
                    <a:pt x="5178044" y="13715364"/>
                  </a:lnTo>
                  <a:lnTo>
                    <a:pt x="5178044" y="0"/>
                  </a:lnTo>
                  <a:close/>
                </a:path>
              </a:pathLst>
            </a:custGeom>
            <a:solidFill>
              <a:srgbClr val="5FCAEE">
                <a:alpha val="3922"/>
              </a:srgbClr>
            </a:solidFill>
          </p:spPr>
        </p:sp>
      </p:grpSp>
      <p:grpSp>
        <p:nvGrpSpPr>
          <p:cNvPr name="Group 30" id="30"/>
          <p:cNvGrpSpPr/>
          <p:nvPr/>
        </p:nvGrpSpPr>
        <p:grpSpPr>
          <a:xfrm rot="0">
            <a:off x="13401675" y="4572000"/>
            <a:ext cx="4886325" cy="5715000"/>
            <a:chOff x="0" y="0"/>
            <a:chExt cx="6515100" cy="7620000"/>
          </a:xfrm>
        </p:grpSpPr>
        <p:sp>
          <p:nvSpPr>
            <p:cNvPr name="Freeform 31" id="3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529"/>
              </a:srgbClr>
            </a:solidFill>
          </p:spPr>
        </p:sp>
      </p:grpSp>
      <p:grpSp>
        <p:nvGrpSpPr>
          <p:cNvPr name="Group 32" id="32"/>
          <p:cNvGrpSpPr/>
          <p:nvPr/>
        </p:nvGrpSpPr>
        <p:grpSpPr>
          <a:xfrm rot="0">
            <a:off x="14006895" y="0"/>
            <a:ext cx="4281484" cy="10287000"/>
            <a:chOff x="0" y="0"/>
            <a:chExt cx="5708646" cy="13716000"/>
          </a:xfrm>
        </p:grpSpPr>
        <p:sp>
          <p:nvSpPr>
            <p:cNvPr name="Freeform 33" id="33"/>
            <p:cNvSpPr/>
            <p:nvPr/>
          </p:nvSpPr>
          <p:spPr>
            <a:xfrm flipH="false" flipV="false" rot="0">
              <a:off x="0" y="0"/>
              <a:ext cx="5708142" cy="13715364"/>
            </a:xfrm>
            <a:custGeom>
              <a:avLst/>
              <a:gdLst/>
              <a:ahLst/>
              <a:cxnLst/>
              <a:rect r="r" b="b" t="t" l="l"/>
              <a:pathLst>
                <a:path h="13715364" w="5708142">
                  <a:moveTo>
                    <a:pt x="5708142" y="0"/>
                  </a:moveTo>
                  <a:lnTo>
                    <a:pt x="0" y="0"/>
                  </a:lnTo>
                  <a:lnTo>
                    <a:pt x="4939538" y="13715364"/>
                  </a:lnTo>
                  <a:lnTo>
                    <a:pt x="5708142" y="13715364"/>
                  </a:lnTo>
                  <a:lnTo>
                    <a:pt x="5708142" y="0"/>
                  </a:lnTo>
                  <a:close/>
                </a:path>
              </a:pathLst>
            </a:custGeom>
            <a:solidFill>
              <a:srgbClr val="17AFE3">
                <a:alpha val="24706"/>
              </a:srgbClr>
            </a:solidFill>
          </p:spPr>
        </p:sp>
      </p:grpSp>
      <p:grpSp>
        <p:nvGrpSpPr>
          <p:cNvPr name="Group 34" id="34"/>
          <p:cNvGrpSpPr/>
          <p:nvPr/>
        </p:nvGrpSpPr>
        <p:grpSpPr>
          <a:xfrm rot="0">
            <a:off x="16344901" y="0"/>
            <a:ext cx="1943100" cy="10287000"/>
            <a:chOff x="0" y="0"/>
            <a:chExt cx="2590800" cy="13716000"/>
          </a:xfrm>
        </p:grpSpPr>
        <p:sp>
          <p:nvSpPr>
            <p:cNvPr name="Freeform 35" id="35"/>
            <p:cNvSpPr/>
            <p:nvPr/>
          </p:nvSpPr>
          <p:spPr>
            <a:xfrm flipH="false" flipV="false" rot="0">
              <a:off x="0" y="0"/>
              <a:ext cx="2590546" cy="13715364"/>
            </a:xfrm>
            <a:custGeom>
              <a:avLst/>
              <a:gdLst/>
              <a:ahLst/>
              <a:cxnLst/>
              <a:rect r="r" b="b" t="t" l="l"/>
              <a:pathLst>
                <a:path h="13715364" w="2590546">
                  <a:moveTo>
                    <a:pt x="2590546" y="0"/>
                  </a:moveTo>
                  <a:lnTo>
                    <a:pt x="2044700" y="0"/>
                  </a:lnTo>
                  <a:lnTo>
                    <a:pt x="0" y="13715364"/>
                  </a:lnTo>
                  <a:lnTo>
                    <a:pt x="2590546" y="13715364"/>
                  </a:lnTo>
                  <a:lnTo>
                    <a:pt x="2590546" y="0"/>
                  </a:lnTo>
                  <a:close/>
                </a:path>
              </a:pathLst>
            </a:custGeom>
            <a:solidFill>
              <a:srgbClr val="2D83C3">
                <a:alpha val="48627"/>
              </a:srgbClr>
            </a:solidFill>
          </p:spPr>
        </p:sp>
      </p:grpSp>
      <p:grpSp>
        <p:nvGrpSpPr>
          <p:cNvPr name="Group 36" id="36"/>
          <p:cNvGrpSpPr/>
          <p:nvPr/>
        </p:nvGrpSpPr>
        <p:grpSpPr>
          <a:xfrm rot="0">
            <a:off x="16404370" y="0"/>
            <a:ext cx="1884042" cy="10287000"/>
            <a:chOff x="0" y="0"/>
            <a:chExt cx="2512056" cy="13716000"/>
          </a:xfrm>
        </p:grpSpPr>
        <p:sp>
          <p:nvSpPr>
            <p:cNvPr name="Freeform 37" id="37"/>
            <p:cNvSpPr/>
            <p:nvPr/>
          </p:nvSpPr>
          <p:spPr>
            <a:xfrm flipH="false" flipV="false" rot="0">
              <a:off x="0" y="0"/>
              <a:ext cx="2511425" cy="13715364"/>
            </a:xfrm>
            <a:custGeom>
              <a:avLst/>
              <a:gdLst/>
              <a:ahLst/>
              <a:cxnLst/>
              <a:rect r="r" b="b" t="t" l="l"/>
              <a:pathLst>
                <a:path h="13715364" w="2511425">
                  <a:moveTo>
                    <a:pt x="2511425" y="0"/>
                  </a:moveTo>
                  <a:lnTo>
                    <a:pt x="0" y="0"/>
                  </a:lnTo>
                  <a:lnTo>
                    <a:pt x="2228977" y="13715364"/>
                  </a:lnTo>
                  <a:lnTo>
                    <a:pt x="2511425" y="13715364"/>
                  </a:lnTo>
                  <a:lnTo>
                    <a:pt x="2511425" y="0"/>
                  </a:lnTo>
                  <a:close/>
                </a:path>
              </a:pathLst>
            </a:custGeom>
            <a:solidFill>
              <a:srgbClr val="226192">
                <a:alpha val="63922"/>
              </a:srgbClr>
            </a:solidFill>
          </p:spPr>
        </p:sp>
      </p:grpSp>
      <p:grpSp>
        <p:nvGrpSpPr>
          <p:cNvPr name="Group 38" id="38"/>
          <p:cNvGrpSpPr/>
          <p:nvPr/>
        </p:nvGrpSpPr>
        <p:grpSpPr>
          <a:xfrm rot="0">
            <a:off x="15559088" y="5386388"/>
            <a:ext cx="2728912" cy="4900612"/>
            <a:chOff x="0" y="0"/>
            <a:chExt cx="3638550" cy="6534150"/>
          </a:xfrm>
        </p:grpSpPr>
        <p:sp>
          <p:nvSpPr>
            <p:cNvPr name="Freeform 39" id="3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529"/>
              </a:srgbClr>
            </a:solidFill>
          </p:spPr>
        </p:sp>
      </p:grpSp>
      <p:grpSp>
        <p:nvGrpSpPr>
          <p:cNvPr name="Group 40" id="40"/>
          <p:cNvGrpSpPr/>
          <p:nvPr/>
        </p:nvGrpSpPr>
        <p:grpSpPr>
          <a:xfrm rot="0">
            <a:off x="0" y="6015038"/>
            <a:ext cx="671511" cy="4271962"/>
            <a:chOff x="0" y="0"/>
            <a:chExt cx="895348" cy="5695950"/>
          </a:xfrm>
        </p:grpSpPr>
        <p:sp>
          <p:nvSpPr>
            <p:cNvPr name="Freeform 41" id="4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8627"/>
              </a:srgbClr>
            </a:solidFill>
          </p:spPr>
        </p:sp>
      </p:grpSp>
      <p:sp>
        <p:nvSpPr>
          <p:cNvPr name="TextBox 42" id="42"/>
          <p:cNvSpPr txBox="true"/>
          <p:nvPr/>
        </p:nvSpPr>
        <p:spPr>
          <a:xfrm rot="0">
            <a:off x="1993167" y="809381"/>
            <a:ext cx="12587159" cy="1297931"/>
          </a:xfrm>
          <a:prstGeom prst="rect">
            <a:avLst/>
          </a:prstGeom>
        </p:spPr>
        <p:txBody>
          <a:bodyPr anchor="t" rtlCol="false" tIns="0" lIns="0" bIns="0" rIns="0">
            <a:spAutoFit/>
          </a:bodyPr>
          <a:lstStyle/>
          <a:p>
            <a:pPr algn="l">
              <a:lnSpc>
                <a:spcPts val="8640"/>
              </a:lnSpc>
            </a:pPr>
            <a:r>
              <a:rPr lang="en-US" sz="7200" b="true">
                <a:solidFill>
                  <a:srgbClr val="000000"/>
                </a:solidFill>
                <a:latin typeface="Calibri (MS) Bold"/>
                <a:ea typeface="Calibri (MS) Bold"/>
                <a:cs typeface="Calibri (MS) Bold"/>
                <a:sym typeface="Calibri (MS) Bold"/>
              </a:rPr>
              <a:t>FEATURES AND FUNCTIONALITY</a:t>
            </a:r>
          </a:p>
        </p:txBody>
      </p:sp>
      <p:sp>
        <p:nvSpPr>
          <p:cNvPr name="TextBox 43" id="43"/>
          <p:cNvSpPr txBox="true"/>
          <p:nvPr/>
        </p:nvSpPr>
        <p:spPr>
          <a:xfrm rot="0">
            <a:off x="351209" y="2605640"/>
            <a:ext cx="15871077" cy="3276600"/>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000000"/>
                </a:solidFill>
                <a:latin typeface="Calibri (MS)"/>
                <a:ea typeface="Calibri (MS)"/>
                <a:cs typeface="Calibri (MS)"/>
                <a:sym typeface="Calibri (MS)"/>
              </a:rPr>
              <a:t>Key features include a responsive design for compatibility across devices, interactive navigation, and sections for showcasing projects with links or demos. The portfolio also supports external links to GitHub repositories, LinkedIn profiles, or resumes, making it a versatile tool for professional 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