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7" r:id="rId2"/>
    <p:sldId id="27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59" r:id="rId19"/>
    <p:sldId id="275" r:id="rId20"/>
    <p:sldId id="276" r:id="rId21"/>
    <p:sldId id="281" r:id="rId22"/>
    <p:sldId id="280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329AF6-6670-4041-AF20-6234700901D2}" type="doc">
      <dgm:prSet loTypeId="urn:microsoft.com/office/officeart/2005/8/layout/vList2" loCatId="list" qsTypeId="urn:microsoft.com/office/officeart/2005/8/quickstyle/simple3" qsCatId="simple" csTypeId="urn:microsoft.com/office/officeart/2005/8/colors/accent3_5" csCatId="accent3"/>
      <dgm:spPr/>
      <dgm:t>
        <a:bodyPr/>
        <a:lstStyle/>
        <a:p>
          <a:endParaRPr lang="en-US"/>
        </a:p>
      </dgm:t>
    </dgm:pt>
    <dgm:pt modelId="{296EC690-6EAB-4D95-AE95-4FF765A7413E}">
      <dgm:prSet/>
      <dgm:spPr/>
      <dgm:t>
        <a:bodyPr/>
        <a:lstStyle/>
        <a:p>
          <a:pPr rtl="0"/>
          <a:r>
            <a:rPr lang="en-US" b="1" dirty="0" smtClean="0"/>
            <a:t>PRIVATE CLOUD : </a:t>
          </a:r>
          <a:r>
            <a:rPr lang="en-US" dirty="0" smtClean="0"/>
            <a:t>The Private Cloud allows systems and services to be accessible within an organization. It offers increased security because of its private nature.</a:t>
          </a:r>
          <a:endParaRPr lang="en-US" dirty="0"/>
        </a:p>
      </dgm:t>
    </dgm:pt>
    <dgm:pt modelId="{B1E3386F-C9AF-4AD3-A5EB-BEB6BA94A762}" type="parTrans" cxnId="{CFB01357-BECE-414C-B6C5-8C72524BAB85}">
      <dgm:prSet/>
      <dgm:spPr/>
      <dgm:t>
        <a:bodyPr/>
        <a:lstStyle/>
        <a:p>
          <a:endParaRPr lang="en-US"/>
        </a:p>
      </dgm:t>
    </dgm:pt>
    <dgm:pt modelId="{54B4574D-0323-4FB6-A3FC-909D93156835}" type="sibTrans" cxnId="{CFB01357-BECE-414C-B6C5-8C72524BAB85}">
      <dgm:prSet/>
      <dgm:spPr/>
      <dgm:t>
        <a:bodyPr/>
        <a:lstStyle/>
        <a:p>
          <a:endParaRPr lang="en-US"/>
        </a:p>
      </dgm:t>
    </dgm:pt>
    <dgm:pt modelId="{A9B1C106-E825-4798-B37F-B77C99422127}">
      <dgm:prSet/>
      <dgm:spPr/>
      <dgm:t>
        <a:bodyPr/>
        <a:lstStyle/>
        <a:p>
          <a:pPr rtl="0"/>
          <a:r>
            <a:rPr lang="en-US" b="1" dirty="0" smtClean="0"/>
            <a:t>COMMUNITY CLOUD : </a:t>
          </a:r>
          <a:r>
            <a:rPr lang="en-US" dirty="0" smtClean="0"/>
            <a:t>The Community Cloud allows systems and services to be accessible by group of organizations.</a:t>
          </a:r>
          <a:endParaRPr lang="en-US" dirty="0"/>
        </a:p>
      </dgm:t>
    </dgm:pt>
    <dgm:pt modelId="{91C4CB12-E7EC-4276-A118-61C23CA01913}" type="parTrans" cxnId="{6E264A53-AFA3-4D9D-B522-B8E34BD41E7B}">
      <dgm:prSet/>
      <dgm:spPr/>
      <dgm:t>
        <a:bodyPr/>
        <a:lstStyle/>
        <a:p>
          <a:endParaRPr lang="en-US"/>
        </a:p>
      </dgm:t>
    </dgm:pt>
    <dgm:pt modelId="{C92BAA17-CD44-4151-8D04-1809655487DA}" type="sibTrans" cxnId="{6E264A53-AFA3-4D9D-B522-B8E34BD41E7B}">
      <dgm:prSet/>
      <dgm:spPr/>
      <dgm:t>
        <a:bodyPr/>
        <a:lstStyle/>
        <a:p>
          <a:endParaRPr lang="en-US"/>
        </a:p>
      </dgm:t>
    </dgm:pt>
    <dgm:pt modelId="{0A440B94-1C04-4BC5-BBEA-C38C44A27F27}">
      <dgm:prSet/>
      <dgm:spPr/>
      <dgm:t>
        <a:bodyPr/>
        <a:lstStyle/>
        <a:p>
          <a:pPr rtl="0"/>
          <a:r>
            <a:rPr lang="en-US" b="1" dirty="0" smtClean="0"/>
            <a:t>HYBRID CLOUD : </a:t>
          </a:r>
          <a:r>
            <a:rPr lang="en-US" dirty="0" smtClean="0"/>
            <a:t>The Hybrid Cloud is mixture of public and private cloud. However, the critical activities are performed using private cloud while the non-critical activities are performed using public cloud.</a:t>
          </a:r>
          <a:endParaRPr lang="en-US" dirty="0"/>
        </a:p>
      </dgm:t>
    </dgm:pt>
    <dgm:pt modelId="{CF4CB5DF-6C15-4229-AAC9-7EBDE80A017D}" type="parTrans" cxnId="{56C768E9-F4F8-4722-A28C-05842C337E3E}">
      <dgm:prSet/>
      <dgm:spPr/>
      <dgm:t>
        <a:bodyPr/>
        <a:lstStyle/>
        <a:p>
          <a:endParaRPr lang="en-US"/>
        </a:p>
      </dgm:t>
    </dgm:pt>
    <dgm:pt modelId="{D187C059-A77B-4DF2-BA5C-9DDB305E6B36}" type="sibTrans" cxnId="{56C768E9-F4F8-4722-A28C-05842C337E3E}">
      <dgm:prSet/>
      <dgm:spPr/>
      <dgm:t>
        <a:bodyPr/>
        <a:lstStyle/>
        <a:p>
          <a:endParaRPr lang="en-US"/>
        </a:p>
      </dgm:t>
    </dgm:pt>
    <dgm:pt modelId="{B5B06157-8695-4749-B162-8D0FB542501E}">
      <dgm:prSet/>
      <dgm:spPr/>
      <dgm:t>
        <a:bodyPr/>
        <a:lstStyle/>
        <a:p>
          <a:pPr rtl="0"/>
          <a:r>
            <a:rPr lang="en-US" b="1" dirty="0" smtClean="0"/>
            <a:t>PUBLIC CLOUD : </a:t>
          </a:r>
          <a:r>
            <a:rPr lang="en-US" dirty="0" smtClean="0"/>
            <a:t>The Public Cloud allows systems and services to be easily accessible to the general public. Public cloud may be less secure because of its openness, e.g., e-mail.</a:t>
          </a:r>
          <a:endParaRPr lang="en-US" dirty="0"/>
        </a:p>
      </dgm:t>
    </dgm:pt>
    <dgm:pt modelId="{46C9C779-81ED-4607-84AA-CAD5B0D5ECEB}" type="sibTrans" cxnId="{C9DCC956-B513-4DDE-BF2A-11ECEFD8E8D6}">
      <dgm:prSet/>
      <dgm:spPr/>
      <dgm:t>
        <a:bodyPr/>
        <a:lstStyle/>
        <a:p>
          <a:endParaRPr lang="en-US"/>
        </a:p>
      </dgm:t>
    </dgm:pt>
    <dgm:pt modelId="{BF8DEE18-C6BD-4A57-A164-AEFA917F8F92}" type="parTrans" cxnId="{C9DCC956-B513-4DDE-BF2A-11ECEFD8E8D6}">
      <dgm:prSet/>
      <dgm:spPr/>
      <dgm:t>
        <a:bodyPr/>
        <a:lstStyle/>
        <a:p>
          <a:endParaRPr lang="en-US"/>
        </a:p>
      </dgm:t>
    </dgm:pt>
    <dgm:pt modelId="{D04F36DB-AF24-478A-9AE6-0CE9D0BE1245}" type="pres">
      <dgm:prSet presAssocID="{4E329AF6-6670-4041-AF20-6234700901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360562-6C54-4FCC-B6F5-CFCEC5306123}" type="pres">
      <dgm:prSet presAssocID="{B5B06157-8695-4749-B162-8D0FB542501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4286A-7031-4053-A956-21A78768825A}" type="pres">
      <dgm:prSet presAssocID="{46C9C779-81ED-4607-84AA-CAD5B0D5ECEB}" presName="spacer" presStyleCnt="0"/>
      <dgm:spPr/>
    </dgm:pt>
    <dgm:pt modelId="{06679C18-6038-4C0F-BC46-AA235F56C40D}" type="pres">
      <dgm:prSet presAssocID="{296EC690-6EAB-4D95-AE95-4FF765A7413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ED734-EE6D-4E37-9C13-22EC647EDE8A}" type="pres">
      <dgm:prSet presAssocID="{54B4574D-0323-4FB6-A3FC-909D93156835}" presName="spacer" presStyleCnt="0"/>
      <dgm:spPr/>
    </dgm:pt>
    <dgm:pt modelId="{D82F6D8E-7C35-4088-BFE1-27C77B43185A}" type="pres">
      <dgm:prSet presAssocID="{A9B1C106-E825-4798-B37F-B77C9942212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1B7A4-F114-4F56-9F05-BFD31C2640AB}" type="pres">
      <dgm:prSet presAssocID="{C92BAA17-CD44-4151-8D04-1809655487DA}" presName="spacer" presStyleCnt="0"/>
      <dgm:spPr/>
    </dgm:pt>
    <dgm:pt modelId="{F0281B49-F9EE-4236-9615-AF0C99204044}" type="pres">
      <dgm:prSet presAssocID="{0A440B94-1C04-4BC5-BBEA-C38C44A27F2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DCC956-B513-4DDE-BF2A-11ECEFD8E8D6}" srcId="{4E329AF6-6670-4041-AF20-6234700901D2}" destId="{B5B06157-8695-4749-B162-8D0FB542501E}" srcOrd="0" destOrd="0" parTransId="{BF8DEE18-C6BD-4A57-A164-AEFA917F8F92}" sibTransId="{46C9C779-81ED-4607-84AA-CAD5B0D5ECEB}"/>
    <dgm:cxn modelId="{96CE22CE-55A2-48F3-B8AB-0D847F9B03CA}" type="presOf" srcId="{4E329AF6-6670-4041-AF20-6234700901D2}" destId="{D04F36DB-AF24-478A-9AE6-0CE9D0BE1245}" srcOrd="0" destOrd="0" presId="urn:microsoft.com/office/officeart/2005/8/layout/vList2"/>
    <dgm:cxn modelId="{CFB01357-BECE-414C-B6C5-8C72524BAB85}" srcId="{4E329AF6-6670-4041-AF20-6234700901D2}" destId="{296EC690-6EAB-4D95-AE95-4FF765A7413E}" srcOrd="1" destOrd="0" parTransId="{B1E3386F-C9AF-4AD3-A5EB-BEB6BA94A762}" sibTransId="{54B4574D-0323-4FB6-A3FC-909D93156835}"/>
    <dgm:cxn modelId="{6E264A53-AFA3-4D9D-B522-B8E34BD41E7B}" srcId="{4E329AF6-6670-4041-AF20-6234700901D2}" destId="{A9B1C106-E825-4798-B37F-B77C99422127}" srcOrd="2" destOrd="0" parTransId="{91C4CB12-E7EC-4276-A118-61C23CA01913}" sibTransId="{C92BAA17-CD44-4151-8D04-1809655487DA}"/>
    <dgm:cxn modelId="{56C768E9-F4F8-4722-A28C-05842C337E3E}" srcId="{4E329AF6-6670-4041-AF20-6234700901D2}" destId="{0A440B94-1C04-4BC5-BBEA-C38C44A27F27}" srcOrd="3" destOrd="0" parTransId="{CF4CB5DF-6C15-4229-AAC9-7EBDE80A017D}" sibTransId="{D187C059-A77B-4DF2-BA5C-9DDB305E6B36}"/>
    <dgm:cxn modelId="{F4BCAEE3-710C-404B-BAF9-A3569CFBBDE0}" type="presOf" srcId="{A9B1C106-E825-4798-B37F-B77C99422127}" destId="{D82F6D8E-7C35-4088-BFE1-27C77B43185A}" srcOrd="0" destOrd="0" presId="urn:microsoft.com/office/officeart/2005/8/layout/vList2"/>
    <dgm:cxn modelId="{B061C340-625D-4962-9906-416FA04830B4}" type="presOf" srcId="{0A440B94-1C04-4BC5-BBEA-C38C44A27F27}" destId="{F0281B49-F9EE-4236-9615-AF0C99204044}" srcOrd="0" destOrd="0" presId="urn:microsoft.com/office/officeart/2005/8/layout/vList2"/>
    <dgm:cxn modelId="{08589580-0B1E-49A2-A62C-7BC5159FBC9A}" type="presOf" srcId="{B5B06157-8695-4749-B162-8D0FB542501E}" destId="{4F360562-6C54-4FCC-B6F5-CFCEC5306123}" srcOrd="0" destOrd="0" presId="urn:microsoft.com/office/officeart/2005/8/layout/vList2"/>
    <dgm:cxn modelId="{BCCAE6EA-461F-4E36-AB44-1EF87448B939}" type="presOf" srcId="{296EC690-6EAB-4D95-AE95-4FF765A7413E}" destId="{06679C18-6038-4C0F-BC46-AA235F56C40D}" srcOrd="0" destOrd="0" presId="urn:microsoft.com/office/officeart/2005/8/layout/vList2"/>
    <dgm:cxn modelId="{07791149-8ED1-40EB-8073-101C0618471B}" type="presParOf" srcId="{D04F36DB-AF24-478A-9AE6-0CE9D0BE1245}" destId="{4F360562-6C54-4FCC-B6F5-CFCEC5306123}" srcOrd="0" destOrd="0" presId="urn:microsoft.com/office/officeart/2005/8/layout/vList2"/>
    <dgm:cxn modelId="{BE741007-D805-4842-AD47-16450608F660}" type="presParOf" srcId="{D04F36DB-AF24-478A-9AE6-0CE9D0BE1245}" destId="{9874286A-7031-4053-A956-21A78768825A}" srcOrd="1" destOrd="0" presId="urn:microsoft.com/office/officeart/2005/8/layout/vList2"/>
    <dgm:cxn modelId="{0F7B9924-C6D1-42EA-B396-39A7690DFA5B}" type="presParOf" srcId="{D04F36DB-AF24-478A-9AE6-0CE9D0BE1245}" destId="{06679C18-6038-4C0F-BC46-AA235F56C40D}" srcOrd="2" destOrd="0" presId="urn:microsoft.com/office/officeart/2005/8/layout/vList2"/>
    <dgm:cxn modelId="{515AB289-FCA6-462D-A3CE-5EC9E9A7A3AD}" type="presParOf" srcId="{D04F36DB-AF24-478A-9AE6-0CE9D0BE1245}" destId="{513ED734-EE6D-4E37-9C13-22EC647EDE8A}" srcOrd="3" destOrd="0" presId="urn:microsoft.com/office/officeart/2005/8/layout/vList2"/>
    <dgm:cxn modelId="{A8651564-DBB1-4299-B2C3-844E58ECDFF4}" type="presParOf" srcId="{D04F36DB-AF24-478A-9AE6-0CE9D0BE1245}" destId="{D82F6D8E-7C35-4088-BFE1-27C77B43185A}" srcOrd="4" destOrd="0" presId="urn:microsoft.com/office/officeart/2005/8/layout/vList2"/>
    <dgm:cxn modelId="{A7B6C9DF-1C8F-4D36-BD01-534115ACD654}" type="presParOf" srcId="{D04F36DB-AF24-478A-9AE6-0CE9D0BE1245}" destId="{10F1B7A4-F114-4F56-9F05-BFD31C2640AB}" srcOrd="5" destOrd="0" presId="urn:microsoft.com/office/officeart/2005/8/layout/vList2"/>
    <dgm:cxn modelId="{13215D1D-1E51-4ABF-BC3F-5F780C11385A}" type="presParOf" srcId="{D04F36DB-AF24-478A-9AE6-0CE9D0BE1245}" destId="{F0281B49-F9EE-4236-9615-AF0C992040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73D07-DCCE-48F3-B3F0-AAC1B63FCC99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94E2A0F-886F-4277-91D9-A7D41D9F5968}">
      <dgm:prSet/>
      <dgm:spPr/>
      <dgm:t>
        <a:bodyPr/>
        <a:lstStyle/>
        <a:p>
          <a:pPr rtl="0"/>
          <a:r>
            <a:rPr lang="en-US" b="1" dirty="0" smtClean="0"/>
            <a:t>Service Models </a:t>
          </a:r>
          <a:r>
            <a:rPr lang="en-US" dirty="0" smtClean="0"/>
            <a:t>are the reference models on which the Cloud Computing is based. These can be categorized into three basic service models as listed below:</a:t>
          </a:r>
          <a:endParaRPr lang="en-US" dirty="0"/>
        </a:p>
      </dgm:t>
    </dgm:pt>
    <dgm:pt modelId="{8CC5490E-BEF3-493F-9519-4A5873817C9B}" type="parTrans" cxnId="{7DEFD325-FDDF-4B83-84C6-8946F549921B}">
      <dgm:prSet/>
      <dgm:spPr/>
      <dgm:t>
        <a:bodyPr/>
        <a:lstStyle/>
        <a:p>
          <a:endParaRPr lang="en-US"/>
        </a:p>
      </dgm:t>
    </dgm:pt>
    <dgm:pt modelId="{A55479F9-4180-4972-A536-5DBE3D075349}" type="sibTrans" cxnId="{7DEFD325-FDDF-4B83-84C6-8946F549921B}">
      <dgm:prSet/>
      <dgm:spPr/>
      <dgm:t>
        <a:bodyPr/>
        <a:lstStyle/>
        <a:p>
          <a:endParaRPr lang="en-US"/>
        </a:p>
      </dgm:t>
    </dgm:pt>
    <dgm:pt modelId="{FD77E6E9-5009-4EBC-BC41-D089C550A5C5}">
      <dgm:prSet/>
      <dgm:spPr/>
      <dgm:t>
        <a:bodyPr/>
        <a:lstStyle/>
        <a:p>
          <a:pPr rtl="0"/>
          <a:r>
            <a:rPr lang="en-US" b="1" dirty="0" smtClean="0"/>
            <a:t>1.Infrastructure as a Service (</a:t>
          </a:r>
          <a:r>
            <a:rPr lang="en-US" b="1" dirty="0" err="1" smtClean="0"/>
            <a:t>IaaS</a:t>
          </a:r>
          <a:r>
            <a:rPr lang="en-US" b="1" dirty="0" smtClean="0"/>
            <a:t>)</a:t>
          </a:r>
          <a:endParaRPr lang="en-US" b="1" dirty="0"/>
        </a:p>
      </dgm:t>
    </dgm:pt>
    <dgm:pt modelId="{64259E83-4983-49CE-9EF2-F2CC2020D25C}" type="parTrans" cxnId="{B4EDEA3C-CC03-4EC5-97A7-98EAC464DDF7}">
      <dgm:prSet/>
      <dgm:spPr/>
      <dgm:t>
        <a:bodyPr/>
        <a:lstStyle/>
        <a:p>
          <a:endParaRPr lang="en-US"/>
        </a:p>
      </dgm:t>
    </dgm:pt>
    <dgm:pt modelId="{DF31F2FA-A4BD-4964-A1A9-329DE9410CCA}" type="sibTrans" cxnId="{B4EDEA3C-CC03-4EC5-97A7-98EAC464DDF7}">
      <dgm:prSet/>
      <dgm:spPr/>
      <dgm:t>
        <a:bodyPr/>
        <a:lstStyle/>
        <a:p>
          <a:endParaRPr lang="en-US"/>
        </a:p>
      </dgm:t>
    </dgm:pt>
    <dgm:pt modelId="{7509CBBA-4BB7-4230-A725-5AC99C9A32C0}">
      <dgm:prSet/>
      <dgm:spPr/>
      <dgm:t>
        <a:bodyPr/>
        <a:lstStyle/>
        <a:p>
          <a:pPr rtl="0"/>
          <a:r>
            <a:rPr lang="en-US" b="1" dirty="0" smtClean="0"/>
            <a:t>2. Platform as a Service (</a:t>
          </a:r>
          <a:r>
            <a:rPr lang="en-US" b="1" dirty="0" err="1" smtClean="0"/>
            <a:t>PaaS</a:t>
          </a:r>
          <a:r>
            <a:rPr lang="en-US" b="1" dirty="0" smtClean="0"/>
            <a:t>)</a:t>
          </a:r>
          <a:endParaRPr lang="en-US" b="1" dirty="0"/>
        </a:p>
      </dgm:t>
    </dgm:pt>
    <dgm:pt modelId="{1AF6F412-4A33-49BA-9543-5BC2B9B61656}" type="parTrans" cxnId="{20480358-94F0-46E5-A83A-44E69A518965}">
      <dgm:prSet/>
      <dgm:spPr/>
      <dgm:t>
        <a:bodyPr/>
        <a:lstStyle/>
        <a:p>
          <a:endParaRPr lang="en-US"/>
        </a:p>
      </dgm:t>
    </dgm:pt>
    <dgm:pt modelId="{54A6724B-183F-4A0A-8EC8-C60DF36E10B3}" type="sibTrans" cxnId="{20480358-94F0-46E5-A83A-44E69A518965}">
      <dgm:prSet/>
      <dgm:spPr/>
      <dgm:t>
        <a:bodyPr/>
        <a:lstStyle/>
        <a:p>
          <a:endParaRPr lang="en-US"/>
        </a:p>
      </dgm:t>
    </dgm:pt>
    <dgm:pt modelId="{619624C9-503D-4591-ACD0-C7A1CE2C1AFD}">
      <dgm:prSet/>
      <dgm:spPr/>
      <dgm:t>
        <a:bodyPr/>
        <a:lstStyle/>
        <a:p>
          <a:pPr rtl="0"/>
          <a:r>
            <a:rPr lang="en-US" b="1" dirty="0" smtClean="0"/>
            <a:t>3. Software as a Service (</a:t>
          </a:r>
          <a:r>
            <a:rPr lang="en-US" b="1" dirty="0" err="1" smtClean="0"/>
            <a:t>SaaS</a:t>
          </a:r>
          <a:r>
            <a:rPr lang="en-US" b="1" dirty="0" smtClean="0"/>
            <a:t>)</a:t>
          </a:r>
          <a:endParaRPr lang="en-US" b="1" dirty="0"/>
        </a:p>
      </dgm:t>
    </dgm:pt>
    <dgm:pt modelId="{2126054D-C79B-4763-8C81-61236B4DA8BC}" type="parTrans" cxnId="{A2B990F9-73B8-4658-948E-D6CB5AAAB694}">
      <dgm:prSet/>
      <dgm:spPr/>
      <dgm:t>
        <a:bodyPr/>
        <a:lstStyle/>
        <a:p>
          <a:endParaRPr lang="en-US"/>
        </a:p>
      </dgm:t>
    </dgm:pt>
    <dgm:pt modelId="{928B5D20-A0D5-4B9F-A1AD-67BCDEFBC2D4}" type="sibTrans" cxnId="{A2B990F9-73B8-4658-948E-D6CB5AAAB694}">
      <dgm:prSet/>
      <dgm:spPr/>
      <dgm:t>
        <a:bodyPr/>
        <a:lstStyle/>
        <a:p>
          <a:endParaRPr lang="en-US"/>
        </a:p>
      </dgm:t>
    </dgm:pt>
    <dgm:pt modelId="{D7D3729D-F345-4A66-BDB1-046ED910F336}" type="pres">
      <dgm:prSet presAssocID="{3D873D07-DCCE-48F3-B3F0-AAC1B63FCC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F40B71-7BE2-43D3-8944-6F3E25A604FC}" type="pres">
      <dgm:prSet presAssocID="{B94E2A0F-886F-4277-91D9-A7D41D9F596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A22EA-4354-4EBD-A474-8E7A0B9B336D}" type="pres">
      <dgm:prSet presAssocID="{A55479F9-4180-4972-A536-5DBE3D075349}" presName="spacer" presStyleCnt="0"/>
      <dgm:spPr/>
    </dgm:pt>
    <dgm:pt modelId="{A4E0A648-F4BB-4A0B-855E-0CD72AC89A0E}" type="pres">
      <dgm:prSet presAssocID="{FD77E6E9-5009-4EBC-BC41-D089C550A5C5}" presName="parentText" presStyleLbl="node1" presStyleIdx="1" presStyleCnt="4" custLinFactNeighborX="-5681" custLinFactNeighborY="525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4DE07F-6BE7-4E8D-ACC2-56081A2939F6}" type="pres">
      <dgm:prSet presAssocID="{DF31F2FA-A4BD-4964-A1A9-329DE9410CCA}" presName="spacer" presStyleCnt="0"/>
      <dgm:spPr/>
    </dgm:pt>
    <dgm:pt modelId="{CB99C500-E469-4F75-90E3-3C0D48CA10C9}" type="pres">
      <dgm:prSet presAssocID="{7509CBBA-4BB7-4230-A725-5AC99C9A32C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F42DD-DEC8-4F7A-983D-0C166B6DC8A1}" type="pres">
      <dgm:prSet presAssocID="{54A6724B-183F-4A0A-8EC8-C60DF36E10B3}" presName="spacer" presStyleCnt="0"/>
      <dgm:spPr/>
    </dgm:pt>
    <dgm:pt modelId="{E68FEAD3-90FF-4781-A1D6-EE1514F538B9}" type="pres">
      <dgm:prSet presAssocID="{619624C9-503D-4591-ACD0-C7A1CE2C1AFD}" presName="parentText" presStyleLbl="node1" presStyleIdx="3" presStyleCnt="4" custLinFactNeighborX="-1750" custLinFactNeighborY="-148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EDEA3C-CC03-4EC5-97A7-98EAC464DDF7}" srcId="{3D873D07-DCCE-48F3-B3F0-AAC1B63FCC99}" destId="{FD77E6E9-5009-4EBC-BC41-D089C550A5C5}" srcOrd="1" destOrd="0" parTransId="{64259E83-4983-49CE-9EF2-F2CC2020D25C}" sibTransId="{DF31F2FA-A4BD-4964-A1A9-329DE9410CCA}"/>
    <dgm:cxn modelId="{A2B990F9-73B8-4658-948E-D6CB5AAAB694}" srcId="{3D873D07-DCCE-48F3-B3F0-AAC1B63FCC99}" destId="{619624C9-503D-4591-ACD0-C7A1CE2C1AFD}" srcOrd="3" destOrd="0" parTransId="{2126054D-C79B-4763-8C81-61236B4DA8BC}" sibTransId="{928B5D20-A0D5-4B9F-A1AD-67BCDEFBC2D4}"/>
    <dgm:cxn modelId="{F6DFBA5B-B86D-4AAC-9A3C-C879E8525A40}" type="presOf" srcId="{FD77E6E9-5009-4EBC-BC41-D089C550A5C5}" destId="{A4E0A648-F4BB-4A0B-855E-0CD72AC89A0E}" srcOrd="0" destOrd="0" presId="urn:microsoft.com/office/officeart/2005/8/layout/vList2"/>
    <dgm:cxn modelId="{0C558C99-596F-45B4-9B5D-63D26B84139F}" type="presOf" srcId="{3D873D07-DCCE-48F3-B3F0-AAC1B63FCC99}" destId="{D7D3729D-F345-4A66-BDB1-046ED910F336}" srcOrd="0" destOrd="0" presId="urn:microsoft.com/office/officeart/2005/8/layout/vList2"/>
    <dgm:cxn modelId="{7DEFD325-FDDF-4B83-84C6-8946F549921B}" srcId="{3D873D07-DCCE-48F3-B3F0-AAC1B63FCC99}" destId="{B94E2A0F-886F-4277-91D9-A7D41D9F5968}" srcOrd="0" destOrd="0" parTransId="{8CC5490E-BEF3-493F-9519-4A5873817C9B}" sibTransId="{A55479F9-4180-4972-A536-5DBE3D075349}"/>
    <dgm:cxn modelId="{74DD2026-1BCB-4FFC-B35E-5B039A048E50}" type="presOf" srcId="{B94E2A0F-886F-4277-91D9-A7D41D9F5968}" destId="{2BF40B71-7BE2-43D3-8944-6F3E25A604FC}" srcOrd="0" destOrd="0" presId="urn:microsoft.com/office/officeart/2005/8/layout/vList2"/>
    <dgm:cxn modelId="{C8D2E3E9-4AA3-40EC-8355-617D90FE215A}" type="presOf" srcId="{7509CBBA-4BB7-4230-A725-5AC99C9A32C0}" destId="{CB99C500-E469-4F75-90E3-3C0D48CA10C9}" srcOrd="0" destOrd="0" presId="urn:microsoft.com/office/officeart/2005/8/layout/vList2"/>
    <dgm:cxn modelId="{53F0A333-2DB2-4D65-8FF0-D5F6FD5CBD64}" type="presOf" srcId="{619624C9-503D-4591-ACD0-C7A1CE2C1AFD}" destId="{E68FEAD3-90FF-4781-A1D6-EE1514F538B9}" srcOrd="0" destOrd="0" presId="urn:microsoft.com/office/officeart/2005/8/layout/vList2"/>
    <dgm:cxn modelId="{20480358-94F0-46E5-A83A-44E69A518965}" srcId="{3D873D07-DCCE-48F3-B3F0-AAC1B63FCC99}" destId="{7509CBBA-4BB7-4230-A725-5AC99C9A32C0}" srcOrd="2" destOrd="0" parTransId="{1AF6F412-4A33-49BA-9543-5BC2B9B61656}" sibTransId="{54A6724B-183F-4A0A-8EC8-C60DF36E10B3}"/>
    <dgm:cxn modelId="{23B85C0C-9647-4B09-A249-8BA764272697}" type="presParOf" srcId="{D7D3729D-F345-4A66-BDB1-046ED910F336}" destId="{2BF40B71-7BE2-43D3-8944-6F3E25A604FC}" srcOrd="0" destOrd="0" presId="urn:microsoft.com/office/officeart/2005/8/layout/vList2"/>
    <dgm:cxn modelId="{A073F9B3-8787-4FEE-9A18-D833B752AFEA}" type="presParOf" srcId="{D7D3729D-F345-4A66-BDB1-046ED910F336}" destId="{B79A22EA-4354-4EBD-A474-8E7A0B9B336D}" srcOrd="1" destOrd="0" presId="urn:microsoft.com/office/officeart/2005/8/layout/vList2"/>
    <dgm:cxn modelId="{E6A8BDD7-729E-4DF4-BC61-C2BBC10349DE}" type="presParOf" srcId="{D7D3729D-F345-4A66-BDB1-046ED910F336}" destId="{A4E0A648-F4BB-4A0B-855E-0CD72AC89A0E}" srcOrd="2" destOrd="0" presId="urn:microsoft.com/office/officeart/2005/8/layout/vList2"/>
    <dgm:cxn modelId="{662EA843-F644-48C4-9337-DAC7DDC72C5B}" type="presParOf" srcId="{D7D3729D-F345-4A66-BDB1-046ED910F336}" destId="{684DE07F-6BE7-4E8D-ACC2-56081A2939F6}" srcOrd="3" destOrd="0" presId="urn:microsoft.com/office/officeart/2005/8/layout/vList2"/>
    <dgm:cxn modelId="{C5597464-06A5-4052-BCDB-88B9E38CBEB2}" type="presParOf" srcId="{D7D3729D-F345-4A66-BDB1-046ED910F336}" destId="{CB99C500-E469-4F75-90E3-3C0D48CA10C9}" srcOrd="4" destOrd="0" presId="urn:microsoft.com/office/officeart/2005/8/layout/vList2"/>
    <dgm:cxn modelId="{AEBF3112-BDBB-4A2A-96C8-517DF6F1420D}" type="presParOf" srcId="{D7D3729D-F345-4A66-BDB1-046ED910F336}" destId="{D6CF42DD-DEC8-4F7A-983D-0C166B6DC8A1}" srcOrd="5" destOrd="0" presId="urn:microsoft.com/office/officeart/2005/8/layout/vList2"/>
    <dgm:cxn modelId="{F0F18E3E-2A78-4371-BA77-5598D6CD83BF}" type="presParOf" srcId="{D7D3729D-F345-4A66-BDB1-046ED910F336}" destId="{E68FEAD3-90FF-4781-A1D6-EE1514F538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A44CB-D4F2-44C9-81C0-0ADA193A10E1}" type="datetimeFigureOut">
              <a:rPr lang="en-US" smtClean="0"/>
              <a:pPr/>
              <a:t>28-Dec-21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1B8B3-779D-4F05-99A2-A210D3EC0B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1B8B3-779D-4F05-99A2-A210D3EC0B8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738-6D46-4EF5-AE98-34290D870379}" type="datetimeFigureOut">
              <a:rPr lang="en-US" smtClean="0"/>
              <a:pPr/>
              <a:t>28-Dec-21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71B1-8587-4450-ACDE-603A69F69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738-6D46-4EF5-AE98-34290D870379}" type="datetimeFigureOut">
              <a:rPr lang="en-US" smtClean="0"/>
              <a:pPr/>
              <a:t>28-Dec-21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71B1-8587-4450-ACDE-603A69F69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738-6D46-4EF5-AE98-34290D870379}" type="datetimeFigureOut">
              <a:rPr lang="en-US" smtClean="0"/>
              <a:pPr/>
              <a:t>28-Dec-21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71B1-8587-4450-ACDE-603A69F69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738-6D46-4EF5-AE98-34290D870379}" type="datetimeFigureOut">
              <a:rPr lang="en-US" smtClean="0"/>
              <a:pPr/>
              <a:t>28-Dec-21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71B1-8587-4450-ACDE-603A69F69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738-6D46-4EF5-AE98-34290D870379}" type="datetimeFigureOut">
              <a:rPr lang="en-US" smtClean="0"/>
              <a:pPr/>
              <a:t>28-Dec-21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71B1-8587-4450-ACDE-603A69F69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738-6D46-4EF5-AE98-34290D870379}" type="datetimeFigureOut">
              <a:rPr lang="en-US" smtClean="0"/>
              <a:pPr/>
              <a:t>28-Dec-21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71B1-8587-4450-ACDE-603A69F69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738-6D46-4EF5-AE98-34290D870379}" type="datetimeFigureOut">
              <a:rPr lang="en-US" smtClean="0"/>
              <a:pPr/>
              <a:t>28-Dec-21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71B1-8587-4450-ACDE-603A69F69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738-6D46-4EF5-AE98-34290D870379}" type="datetimeFigureOut">
              <a:rPr lang="en-US" smtClean="0"/>
              <a:pPr/>
              <a:t>28-Dec-21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71B1-8587-4450-ACDE-603A69F69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738-6D46-4EF5-AE98-34290D870379}" type="datetimeFigureOut">
              <a:rPr lang="en-US" smtClean="0"/>
              <a:pPr/>
              <a:t>28-Dec-21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71B1-8587-4450-ACDE-603A69F69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738-6D46-4EF5-AE98-34290D870379}" type="datetimeFigureOut">
              <a:rPr lang="en-US" smtClean="0"/>
              <a:pPr/>
              <a:t>28-Dec-21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71B1-8587-4450-ACDE-603A69F69D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4738-6D46-4EF5-AE98-34290D870379}" type="datetimeFigureOut">
              <a:rPr lang="en-US" smtClean="0"/>
              <a:pPr/>
              <a:t>28-Dec-21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233A71B1-8587-4450-ACDE-603A69F69D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EF4738-6D46-4EF5-AE98-34290D870379}" type="datetimeFigureOut">
              <a:rPr lang="en-US" smtClean="0"/>
              <a:pPr/>
              <a:t>28-Dec-21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3A71B1-8587-4450-ACDE-603A69F69D0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8144" y="4869160"/>
            <a:ext cx="3275856" cy="198884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BY,</a:t>
            </a:r>
          </a:p>
          <a:p>
            <a:pPr>
              <a:buNone/>
            </a:pP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ASHOK DWIVEDI</a:t>
            </a:r>
          </a:p>
          <a:p>
            <a:pPr>
              <a:buNone/>
            </a:pP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B.E.(CSE), </a:t>
            </a: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5th</a:t>
            </a: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SEMESTER</a:t>
            </a:r>
          </a:p>
          <a:p>
            <a:pPr>
              <a:buNone/>
            </a:pP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BUIT 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CLOUD COMPUTING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869160"/>
            <a:ext cx="4211960" cy="198884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TO</a:t>
            </a:r>
          </a:p>
          <a:p>
            <a:pPr>
              <a:buNone/>
            </a:pPr>
            <a:r>
              <a:rPr lang="en-US" b="1" dirty="0" err="1" smtClean="0"/>
              <a:t>Madhav</a:t>
            </a:r>
            <a:r>
              <a:rPr lang="en-US" b="1" dirty="0" smtClean="0"/>
              <a:t> </a:t>
            </a:r>
            <a:r>
              <a:rPr lang="en-US" b="1" dirty="0" err="1" smtClean="0"/>
              <a:t>Chaturvedi</a:t>
            </a:r>
            <a:r>
              <a:rPr lang="en-US" b="1" smtClean="0"/>
              <a:t> sir</a:t>
            </a:r>
            <a:endParaRPr lang="en-US" b="1" dirty="0"/>
          </a:p>
        </p:txBody>
      </p:sp>
      <p:pic>
        <p:nvPicPr>
          <p:cNvPr id="37890" name="Picture 2" descr="7 Important Cloud Computing Statistics and Why They Mat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144000" cy="3240360"/>
          </a:xfrm>
          <a:prstGeom prst="rect">
            <a:avLst/>
          </a:prstGeom>
          <a:noFill/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 Models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916832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Infrastructure as a Service (</a:t>
            </a:r>
            <a:r>
              <a:rPr lang="en-US" b="1" dirty="0" err="1" smtClean="0"/>
              <a:t>Iaas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 err="1"/>
              <a:t>IaaS</a:t>
            </a:r>
            <a:r>
              <a:rPr lang="en-US" dirty="0"/>
              <a:t> is the delivery of technology infrastructure as an on demand scalable service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 err="1"/>
              <a:t>IaaS</a:t>
            </a:r>
            <a:r>
              <a:rPr lang="en-US" b="1" dirty="0"/>
              <a:t> </a:t>
            </a:r>
            <a:r>
              <a:rPr lang="en-US" dirty="0"/>
              <a:t>provides access to fundamental resources such as physical machines, virtual machines, virtual storage, etc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•Usually billed based on usage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</a:t>
            </a:r>
            <a:r>
              <a:rPr lang="en-US" dirty="0"/>
              <a:t>Usually multi tenant virtualized environment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</a:t>
            </a:r>
            <a:r>
              <a:rPr lang="en-US" dirty="0"/>
              <a:t>Can be coupled with Managed Services for OS and application support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Examples</a:t>
            </a:r>
            <a:endParaRPr lang="en-US" dirty="0"/>
          </a:p>
        </p:txBody>
      </p:sp>
      <p:pic>
        <p:nvPicPr>
          <p:cNvPr id="4" name="Content Placeholder 3" descr="introduction-to-cloud-computing-and-big-datahadoop-15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1650" b="4851"/>
          <a:stretch>
            <a:fillRect/>
          </a:stretch>
        </p:blipFill>
        <p:spPr>
          <a:xfrm>
            <a:off x="2" y="1844824"/>
            <a:ext cx="9143999" cy="5013176"/>
          </a:xfr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Platform as a Service (</a:t>
            </a:r>
            <a:r>
              <a:rPr lang="en-US" b="1" dirty="0" err="1"/>
              <a:t>PaaS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PaaS</a:t>
            </a:r>
            <a:r>
              <a:rPr lang="en-US" dirty="0"/>
              <a:t> provides the runtime environment for applications, development &amp; deployment tools, etc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 err="1"/>
              <a:t>PaaS</a:t>
            </a:r>
            <a:r>
              <a:rPr lang="en-US" b="1" dirty="0"/>
              <a:t> </a:t>
            </a:r>
            <a:r>
              <a:rPr lang="en-US" dirty="0"/>
              <a:t>provides all of the facilities required to support the complete life cycle of building and delivering web applications and services entirely from the Internet.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Typically </a:t>
            </a:r>
            <a:r>
              <a:rPr lang="en-US" dirty="0"/>
              <a:t>applications must be developed with a particular platform in mind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</a:t>
            </a:r>
            <a:r>
              <a:rPr lang="en-US" dirty="0"/>
              <a:t>Multi tenant environments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•Highly </a:t>
            </a:r>
            <a:r>
              <a:rPr lang="en-US" dirty="0"/>
              <a:t>scalable multi tier architecture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PaaS</a:t>
            </a:r>
            <a:r>
              <a:rPr lang="en-US" b="1" dirty="0" smtClean="0"/>
              <a:t> Examples</a:t>
            </a:r>
            <a:endParaRPr lang="en-US" b="1" dirty="0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21015" b="8435"/>
          <a:stretch>
            <a:fillRect/>
          </a:stretch>
        </p:blipFill>
        <p:spPr>
          <a:xfrm>
            <a:off x="0" y="1988841"/>
            <a:ext cx="9144000" cy="4869160"/>
          </a:xfr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 as a Service (</a:t>
            </a:r>
            <a:r>
              <a:rPr lang="en-US" b="1" dirty="0" err="1"/>
              <a:t>SaaS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SaaS</a:t>
            </a:r>
            <a:r>
              <a:rPr lang="en-US" dirty="0"/>
              <a:t> model allows to use software applications as a service to end users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/>
              <a:t>SaaS</a:t>
            </a:r>
            <a:r>
              <a:rPr lang="en-US" dirty="0" smtClean="0"/>
              <a:t> </a:t>
            </a:r>
            <a:r>
              <a:rPr lang="en-US" dirty="0"/>
              <a:t>is a software delivery methodology that provides licensed multi-tenant access to software and its functions remotely as a Web-based service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• Usually billed based on usage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Usually multi tenant environment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Highly scalable architecture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SaaS</a:t>
            </a:r>
            <a:r>
              <a:rPr lang="en-US" b="1" dirty="0" smtClean="0"/>
              <a:t> Examples</a:t>
            </a:r>
            <a:endParaRPr lang="en-US" b="1" dirty="0"/>
          </a:p>
        </p:txBody>
      </p:sp>
      <p:pic>
        <p:nvPicPr>
          <p:cNvPr id="8" name="Content Placeholder 7" descr="estrategias-para-explotar-las-tendencias-de-saas-y-cloud-computing-5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5718" b="16997"/>
          <a:stretch>
            <a:fillRect/>
          </a:stretch>
        </p:blipFill>
        <p:spPr>
          <a:xfrm>
            <a:off x="0" y="1916832"/>
            <a:ext cx="9144000" cy="4941168"/>
          </a:xfr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268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ADVANTAGES</a:t>
            </a:r>
            <a:r>
              <a:rPr lang="en-US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35480"/>
            <a:ext cx="8388424" cy="4389120"/>
          </a:xfrm>
        </p:spPr>
        <p:txBody>
          <a:bodyPr>
            <a:normAutofit/>
          </a:bodyPr>
          <a:lstStyle/>
          <a:p>
            <a:r>
              <a:rPr lang="en-US" dirty="0"/>
              <a:t>Lower computer costs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Improved performance: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Reduced software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 </a:t>
            </a:r>
            <a:r>
              <a:rPr lang="en-US" dirty="0"/>
              <a:t>Instant software updates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Improved document format </a:t>
            </a:r>
            <a:r>
              <a:rPr lang="en-US" dirty="0" smtClean="0"/>
              <a:t>compatibility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Unlimited storage capacity </a:t>
            </a:r>
          </a:p>
          <a:p>
            <a:r>
              <a:rPr lang="en-US" dirty="0" smtClean="0"/>
              <a:t> Increased data reliability </a:t>
            </a:r>
          </a:p>
          <a:p>
            <a:r>
              <a:rPr lang="en-US" dirty="0" smtClean="0"/>
              <a:t> Universal document access </a:t>
            </a:r>
          </a:p>
          <a:p>
            <a:r>
              <a:rPr lang="en-US" dirty="0" smtClean="0"/>
              <a:t> Latest version availability </a:t>
            </a:r>
          </a:p>
          <a:p>
            <a:r>
              <a:rPr lang="en-US" dirty="0" smtClean="0"/>
              <a:t> Easier group collaboration </a:t>
            </a:r>
          </a:p>
          <a:p>
            <a:endParaRPr lang="en-US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Disadvatages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772816"/>
            <a:ext cx="86868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• Requires a constant Internet connection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Does not work well with low-speed connections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Features might be </a:t>
            </a:r>
            <a:r>
              <a:rPr lang="en-US" dirty="0" smtClean="0"/>
              <a:t>limited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• Can be slow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Stored data can be lost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Stored data might not be secure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cloud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cloud computing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Cloud computing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Services and Models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Social Networking sites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/>
              <a:t>E-mail sites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/>
              <a:t>Search Engines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dirty="0"/>
              <a:t>Many more services </a:t>
            </a:r>
            <a:r>
              <a:rPr lang="en-US" b="1" i="1" u="sng" dirty="0"/>
              <a:t>OVER THE INTERNET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-of-cloud-computing-16-7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08721"/>
            <a:ext cx="9144000" cy="5949280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Leaders </a:t>
            </a:r>
            <a:r>
              <a:rPr lang="en-US" dirty="0"/>
              <a:t>in the industry, such as IBM, Google, and Microsoft have provided their initiatives in promoting cloud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Big IT companies are also building their own version of cloud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Cloud is the next generation </a:t>
            </a:r>
            <a:r>
              <a:rPr lang="en-US" dirty="0" smtClean="0"/>
              <a:t>technology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• It can be modified to be used by everyone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-You-Any-Questions-Images.jpg"/>
          <p:cNvPicPr>
            <a:picLocks noChangeAspect="1"/>
          </p:cNvPicPr>
          <p:nvPr/>
        </p:nvPicPr>
        <p:blipFill>
          <a:blip r:embed="rId2" cstate="print"/>
          <a:srcRect t="13251" b="10100"/>
          <a:stretch>
            <a:fillRect/>
          </a:stretch>
        </p:blipFill>
        <p:spPr>
          <a:xfrm>
            <a:off x="0" y="764704"/>
            <a:ext cx="9144000" cy="6093296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Cloud Computing provides us a means by which we can access the applications as utilities, over the Internet. It allows us to create, configure, and customize applications online.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Cloud Computing users can access database resources via the internet from anywhere for as long as they need without worrying about any maintenance or management of actual resources.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Cloud?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term </a:t>
            </a:r>
            <a:r>
              <a:rPr lang="en-US" b="1" dirty="0"/>
              <a:t>Cloud</a:t>
            </a:r>
            <a:r>
              <a:rPr lang="en-US" dirty="0"/>
              <a:t> refers to a </a:t>
            </a:r>
            <a:r>
              <a:rPr lang="en-US" b="1" dirty="0"/>
              <a:t>Network</a:t>
            </a:r>
            <a:r>
              <a:rPr lang="en-US" dirty="0"/>
              <a:t> or </a:t>
            </a:r>
            <a:r>
              <a:rPr lang="en-US" b="1" dirty="0"/>
              <a:t>Internet</a:t>
            </a:r>
            <a:r>
              <a:rPr lang="en-US" dirty="0"/>
              <a:t>. In other words, we can say that Cloud is something, which is present at remote location. </a:t>
            </a:r>
            <a:endParaRPr lang="en-US" dirty="0" smtClean="0"/>
          </a:p>
          <a:p>
            <a:r>
              <a:rPr lang="en-US" dirty="0" smtClean="0"/>
              <a:t>Cloud </a:t>
            </a:r>
            <a:r>
              <a:rPr lang="en-US" dirty="0"/>
              <a:t>can provide services over network, i.e., on public networks or on private networks, i.e., WAN, LAN or VPN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Applications such as </a:t>
            </a:r>
            <a:r>
              <a:rPr lang="en-US" b="1" dirty="0"/>
              <a:t>e-mail, web conferencing, customer relationship management (CRM), </a:t>
            </a:r>
            <a:r>
              <a:rPr lang="en-US" dirty="0"/>
              <a:t>all run in cloud.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Cloud Computing?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Cloud Computing </a:t>
            </a:r>
            <a:r>
              <a:rPr lang="en-US" dirty="0"/>
              <a:t>refers to </a:t>
            </a:r>
            <a:r>
              <a:rPr lang="en-US" b="1" dirty="0"/>
              <a:t>manipulating, configuring, </a:t>
            </a:r>
            <a:r>
              <a:rPr lang="en-US" dirty="0"/>
              <a:t>and </a:t>
            </a:r>
            <a:r>
              <a:rPr lang="en-US" b="1" dirty="0"/>
              <a:t>accessing</a:t>
            </a:r>
            <a:r>
              <a:rPr lang="en-US" dirty="0"/>
              <a:t> the applications online. It offers online data storage, infrastructure and application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 </a:t>
            </a:r>
            <a:r>
              <a:rPr lang="en-US" b="1" dirty="0"/>
              <a:t>Cloud Computing </a:t>
            </a:r>
            <a:r>
              <a:rPr lang="en-US" dirty="0"/>
              <a:t>is both a combination of software and hardware based computing resources delivered as a network service.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Cloud Computing Architecture</a:t>
            </a:r>
            <a:endParaRPr lang="en-US" b="1" dirty="0"/>
          </a:p>
        </p:txBody>
      </p:sp>
      <p:pic>
        <p:nvPicPr>
          <p:cNvPr id="4" name="Content Placeholder 3" descr="Cloud-Computing-Architectu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76872"/>
            <a:ext cx="9144000" cy="4581128"/>
          </a:xfr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b="1" dirty="0" smtClean="0"/>
              <a:t>Services And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 There are certain services and models working behind the scene making the cloud computing feasible and accessible to end users. Following are the working models for cloud computing: 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AutoNum type="arabicPeriod"/>
            </a:pPr>
            <a:r>
              <a:rPr lang="en-US" b="1" dirty="0" smtClean="0"/>
              <a:t>Deployment Models</a:t>
            </a:r>
          </a:p>
          <a:p>
            <a:pPr marL="514350" indent="-514350">
              <a:buAutoNum type="arabicPeriod"/>
            </a:pPr>
            <a:endParaRPr lang="en-US" b="1" dirty="0" smtClean="0"/>
          </a:p>
          <a:p>
            <a:pPr marL="514350" indent="-514350">
              <a:buAutoNum type="arabicPeriod"/>
            </a:pPr>
            <a:r>
              <a:rPr lang="en-US" b="1" dirty="0" smtClean="0"/>
              <a:t> </a:t>
            </a:r>
            <a:r>
              <a:rPr lang="en-US" b="1" dirty="0"/>
              <a:t>Service </a:t>
            </a:r>
            <a:r>
              <a:rPr lang="en-US" b="1" dirty="0" smtClean="0"/>
              <a:t>Models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Deployment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Deployment models define the type of access to the cloud, i.e., how the cloud is located? Cloud can have any of the four types of access: Public, Private, Hybrid and Community.</a:t>
            </a:r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573016"/>
            <a:ext cx="8496944" cy="3284984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Cloud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1669</TotalTime>
  <Words>599</Words>
  <Application>Microsoft Office PowerPoint</Application>
  <PresentationFormat>On-screen Show (4:3)</PresentationFormat>
  <Paragraphs>101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CLOUD COMPUTING</vt:lpstr>
      <vt:lpstr>Content</vt:lpstr>
      <vt:lpstr>INTRODUCTION</vt:lpstr>
      <vt:lpstr>What is Cloud?</vt:lpstr>
      <vt:lpstr>What is Cloud Computing?</vt:lpstr>
      <vt:lpstr>Cloud Computing Architecture</vt:lpstr>
      <vt:lpstr>Services And Models</vt:lpstr>
      <vt:lpstr>Deployment Models</vt:lpstr>
      <vt:lpstr>Types Of Cloud </vt:lpstr>
      <vt:lpstr>Service Models</vt:lpstr>
      <vt:lpstr>Infrastructure as a Service (Iaas)</vt:lpstr>
      <vt:lpstr>IaaS Examples</vt:lpstr>
      <vt:lpstr>Platform as a Service (PaaS)</vt:lpstr>
      <vt:lpstr>PaaS Examples</vt:lpstr>
      <vt:lpstr>Software as a Service (SaaS)</vt:lpstr>
      <vt:lpstr>SaaS Examples</vt:lpstr>
      <vt:lpstr>ADVANTAGES </vt:lpstr>
      <vt:lpstr>ADVANTAGES</vt:lpstr>
      <vt:lpstr>Disadvatages</vt:lpstr>
      <vt:lpstr>Application</vt:lpstr>
      <vt:lpstr>Slide 21</vt:lpstr>
      <vt:lpstr>Conclusion</vt:lpstr>
      <vt:lpstr>Slide 23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61</cp:revision>
  <dcterms:created xsi:type="dcterms:W3CDTF">2021-05-07T06:23:15Z</dcterms:created>
  <dcterms:modified xsi:type="dcterms:W3CDTF">2021-12-28T06:38:36Z</dcterms:modified>
</cp:coreProperties>
</file>