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7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48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31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20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39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94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26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92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32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42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13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0" i="0" cap="none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6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1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rge4eb3047.crm8.dynamics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oyaltymanagementsol.powerappsportals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07DF6BB-EADF-4BE6-B8A3-E5E4194BC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!!Rectangle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8" name="Picture 3" descr="Abstract smoke background">
            <a:extLst>
              <a:ext uri="{FF2B5EF4-FFF2-40B4-BE49-F238E27FC236}">
                <a16:creationId xmlns:a16="http://schemas.microsoft.com/office/drawing/2014/main" id="{F0926F60-DC5E-2B82-70FA-2E39C92FA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491" b="8922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61E43-1F58-4DA5-956E-473CE3E6C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</p:spPr>
        <p:txBody>
          <a:bodyPr anchor="t">
            <a:normAutofit/>
          </a:bodyPr>
          <a:lstStyle/>
          <a:p>
            <a:r>
              <a:rPr lang="en-IN" sz="4800" dirty="0"/>
              <a:t>Loyalty Management Solution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8980F-BB97-4D64-9F05-3000EC536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2994" y="1590840"/>
            <a:ext cx="5010506" cy="5007531"/>
          </a:xfrm>
        </p:spPr>
        <p:txBody>
          <a:bodyPr>
            <a:normAutofit/>
          </a:bodyPr>
          <a:lstStyle/>
          <a:p>
            <a:r>
              <a:rPr lang="en-IN" sz="2000" dirty="0"/>
              <a:t>                     </a:t>
            </a:r>
            <a:r>
              <a:rPr lang="en-IN" sz="2000" u="sng" dirty="0"/>
              <a:t>Agenda</a:t>
            </a:r>
          </a:p>
          <a:p>
            <a:endParaRPr lang="en-IN" sz="1400" dirty="0"/>
          </a:p>
          <a:p>
            <a:r>
              <a:rPr lang="en-IN" sz="1400" dirty="0"/>
              <a:t>1-Introduction</a:t>
            </a:r>
          </a:p>
          <a:p>
            <a:r>
              <a:rPr lang="en-IN" sz="1400" dirty="0"/>
              <a:t>2- Environment details (CRM and Portal)</a:t>
            </a:r>
          </a:p>
          <a:p>
            <a:r>
              <a:rPr lang="en-IN" sz="1400" dirty="0"/>
              <a:t>3- External User Login and Registration</a:t>
            </a:r>
          </a:p>
          <a:p>
            <a:r>
              <a:rPr lang="en-IN" sz="1400" dirty="0"/>
              <a:t>4- User Profile in portal</a:t>
            </a:r>
          </a:p>
          <a:p>
            <a:r>
              <a:rPr lang="en-IN" sz="1400" dirty="0"/>
              <a:t>5- Entity tables &amp; Product catalogue configuration, </a:t>
            </a:r>
          </a:p>
          <a:p>
            <a:r>
              <a:rPr lang="en-IN" sz="1400" dirty="0"/>
              <a:t>6- ER Diagram.</a:t>
            </a:r>
          </a:p>
          <a:p>
            <a:r>
              <a:rPr lang="en-IN" sz="1400" dirty="0"/>
              <a:t>7- Web Pages,Basic Forms,Views.</a:t>
            </a:r>
          </a:p>
          <a:p>
            <a:r>
              <a:rPr lang="en-IN" sz="1400" dirty="0"/>
              <a:t>8- Create , Purchase Order, Product Line from Portal with different  Product Categories and Card types</a:t>
            </a:r>
          </a:p>
          <a:p>
            <a:r>
              <a:rPr lang="en-IN" sz="1400" dirty="0"/>
              <a:t>9- Bulk Insert from Portal for Create Orders.</a:t>
            </a:r>
          </a:p>
          <a:p>
            <a:r>
              <a:rPr lang="en-IN" sz="1400" dirty="0"/>
              <a:t>10- Server jobs (Plugin, Business Rules, Power automate Flows)</a:t>
            </a:r>
          </a:p>
          <a:p>
            <a:r>
              <a:rPr lang="en-IN" sz="1400" dirty="0"/>
              <a:t>11 –CRM Solution and portal configuration</a:t>
            </a:r>
            <a:r>
              <a:rPr lang="en-IN" sz="1400" dirty="0">
                <a:solidFill>
                  <a:srgbClr val="FFFFFF"/>
                </a:solidFill>
              </a:rPr>
              <a:t>.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61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63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25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5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54">
            <a:extLst>
              <a:ext uri="{FF2B5EF4-FFF2-40B4-BE49-F238E27FC236}">
                <a16:creationId xmlns:a16="http://schemas.microsoft.com/office/drawing/2014/main" id="{2FD33B50-DCFC-4FC8-86E6-220C10042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!!Rectangle">
            <a:extLst>
              <a:ext uri="{FF2B5EF4-FFF2-40B4-BE49-F238E27FC236}">
                <a16:creationId xmlns:a16="http://schemas.microsoft.com/office/drawing/2014/main" id="{B0C822EA-49C6-4B57-89F4-2F6A5436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8" name="Picture 3" descr="Abstract smoke background">
            <a:extLst>
              <a:ext uri="{FF2B5EF4-FFF2-40B4-BE49-F238E27FC236}">
                <a16:creationId xmlns:a16="http://schemas.microsoft.com/office/drawing/2014/main" id="{F0926F60-DC5E-2B82-70FA-2E39C92FA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491" b="8922"/>
          <a:stretch/>
        </p:blipFill>
        <p:spPr>
          <a:xfrm>
            <a:off x="0" y="-8878"/>
            <a:ext cx="12191980" cy="604569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252AF74-0535-4C35-9826-3BFC8932F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871" y="698643"/>
            <a:ext cx="8907522" cy="888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3200" dirty="0"/>
              <a:t>Create Purchase Order Detail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016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796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4476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73" name="Straight Connector">
            <a:extLst>
              <a:ext uri="{FF2B5EF4-FFF2-40B4-BE49-F238E27FC236}">
                <a16:creationId xmlns:a16="http://schemas.microsoft.com/office/drawing/2014/main" id="{C27ECE09-20A7-4AE8-973B-F66776C11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8B16E41-1A15-4956-979B-BA20F8A64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7245" y="1233997"/>
            <a:ext cx="9420755" cy="1051388"/>
          </a:xfrm>
        </p:spPr>
        <p:txBody>
          <a:bodyPr/>
          <a:lstStyle/>
          <a:p>
            <a:r>
              <a:rPr lang="en-IN" sz="1600" dirty="0"/>
              <a:t>Once Order detail submit customer can see all details in </a:t>
            </a:r>
            <a:r>
              <a:rPr lang="en-IN" sz="1600" dirty="0" err="1"/>
              <a:t>subgrid</a:t>
            </a:r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4E5FA-52E9-40AF-99D9-D570B28B2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42" y="2019876"/>
            <a:ext cx="8708995" cy="469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0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5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54">
            <a:extLst>
              <a:ext uri="{FF2B5EF4-FFF2-40B4-BE49-F238E27FC236}">
                <a16:creationId xmlns:a16="http://schemas.microsoft.com/office/drawing/2014/main" id="{2FD33B50-DCFC-4FC8-86E6-220C10042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!!Rectangle">
            <a:extLst>
              <a:ext uri="{FF2B5EF4-FFF2-40B4-BE49-F238E27FC236}">
                <a16:creationId xmlns:a16="http://schemas.microsoft.com/office/drawing/2014/main" id="{B0C822EA-49C6-4B57-89F4-2F6A5436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8" name="Picture 3" descr="Abstract smoke background">
            <a:extLst>
              <a:ext uri="{FF2B5EF4-FFF2-40B4-BE49-F238E27FC236}">
                <a16:creationId xmlns:a16="http://schemas.microsoft.com/office/drawing/2014/main" id="{F0926F60-DC5E-2B82-70FA-2E39C92FA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491" b="8922"/>
          <a:stretch/>
        </p:blipFill>
        <p:spPr>
          <a:xfrm>
            <a:off x="0" y="-8878"/>
            <a:ext cx="12191980" cy="604569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252AF74-0535-4C35-9826-3BFC8932F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871" y="698643"/>
            <a:ext cx="8907522" cy="888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3200" dirty="0"/>
              <a:t>Points for different Products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016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796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4476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73" name="Straight Connector">
            <a:extLst>
              <a:ext uri="{FF2B5EF4-FFF2-40B4-BE49-F238E27FC236}">
                <a16:creationId xmlns:a16="http://schemas.microsoft.com/office/drawing/2014/main" id="{C27ECE09-20A7-4AE8-973B-F66776C11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8B16E41-1A15-4956-979B-BA20F8A64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7245" y="1233997"/>
            <a:ext cx="9420755" cy="1051388"/>
          </a:xfrm>
        </p:spPr>
        <p:txBody>
          <a:bodyPr/>
          <a:lstStyle/>
          <a:p>
            <a:r>
              <a:rPr lang="en-IN" sz="1600" dirty="0"/>
              <a:t>Points used for different category cards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0A12B-65B5-485E-B469-2E02213E5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262" y="2002467"/>
            <a:ext cx="6586023" cy="441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69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5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54">
            <a:extLst>
              <a:ext uri="{FF2B5EF4-FFF2-40B4-BE49-F238E27FC236}">
                <a16:creationId xmlns:a16="http://schemas.microsoft.com/office/drawing/2014/main" id="{2FD33B50-DCFC-4FC8-86E6-220C10042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!!Rectangle">
            <a:extLst>
              <a:ext uri="{FF2B5EF4-FFF2-40B4-BE49-F238E27FC236}">
                <a16:creationId xmlns:a16="http://schemas.microsoft.com/office/drawing/2014/main" id="{B0C822EA-49C6-4B57-89F4-2F6A5436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8" name="Picture 3" descr="Abstract smoke background">
            <a:extLst>
              <a:ext uri="{FF2B5EF4-FFF2-40B4-BE49-F238E27FC236}">
                <a16:creationId xmlns:a16="http://schemas.microsoft.com/office/drawing/2014/main" id="{F0926F60-DC5E-2B82-70FA-2E39C92FA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491" b="8922"/>
          <a:stretch/>
        </p:blipFill>
        <p:spPr>
          <a:xfrm>
            <a:off x="0" y="-8878"/>
            <a:ext cx="12191980" cy="604569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252AF74-0535-4C35-9826-3BFC8932F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871" y="698643"/>
            <a:ext cx="8907522" cy="888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3200" dirty="0"/>
              <a:t>Product Category and Card Types form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016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796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4476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73" name="Straight Connector">
            <a:extLst>
              <a:ext uri="{FF2B5EF4-FFF2-40B4-BE49-F238E27FC236}">
                <a16:creationId xmlns:a16="http://schemas.microsoft.com/office/drawing/2014/main" id="{C27ECE09-20A7-4AE8-973B-F66776C11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8B16E41-1A15-4956-979B-BA20F8A64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7245" y="1233997"/>
            <a:ext cx="9420755" cy="1051388"/>
          </a:xfrm>
        </p:spPr>
        <p:txBody>
          <a:bodyPr/>
          <a:lstStyle/>
          <a:p>
            <a:r>
              <a:rPr lang="en-IN" sz="1600" dirty="0"/>
              <a:t>Points used for different Product categories.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3B3DF-C692-4913-860C-A1585A2F4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46" y="2106965"/>
            <a:ext cx="4876382" cy="2570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B481DF-98A9-45F5-A553-02D55647B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622" y="1759691"/>
            <a:ext cx="5888066" cy="309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98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5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54">
            <a:extLst>
              <a:ext uri="{FF2B5EF4-FFF2-40B4-BE49-F238E27FC236}">
                <a16:creationId xmlns:a16="http://schemas.microsoft.com/office/drawing/2014/main" id="{2FD33B50-DCFC-4FC8-86E6-220C10042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!!Rectangle">
            <a:extLst>
              <a:ext uri="{FF2B5EF4-FFF2-40B4-BE49-F238E27FC236}">
                <a16:creationId xmlns:a16="http://schemas.microsoft.com/office/drawing/2014/main" id="{B0C822EA-49C6-4B57-89F4-2F6A5436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8" name="Picture 3" descr="Abstract smoke background">
            <a:extLst>
              <a:ext uri="{FF2B5EF4-FFF2-40B4-BE49-F238E27FC236}">
                <a16:creationId xmlns:a16="http://schemas.microsoft.com/office/drawing/2014/main" id="{F0926F60-DC5E-2B82-70FA-2E39C92FA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491" b="8922"/>
          <a:stretch/>
        </p:blipFill>
        <p:spPr>
          <a:xfrm>
            <a:off x="0" y="-8878"/>
            <a:ext cx="12191980" cy="604569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252AF74-0535-4C35-9826-3BFC8932F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871" y="698643"/>
            <a:ext cx="8907522" cy="888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3200" dirty="0"/>
              <a:t>Product Category and Card Types form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016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796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4476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73" name="Straight Connector">
            <a:extLst>
              <a:ext uri="{FF2B5EF4-FFF2-40B4-BE49-F238E27FC236}">
                <a16:creationId xmlns:a16="http://schemas.microsoft.com/office/drawing/2014/main" id="{C27ECE09-20A7-4AE8-973B-F66776C11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8B16E41-1A15-4956-979B-BA20F8A64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7245" y="1233997"/>
            <a:ext cx="9420755" cy="1051388"/>
          </a:xfrm>
        </p:spPr>
        <p:txBody>
          <a:bodyPr/>
          <a:lstStyle/>
          <a:p>
            <a:r>
              <a:rPr lang="en-IN" sz="1600" dirty="0"/>
              <a:t>Below card type will auto upgrade based on points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B79DAE-132A-4204-B3E9-A301C648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77" y="2173005"/>
            <a:ext cx="4091722" cy="23996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F244F2-E991-41DF-B826-26870B3AA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381" y="2285385"/>
            <a:ext cx="6095997" cy="182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76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5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54">
            <a:extLst>
              <a:ext uri="{FF2B5EF4-FFF2-40B4-BE49-F238E27FC236}">
                <a16:creationId xmlns:a16="http://schemas.microsoft.com/office/drawing/2014/main" id="{2FD33B50-DCFC-4FC8-86E6-220C10042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!!Rectangle">
            <a:extLst>
              <a:ext uri="{FF2B5EF4-FFF2-40B4-BE49-F238E27FC236}">
                <a16:creationId xmlns:a16="http://schemas.microsoft.com/office/drawing/2014/main" id="{B0C822EA-49C6-4B57-89F4-2F6A5436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8" name="Picture 3" descr="Abstract smoke background">
            <a:extLst>
              <a:ext uri="{FF2B5EF4-FFF2-40B4-BE49-F238E27FC236}">
                <a16:creationId xmlns:a16="http://schemas.microsoft.com/office/drawing/2014/main" id="{F0926F60-DC5E-2B82-70FA-2E39C92FA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491" b="8922"/>
          <a:stretch/>
        </p:blipFill>
        <p:spPr>
          <a:xfrm>
            <a:off x="0" y="-8878"/>
            <a:ext cx="12191980" cy="604569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252AF74-0535-4C35-9826-3BFC8932F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871" y="698643"/>
            <a:ext cx="8907522" cy="888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3200" dirty="0"/>
              <a:t>Bulk Insert Order from excel sheet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016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796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4476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73" name="Straight Connector">
            <a:extLst>
              <a:ext uri="{FF2B5EF4-FFF2-40B4-BE49-F238E27FC236}">
                <a16:creationId xmlns:a16="http://schemas.microsoft.com/office/drawing/2014/main" id="{C27ECE09-20A7-4AE8-973B-F66776C11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8B16E41-1A15-4956-979B-BA20F8A64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7245" y="1233997"/>
            <a:ext cx="9420755" cy="1757778"/>
          </a:xfrm>
        </p:spPr>
        <p:txBody>
          <a:bodyPr/>
          <a:lstStyle/>
          <a:p>
            <a:r>
              <a:rPr lang="en-IN" sz="1600" dirty="0"/>
              <a:t>Customer can move to Data Import web Page and can create new or existing record for Data Import.</a:t>
            </a:r>
          </a:p>
          <a:p>
            <a:r>
              <a:rPr lang="en-IN" sz="1600" dirty="0"/>
              <a:t>Customer can upload excel sheet of order data for import records</a:t>
            </a:r>
          </a:p>
          <a:p>
            <a:r>
              <a:rPr lang="en-IN" sz="1600" dirty="0"/>
              <a:t>Once data sheet will get upload in SharePoint folder all records of sheet will available in Portal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CD768E-F8FA-4B82-B983-AEEDA1113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29" y="2660617"/>
            <a:ext cx="4810125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DBE644-C73C-4F41-806F-F00EE7D6B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916" y="4110951"/>
            <a:ext cx="4681538" cy="2738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AB5124-3FBC-41AC-9B34-2F9FBE4C0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6048" y="3527129"/>
            <a:ext cx="6211337" cy="16620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251CF2-D96A-418A-9265-B9B86F0BFF69}"/>
              </a:ext>
            </a:extLst>
          </p:cNvPr>
          <p:cNvSpPr txBox="1"/>
          <p:nvPr/>
        </p:nvSpPr>
        <p:spPr>
          <a:xfrm>
            <a:off x="6095999" y="2947387"/>
            <a:ext cx="352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CRM records bulk Insert.</a:t>
            </a:r>
          </a:p>
        </p:txBody>
      </p:sp>
    </p:spTree>
    <p:extLst>
      <p:ext uri="{BB962C8B-B14F-4D97-AF65-F5344CB8AC3E}">
        <p14:creationId xmlns:p14="http://schemas.microsoft.com/office/powerpoint/2010/main" val="1403953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5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54">
            <a:extLst>
              <a:ext uri="{FF2B5EF4-FFF2-40B4-BE49-F238E27FC236}">
                <a16:creationId xmlns:a16="http://schemas.microsoft.com/office/drawing/2014/main" id="{2FD33B50-DCFC-4FC8-86E6-220C10042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!!Rectangle">
            <a:extLst>
              <a:ext uri="{FF2B5EF4-FFF2-40B4-BE49-F238E27FC236}">
                <a16:creationId xmlns:a16="http://schemas.microsoft.com/office/drawing/2014/main" id="{B0C822EA-49C6-4B57-89F4-2F6A5436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8" name="Picture 3" descr="Abstract smoke background">
            <a:extLst>
              <a:ext uri="{FF2B5EF4-FFF2-40B4-BE49-F238E27FC236}">
                <a16:creationId xmlns:a16="http://schemas.microsoft.com/office/drawing/2014/main" id="{F0926F60-DC5E-2B82-70FA-2E39C92FA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491" b="8922"/>
          <a:stretch/>
        </p:blipFill>
        <p:spPr>
          <a:xfrm>
            <a:off x="0" y="-8878"/>
            <a:ext cx="12191980" cy="604569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252AF74-0535-4C35-9826-3BFC8932F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871" y="698643"/>
            <a:ext cx="8907522" cy="888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3200" dirty="0"/>
              <a:t>Plugins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016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796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4476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73" name="Straight Connector">
            <a:extLst>
              <a:ext uri="{FF2B5EF4-FFF2-40B4-BE49-F238E27FC236}">
                <a16:creationId xmlns:a16="http://schemas.microsoft.com/office/drawing/2014/main" id="{C27ECE09-20A7-4AE8-973B-F66776C11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8B16E41-1A15-4956-979B-BA20F8A64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1" y="1233996"/>
            <a:ext cx="9639300" cy="4654393"/>
          </a:xfrm>
        </p:spPr>
        <p:txBody>
          <a:bodyPr/>
          <a:lstStyle/>
          <a:p>
            <a:r>
              <a:rPr lang="en-IN" sz="1600" dirty="0"/>
              <a:t>Below Plugin steps used for auto calculate Reward points when new order line add in to  order ,which trigger on update of loyalty reward point in order line.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Below Plugin steps used for auto calculate Reward points when new order add in to  customer ,which trigger on update of Total reward point in order.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Note – Above plugins use for auto refresh rollup field which is available on Order and contact </a:t>
            </a:r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258AF6-1367-40C9-ADFB-4E98D9A01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917" y="1903491"/>
            <a:ext cx="5829300" cy="942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8E6DCD-F1B6-46FA-9ECD-F14A70DE0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977" y="3879783"/>
            <a:ext cx="56769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41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5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54">
            <a:extLst>
              <a:ext uri="{FF2B5EF4-FFF2-40B4-BE49-F238E27FC236}">
                <a16:creationId xmlns:a16="http://schemas.microsoft.com/office/drawing/2014/main" id="{2FD33B50-DCFC-4FC8-86E6-220C10042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!!Rectangle">
            <a:extLst>
              <a:ext uri="{FF2B5EF4-FFF2-40B4-BE49-F238E27FC236}">
                <a16:creationId xmlns:a16="http://schemas.microsoft.com/office/drawing/2014/main" id="{B0C822EA-49C6-4B57-89F4-2F6A5436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8" name="Picture 3" descr="Abstract smoke background">
            <a:extLst>
              <a:ext uri="{FF2B5EF4-FFF2-40B4-BE49-F238E27FC236}">
                <a16:creationId xmlns:a16="http://schemas.microsoft.com/office/drawing/2014/main" id="{F0926F60-DC5E-2B82-70FA-2E39C92FA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491" b="8922"/>
          <a:stretch/>
        </p:blipFill>
        <p:spPr>
          <a:xfrm>
            <a:off x="0" y="-8878"/>
            <a:ext cx="12191980" cy="604569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252AF74-0535-4C35-9826-3BFC8932F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871" y="698643"/>
            <a:ext cx="8907522" cy="888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3200" dirty="0"/>
              <a:t>Business Rules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016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796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4476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73" name="Straight Connector">
            <a:extLst>
              <a:ext uri="{FF2B5EF4-FFF2-40B4-BE49-F238E27FC236}">
                <a16:creationId xmlns:a16="http://schemas.microsoft.com/office/drawing/2014/main" id="{C27ECE09-20A7-4AE8-973B-F66776C11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8B16E41-1A15-4956-979B-BA20F8A64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1" y="1233996"/>
            <a:ext cx="9639300" cy="4654393"/>
          </a:xfrm>
        </p:spPr>
        <p:txBody>
          <a:bodyPr/>
          <a:lstStyle/>
          <a:p>
            <a:r>
              <a:rPr lang="en-IN" sz="1600" dirty="0"/>
              <a:t>As we have limitation for rollup field we cant trigger power automate or plugin so we are using below field in order and contact for copying data from original roll up fields</a:t>
            </a:r>
          </a:p>
          <a:p>
            <a:r>
              <a:rPr lang="en-IN" sz="1600" dirty="0"/>
              <a:t>Below business rules used on Order and Contact table.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527EB4-323A-4366-861B-B8A217A11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13" y="2893566"/>
            <a:ext cx="4841429" cy="2994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35A713-E0CE-4CB2-934A-13345D1084B8}"/>
              </a:ext>
            </a:extLst>
          </p:cNvPr>
          <p:cNvSpPr txBox="1"/>
          <p:nvPr/>
        </p:nvSpPr>
        <p:spPr>
          <a:xfrm>
            <a:off x="1065521" y="2189954"/>
            <a:ext cx="170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AE73BF-29A4-4F0D-8CA6-5D4E25FAD6F7}"/>
              </a:ext>
            </a:extLst>
          </p:cNvPr>
          <p:cNvSpPr txBox="1"/>
          <p:nvPr/>
        </p:nvSpPr>
        <p:spPr>
          <a:xfrm>
            <a:off x="6624437" y="2342354"/>
            <a:ext cx="170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B98435-292D-4178-A5F5-61A935596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333" y="2831554"/>
            <a:ext cx="5269426" cy="295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5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5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54">
            <a:extLst>
              <a:ext uri="{FF2B5EF4-FFF2-40B4-BE49-F238E27FC236}">
                <a16:creationId xmlns:a16="http://schemas.microsoft.com/office/drawing/2014/main" id="{2FD33B50-DCFC-4FC8-86E6-220C10042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!!Rectangle">
            <a:extLst>
              <a:ext uri="{FF2B5EF4-FFF2-40B4-BE49-F238E27FC236}">
                <a16:creationId xmlns:a16="http://schemas.microsoft.com/office/drawing/2014/main" id="{B0C822EA-49C6-4B57-89F4-2F6A5436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8" name="Picture 3" descr="Abstract smoke background">
            <a:extLst>
              <a:ext uri="{FF2B5EF4-FFF2-40B4-BE49-F238E27FC236}">
                <a16:creationId xmlns:a16="http://schemas.microsoft.com/office/drawing/2014/main" id="{F0926F60-DC5E-2B82-70FA-2E39C92FA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491" b="8922"/>
          <a:stretch/>
        </p:blipFill>
        <p:spPr>
          <a:xfrm>
            <a:off x="0" y="-8878"/>
            <a:ext cx="12191980" cy="604569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252AF74-0535-4C35-9826-3BFC8932F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871" y="698643"/>
            <a:ext cx="8907522" cy="888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3200" dirty="0"/>
              <a:t>Power Automate Flows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016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796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4476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73" name="Straight Connector">
            <a:extLst>
              <a:ext uri="{FF2B5EF4-FFF2-40B4-BE49-F238E27FC236}">
                <a16:creationId xmlns:a16="http://schemas.microsoft.com/office/drawing/2014/main" id="{C27ECE09-20A7-4AE8-973B-F66776C11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8B16E41-1A15-4956-979B-BA20F8A64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1" y="1233996"/>
            <a:ext cx="9639300" cy="4654393"/>
          </a:xfrm>
        </p:spPr>
        <p:txBody>
          <a:bodyPr/>
          <a:lstStyle/>
          <a:p>
            <a:r>
              <a:rPr lang="en-IN" sz="1600" dirty="0"/>
              <a:t>Below Power automate flows used for backed jobs.</a:t>
            </a:r>
          </a:p>
          <a:p>
            <a:endParaRPr lang="en-IN" sz="1600" dirty="0"/>
          </a:p>
          <a:p>
            <a:r>
              <a:rPr lang="en-IN" sz="1600" b="1" dirty="0"/>
              <a:t>1-</a:t>
            </a:r>
            <a:r>
              <a:rPr lang="en-IN" sz="1600" dirty="0"/>
              <a:t> </a:t>
            </a:r>
            <a:r>
              <a:rPr lang="en-IN" sz="1600" b="1" dirty="0"/>
              <a:t>Order Line Create Flow </a:t>
            </a:r>
            <a:r>
              <a:rPr lang="en-IN" sz="1600" dirty="0"/>
              <a:t>-  When Order Line create this flow will check Card Type and Product Category and based on its calculate total loyalty points for each order line.</a:t>
            </a:r>
          </a:p>
          <a:p>
            <a:endParaRPr lang="en-IN" sz="1600" dirty="0"/>
          </a:p>
          <a:p>
            <a:r>
              <a:rPr lang="en-IN" sz="1600" b="1" dirty="0"/>
              <a:t>2-</a:t>
            </a:r>
            <a:r>
              <a:rPr lang="en-IN" sz="1600" dirty="0"/>
              <a:t> </a:t>
            </a:r>
            <a:r>
              <a:rPr lang="en-IN" sz="1600" b="1" dirty="0"/>
              <a:t>Update Card Type Based on reward points</a:t>
            </a:r>
            <a:r>
              <a:rPr lang="en-IN" sz="1600" dirty="0"/>
              <a:t>-  Flow will trigger when rewards point get update in Contact Profile , and update Card type based on below table.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b="1" dirty="0"/>
              <a:t>2-</a:t>
            </a:r>
            <a:r>
              <a:rPr lang="en-IN" sz="1600" dirty="0"/>
              <a:t> </a:t>
            </a:r>
            <a:r>
              <a:rPr lang="en-IN" sz="1600" b="1" dirty="0"/>
              <a:t>Bulk Insert records from portal </a:t>
            </a:r>
            <a:r>
              <a:rPr lang="en-IN" sz="1600" dirty="0"/>
              <a:t>-  Flow trigger when any excel file attach in portal and available in </a:t>
            </a:r>
            <a:r>
              <a:rPr lang="en-IN" sz="1600" dirty="0" err="1"/>
              <a:t>sharepoint</a:t>
            </a:r>
            <a:r>
              <a:rPr lang="en-IN" sz="1600" dirty="0"/>
              <a:t> ,its upload all data from SharePoint table to Dataverse.</a:t>
            </a:r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81316-D20E-4F1C-9E9F-C698012EF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24" y="3692001"/>
            <a:ext cx="40957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9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5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54">
            <a:extLst>
              <a:ext uri="{FF2B5EF4-FFF2-40B4-BE49-F238E27FC236}">
                <a16:creationId xmlns:a16="http://schemas.microsoft.com/office/drawing/2014/main" id="{2FD33B50-DCFC-4FC8-86E6-220C10042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!!Rectangle">
            <a:extLst>
              <a:ext uri="{FF2B5EF4-FFF2-40B4-BE49-F238E27FC236}">
                <a16:creationId xmlns:a16="http://schemas.microsoft.com/office/drawing/2014/main" id="{B0C822EA-49C6-4B57-89F4-2F6A5436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8" name="Picture 3" descr="Abstract smoke background">
            <a:extLst>
              <a:ext uri="{FF2B5EF4-FFF2-40B4-BE49-F238E27FC236}">
                <a16:creationId xmlns:a16="http://schemas.microsoft.com/office/drawing/2014/main" id="{F0926F60-DC5E-2B82-70FA-2E39C92FA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491" b="8922"/>
          <a:stretch/>
        </p:blipFill>
        <p:spPr>
          <a:xfrm>
            <a:off x="0" y="-8878"/>
            <a:ext cx="12191980" cy="604569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252AF74-0535-4C35-9826-3BFC8932F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871" y="698643"/>
            <a:ext cx="8907522" cy="888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3200" dirty="0"/>
              <a:t>CRM Solution &amp; Portal Configuration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016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796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4476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73" name="Straight Connector">
            <a:extLst>
              <a:ext uri="{FF2B5EF4-FFF2-40B4-BE49-F238E27FC236}">
                <a16:creationId xmlns:a16="http://schemas.microsoft.com/office/drawing/2014/main" id="{C27ECE09-20A7-4AE8-973B-F66776C11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8B16E41-1A15-4956-979B-BA20F8A64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1" y="1233996"/>
            <a:ext cx="10080110" cy="4654393"/>
          </a:xfrm>
        </p:spPr>
        <p:txBody>
          <a:bodyPr/>
          <a:lstStyle/>
          <a:p>
            <a:r>
              <a:rPr lang="en-IN" sz="1600" dirty="0"/>
              <a:t>Below CRM Solution available with all customization</a:t>
            </a:r>
          </a:p>
          <a:p>
            <a:endParaRPr lang="en-IN" sz="1600" dirty="0"/>
          </a:p>
          <a:p>
            <a:r>
              <a:rPr lang="en-IN" sz="1600" dirty="0"/>
              <a:t>1- Portal Demo Solution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2 – Portal App</a:t>
            </a:r>
          </a:p>
          <a:p>
            <a:endParaRPr lang="en-IN" sz="1600" dirty="0"/>
          </a:p>
          <a:p>
            <a:r>
              <a:rPr lang="en-IN" sz="1600" dirty="0"/>
              <a:t> </a:t>
            </a:r>
          </a:p>
          <a:p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2835B9-1C55-4ABF-8EB8-834102A34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89" y="2361777"/>
            <a:ext cx="9410217" cy="1450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804481-EC82-4E61-91A0-566123387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587" y="4561087"/>
            <a:ext cx="7839538" cy="206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88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5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54">
            <a:extLst>
              <a:ext uri="{FF2B5EF4-FFF2-40B4-BE49-F238E27FC236}">
                <a16:creationId xmlns:a16="http://schemas.microsoft.com/office/drawing/2014/main" id="{2FD33B50-DCFC-4FC8-86E6-220C10042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!!Rectangle">
            <a:extLst>
              <a:ext uri="{FF2B5EF4-FFF2-40B4-BE49-F238E27FC236}">
                <a16:creationId xmlns:a16="http://schemas.microsoft.com/office/drawing/2014/main" id="{B0C822EA-49C6-4B57-89F4-2F6A5436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8" name="Picture 3" descr="Abstract smoke background">
            <a:extLst>
              <a:ext uri="{FF2B5EF4-FFF2-40B4-BE49-F238E27FC236}">
                <a16:creationId xmlns:a16="http://schemas.microsoft.com/office/drawing/2014/main" id="{F0926F60-DC5E-2B82-70FA-2E39C92FA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491" b="8922"/>
          <a:stretch/>
        </p:blipFill>
        <p:spPr>
          <a:xfrm>
            <a:off x="0" y="-8878"/>
            <a:ext cx="12191980" cy="604569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252AF74-0535-4C35-9826-3BFC8932F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871" y="698643"/>
            <a:ext cx="8907522" cy="888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3200" dirty="0"/>
              <a:t>Deployment Strategies</a:t>
            </a:r>
            <a:endParaRPr lang="en-US" sz="3200" dirty="0"/>
          </a:p>
        </p:txBody>
      </p:sp>
      <p:sp>
        <p:nvSpPr>
          <p:cNvPr id="7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016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796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4476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73" name="Straight Connector">
            <a:extLst>
              <a:ext uri="{FF2B5EF4-FFF2-40B4-BE49-F238E27FC236}">
                <a16:creationId xmlns:a16="http://schemas.microsoft.com/office/drawing/2014/main" id="{C27ECE09-20A7-4AE8-973B-F66776C11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8B16E41-1A15-4956-979B-BA20F8A64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1" y="1233997"/>
            <a:ext cx="10080110" cy="3216720"/>
          </a:xfrm>
        </p:spPr>
        <p:txBody>
          <a:bodyPr/>
          <a:lstStyle/>
          <a:p>
            <a:r>
              <a:rPr lang="en-IN" sz="1600" dirty="0"/>
              <a:t>Below points need to keep in mind before deploy solution in upper environments</a:t>
            </a:r>
          </a:p>
          <a:p>
            <a:endParaRPr lang="en-IN" sz="1600" dirty="0"/>
          </a:p>
          <a:p>
            <a:r>
              <a:rPr lang="en-IN" sz="1600" dirty="0"/>
              <a:t>1- First need to deploy CRM solution using manually import or using CI/CD pipeline.</a:t>
            </a:r>
          </a:p>
          <a:p>
            <a:r>
              <a:rPr lang="en-IN" sz="1600" dirty="0"/>
              <a:t>2- It will be good practice we use same guid for all master or Reference Data.</a:t>
            </a:r>
          </a:p>
          <a:p>
            <a:r>
              <a:rPr lang="en-IN" sz="1600" dirty="0"/>
              <a:t>3- Deploy Portal configuration using Configuration Migration Tool or Portal records mover tool available in </a:t>
            </a:r>
            <a:r>
              <a:rPr lang="en-IN" sz="1600" dirty="0" err="1"/>
              <a:t>XRMToolBox</a:t>
            </a:r>
            <a:r>
              <a:rPr lang="en-IN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777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5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54">
            <a:extLst>
              <a:ext uri="{FF2B5EF4-FFF2-40B4-BE49-F238E27FC236}">
                <a16:creationId xmlns:a16="http://schemas.microsoft.com/office/drawing/2014/main" id="{2FD33B50-DCFC-4FC8-86E6-220C10042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!!Rectangle">
            <a:extLst>
              <a:ext uri="{FF2B5EF4-FFF2-40B4-BE49-F238E27FC236}">
                <a16:creationId xmlns:a16="http://schemas.microsoft.com/office/drawing/2014/main" id="{B0C822EA-49C6-4B57-89F4-2F6A5436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8" name="Picture 3" descr="Abstract smoke background">
            <a:extLst>
              <a:ext uri="{FF2B5EF4-FFF2-40B4-BE49-F238E27FC236}">
                <a16:creationId xmlns:a16="http://schemas.microsoft.com/office/drawing/2014/main" id="{F0926F60-DC5E-2B82-70FA-2E39C92FA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491" b="8922"/>
          <a:stretch/>
        </p:blipFill>
        <p:spPr>
          <a:xfrm>
            <a:off x="0" y="-8878"/>
            <a:ext cx="1219198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252AF74-0535-4C35-9826-3BFC8932F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267" y="698643"/>
            <a:ext cx="8741125" cy="888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3200" dirty="0"/>
              <a:t>Environment Details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016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796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4476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73" name="Straight Connector">
            <a:extLst>
              <a:ext uri="{FF2B5EF4-FFF2-40B4-BE49-F238E27FC236}">
                <a16:creationId xmlns:a16="http://schemas.microsoft.com/office/drawing/2014/main" id="{C27ECE09-20A7-4AE8-973B-F66776C11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F802C75C-80C4-4409-A29F-BCAB4B578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77376"/>
            <a:ext cx="9144000" cy="2787588"/>
          </a:xfrm>
        </p:spPr>
        <p:txBody>
          <a:bodyPr/>
          <a:lstStyle/>
          <a:p>
            <a:r>
              <a:rPr lang="en-IN" sz="1600" dirty="0"/>
              <a:t>Below Environments have created for CRM and Portal</a:t>
            </a:r>
          </a:p>
          <a:p>
            <a:endParaRPr lang="en-IN" sz="1600" dirty="0"/>
          </a:p>
          <a:p>
            <a:r>
              <a:rPr lang="en-IN" sz="1600" dirty="0"/>
              <a:t>1- CRM - </a:t>
            </a:r>
            <a:r>
              <a:rPr lang="en-IN" sz="1600" dirty="0">
                <a:hlinkClick r:id="rId3"/>
              </a:rPr>
              <a:t>https://orge4eb3047.crm8.dynamics.com/</a:t>
            </a:r>
            <a:endParaRPr lang="en-IN" sz="1600" dirty="0"/>
          </a:p>
          <a:p>
            <a:r>
              <a:rPr lang="en-IN" sz="1600" dirty="0"/>
              <a:t>2- Power Portal - </a:t>
            </a:r>
            <a:r>
              <a:rPr lang="en-IN" sz="1600" dirty="0">
                <a:hlinkClick r:id="rId4"/>
              </a:rPr>
              <a:t>https://loyaltymanagementsol.powerappsportals.com/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70273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5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54">
            <a:extLst>
              <a:ext uri="{FF2B5EF4-FFF2-40B4-BE49-F238E27FC236}">
                <a16:creationId xmlns:a16="http://schemas.microsoft.com/office/drawing/2014/main" id="{2FD33B50-DCFC-4FC8-86E6-220C10042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!!Rectangle">
            <a:extLst>
              <a:ext uri="{FF2B5EF4-FFF2-40B4-BE49-F238E27FC236}">
                <a16:creationId xmlns:a16="http://schemas.microsoft.com/office/drawing/2014/main" id="{B0C822EA-49C6-4B57-89F4-2F6A5436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016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796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4476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73" name="Straight Connector">
            <a:extLst>
              <a:ext uri="{FF2B5EF4-FFF2-40B4-BE49-F238E27FC236}">
                <a16:creationId xmlns:a16="http://schemas.microsoft.com/office/drawing/2014/main" id="{C27ECE09-20A7-4AE8-973B-F66776C11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8B16E41-1A15-4956-979B-BA20F8A64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1" y="1233997"/>
            <a:ext cx="10080110" cy="3216720"/>
          </a:xfrm>
        </p:spPr>
        <p:txBody>
          <a:bodyPr/>
          <a:lstStyle/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3600" dirty="0"/>
          </a:p>
          <a:p>
            <a:r>
              <a:rPr lang="en-IN" sz="3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7321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5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54">
            <a:extLst>
              <a:ext uri="{FF2B5EF4-FFF2-40B4-BE49-F238E27FC236}">
                <a16:creationId xmlns:a16="http://schemas.microsoft.com/office/drawing/2014/main" id="{2FD33B50-DCFC-4FC8-86E6-220C10042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!!Rectangle">
            <a:extLst>
              <a:ext uri="{FF2B5EF4-FFF2-40B4-BE49-F238E27FC236}">
                <a16:creationId xmlns:a16="http://schemas.microsoft.com/office/drawing/2014/main" id="{B0C822EA-49C6-4B57-89F4-2F6A5436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8" name="Picture 3" descr="Abstract smoke background">
            <a:extLst>
              <a:ext uri="{FF2B5EF4-FFF2-40B4-BE49-F238E27FC236}">
                <a16:creationId xmlns:a16="http://schemas.microsoft.com/office/drawing/2014/main" id="{F0926F60-DC5E-2B82-70FA-2E39C92FA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491" b="8922"/>
          <a:stretch/>
        </p:blipFill>
        <p:spPr>
          <a:xfrm>
            <a:off x="74026" y="8313"/>
            <a:ext cx="1219198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252AF74-0535-4C35-9826-3BFC8932F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267" y="698643"/>
            <a:ext cx="8741125" cy="888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3200" dirty="0"/>
              <a:t>External user Login and Registration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016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796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4476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73" name="Straight Connector">
            <a:extLst>
              <a:ext uri="{FF2B5EF4-FFF2-40B4-BE49-F238E27FC236}">
                <a16:creationId xmlns:a16="http://schemas.microsoft.com/office/drawing/2014/main" id="{C27ECE09-20A7-4AE8-973B-F66776C11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F802C75C-80C4-4409-A29F-BCAB4B578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4109"/>
            <a:ext cx="5863509" cy="4429953"/>
          </a:xfrm>
        </p:spPr>
        <p:txBody>
          <a:bodyPr/>
          <a:lstStyle/>
          <a:p>
            <a:r>
              <a:rPr lang="en-IN" sz="1600" dirty="0"/>
              <a:t>1-New customer can register them portal form different method </a:t>
            </a:r>
          </a:p>
          <a:p>
            <a:r>
              <a:rPr lang="en-IN" sz="1600" dirty="0"/>
              <a:t>2-Customer can register by different method of authentication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  1- Local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  2- External Authentication – Microsoft Account, Facebook ,Twitter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r>
              <a:rPr lang="en-IN" sz="1600" dirty="0"/>
              <a:t>3-User Can Register them by create contact and by using invitation method.</a:t>
            </a:r>
          </a:p>
          <a:p>
            <a:endParaRPr lang="en-IN" sz="1600" dirty="0"/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931D2-C09C-403C-9E61-54DC8DC3D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454" y="2024108"/>
            <a:ext cx="3209924" cy="21859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F2608F-0B82-40D9-969B-9B1D258BA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454" y="4444476"/>
            <a:ext cx="3209924" cy="136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8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5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54">
            <a:extLst>
              <a:ext uri="{FF2B5EF4-FFF2-40B4-BE49-F238E27FC236}">
                <a16:creationId xmlns:a16="http://schemas.microsoft.com/office/drawing/2014/main" id="{2FD33B50-DCFC-4FC8-86E6-220C10042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!!Rectangle">
            <a:extLst>
              <a:ext uri="{FF2B5EF4-FFF2-40B4-BE49-F238E27FC236}">
                <a16:creationId xmlns:a16="http://schemas.microsoft.com/office/drawing/2014/main" id="{B0C822EA-49C6-4B57-89F4-2F6A5436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8" name="Picture 3" descr="Abstract smoke background">
            <a:extLst>
              <a:ext uri="{FF2B5EF4-FFF2-40B4-BE49-F238E27FC236}">
                <a16:creationId xmlns:a16="http://schemas.microsoft.com/office/drawing/2014/main" id="{F0926F60-DC5E-2B82-70FA-2E39C92FA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491" b="8922"/>
          <a:stretch/>
        </p:blipFill>
        <p:spPr>
          <a:xfrm>
            <a:off x="0" y="-8878"/>
            <a:ext cx="1219198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252AF74-0535-4C35-9826-3BFC8932F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267" y="698643"/>
            <a:ext cx="8741125" cy="888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3200" dirty="0"/>
              <a:t>User Profile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016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796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4476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73" name="Straight Connector">
            <a:extLst>
              <a:ext uri="{FF2B5EF4-FFF2-40B4-BE49-F238E27FC236}">
                <a16:creationId xmlns:a16="http://schemas.microsoft.com/office/drawing/2014/main" id="{C27ECE09-20A7-4AE8-973B-F66776C11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F802C75C-80C4-4409-A29F-BCAB4B578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725" y="1417561"/>
            <a:ext cx="10201275" cy="3447403"/>
          </a:xfrm>
        </p:spPr>
        <p:txBody>
          <a:bodyPr/>
          <a:lstStyle/>
          <a:p>
            <a:r>
              <a:rPr lang="en-IN" sz="1600" dirty="0"/>
              <a:t>After successful login in portal ,User can navigate and can see profile details look like below,</a:t>
            </a:r>
          </a:p>
          <a:p>
            <a:r>
              <a:rPr lang="en-IN" sz="1600" dirty="0"/>
              <a:t>Payment Information ,accumulated reward points</a:t>
            </a:r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8BA2E-4794-4BD5-86C9-442F352C8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68" y="2819400"/>
            <a:ext cx="5773888" cy="31347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6DABA9-7BE3-4C6B-A303-A9B55D99E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137" y="2835167"/>
            <a:ext cx="4720973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2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5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54">
            <a:extLst>
              <a:ext uri="{FF2B5EF4-FFF2-40B4-BE49-F238E27FC236}">
                <a16:creationId xmlns:a16="http://schemas.microsoft.com/office/drawing/2014/main" id="{2FD33B50-DCFC-4FC8-86E6-220C10042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!!Rectangle">
            <a:extLst>
              <a:ext uri="{FF2B5EF4-FFF2-40B4-BE49-F238E27FC236}">
                <a16:creationId xmlns:a16="http://schemas.microsoft.com/office/drawing/2014/main" id="{B0C822EA-49C6-4B57-89F4-2F6A5436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8" name="Picture 3" descr="Abstract smoke background">
            <a:extLst>
              <a:ext uri="{FF2B5EF4-FFF2-40B4-BE49-F238E27FC236}">
                <a16:creationId xmlns:a16="http://schemas.microsoft.com/office/drawing/2014/main" id="{F0926F60-DC5E-2B82-70FA-2E39C92FA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491" b="8922"/>
          <a:stretch/>
        </p:blipFill>
        <p:spPr>
          <a:xfrm>
            <a:off x="0" y="-8878"/>
            <a:ext cx="1219198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252AF74-0535-4C35-9826-3BFC8932F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871" y="698643"/>
            <a:ext cx="8907522" cy="88809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IN" sz="3200" dirty="0"/>
              <a:t>Entity Table Configuration and ER Diagram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016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796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4476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73" name="Straight Connector">
            <a:extLst>
              <a:ext uri="{FF2B5EF4-FFF2-40B4-BE49-F238E27FC236}">
                <a16:creationId xmlns:a16="http://schemas.microsoft.com/office/drawing/2014/main" id="{C27ECE09-20A7-4AE8-973B-F66776C11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F802C75C-80C4-4409-A29F-BCAB4B578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602" y="1417561"/>
            <a:ext cx="10044398" cy="4033328"/>
          </a:xfrm>
        </p:spPr>
        <p:txBody>
          <a:bodyPr/>
          <a:lstStyle/>
          <a:p>
            <a:r>
              <a:rPr lang="en-IN" sz="1600" dirty="0"/>
              <a:t>Below Tables have used for configure data in D365 CRM </a:t>
            </a:r>
          </a:p>
          <a:p>
            <a:endParaRPr lang="en-IN" sz="1600" dirty="0"/>
          </a:p>
          <a:p>
            <a:r>
              <a:rPr lang="en-IN" sz="1600" dirty="0"/>
              <a:t>1- Unit Group</a:t>
            </a:r>
          </a:p>
          <a:p>
            <a:r>
              <a:rPr lang="en-IN" sz="1600" dirty="0"/>
              <a:t>2- Unit</a:t>
            </a:r>
          </a:p>
          <a:p>
            <a:r>
              <a:rPr lang="en-IN" sz="1600" dirty="0"/>
              <a:t>3- Price List </a:t>
            </a:r>
          </a:p>
          <a:p>
            <a:r>
              <a:rPr lang="en-IN" sz="1600" dirty="0"/>
              <a:t>4- Product</a:t>
            </a:r>
          </a:p>
          <a:p>
            <a:r>
              <a:rPr lang="en-IN" sz="1600" dirty="0"/>
              <a:t>5- Price List Items</a:t>
            </a:r>
          </a:p>
          <a:p>
            <a:r>
              <a:rPr lang="en-IN" sz="1600" dirty="0"/>
              <a:t>6- Product Category</a:t>
            </a:r>
          </a:p>
          <a:p>
            <a:r>
              <a:rPr lang="en-IN" sz="1600" dirty="0"/>
              <a:t>7 – Order</a:t>
            </a:r>
          </a:p>
          <a:p>
            <a:r>
              <a:rPr lang="en-IN" sz="1600" dirty="0"/>
              <a:t>8- Order Line</a:t>
            </a:r>
          </a:p>
          <a:p>
            <a:r>
              <a:rPr lang="en-IN" sz="1600" dirty="0"/>
              <a:t>9- Card Type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3176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5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54">
            <a:extLst>
              <a:ext uri="{FF2B5EF4-FFF2-40B4-BE49-F238E27FC236}">
                <a16:creationId xmlns:a16="http://schemas.microsoft.com/office/drawing/2014/main" id="{2FD33B50-DCFC-4FC8-86E6-220C10042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!!Rectangle">
            <a:extLst>
              <a:ext uri="{FF2B5EF4-FFF2-40B4-BE49-F238E27FC236}">
                <a16:creationId xmlns:a16="http://schemas.microsoft.com/office/drawing/2014/main" id="{B0C822EA-49C6-4B57-89F4-2F6A5436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8" name="Picture 3" descr="Abstract smoke background">
            <a:extLst>
              <a:ext uri="{FF2B5EF4-FFF2-40B4-BE49-F238E27FC236}">
                <a16:creationId xmlns:a16="http://schemas.microsoft.com/office/drawing/2014/main" id="{F0926F60-DC5E-2B82-70FA-2E39C92FA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491" b="8922"/>
          <a:stretch/>
        </p:blipFill>
        <p:spPr>
          <a:xfrm>
            <a:off x="0" y="-8878"/>
            <a:ext cx="12191980" cy="604569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252AF74-0535-4C35-9826-3BFC8932F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871" y="698643"/>
            <a:ext cx="8907522" cy="888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3200"/>
              <a:t>Entity Relationship Diagram 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016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796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4476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73" name="Straight Connector">
            <a:extLst>
              <a:ext uri="{FF2B5EF4-FFF2-40B4-BE49-F238E27FC236}">
                <a16:creationId xmlns:a16="http://schemas.microsoft.com/office/drawing/2014/main" id="{C27ECE09-20A7-4AE8-973B-F66776C11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F802C75C-80C4-4409-A29F-BCAB4B578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602" y="1417561"/>
            <a:ext cx="10044398" cy="4033328"/>
          </a:xfrm>
        </p:spPr>
        <p:txBody>
          <a:bodyPr/>
          <a:lstStyle/>
          <a:p>
            <a:r>
              <a:rPr lang="en-IN" sz="1600"/>
              <a:t> </a:t>
            </a:r>
          </a:p>
          <a:p>
            <a:endParaRPr lang="en-IN" sz="1600"/>
          </a:p>
          <a:p>
            <a:r>
              <a:rPr lang="en-IN" sz="1600"/>
              <a:t> </a:t>
            </a:r>
          </a:p>
          <a:p>
            <a:endParaRPr lang="en-IN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4D9475-335A-49FA-BEA3-2281C8CEE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8573"/>
            <a:ext cx="12192000" cy="321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2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5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54">
            <a:extLst>
              <a:ext uri="{FF2B5EF4-FFF2-40B4-BE49-F238E27FC236}">
                <a16:creationId xmlns:a16="http://schemas.microsoft.com/office/drawing/2014/main" id="{2FD33B50-DCFC-4FC8-86E6-220C10042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!!Rectangle">
            <a:extLst>
              <a:ext uri="{FF2B5EF4-FFF2-40B4-BE49-F238E27FC236}">
                <a16:creationId xmlns:a16="http://schemas.microsoft.com/office/drawing/2014/main" id="{B0C822EA-49C6-4B57-89F4-2F6A5436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8" name="Picture 3" descr="Abstract smoke background">
            <a:extLst>
              <a:ext uri="{FF2B5EF4-FFF2-40B4-BE49-F238E27FC236}">
                <a16:creationId xmlns:a16="http://schemas.microsoft.com/office/drawing/2014/main" id="{F0926F60-DC5E-2B82-70FA-2E39C92FA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491" b="8922"/>
          <a:stretch/>
        </p:blipFill>
        <p:spPr>
          <a:xfrm>
            <a:off x="0" y="-8878"/>
            <a:ext cx="12191980" cy="604569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252AF74-0535-4C35-9826-3BFC8932F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871" y="698643"/>
            <a:ext cx="8907522" cy="888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3200" dirty="0"/>
              <a:t>Web Pages ,Basic Form and Views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016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796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4476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73" name="Straight Connector">
            <a:extLst>
              <a:ext uri="{FF2B5EF4-FFF2-40B4-BE49-F238E27FC236}">
                <a16:creationId xmlns:a16="http://schemas.microsoft.com/office/drawing/2014/main" id="{C27ECE09-20A7-4AE8-973B-F66776C11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F802C75C-80C4-4409-A29F-BCAB4B578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602" y="1417560"/>
            <a:ext cx="2368173" cy="4388435"/>
          </a:xfrm>
        </p:spPr>
        <p:txBody>
          <a:bodyPr/>
          <a:lstStyle/>
          <a:p>
            <a:r>
              <a:rPr lang="en-IN" sz="1600" dirty="0"/>
              <a:t> </a:t>
            </a:r>
          </a:p>
          <a:p>
            <a:r>
              <a:rPr lang="en-IN" dirty="0"/>
              <a:t>Web Pages</a:t>
            </a:r>
          </a:p>
          <a:p>
            <a:r>
              <a:rPr lang="en-IN" sz="1400" dirty="0"/>
              <a:t>1- Purchase</a:t>
            </a:r>
          </a:p>
          <a:p>
            <a:r>
              <a:rPr lang="en-IN" sz="1400" dirty="0"/>
              <a:t>2-Oder Detail</a:t>
            </a:r>
          </a:p>
          <a:p>
            <a:r>
              <a:rPr lang="en-IN" sz="1400" dirty="0"/>
              <a:t>3-Data Import</a:t>
            </a:r>
          </a:p>
          <a:p>
            <a:endParaRPr lang="en-IN" sz="1600" dirty="0"/>
          </a:p>
          <a:p>
            <a:r>
              <a:rPr lang="en-IN" dirty="0"/>
              <a:t>Basic Forms</a:t>
            </a:r>
          </a:p>
          <a:p>
            <a:r>
              <a:rPr lang="en-IN" sz="1400" dirty="0"/>
              <a:t>1- Purchase Order</a:t>
            </a:r>
          </a:p>
          <a:p>
            <a:r>
              <a:rPr lang="en-IN" sz="1400" dirty="0"/>
              <a:t>2- Purchase Order - Edit</a:t>
            </a:r>
          </a:p>
          <a:p>
            <a:r>
              <a:rPr lang="en-IN" sz="1400" dirty="0"/>
              <a:t>3-Data Import</a:t>
            </a:r>
          </a:p>
          <a:p>
            <a:r>
              <a:rPr lang="en-IN" sz="1400" dirty="0"/>
              <a:t>4- Order Detail Create</a:t>
            </a:r>
          </a:p>
          <a:p>
            <a:r>
              <a:rPr lang="en-IN" sz="1400" dirty="0"/>
              <a:t>5- Order Detail - Edit</a:t>
            </a:r>
          </a:p>
          <a:p>
            <a:endParaRPr lang="en-IN" sz="1600" dirty="0"/>
          </a:p>
          <a:p>
            <a:r>
              <a:rPr lang="en-IN" sz="1600" dirty="0"/>
              <a:t> </a:t>
            </a:r>
          </a:p>
          <a:p>
            <a:endParaRPr lang="en-IN" sz="1600" dirty="0"/>
          </a:p>
        </p:txBody>
      </p:sp>
      <p:sp>
        <p:nvSpPr>
          <p:cNvPr id="13" name="Subtitle 6">
            <a:extLst>
              <a:ext uri="{FF2B5EF4-FFF2-40B4-BE49-F238E27FC236}">
                <a16:creationId xmlns:a16="http://schemas.microsoft.com/office/drawing/2014/main" id="{7A7B7447-9E3B-40E0-93AE-B2B5C4C41DF8}"/>
              </a:ext>
            </a:extLst>
          </p:cNvPr>
          <p:cNvSpPr txBox="1">
            <a:spLocks/>
          </p:cNvSpPr>
          <p:nvPr/>
        </p:nvSpPr>
        <p:spPr>
          <a:xfrm>
            <a:off x="3785538" y="1552204"/>
            <a:ext cx="2368173" cy="4388435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8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8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8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8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8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 </a:t>
            </a:r>
          </a:p>
          <a:p>
            <a:r>
              <a:rPr lang="en-IN" dirty="0"/>
              <a:t>List View</a:t>
            </a:r>
          </a:p>
          <a:p>
            <a:r>
              <a:rPr lang="en-IN" sz="1400" dirty="0"/>
              <a:t>1- Purchase order view</a:t>
            </a:r>
          </a:p>
          <a:p>
            <a:r>
              <a:rPr lang="en-IN" sz="1400" dirty="0"/>
              <a:t>2-Data Import</a:t>
            </a:r>
          </a:p>
          <a:p>
            <a:endParaRPr lang="en-IN" sz="1600" dirty="0"/>
          </a:p>
          <a:p>
            <a:r>
              <a:rPr lang="en-IN" dirty="0"/>
              <a:t>Web Roles</a:t>
            </a:r>
          </a:p>
          <a:p>
            <a:r>
              <a:rPr lang="en-IN" sz="1400" dirty="0"/>
              <a:t>1- Administrator</a:t>
            </a:r>
          </a:p>
          <a:p>
            <a:r>
              <a:rPr lang="en-IN" sz="1400" dirty="0"/>
              <a:t>2- Web </a:t>
            </a:r>
            <a:r>
              <a:rPr lang="en-IN" sz="1400" dirty="0" err="1"/>
              <a:t>Api</a:t>
            </a:r>
            <a:r>
              <a:rPr lang="en-IN" sz="1400" dirty="0"/>
              <a:t> User</a:t>
            </a:r>
          </a:p>
          <a:p>
            <a:endParaRPr lang="en-IN" sz="1600" dirty="0"/>
          </a:p>
          <a:p>
            <a:r>
              <a:rPr lang="en-IN" sz="1600" dirty="0"/>
              <a:t> 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4536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5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54">
            <a:extLst>
              <a:ext uri="{FF2B5EF4-FFF2-40B4-BE49-F238E27FC236}">
                <a16:creationId xmlns:a16="http://schemas.microsoft.com/office/drawing/2014/main" id="{2FD33B50-DCFC-4FC8-86E6-220C10042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!!Rectangle">
            <a:extLst>
              <a:ext uri="{FF2B5EF4-FFF2-40B4-BE49-F238E27FC236}">
                <a16:creationId xmlns:a16="http://schemas.microsoft.com/office/drawing/2014/main" id="{B0C822EA-49C6-4B57-89F4-2F6A5436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8" name="Picture 3" descr="Abstract smoke background">
            <a:extLst>
              <a:ext uri="{FF2B5EF4-FFF2-40B4-BE49-F238E27FC236}">
                <a16:creationId xmlns:a16="http://schemas.microsoft.com/office/drawing/2014/main" id="{F0926F60-DC5E-2B82-70FA-2E39C92FA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491" b="8922"/>
          <a:stretch/>
        </p:blipFill>
        <p:spPr>
          <a:xfrm>
            <a:off x="0" y="-8878"/>
            <a:ext cx="12191980" cy="604569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252AF74-0535-4C35-9826-3BFC8932F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871" y="698643"/>
            <a:ext cx="8907522" cy="888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3200" dirty="0"/>
              <a:t>Create Purchase Order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016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796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4476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73" name="Straight Connector">
            <a:extLst>
              <a:ext uri="{FF2B5EF4-FFF2-40B4-BE49-F238E27FC236}">
                <a16:creationId xmlns:a16="http://schemas.microsoft.com/office/drawing/2014/main" id="{C27ECE09-20A7-4AE8-973B-F66776C11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8B16E41-1A15-4956-979B-BA20F8A64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7245" y="1233997"/>
            <a:ext cx="9420755" cy="1051388"/>
          </a:xfrm>
        </p:spPr>
        <p:txBody>
          <a:bodyPr/>
          <a:lstStyle/>
          <a:p>
            <a:r>
              <a:rPr lang="en-IN" sz="1600" dirty="0"/>
              <a:t>Customer can login in to Portal and navigate for create purchase order show as below</a:t>
            </a:r>
          </a:p>
          <a:p>
            <a:r>
              <a:rPr lang="en-IN" sz="1600" dirty="0"/>
              <a:t>User can fill below order form where customer and  Card Type will autopopulate from user profile</a:t>
            </a:r>
          </a:p>
          <a:p>
            <a:endParaRPr lang="en-IN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97B8FC-405C-4740-8EA1-96430C723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22" y="2192785"/>
            <a:ext cx="10730918" cy="39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1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5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54">
            <a:extLst>
              <a:ext uri="{FF2B5EF4-FFF2-40B4-BE49-F238E27FC236}">
                <a16:creationId xmlns:a16="http://schemas.microsoft.com/office/drawing/2014/main" id="{2FD33B50-DCFC-4FC8-86E6-220C10042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!!Rectangle">
            <a:extLst>
              <a:ext uri="{FF2B5EF4-FFF2-40B4-BE49-F238E27FC236}">
                <a16:creationId xmlns:a16="http://schemas.microsoft.com/office/drawing/2014/main" id="{B0C822EA-49C6-4B57-89F4-2F6A5436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8" name="Picture 3" descr="Abstract smoke background">
            <a:extLst>
              <a:ext uri="{FF2B5EF4-FFF2-40B4-BE49-F238E27FC236}">
                <a16:creationId xmlns:a16="http://schemas.microsoft.com/office/drawing/2014/main" id="{F0926F60-DC5E-2B82-70FA-2E39C92FA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491" b="8922"/>
          <a:stretch/>
        </p:blipFill>
        <p:spPr>
          <a:xfrm>
            <a:off x="0" y="-8878"/>
            <a:ext cx="12191980" cy="604569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252AF74-0535-4C35-9826-3BFC8932F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871" y="698643"/>
            <a:ext cx="8907522" cy="888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3200" dirty="0"/>
              <a:t>Create Purchase Order Detail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016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796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4476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73" name="Straight Connector">
            <a:extLst>
              <a:ext uri="{FF2B5EF4-FFF2-40B4-BE49-F238E27FC236}">
                <a16:creationId xmlns:a16="http://schemas.microsoft.com/office/drawing/2014/main" id="{C27ECE09-20A7-4AE8-973B-F66776C11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8B16E41-1A15-4956-979B-BA20F8A64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7245" y="1233997"/>
            <a:ext cx="9420755" cy="1051388"/>
          </a:xfrm>
        </p:spPr>
        <p:txBody>
          <a:bodyPr/>
          <a:lstStyle/>
          <a:p>
            <a:r>
              <a:rPr lang="en-IN" sz="1600" dirty="0"/>
              <a:t>Customer can fill order detail with below detail 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F68F8-2907-4D6C-BA7B-B65E6F731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899" y="1837500"/>
            <a:ext cx="7714201" cy="432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378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780</Words>
  <Application>Microsoft Office PowerPoint</Application>
  <PresentationFormat>Widescreen</PresentationFormat>
  <Paragraphs>174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Univers</vt:lpstr>
      <vt:lpstr>GradientVTI</vt:lpstr>
      <vt:lpstr>Loyalty Management Solution </vt:lpstr>
      <vt:lpstr>Environment Details</vt:lpstr>
      <vt:lpstr>External user Login and Registration</vt:lpstr>
      <vt:lpstr>User Profile</vt:lpstr>
      <vt:lpstr>Entity Table Configuration and ER Diagram</vt:lpstr>
      <vt:lpstr>Entity Relationship Diagram </vt:lpstr>
      <vt:lpstr>Web Pages ,Basic Form and Views</vt:lpstr>
      <vt:lpstr>Create Purchase Order</vt:lpstr>
      <vt:lpstr>Create Purchase Order Detail</vt:lpstr>
      <vt:lpstr>Create Purchase Order Detail</vt:lpstr>
      <vt:lpstr>Points for different Products</vt:lpstr>
      <vt:lpstr>Product Category and Card Types form</vt:lpstr>
      <vt:lpstr>Product Category and Card Types form</vt:lpstr>
      <vt:lpstr>Bulk Insert Order from excel sheet</vt:lpstr>
      <vt:lpstr>Plugins</vt:lpstr>
      <vt:lpstr>Business Rules</vt:lpstr>
      <vt:lpstr>Power Automate Flows</vt:lpstr>
      <vt:lpstr>CRM Solution &amp; Portal Configuration</vt:lpstr>
      <vt:lpstr>Deployment Strategies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Loyalty Management Solution </dc:title>
  <dc:creator>Ashok Kumar Singh</dc:creator>
  <cp:lastModifiedBy>Ashok Kumar Singh</cp:lastModifiedBy>
  <cp:revision>22</cp:revision>
  <dcterms:created xsi:type="dcterms:W3CDTF">2023-04-25T11:56:59Z</dcterms:created>
  <dcterms:modified xsi:type="dcterms:W3CDTF">2023-04-25T15:13:40Z</dcterms:modified>
</cp:coreProperties>
</file>