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25979"/>
            <a:ext cx="7772400" cy="14401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40479"/>
            <a:ext cx="6400800" cy="1714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2892311" y="847020"/>
            <a:ext cx="3359377" cy="436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947737" y="1697036"/>
            <a:ext cx="7253606" cy="38646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892311" y="847020"/>
            <a:ext cx="3359377" cy="436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947737" y="1697036"/>
            <a:ext cx="7253606" cy="38646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2892311" y="847020"/>
            <a:ext cx="3359377" cy="436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457200" y="1577339"/>
            <a:ext cx="3977641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892311" y="847020"/>
            <a:ext cx="3359377" cy="436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892311" y="847020"/>
            <a:ext cx="3359377" cy="4368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24" y="264678"/>
            <a:ext cx="1678305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7"/>
            <a:ext cx="8229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indent="38100">
              <a:lnSpc>
                <a:spcPts val="1200"/>
              </a:lnSpc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7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3810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ts val="1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8.png"/><Relationship Id="rId4" Type="http://schemas.openxmlformats.org/officeDocument/2006/relationships/image" Target="../media/image2.jpeg"/><Relationship Id="rId5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1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2"/>
          <p:cNvSpPr txBox="1"/>
          <p:nvPr/>
        </p:nvSpPr>
        <p:spPr>
          <a:xfrm>
            <a:off x="738613" y="2314055"/>
            <a:ext cx="7667626" cy="109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82369" marR="5080" indent="-1170304">
              <a:lnSpc>
                <a:spcPct val="110899"/>
              </a:lnSpc>
              <a:spcBef>
                <a:spcPts val="100"/>
              </a:spcBef>
              <a:defRPr spc="-5" sz="3700"/>
            </a:pPr>
            <a:r>
              <a:t>CYBER</a:t>
            </a:r>
            <a:r>
              <a:rPr spc="-15"/>
              <a:t> </a:t>
            </a:r>
            <a:r>
              <a:rPr spc="-10"/>
              <a:t>HACKING </a:t>
            </a:r>
            <a:r>
              <a:rPr spc="-20"/>
              <a:t>BREACHES</a:t>
            </a:r>
            <a:r>
              <a:rPr spc="-10"/>
              <a:t> </a:t>
            </a:r>
            <a:r>
              <a:t>PREDICTION </a:t>
            </a:r>
            <a:r>
              <a:rPr spc="-818"/>
              <a:t> </a:t>
            </a:r>
            <a:r>
              <a:t>USING</a:t>
            </a:r>
            <a:r>
              <a:rPr spc="-15"/>
              <a:t> </a:t>
            </a:r>
            <a:r>
              <a:rPr spc="-10"/>
              <a:t>MACHINE LEARNING</a:t>
            </a:r>
          </a:p>
        </p:txBody>
      </p:sp>
      <p:pic>
        <p:nvPicPr>
          <p:cNvPr id="81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553351"/>
            <a:ext cx="2237740" cy="75501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object 4"/>
          <p:cNvSpPr txBox="1"/>
          <p:nvPr>
            <p:ph type="title"/>
          </p:nvPr>
        </p:nvSpPr>
        <p:spPr>
          <a:xfrm>
            <a:off x="3181356" y="428316"/>
            <a:ext cx="5448301" cy="1193801"/>
          </a:xfrm>
          <a:prstGeom prst="rect">
            <a:avLst/>
          </a:prstGeom>
        </p:spPr>
        <p:txBody>
          <a:bodyPr/>
          <a:lstStyle/>
          <a:p>
            <a:pPr marR="490855" indent="498475" algn="ctr">
              <a:lnSpc>
                <a:spcPct val="106500"/>
              </a:lnSpc>
              <a:spcBef>
                <a:spcPts val="100"/>
              </a:spcBef>
              <a:defRPr sz="1800"/>
            </a:pPr>
            <a:r>
              <a:t>SRM</a:t>
            </a:r>
            <a:r>
              <a:rPr spc="-100"/>
              <a:t> INSTITUTE </a:t>
            </a:r>
            <a:r>
              <a:t>OF</a:t>
            </a:r>
            <a:r>
              <a:rPr spc="-100"/>
              <a:t> </a:t>
            </a:r>
            <a:r>
              <a:t>SCIENCE</a:t>
            </a:r>
            <a:r>
              <a:rPr spc="-100"/>
              <a:t> AND TECHNOLOGY </a:t>
            </a:r>
            <a:r>
              <a:rPr spc="-400"/>
              <a:t> </a:t>
            </a:r>
            <a:r>
              <a:rPr spc="-100"/>
              <a:t>COLLEGE </a:t>
            </a:r>
            <a:r>
              <a:t>OF </a:t>
            </a:r>
            <a:r>
              <a:rPr spc="-100"/>
              <a:t>ENGINEERING AND</a:t>
            </a:r>
            <a:r>
              <a:t> </a:t>
            </a:r>
            <a:r>
              <a:rPr spc="-100"/>
              <a:t>TECHNOLOGY</a:t>
            </a:r>
          </a:p>
          <a:p>
            <a:pPr marR="5080" indent="12700" algn="ctr">
              <a:lnSpc>
                <a:spcPct val="106500"/>
              </a:lnSpc>
              <a:defRPr spc="-100" sz="1800"/>
            </a:pPr>
            <a:r>
              <a:t>DEPARTMENT </a:t>
            </a:r>
            <a:r>
              <a:rPr spc="0"/>
              <a:t>OF</a:t>
            </a:r>
            <a:r>
              <a:t> NETWORKING AND COMMUNICATIONS </a:t>
            </a:r>
            <a:r>
              <a:rPr spc="-400"/>
              <a:t> </a:t>
            </a:r>
            <a:r>
              <a:t>18CSP107L </a:t>
            </a:r>
            <a:r>
              <a:rPr spc="0"/>
              <a:t>- </a:t>
            </a:r>
            <a:r>
              <a:t>MINOR</a:t>
            </a:r>
            <a:r>
              <a:rPr spc="0"/>
              <a:t> </a:t>
            </a:r>
            <a:r>
              <a:t>PROJECT</a:t>
            </a:r>
          </a:p>
        </p:txBody>
      </p:sp>
      <p:sp>
        <p:nvSpPr>
          <p:cNvPr id="83" name="object 5"/>
          <p:cNvSpPr txBox="1"/>
          <p:nvPr/>
        </p:nvSpPr>
        <p:spPr>
          <a:xfrm>
            <a:off x="896513" y="4378404"/>
            <a:ext cx="7025642" cy="115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b="1" spc="-5"/>
            </a:pPr>
            <a:r>
              <a:t>Student</a:t>
            </a:r>
            <a:r>
              <a:rPr spc="-10"/>
              <a:t> </a:t>
            </a:r>
            <a:r>
              <a:rPr spc="0"/>
              <a:t>1</a:t>
            </a:r>
            <a:r>
              <a:t> </a:t>
            </a:r>
            <a:r>
              <a:rPr spc="-10"/>
              <a:t>Reg</a:t>
            </a:r>
            <a:r>
              <a:t> No</a:t>
            </a:r>
            <a:r>
              <a:rPr b="0"/>
              <a:t>:</a:t>
            </a:r>
            <a:r>
              <a:rPr b="0" spc="0"/>
              <a:t> B </a:t>
            </a:r>
            <a:r>
              <a:rPr b="0"/>
              <a:t>NAGASAI</a:t>
            </a:r>
            <a:r>
              <a:rPr b="0" spc="0"/>
              <a:t> </a:t>
            </a:r>
            <a:r>
              <a:rPr b="0"/>
              <a:t>ASHISH </a:t>
            </a:r>
            <a:r>
              <a:rPr b="0" spc="-20"/>
              <a:t>VARMA</a:t>
            </a:r>
            <a:r>
              <a:rPr b="0"/>
              <a:t> </a:t>
            </a:r>
            <a:r>
              <a:rPr b="0" spc="-25"/>
              <a:t>UPPALA</a:t>
            </a:r>
            <a:r>
              <a:rPr b="0" spc="0"/>
              <a:t> </a:t>
            </a:r>
            <a:r>
              <a:rPr b="0"/>
              <a:t>(RA2011030010039)</a:t>
            </a:r>
            <a:endParaRPr b="0"/>
          </a:p>
          <a:p>
            <a:pPr indent="12700">
              <a:spcBef>
                <a:spcPts val="100"/>
              </a:spcBef>
              <a:defRPr b="1" spc="-5"/>
            </a:pPr>
            <a:r>
              <a:t>Student</a:t>
            </a:r>
            <a:r>
              <a:rPr spc="-10"/>
              <a:t> </a:t>
            </a:r>
            <a:r>
              <a:rPr spc="0"/>
              <a:t>2</a:t>
            </a:r>
            <a:r>
              <a:rPr spc="-10"/>
              <a:t> Reg</a:t>
            </a:r>
            <a:r>
              <a:t> No</a:t>
            </a:r>
            <a:r>
              <a:rPr b="0"/>
              <a:t>: </a:t>
            </a:r>
            <a:r>
              <a:rPr b="0" spc="-20"/>
              <a:t>AARIKATLA</a:t>
            </a:r>
            <a:r>
              <a:rPr b="0"/>
              <a:t> THARUN</a:t>
            </a:r>
            <a:r>
              <a:rPr b="0" spc="0"/>
              <a:t> </a:t>
            </a:r>
            <a:r>
              <a:rPr b="0"/>
              <a:t>KUMAR(RA2011030010033)</a:t>
            </a:r>
            <a:endParaRPr b="0"/>
          </a:p>
          <a:p>
            <a:pPr indent="12700">
              <a:spcBef>
                <a:spcPts val="100"/>
              </a:spcBef>
              <a:defRPr b="1" spc="-10"/>
            </a:pPr>
            <a:r>
              <a:t>Batch</a:t>
            </a:r>
            <a:r>
              <a:rPr spc="-40"/>
              <a:t> </a:t>
            </a:r>
            <a:r>
              <a:rPr spc="-5"/>
              <a:t>ID</a:t>
            </a:r>
            <a:r>
              <a:rPr b="0" spc="-5"/>
              <a:t>:</a:t>
            </a:r>
            <a:endParaRPr b="0" spc="-5"/>
          </a:p>
          <a:p>
            <a:pPr indent="12700">
              <a:spcBef>
                <a:spcPts val="100"/>
              </a:spcBef>
              <a:defRPr b="1" spc="-5"/>
            </a:pPr>
            <a:r>
              <a:t>Guide</a:t>
            </a:r>
            <a:r>
              <a:rPr spc="-10"/>
              <a:t> </a:t>
            </a:r>
            <a:r>
              <a:t>name and Designation</a:t>
            </a:r>
            <a:r>
              <a:rPr b="0"/>
              <a:t>:</a:t>
            </a:r>
            <a:r>
              <a:rPr b="0" spc="0"/>
              <a:t> </a:t>
            </a:r>
            <a:r>
              <a:rPr b="0" spc="-30"/>
              <a:t>DR.B.YAMINI</a:t>
            </a:r>
            <a:r>
              <a:rPr b="0" spc="0"/>
              <a:t> </a:t>
            </a:r>
            <a:r>
              <a:rPr b="0" spc="-20"/>
              <a:t>(ASSISTANT</a:t>
            </a:r>
            <a:r>
              <a:rPr b="0" spc="0"/>
              <a:t> </a:t>
            </a:r>
            <a:r>
              <a:rPr b="0"/>
              <a:t>PROFESSOR)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73" y="3467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object 3"/>
          <p:cNvSpPr txBox="1"/>
          <p:nvPr>
            <p:ph type="title"/>
          </p:nvPr>
        </p:nvSpPr>
        <p:spPr>
          <a:xfrm>
            <a:off x="1363238" y="898213"/>
            <a:ext cx="6346826" cy="43688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Challenges and limitations in existing system</a:t>
            </a:r>
          </a:p>
        </p:txBody>
      </p:sp>
      <p:sp>
        <p:nvSpPr>
          <p:cNvPr id="127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object 4"/>
          <p:cNvSpPr txBox="1"/>
          <p:nvPr/>
        </p:nvSpPr>
        <p:spPr>
          <a:xfrm>
            <a:off x="727035" y="1773565"/>
            <a:ext cx="7452361" cy="359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3035" marR="5080" indent="-140970" algn="just">
              <a:lnSpc>
                <a:spcPct val="141100"/>
              </a:lnSpc>
              <a:spcBef>
                <a:spcPts val="100"/>
              </a:spcBef>
              <a:buSzPct val="100000"/>
              <a:buChar char="•"/>
              <a:tabLst>
                <a:tab pos="152400" algn="l"/>
              </a:tabLst>
              <a:defRPr spc="-5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Predicting cyber hacking breaches </a:t>
            </a:r>
            <a:r>
              <a:rPr spc="0"/>
              <a:t>using </a:t>
            </a:r>
            <a:r>
              <a:t>machine learning presents several challenges. </a:t>
            </a:r>
            <a:r>
              <a:rPr spc="-15"/>
              <a:t>Firstly, </a:t>
            </a:r>
            <a:r>
              <a:rPr spc="0"/>
              <a:t>the </a:t>
            </a:r>
            <a:r>
              <a:rPr spc="5"/>
              <a:t> </a:t>
            </a:r>
            <a:r>
              <a:t>rapidly evolving nature </a:t>
            </a:r>
            <a:r>
              <a:rPr spc="0"/>
              <a:t>of </a:t>
            </a:r>
            <a:r>
              <a:t>cyber threats makes </a:t>
            </a:r>
            <a:r>
              <a:rPr spc="0"/>
              <a:t>it </a:t>
            </a:r>
            <a:r>
              <a:rPr spc="-10"/>
              <a:t>difficult </a:t>
            </a:r>
            <a:r>
              <a:rPr spc="0"/>
              <a:t>to </a:t>
            </a:r>
            <a:r>
              <a:t>keep models up-to-date </a:t>
            </a:r>
            <a:r>
              <a:rPr spc="0"/>
              <a:t>with </a:t>
            </a:r>
            <a:r>
              <a:rPr spc="-10"/>
              <a:t>emerging </a:t>
            </a:r>
            <a:r>
              <a:t> attack techniques and tactics. </a:t>
            </a:r>
            <a:r>
              <a:rPr spc="-10"/>
              <a:t>Additionally, </a:t>
            </a:r>
            <a:r>
              <a:t>acquiring high-quality labeled datasets </a:t>
            </a:r>
            <a:r>
              <a:rPr spc="0"/>
              <a:t>for </a:t>
            </a:r>
            <a:r>
              <a:t>training these </a:t>
            </a:r>
            <a:r>
              <a:rPr spc="0"/>
              <a:t> </a:t>
            </a:r>
            <a:r>
              <a:t>models can </a:t>
            </a:r>
            <a:r>
              <a:rPr spc="0"/>
              <a:t>be </a:t>
            </a:r>
            <a:r>
              <a:t>challenging </a:t>
            </a:r>
            <a:r>
              <a:rPr spc="0"/>
              <a:t>due to the </a:t>
            </a:r>
            <a:r>
              <a:t>sensitive nature </a:t>
            </a:r>
            <a:r>
              <a:rPr spc="0"/>
              <a:t>of </a:t>
            </a:r>
            <a:r>
              <a:t>cybersecurity data and </a:t>
            </a:r>
            <a:r>
              <a:rPr spc="0"/>
              <a:t>the </a:t>
            </a:r>
            <a:r>
              <a:t>limited availability </a:t>
            </a:r>
            <a:r>
              <a:rPr spc="0"/>
              <a:t> of</a:t>
            </a:r>
            <a:r>
              <a:t> comprehensive breach</a:t>
            </a:r>
            <a:r>
              <a:rPr spc="0"/>
              <a:t> </a:t>
            </a:r>
            <a:r>
              <a:t>data.</a:t>
            </a:r>
          </a:p>
          <a:p>
            <a:pPr marL="153035" marR="5080" indent="-140970" algn="just">
              <a:lnSpc>
                <a:spcPct val="141100"/>
              </a:lnSpc>
              <a:buSzPct val="100000"/>
              <a:buChar char="•"/>
              <a:tabLst>
                <a:tab pos="152400" algn="l"/>
              </a:tabLst>
              <a:defRPr spc="-15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Secondly, </a:t>
            </a:r>
            <a:r>
              <a:rPr spc="0"/>
              <a:t>the </a:t>
            </a:r>
            <a:r>
              <a:rPr spc="-5"/>
              <a:t>imbalanced nature </a:t>
            </a:r>
            <a:r>
              <a:rPr spc="0"/>
              <a:t>of </a:t>
            </a:r>
            <a:r>
              <a:rPr spc="-5"/>
              <a:t>cybersecurity data can lead </a:t>
            </a:r>
            <a:r>
              <a:rPr spc="0"/>
              <a:t>to </a:t>
            </a:r>
            <a:r>
              <a:rPr spc="-5"/>
              <a:t>biased models. </a:t>
            </a:r>
            <a:r>
              <a:rPr spc="0"/>
              <a:t>Most of the </a:t>
            </a:r>
            <a:r>
              <a:rPr spc="-5"/>
              <a:t>time, </a:t>
            </a:r>
            <a:r>
              <a:rPr spc="0"/>
              <a:t> </a:t>
            </a:r>
            <a:r>
              <a:rPr spc="-5"/>
              <a:t>normal network </a:t>
            </a:r>
            <a:r>
              <a:rPr spc="-10"/>
              <a:t>traffic</a:t>
            </a:r>
            <a:r>
              <a:rPr spc="-5"/>
              <a:t> significantly outweighs malicious </a:t>
            </a:r>
            <a:r>
              <a:t>activity,</a:t>
            </a:r>
            <a:r>
              <a:rPr spc="320"/>
              <a:t> </a:t>
            </a:r>
            <a:r>
              <a:rPr spc="-5"/>
              <a:t>causing models </a:t>
            </a:r>
            <a:r>
              <a:rPr spc="0"/>
              <a:t>to </a:t>
            </a:r>
            <a:r>
              <a:rPr spc="-5"/>
              <a:t>have </a:t>
            </a:r>
            <a:r>
              <a:rPr spc="0"/>
              <a:t>a </a:t>
            </a:r>
            <a:r>
              <a:rPr spc="-5"/>
              <a:t>bias </a:t>
            </a:r>
            <a:r>
              <a:rPr spc="0"/>
              <a:t> </a:t>
            </a:r>
            <a:r>
              <a:rPr spc="-5"/>
              <a:t>toward false negatives (missed breaches). Striking </a:t>
            </a:r>
            <a:r>
              <a:rPr spc="0"/>
              <a:t>a </a:t>
            </a:r>
            <a:r>
              <a:rPr spc="-5"/>
              <a:t>balance between sensitivity and specificity </a:t>
            </a:r>
            <a:r>
              <a:rPr spc="0"/>
              <a:t>is </a:t>
            </a:r>
            <a:r>
              <a:rPr spc="5"/>
              <a:t> </a:t>
            </a:r>
            <a:r>
              <a:rPr spc="-5"/>
              <a:t>crucial.</a:t>
            </a:r>
          </a:p>
          <a:p>
            <a:pPr marL="153035" marR="5080" indent="-140970" algn="just">
              <a:lnSpc>
                <a:spcPct val="141100"/>
              </a:lnSpc>
              <a:buSzPct val="100000"/>
              <a:buChar char="•"/>
              <a:tabLst>
                <a:tab pos="152400" algn="l"/>
              </a:tabLst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the </a:t>
            </a:r>
            <a:r>
              <a:rPr spc="-5"/>
              <a:t>existing system, implementation </a:t>
            </a:r>
            <a:r>
              <a:t>of </a:t>
            </a:r>
            <a:r>
              <a:rPr spc="-5"/>
              <a:t>machine learning algorithms </a:t>
            </a:r>
            <a:r>
              <a:t>is </a:t>
            </a:r>
            <a:r>
              <a:rPr spc="-5"/>
              <a:t>bit complex </a:t>
            </a:r>
            <a:r>
              <a:t>to </a:t>
            </a:r>
            <a:r>
              <a:rPr spc="-5"/>
              <a:t>build </a:t>
            </a:r>
            <a:r>
              <a:t>due to </a:t>
            </a:r>
            <a:r>
              <a:rPr spc="5"/>
              <a:t> </a:t>
            </a:r>
            <a:r>
              <a:t>the </a:t>
            </a:r>
            <a:r>
              <a:rPr spc="-5"/>
              <a:t>lack </a:t>
            </a:r>
            <a:r>
              <a:t>of </a:t>
            </a:r>
            <a:r>
              <a:rPr spc="-5"/>
              <a:t>information about </a:t>
            </a:r>
            <a:r>
              <a:t>the </a:t>
            </a:r>
            <a:r>
              <a:rPr spc="-5"/>
              <a:t>data visualization. Mathematical calculations are used </a:t>
            </a:r>
            <a:r>
              <a:t>in </a:t>
            </a:r>
            <a:r>
              <a:rPr spc="-5"/>
              <a:t>existing </a:t>
            </a:r>
            <a:r>
              <a:t> </a:t>
            </a:r>
            <a:r>
              <a:rPr spc="-5"/>
              <a:t>system </a:t>
            </a:r>
            <a:r>
              <a:t>for SVM </a:t>
            </a:r>
            <a:r>
              <a:rPr spc="-5"/>
              <a:t>model building this may takes </a:t>
            </a:r>
            <a:r>
              <a:t>the lot of time </a:t>
            </a:r>
            <a:r>
              <a:rPr spc="-5"/>
              <a:t>and </a:t>
            </a:r>
            <a:r>
              <a:rPr spc="-15"/>
              <a:t>complexity. </a:t>
            </a:r>
            <a:r>
              <a:rPr spc="-50"/>
              <a:t>To</a:t>
            </a:r>
            <a:r>
              <a:rPr spc="250"/>
              <a:t> </a:t>
            </a:r>
            <a:r>
              <a:rPr spc="-5"/>
              <a:t>overcome all this, </a:t>
            </a:r>
            <a:r>
              <a:t> we</a:t>
            </a:r>
            <a:r>
              <a:rPr spc="-5"/>
              <a:t> </a:t>
            </a:r>
            <a:r>
              <a:t>use</a:t>
            </a:r>
            <a:r>
              <a:rPr spc="-5"/>
              <a:t> machine learning</a:t>
            </a:r>
            <a:r>
              <a:t> </a:t>
            </a:r>
            <a:r>
              <a:rPr spc="-5"/>
              <a:t>packages</a:t>
            </a:r>
            <a:r>
              <a:t> </a:t>
            </a:r>
            <a:r>
              <a:rPr spc="-5"/>
              <a:t>available </a:t>
            </a:r>
            <a:r>
              <a:t>in</a:t>
            </a:r>
            <a:r>
              <a:rPr spc="5"/>
              <a:t> </a:t>
            </a:r>
            <a:r>
              <a:t>the</a:t>
            </a:r>
            <a:r>
              <a:rPr spc="-5"/>
              <a:t> scikit-learn</a:t>
            </a:r>
            <a:r>
              <a:t> </a:t>
            </a:r>
            <a:r>
              <a:rPr spc="-15"/>
              <a:t>library.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73" y="3467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object 3"/>
          <p:cNvSpPr txBox="1"/>
          <p:nvPr/>
        </p:nvSpPr>
        <p:spPr>
          <a:xfrm>
            <a:off x="742649" y="1539890"/>
            <a:ext cx="7774942" cy="503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3370" marR="5080" indent="-281304">
              <a:lnSpc>
                <a:spcPts val="2000"/>
              </a:lnSpc>
              <a:spcBef>
                <a:spcPts val="200"/>
              </a:spcBef>
              <a:buSzPct val="100000"/>
              <a:buChar char="•"/>
              <a:tabLst>
                <a:tab pos="292100" algn="l"/>
                <a:tab pos="292100" algn="l"/>
                <a:tab pos="33274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</a:t>
            </a:r>
            <a:r>
              <a:rPr spc="114"/>
              <a:t> </a:t>
            </a:r>
            <a:r>
              <a:t>primary</a:t>
            </a:r>
            <a:r>
              <a:rPr spc="114"/>
              <a:t> </a:t>
            </a:r>
            <a:r>
              <a:t>goal</a:t>
            </a:r>
            <a:r>
              <a:rPr spc="120"/>
              <a:t> </a:t>
            </a:r>
            <a:r>
              <a:rPr spc="0"/>
              <a:t>of</a:t>
            </a:r>
            <a:r>
              <a:rPr spc="114"/>
              <a:t> </a:t>
            </a:r>
            <a:r>
              <a:t>this</a:t>
            </a:r>
            <a:r>
              <a:rPr spc="120"/>
              <a:t> </a:t>
            </a:r>
            <a:r>
              <a:t>project</a:t>
            </a:r>
            <a:r>
              <a:rPr spc="114"/>
              <a:t> </a:t>
            </a:r>
            <a:r>
              <a:t>is</a:t>
            </a:r>
            <a:r>
              <a:rPr spc="114"/>
              <a:t> </a:t>
            </a:r>
            <a:r>
              <a:t>to</a:t>
            </a:r>
            <a:r>
              <a:rPr spc="120"/>
              <a:t> </a:t>
            </a:r>
            <a:r>
              <a:t>determine</a:t>
            </a:r>
            <a:r>
              <a:rPr spc="114"/>
              <a:t> </a:t>
            </a:r>
            <a:r>
              <a:t>the</a:t>
            </a:r>
            <a:r>
              <a:rPr spc="120"/>
              <a:t> </a:t>
            </a:r>
            <a:r>
              <a:t>Cyber</a:t>
            </a:r>
            <a:r>
              <a:rPr spc="114"/>
              <a:t> </a:t>
            </a:r>
            <a:r>
              <a:t>hacking</a:t>
            </a:r>
            <a:r>
              <a:rPr spc="120"/>
              <a:t> </a:t>
            </a:r>
            <a:r>
              <a:t>breaches</a:t>
            </a:r>
            <a:r>
              <a:rPr spc="114"/>
              <a:t> </a:t>
            </a:r>
            <a:r>
              <a:t>whether </a:t>
            </a:r>
            <a:r>
              <a:rPr spc="-409"/>
              <a:t> </a:t>
            </a:r>
            <a:r>
              <a:t>there</a:t>
            </a:r>
            <a:r>
              <a:rPr spc="320"/>
              <a:t> </a:t>
            </a:r>
            <a:r>
              <a:t>will</a:t>
            </a:r>
            <a:r>
              <a:rPr spc="320"/>
              <a:t> </a:t>
            </a:r>
            <a:r>
              <a:rPr spc="0"/>
              <a:t>be</a:t>
            </a:r>
            <a:r>
              <a:rPr spc="320"/>
              <a:t> </a:t>
            </a:r>
            <a:r>
              <a:t>attack</a:t>
            </a:r>
            <a:r>
              <a:rPr spc="320"/>
              <a:t> </a:t>
            </a:r>
            <a:r>
              <a:rPr spc="0"/>
              <a:t>or</a:t>
            </a:r>
            <a:r>
              <a:rPr spc="320"/>
              <a:t> </a:t>
            </a:r>
            <a:r>
              <a:rPr spc="0"/>
              <a:t>not</a:t>
            </a:r>
            <a:r>
              <a:rPr spc="320"/>
              <a:t> </a:t>
            </a:r>
            <a:r>
              <a:t>and	to</a:t>
            </a:r>
            <a:r>
              <a:rPr spc="310"/>
              <a:t> </a:t>
            </a:r>
            <a:r>
              <a:rPr spc="0"/>
              <a:t>know</a:t>
            </a:r>
            <a:r>
              <a:rPr spc="310"/>
              <a:t> </a:t>
            </a:r>
            <a:r>
              <a:t>this</a:t>
            </a:r>
            <a:r>
              <a:rPr spc="310"/>
              <a:t> </a:t>
            </a:r>
            <a:r>
              <a:rPr spc="0"/>
              <a:t>we</a:t>
            </a:r>
            <a:r>
              <a:rPr spc="315"/>
              <a:t> </a:t>
            </a:r>
            <a:r>
              <a:t>have</a:t>
            </a:r>
            <a:r>
              <a:rPr spc="310"/>
              <a:t> </a:t>
            </a:r>
            <a:r>
              <a:t>used</a:t>
            </a:r>
            <a:r>
              <a:rPr spc="310"/>
              <a:t> </a:t>
            </a:r>
            <a:r>
              <a:t>the</a:t>
            </a:r>
            <a:r>
              <a:rPr spc="310"/>
              <a:t> </a:t>
            </a:r>
            <a:r>
              <a:rPr spc="0"/>
              <a:t>Support</a:t>
            </a:r>
            <a:r>
              <a:rPr spc="275"/>
              <a:t> </a:t>
            </a:r>
            <a:r>
              <a:rPr spc="-34"/>
              <a:t>Vector</a:t>
            </a:r>
            <a:r>
              <a:rPr spc="310"/>
              <a:t> </a:t>
            </a:r>
            <a:r>
              <a:rPr spc="0"/>
              <a:t>,</a:t>
            </a:r>
          </a:p>
        </p:txBody>
      </p:sp>
      <p:sp>
        <p:nvSpPr>
          <p:cNvPr id="132" name="object 8"/>
          <p:cNvSpPr txBox="1"/>
          <p:nvPr>
            <p:ph type="sldNum" sz="quarter" idx="4294967295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object 4"/>
          <p:cNvSpPr txBox="1"/>
          <p:nvPr/>
        </p:nvSpPr>
        <p:spPr>
          <a:xfrm>
            <a:off x="742650" y="3158027"/>
            <a:ext cx="133351" cy="219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700"/>
            </a:lvl1pPr>
          </a:lstStyle>
          <a:p>
            <a:pPr/>
            <a:r>
              <a:t>•</a:t>
            </a:r>
          </a:p>
        </p:txBody>
      </p:sp>
      <p:sp>
        <p:nvSpPr>
          <p:cNvPr id="134" name="object 5"/>
          <p:cNvSpPr txBox="1"/>
          <p:nvPr/>
        </p:nvSpPr>
        <p:spPr>
          <a:xfrm>
            <a:off x="742650" y="3729527"/>
            <a:ext cx="133351" cy="219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700"/>
            </a:lvl1pPr>
          </a:lstStyle>
          <a:p>
            <a:pPr/>
            <a:r>
              <a:t>•</a:t>
            </a:r>
          </a:p>
        </p:txBody>
      </p:sp>
      <p:sp>
        <p:nvSpPr>
          <p:cNvPr id="135" name="object 6"/>
          <p:cNvSpPr txBox="1"/>
          <p:nvPr/>
        </p:nvSpPr>
        <p:spPr>
          <a:xfrm>
            <a:off x="742649" y="2035190"/>
            <a:ext cx="7774942" cy="298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93370" algn="just">
              <a:spcBef>
                <a:spcPts val="500"/>
              </a:spcBef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Decision</a:t>
            </a:r>
            <a:r>
              <a:rPr spc="-30"/>
              <a:t> </a:t>
            </a:r>
            <a:r>
              <a:rPr spc="-15"/>
              <a:t>Tree,</a:t>
            </a:r>
            <a:r>
              <a:rPr spc="5"/>
              <a:t> </a:t>
            </a:r>
            <a:r>
              <a:t>Random</a:t>
            </a:r>
            <a:r>
              <a:rPr spc="5"/>
              <a:t> </a:t>
            </a:r>
            <a:r>
              <a:t>forest</a:t>
            </a:r>
            <a:r>
              <a:rPr spc="0"/>
              <a:t> </a:t>
            </a:r>
            <a:r>
              <a:t>and</a:t>
            </a:r>
            <a:r>
              <a:rPr spc="10"/>
              <a:t> </a:t>
            </a:r>
            <a:r>
              <a:t>Cat</a:t>
            </a:r>
            <a:r>
              <a:rPr spc="0"/>
              <a:t> Boost</a:t>
            </a:r>
            <a:r>
              <a:rPr spc="5"/>
              <a:t> </a:t>
            </a:r>
            <a:r>
              <a:t>Classifier</a:t>
            </a:r>
            <a:r>
              <a:rPr spc="5"/>
              <a:t> </a:t>
            </a:r>
            <a:r>
              <a:t>classification</a:t>
            </a:r>
            <a:r>
              <a:rPr spc="10"/>
              <a:t> </a:t>
            </a:r>
            <a:r>
              <a:t>techniques.</a:t>
            </a:r>
          </a:p>
          <a:p>
            <a:pPr marL="293370" marR="5080" indent="-281304" algn="just">
              <a:lnSpc>
                <a:spcPts val="2000"/>
              </a:lnSpc>
              <a:spcBef>
                <a:spcPts val="500"/>
              </a:spcBef>
              <a:buSzPct val="100000"/>
              <a:buChar char="•"/>
              <a:tabLst>
                <a:tab pos="292100" algn="l"/>
              </a:tabLst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</a:t>
            </a:r>
            <a:r>
              <a:rPr spc="5"/>
              <a:t> </a:t>
            </a:r>
            <a:r>
              <a:t>a</a:t>
            </a:r>
            <a:r>
              <a:rPr spc="5"/>
              <a:t> </a:t>
            </a:r>
            <a:r>
              <a:rPr spc="-5"/>
              <a:t>dynamic</a:t>
            </a:r>
            <a:r>
              <a:t> </a:t>
            </a:r>
            <a:r>
              <a:rPr spc="-5"/>
              <a:t>cybersecurity</a:t>
            </a:r>
            <a:r>
              <a:t> </a:t>
            </a:r>
            <a:r>
              <a:rPr spc="-5"/>
              <a:t>landscape,</a:t>
            </a:r>
            <a:r>
              <a:t> </a:t>
            </a:r>
            <a:r>
              <a:rPr spc="-5"/>
              <a:t>hacking</a:t>
            </a:r>
            <a:r>
              <a:t> </a:t>
            </a:r>
            <a:r>
              <a:rPr spc="-5"/>
              <a:t>techniques</a:t>
            </a:r>
            <a:r>
              <a:t> </a:t>
            </a:r>
            <a:r>
              <a:rPr spc="-5"/>
              <a:t>and</a:t>
            </a:r>
            <a:r>
              <a:t> </a:t>
            </a:r>
            <a:r>
              <a:rPr spc="-5"/>
              <a:t>attack</a:t>
            </a:r>
            <a:r>
              <a:t> </a:t>
            </a:r>
            <a:r>
              <a:rPr spc="-5"/>
              <a:t>vectors</a:t>
            </a:r>
            <a:r>
              <a:t> </a:t>
            </a:r>
            <a:r>
              <a:rPr spc="-5"/>
              <a:t>are </a:t>
            </a:r>
            <a:r>
              <a:rPr spc="-409"/>
              <a:t> </a:t>
            </a:r>
            <a:r>
              <a:rPr spc="-5"/>
              <a:t>constantly evolving. Thus, an essential objective </a:t>
            </a:r>
            <a:r>
              <a:t>of </a:t>
            </a:r>
            <a:r>
              <a:rPr spc="-5"/>
              <a:t>this project is to create </a:t>
            </a:r>
            <a:r>
              <a:t>a </a:t>
            </a:r>
            <a:r>
              <a:rPr spc="-5"/>
              <a:t>machine </a:t>
            </a:r>
            <a:r>
              <a:t> </a:t>
            </a:r>
            <a:r>
              <a:rPr spc="-5"/>
              <a:t>learning</a:t>
            </a:r>
            <a:r>
              <a:t> </a:t>
            </a:r>
            <a:r>
              <a:rPr spc="-5"/>
              <a:t>model that remains</a:t>
            </a:r>
            <a:r>
              <a:t> </a:t>
            </a:r>
            <a:r>
              <a:rPr spc="-5"/>
              <a:t>adaptable to</a:t>
            </a:r>
            <a:r>
              <a:t> </a:t>
            </a:r>
            <a:r>
              <a:rPr spc="-10"/>
              <a:t>emerging</a:t>
            </a:r>
            <a:r>
              <a:t> </a:t>
            </a:r>
            <a:r>
              <a:rPr spc="-5"/>
              <a:t>threats.</a:t>
            </a:r>
          </a:p>
          <a:p>
            <a:pPr marR="5080" indent="293370" algn="just">
              <a:lnSpc>
                <a:spcPts val="2000"/>
              </a:lnSpc>
              <a:spcBef>
                <a:spcPts val="500"/>
              </a:spcBef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model will </a:t>
            </a:r>
            <a:r>
              <a:rPr spc="0"/>
              <a:t>be </a:t>
            </a:r>
            <a:r>
              <a:t>designed with the capability to continuously learn </a:t>
            </a:r>
            <a:r>
              <a:rPr spc="0"/>
              <a:t>from </a:t>
            </a:r>
            <a:r>
              <a:t>new data, </a:t>
            </a:r>
            <a:r>
              <a:rPr spc="0"/>
              <a:t> </a:t>
            </a:r>
            <a:r>
              <a:t>allowing</a:t>
            </a:r>
            <a:r>
              <a:rPr spc="0"/>
              <a:t> </a:t>
            </a:r>
            <a:r>
              <a:t>it to</a:t>
            </a:r>
            <a:r>
              <a:rPr spc="0"/>
              <a:t> </a:t>
            </a:r>
            <a:r>
              <a:t>stay</a:t>
            </a:r>
            <a:r>
              <a:rPr spc="5"/>
              <a:t> </a:t>
            </a:r>
            <a:r>
              <a:t>updated</a:t>
            </a:r>
            <a:r>
              <a:rPr spc="0"/>
              <a:t> </a:t>
            </a:r>
            <a:r>
              <a:t>with</a:t>
            </a:r>
            <a:r>
              <a:rPr spc="0"/>
              <a:t> </a:t>
            </a:r>
            <a:r>
              <a:t>the latest</a:t>
            </a:r>
            <a:r>
              <a:rPr spc="0"/>
              <a:t> </a:t>
            </a:r>
            <a:r>
              <a:t>hacking</a:t>
            </a:r>
            <a:r>
              <a:rPr spc="0"/>
              <a:t> </a:t>
            </a:r>
            <a:r>
              <a:t>patterns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tactics.</a:t>
            </a:r>
          </a:p>
          <a:p>
            <a:pPr marR="5080" indent="293370" algn="just">
              <a:lnSpc>
                <a:spcPts val="2000"/>
              </a:lnSpc>
              <a:spcBef>
                <a:spcPts val="500"/>
              </a:spcBef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Regular retraining </a:t>
            </a:r>
            <a:r>
              <a:rPr spc="0"/>
              <a:t>of </a:t>
            </a:r>
            <a:r>
              <a:t>the model ensures its relevance and </a:t>
            </a:r>
            <a:r>
              <a:rPr spc="-10"/>
              <a:t>effectiveness </a:t>
            </a:r>
            <a:r>
              <a:t>over time, </a:t>
            </a:r>
            <a:r>
              <a:rPr spc="0"/>
              <a:t> </a:t>
            </a:r>
            <a:r>
              <a:t>making</a:t>
            </a:r>
            <a:r>
              <a:rPr spc="0"/>
              <a:t> </a:t>
            </a:r>
            <a:r>
              <a:t>it</a:t>
            </a:r>
            <a:r>
              <a:rPr spc="0"/>
              <a:t> a</a:t>
            </a:r>
            <a:r>
              <a:rPr spc="5"/>
              <a:t> </a:t>
            </a:r>
            <a:r>
              <a:t>valuable</a:t>
            </a:r>
            <a:r>
              <a:rPr spc="0"/>
              <a:t> </a:t>
            </a:r>
            <a:r>
              <a:t>asset</a:t>
            </a:r>
            <a:r>
              <a:rPr spc="0"/>
              <a:t> </a:t>
            </a:r>
            <a:r>
              <a:t>in</a:t>
            </a:r>
            <a:r>
              <a:rPr spc="0"/>
              <a:t> </a:t>
            </a:r>
            <a:r>
              <a:t>an</a:t>
            </a:r>
            <a:r>
              <a:rPr spc="0"/>
              <a:t> </a:t>
            </a:r>
            <a:r>
              <a:t>organization's</a:t>
            </a:r>
            <a:r>
              <a:rPr spc="0"/>
              <a:t> </a:t>
            </a:r>
            <a:r>
              <a:t>long-term</a:t>
            </a:r>
            <a:r>
              <a:rPr spc="0"/>
              <a:t> </a:t>
            </a:r>
            <a:r>
              <a:t>security</a:t>
            </a:r>
            <a:r>
              <a:rPr spc="0"/>
              <a:t> </a:t>
            </a:r>
            <a:r>
              <a:rPr spc="-15"/>
              <a:t>strategy.</a:t>
            </a:r>
            <a:r>
              <a:rPr spc="-10"/>
              <a:t> </a:t>
            </a:r>
            <a:r>
              <a:t>This </a:t>
            </a:r>
            <a:r>
              <a:rPr spc="0"/>
              <a:t> </a:t>
            </a:r>
            <a:r>
              <a:t>objective emphasizes the need </a:t>
            </a:r>
            <a:r>
              <a:rPr spc="0"/>
              <a:t>for a </a:t>
            </a:r>
            <a:r>
              <a:t>sustainable and ongoing </a:t>
            </a:r>
            <a:r>
              <a:rPr spc="-10"/>
              <a:t>effort </a:t>
            </a:r>
            <a:r>
              <a:t>to enhance the </a:t>
            </a:r>
            <a:r>
              <a:rPr spc="0"/>
              <a:t> </a:t>
            </a:r>
            <a:r>
              <a:t>model's performance, aligning it with the evolving nature </a:t>
            </a:r>
            <a:r>
              <a:rPr spc="0"/>
              <a:t>of </a:t>
            </a:r>
            <a:r>
              <a:t>cyber threats and the </a:t>
            </a:r>
            <a:r>
              <a:rPr spc="0"/>
              <a:t> </a:t>
            </a:r>
            <a:r>
              <a:t>imperative</a:t>
            </a:r>
            <a:r>
              <a:rPr spc="-10"/>
              <a:t> </a:t>
            </a:r>
            <a:r>
              <a:t>to</a:t>
            </a:r>
            <a:r>
              <a:rPr spc="0"/>
              <a:t> </a:t>
            </a:r>
            <a:r>
              <a:t>stay</a:t>
            </a:r>
            <a:r>
              <a:rPr spc="0"/>
              <a:t> </a:t>
            </a:r>
            <a:r>
              <a:t>ahead</a:t>
            </a:r>
            <a:r>
              <a:rPr spc="0"/>
              <a:t> of </a:t>
            </a:r>
            <a:r>
              <a:t>potential breaches.</a:t>
            </a:r>
          </a:p>
        </p:txBody>
      </p:sp>
      <p:sp>
        <p:nvSpPr>
          <p:cNvPr id="136" name="object 7"/>
          <p:cNvSpPr txBox="1"/>
          <p:nvPr>
            <p:ph type="title"/>
          </p:nvPr>
        </p:nvSpPr>
        <p:spPr>
          <a:xfrm>
            <a:off x="3901614" y="702716"/>
            <a:ext cx="1697990" cy="43688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OBJECTIVES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73" y="3467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object 3"/>
          <p:cNvSpPr txBox="1"/>
          <p:nvPr/>
        </p:nvSpPr>
        <p:spPr>
          <a:xfrm>
            <a:off x="600468" y="1507613"/>
            <a:ext cx="7774942" cy="3867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53035" marR="5080" indent="-140970" algn="just">
              <a:lnSpc>
                <a:spcPct val="113599"/>
              </a:lnSpc>
              <a:spcBef>
                <a:spcPts val="100"/>
              </a:spcBef>
              <a:buSzPct val="100000"/>
              <a:buChar char="•"/>
              <a:tabLst>
                <a:tab pos="152400" algn="l"/>
              </a:tabLst>
              <a:defRPr spc="-5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scope </a:t>
            </a:r>
            <a:r>
              <a:rPr spc="0"/>
              <a:t>of the </a:t>
            </a:r>
            <a:r>
              <a:t>project focusing </a:t>
            </a:r>
            <a:r>
              <a:rPr spc="0"/>
              <a:t>on </a:t>
            </a:r>
            <a:r>
              <a:t>cyber hacking breach prediction </a:t>
            </a:r>
            <a:r>
              <a:rPr spc="0"/>
              <a:t>using </a:t>
            </a:r>
            <a:r>
              <a:t>machine learning encompasses </a:t>
            </a:r>
            <a:r>
              <a:rPr spc="0"/>
              <a:t> </a:t>
            </a:r>
            <a:r>
              <a:t>several</a:t>
            </a:r>
            <a:r>
              <a:rPr spc="0"/>
              <a:t> </a:t>
            </a:r>
            <a:r>
              <a:t>key</a:t>
            </a:r>
            <a:r>
              <a:rPr spc="5"/>
              <a:t> </a:t>
            </a:r>
            <a:r>
              <a:t>aspects</a:t>
            </a:r>
            <a:r>
              <a:rPr spc="5"/>
              <a:t> </a:t>
            </a:r>
            <a:r>
              <a:t>aimed</a:t>
            </a:r>
            <a:r>
              <a:rPr spc="0"/>
              <a:t> </a:t>
            </a:r>
            <a:r>
              <a:t>at</a:t>
            </a:r>
            <a:r>
              <a:rPr spc="5"/>
              <a:t> </a:t>
            </a:r>
            <a:r>
              <a:t>developing</a:t>
            </a:r>
            <a:r>
              <a:rPr spc="5"/>
              <a:t> </a:t>
            </a:r>
            <a:r>
              <a:t>an</a:t>
            </a:r>
            <a:r>
              <a:rPr spc="0"/>
              <a:t> </a:t>
            </a:r>
            <a:r>
              <a:t>effective</a:t>
            </a:r>
            <a:r>
              <a:rPr spc="0"/>
              <a:t> </a:t>
            </a:r>
            <a:r>
              <a:t>and</a:t>
            </a:r>
            <a:r>
              <a:rPr spc="5"/>
              <a:t> </a:t>
            </a:r>
            <a:r>
              <a:t>proactive cybersecurity</a:t>
            </a:r>
            <a:r>
              <a:rPr spc="5"/>
              <a:t> </a:t>
            </a:r>
            <a:r>
              <a:t>solution.</a:t>
            </a:r>
          </a:p>
          <a:p>
            <a:pPr>
              <a:buSzPct val="100000"/>
              <a:buFont typeface="Times New Roman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53035" marR="5080" indent="-140970" algn="just">
              <a:lnSpc>
                <a:spcPct val="113599"/>
              </a:lnSpc>
              <a:buSzPct val="100000"/>
              <a:buChar char="•"/>
              <a:tabLst>
                <a:tab pos="152400" algn="l"/>
              </a:tabLst>
              <a:defRPr spc="-5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</a:t>
            </a:r>
            <a:r>
              <a:rPr spc="0"/>
              <a:t> </a:t>
            </a:r>
            <a:r>
              <a:t>project</a:t>
            </a:r>
            <a:r>
              <a:rPr spc="0"/>
              <a:t> will</a:t>
            </a:r>
            <a:r>
              <a:rPr spc="5"/>
              <a:t> </a:t>
            </a:r>
            <a:r>
              <a:t>involve</a:t>
            </a:r>
            <a:r>
              <a:rPr spc="0"/>
              <a:t> the</a:t>
            </a:r>
            <a:r>
              <a:rPr spc="5"/>
              <a:t> </a:t>
            </a:r>
            <a:r>
              <a:t>collection,</a:t>
            </a:r>
            <a:r>
              <a:rPr spc="0"/>
              <a:t> </a:t>
            </a:r>
            <a:r>
              <a:t>preprocessing,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analysis</a:t>
            </a:r>
            <a:r>
              <a:rPr spc="0"/>
              <a:t> of</a:t>
            </a:r>
            <a:r>
              <a:rPr spc="5"/>
              <a:t> </a:t>
            </a:r>
            <a:r>
              <a:t>diverse</a:t>
            </a:r>
            <a:r>
              <a:rPr spc="0"/>
              <a:t> </a:t>
            </a:r>
            <a:r>
              <a:t>data</a:t>
            </a:r>
            <a:r>
              <a:rPr spc="340"/>
              <a:t> </a:t>
            </a:r>
            <a:r>
              <a:t>sources</a:t>
            </a:r>
            <a:r>
              <a:rPr spc="340"/>
              <a:t> </a:t>
            </a:r>
            <a:r>
              <a:t>such</a:t>
            </a:r>
            <a:r>
              <a:rPr spc="340"/>
              <a:t> </a:t>
            </a:r>
            <a:r>
              <a:t>as </a:t>
            </a:r>
            <a:r>
              <a:rPr spc="0"/>
              <a:t> </a:t>
            </a:r>
            <a:r>
              <a:t>network</a:t>
            </a:r>
            <a:r>
              <a:rPr spc="5"/>
              <a:t> </a:t>
            </a:r>
            <a:r>
              <a:rPr spc="-10"/>
              <a:t>traffic</a:t>
            </a:r>
            <a:r>
              <a:rPr spc="5"/>
              <a:t> </a:t>
            </a:r>
            <a:r>
              <a:rPr spc="0"/>
              <a:t>logs,</a:t>
            </a:r>
            <a:r>
              <a:rPr spc="5"/>
              <a:t> </a:t>
            </a:r>
            <a:r>
              <a:t>user</a:t>
            </a:r>
            <a:r>
              <a:rPr spc="10"/>
              <a:t> </a:t>
            </a:r>
            <a:r>
              <a:t>behavior</a:t>
            </a:r>
            <a:r>
              <a:rPr spc="5"/>
              <a:t> </a:t>
            </a:r>
            <a:r>
              <a:t>records,</a:t>
            </a:r>
            <a:r>
              <a:rPr spc="10"/>
              <a:t> </a:t>
            </a:r>
            <a:r>
              <a:t>system</a:t>
            </a:r>
            <a:r>
              <a:rPr spc="10"/>
              <a:t> </a:t>
            </a:r>
            <a:r>
              <a:t>configurations,</a:t>
            </a:r>
            <a:r>
              <a:rPr spc="5"/>
              <a:t> </a:t>
            </a:r>
            <a:r>
              <a:t>and</a:t>
            </a:r>
            <a:r>
              <a:rPr spc="10"/>
              <a:t> </a:t>
            </a:r>
            <a:r>
              <a:t>historical</a:t>
            </a:r>
            <a:r>
              <a:rPr spc="5"/>
              <a:t> </a:t>
            </a:r>
            <a:r>
              <a:t>breach</a:t>
            </a:r>
            <a:r>
              <a:rPr spc="10"/>
              <a:t> </a:t>
            </a:r>
            <a:r>
              <a:t>incidents.</a:t>
            </a:r>
          </a:p>
          <a:p>
            <a:pPr>
              <a:buSzPct val="100000"/>
              <a:buFont typeface="Times New Roman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53035" marR="5080" indent="-140970" algn="just">
              <a:lnSpc>
                <a:spcPct val="113599"/>
              </a:lnSpc>
              <a:buSzPct val="100000"/>
              <a:buChar char="•"/>
              <a:tabLst>
                <a:tab pos="152400" algn="l"/>
              </a:tabLst>
              <a:defRPr spc="-5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dataset </a:t>
            </a:r>
            <a:r>
              <a:rPr spc="0"/>
              <a:t>will </a:t>
            </a:r>
            <a:r>
              <a:t>serve as </a:t>
            </a:r>
            <a:r>
              <a:rPr spc="0"/>
              <a:t>the </a:t>
            </a:r>
            <a:r>
              <a:t>foundation </a:t>
            </a:r>
            <a:r>
              <a:rPr spc="0"/>
              <a:t>for </a:t>
            </a:r>
            <a:r>
              <a:t>training and fine-tuning machine learning models </a:t>
            </a:r>
            <a:r>
              <a:rPr spc="0"/>
              <a:t>to </a:t>
            </a:r>
            <a:r>
              <a:t>identify </a:t>
            </a:r>
            <a:r>
              <a:rPr spc="0"/>
              <a:t> </a:t>
            </a:r>
            <a:r>
              <a:t>patterns</a:t>
            </a:r>
            <a:r>
              <a:rPr spc="0"/>
              <a:t> </a:t>
            </a:r>
            <a:r>
              <a:t>and</a:t>
            </a:r>
            <a:r>
              <a:rPr spc="0"/>
              <a:t> </a:t>
            </a:r>
            <a:r>
              <a:t>anomalies</a:t>
            </a:r>
            <a:r>
              <a:rPr spc="0"/>
              <a:t> </a:t>
            </a:r>
            <a:r>
              <a:t>indicative</a:t>
            </a:r>
            <a:r>
              <a:rPr spc="0"/>
              <a:t> of </a:t>
            </a:r>
            <a:r>
              <a:t>potential</a:t>
            </a:r>
            <a:r>
              <a:rPr spc="0"/>
              <a:t> </a:t>
            </a:r>
            <a:r>
              <a:t>cyber</a:t>
            </a:r>
            <a:r>
              <a:rPr spc="0"/>
              <a:t> </a:t>
            </a:r>
            <a:r>
              <a:t>hacking</a:t>
            </a:r>
            <a:r>
              <a:rPr spc="5"/>
              <a:t> </a:t>
            </a:r>
            <a:r>
              <a:t>breaches.</a:t>
            </a:r>
          </a:p>
          <a:p>
            <a:pPr>
              <a:buSzPct val="100000"/>
              <a:buFont typeface="Times New Roman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53035" marR="5080" indent="-140970" algn="just">
              <a:lnSpc>
                <a:spcPct val="113599"/>
              </a:lnSpc>
              <a:buSzPct val="100000"/>
              <a:buChar char="•"/>
              <a:tabLst>
                <a:tab pos="152400" algn="l"/>
              </a:tabLst>
              <a:defRPr spc="-5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project </a:t>
            </a:r>
            <a:r>
              <a:rPr spc="0"/>
              <a:t>will </a:t>
            </a:r>
            <a:r>
              <a:t>focus </a:t>
            </a:r>
            <a:r>
              <a:rPr spc="0"/>
              <a:t>on </a:t>
            </a:r>
            <a:r>
              <a:t>engineering relevant features that capture both normal and malicious behaviors, </a:t>
            </a:r>
            <a:r>
              <a:rPr spc="0"/>
              <a:t> </a:t>
            </a:r>
            <a:r>
              <a:t>aiming </a:t>
            </a:r>
            <a:r>
              <a:rPr spc="0"/>
              <a:t>to </a:t>
            </a:r>
            <a:r>
              <a:t>create </a:t>
            </a:r>
            <a:r>
              <a:rPr spc="0"/>
              <a:t>a robust </a:t>
            </a:r>
            <a:r>
              <a:t>predictive model. The model </a:t>
            </a:r>
            <a:r>
              <a:rPr spc="0"/>
              <a:t>will be </a:t>
            </a:r>
            <a:r>
              <a:t>designed </a:t>
            </a:r>
            <a:r>
              <a:rPr spc="0"/>
              <a:t>to work in </a:t>
            </a:r>
            <a:r>
              <a:t>real-time, enabling </a:t>
            </a:r>
            <a:r>
              <a:rPr spc="0"/>
              <a:t> </a:t>
            </a:r>
            <a:r>
              <a:t>continuous monitoring </a:t>
            </a:r>
            <a:r>
              <a:rPr spc="0"/>
              <a:t>of </a:t>
            </a:r>
            <a:r>
              <a:t>network activities and generating alerts </a:t>
            </a:r>
            <a:r>
              <a:rPr spc="0"/>
              <a:t>for </a:t>
            </a:r>
            <a:r>
              <a:t>security personnel when suspicious </a:t>
            </a:r>
            <a:r>
              <a:rPr spc="0"/>
              <a:t> </a:t>
            </a:r>
            <a:r>
              <a:t>activities are detected.</a:t>
            </a:r>
          </a:p>
          <a:p>
            <a:pPr>
              <a:buSzPct val="100000"/>
              <a:buFont typeface="Times New Roman"/>
              <a:buChar char="•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53035" marR="5080" indent="-140970" algn="just">
              <a:lnSpc>
                <a:spcPct val="113599"/>
              </a:lnSpc>
              <a:buSzPct val="100000"/>
              <a:buChar char="•"/>
              <a:tabLst>
                <a:tab pos="152400" algn="l"/>
              </a:tabLst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 </a:t>
            </a:r>
            <a:r>
              <a:rPr spc="-5"/>
              <a:t>hacking techniques evolve, </a:t>
            </a:r>
            <a:r>
              <a:t>the </a:t>
            </a:r>
            <a:r>
              <a:rPr spc="-5"/>
              <a:t>model </a:t>
            </a:r>
            <a:r>
              <a:t>will </a:t>
            </a:r>
            <a:r>
              <a:rPr spc="-5"/>
              <a:t>require periodic updates </a:t>
            </a:r>
            <a:r>
              <a:t>to </a:t>
            </a:r>
            <a:r>
              <a:rPr spc="-5"/>
              <a:t>learn and recognize </a:t>
            </a:r>
            <a:r>
              <a:rPr spc="-10"/>
              <a:t>emerging </a:t>
            </a:r>
            <a:r>
              <a:rPr spc="-5"/>
              <a:t> threat</a:t>
            </a:r>
            <a:r>
              <a:t> </a:t>
            </a:r>
            <a:r>
              <a:rPr spc="-5"/>
              <a:t>patterns</a:t>
            </a:r>
            <a:r>
              <a:t> </a:t>
            </a:r>
            <a:r>
              <a:rPr spc="-15"/>
              <a:t>effectively.</a:t>
            </a:r>
            <a:r>
              <a:rPr spc="-10"/>
              <a:t> </a:t>
            </a:r>
            <a:r>
              <a:rPr spc="-5"/>
              <a:t>Continuous</a:t>
            </a:r>
            <a:r>
              <a:t> </a:t>
            </a:r>
            <a:r>
              <a:rPr spc="-5"/>
              <a:t>feedback</a:t>
            </a:r>
            <a:r>
              <a:t> loops</a:t>
            </a:r>
            <a:r>
              <a:rPr spc="5"/>
              <a:t> </a:t>
            </a:r>
            <a:r>
              <a:rPr spc="-5"/>
              <a:t>and</a:t>
            </a:r>
            <a:r>
              <a:t> </a:t>
            </a:r>
            <a:r>
              <a:rPr spc="-5"/>
              <a:t>iterative</a:t>
            </a:r>
            <a:r>
              <a:t> </a:t>
            </a:r>
            <a:r>
              <a:rPr spc="-5"/>
              <a:t>improvement</a:t>
            </a:r>
            <a:r>
              <a:t> </a:t>
            </a:r>
            <a:r>
              <a:rPr spc="-5"/>
              <a:t>processes</a:t>
            </a:r>
            <a:r>
              <a:t> will</a:t>
            </a:r>
            <a:r>
              <a:rPr spc="5"/>
              <a:t> </a:t>
            </a:r>
            <a:r>
              <a:t>be </a:t>
            </a:r>
            <a:r>
              <a:rPr spc="5"/>
              <a:t> </a:t>
            </a:r>
            <a:r>
              <a:rPr spc="-5"/>
              <a:t>established</a:t>
            </a:r>
            <a:r>
              <a:t> to </a:t>
            </a:r>
            <a:r>
              <a:rPr spc="-5"/>
              <a:t>maintain</a:t>
            </a:r>
            <a:r>
              <a:t> the</a:t>
            </a:r>
            <a:r>
              <a:rPr spc="-5"/>
              <a:t> model's</a:t>
            </a:r>
            <a:r>
              <a:rPr spc="5"/>
              <a:t> </a:t>
            </a:r>
            <a:r>
              <a:rPr spc="-5"/>
              <a:t>accuracy</a:t>
            </a:r>
            <a:r>
              <a:t> </a:t>
            </a:r>
            <a:r>
              <a:rPr spc="-5"/>
              <a:t>and</a:t>
            </a:r>
            <a:r>
              <a:t> </a:t>
            </a:r>
            <a:r>
              <a:rPr spc="-5"/>
              <a:t>relevance over</a:t>
            </a:r>
            <a:r>
              <a:t> </a:t>
            </a:r>
            <a:r>
              <a:rPr spc="-5"/>
              <a:t>time.</a:t>
            </a:r>
          </a:p>
        </p:txBody>
      </p:sp>
      <p:sp>
        <p:nvSpPr>
          <p:cNvPr id="140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object 4"/>
          <p:cNvSpPr txBox="1"/>
          <p:nvPr>
            <p:ph type="title"/>
          </p:nvPr>
        </p:nvSpPr>
        <p:spPr>
          <a:xfrm>
            <a:off x="4097942" y="695143"/>
            <a:ext cx="948690" cy="43688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</a:pPr>
            <a:r>
              <a:t>S</a:t>
            </a:r>
            <a:r>
              <a:rPr spc="-100"/>
              <a:t>C</a:t>
            </a:r>
            <a:r>
              <a:t>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UML DIAGRAMS"/>
          <p:cNvSpPr txBox="1"/>
          <p:nvPr>
            <p:ph type="title"/>
          </p:nvPr>
        </p:nvSpPr>
        <p:spPr>
          <a:xfrm>
            <a:off x="3434375" y="456023"/>
            <a:ext cx="3359377" cy="436881"/>
          </a:xfrm>
          <a:prstGeom prst="rect">
            <a:avLst/>
          </a:prstGeom>
        </p:spPr>
        <p:txBody>
          <a:bodyPr/>
          <a:lstStyle/>
          <a:p>
            <a:pPr/>
            <a:r>
              <a:t>UML DIAGRAMS</a:t>
            </a:r>
          </a:p>
        </p:txBody>
      </p:sp>
      <p:pic>
        <p:nvPicPr>
          <p:cNvPr id="144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73" y="34678"/>
            <a:ext cx="1678306" cy="566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598" y="1635859"/>
            <a:ext cx="8265144" cy="379349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USE CASE DIAGRAM"/>
          <p:cNvSpPr txBox="1"/>
          <p:nvPr/>
        </p:nvSpPr>
        <p:spPr>
          <a:xfrm>
            <a:off x="3640464" y="5928345"/>
            <a:ext cx="1863072" cy="31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700"/>
            </a:lvl1pPr>
          </a:lstStyle>
          <a:p>
            <a:pPr/>
            <a:r>
              <a:t>USE CASE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UML DIAGRAM"/>
          <p:cNvSpPr txBox="1"/>
          <p:nvPr>
            <p:ph type="title"/>
          </p:nvPr>
        </p:nvSpPr>
        <p:spPr>
          <a:xfrm>
            <a:off x="3229990" y="731499"/>
            <a:ext cx="3359377" cy="436881"/>
          </a:xfrm>
          <a:prstGeom prst="rect">
            <a:avLst/>
          </a:prstGeom>
        </p:spPr>
        <p:txBody>
          <a:bodyPr/>
          <a:lstStyle/>
          <a:p>
            <a:pPr/>
            <a:r>
              <a:t>UML DIAGRAM</a:t>
            </a:r>
          </a:p>
        </p:txBody>
      </p:sp>
      <p:pic>
        <p:nvPicPr>
          <p:cNvPr id="149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73" y="34678"/>
            <a:ext cx="1678306" cy="566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226" y="1678946"/>
            <a:ext cx="4341632" cy="1634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037" y="3888086"/>
            <a:ext cx="5310499" cy="176830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CLASS DIAGRAM"/>
          <p:cNvSpPr txBox="1"/>
          <p:nvPr/>
        </p:nvSpPr>
        <p:spPr>
          <a:xfrm>
            <a:off x="6508265" y="2204986"/>
            <a:ext cx="135749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CLASS DIAGRAM</a:t>
            </a:r>
          </a:p>
        </p:txBody>
      </p:sp>
      <p:sp>
        <p:nvSpPr>
          <p:cNvPr id="153" name="COLLABORATION  DIAGRAM"/>
          <p:cNvSpPr txBox="1"/>
          <p:nvPr/>
        </p:nvSpPr>
        <p:spPr>
          <a:xfrm>
            <a:off x="6270778" y="4373243"/>
            <a:ext cx="218453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COLLABORATION 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UML DIAGRAM"/>
          <p:cNvSpPr txBox="1"/>
          <p:nvPr/>
        </p:nvSpPr>
        <p:spPr>
          <a:xfrm>
            <a:off x="3794504" y="605453"/>
            <a:ext cx="155499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UML DIAGRAM</a:t>
            </a:r>
          </a:p>
        </p:txBody>
      </p:sp>
      <p:pic>
        <p:nvPicPr>
          <p:cNvPr id="15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637" y="1489329"/>
            <a:ext cx="7876904" cy="418147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EQUENCE DIAGRAM"/>
          <p:cNvSpPr txBox="1"/>
          <p:nvPr/>
        </p:nvSpPr>
        <p:spPr>
          <a:xfrm>
            <a:off x="4096565" y="5892800"/>
            <a:ext cx="171304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SEQUENCE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4925" y="1690351"/>
            <a:ext cx="5434150" cy="364254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UML DIAGRAM"/>
          <p:cNvSpPr txBox="1"/>
          <p:nvPr/>
        </p:nvSpPr>
        <p:spPr>
          <a:xfrm>
            <a:off x="3975671" y="756520"/>
            <a:ext cx="155499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UML DIAGRAM</a:t>
            </a:r>
          </a:p>
        </p:txBody>
      </p:sp>
      <p:sp>
        <p:nvSpPr>
          <p:cNvPr id="161" name="CONTEXT LEVEL DIAGRAM"/>
          <p:cNvSpPr txBox="1"/>
          <p:nvPr/>
        </p:nvSpPr>
        <p:spPr>
          <a:xfrm>
            <a:off x="3925793" y="5933643"/>
            <a:ext cx="209442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CONTEXT LEVEL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2"/>
          <p:cNvSpPr txBox="1"/>
          <p:nvPr>
            <p:ph type="title"/>
          </p:nvPr>
        </p:nvSpPr>
        <p:spPr>
          <a:xfrm>
            <a:off x="3471161" y="373648"/>
            <a:ext cx="2202180" cy="43688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UML DIAGRAM</a:t>
            </a:r>
          </a:p>
        </p:txBody>
      </p:sp>
      <p:pic>
        <p:nvPicPr>
          <p:cNvPr id="164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73" y="34678"/>
            <a:ext cx="1678306" cy="566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6342" y="1466344"/>
            <a:ext cx="5619042" cy="5151619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object 5"/>
          <p:cNvSpPr txBox="1"/>
          <p:nvPr/>
        </p:nvSpPr>
        <p:spPr>
          <a:xfrm>
            <a:off x="520586" y="3442989"/>
            <a:ext cx="764541" cy="19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</a:t>
            </a:r>
            <a:r>
              <a:rPr spc="0"/>
              <a:t>V</a:t>
            </a:r>
            <a:r>
              <a:t>E</a:t>
            </a:r>
            <a:r>
              <a:rPr spc="0"/>
              <a:t>L</a:t>
            </a:r>
            <a:r>
              <a:rPr spc="-55"/>
              <a:t> </a:t>
            </a:r>
            <a:r>
              <a:rPr spc="0"/>
              <a:t>1:</a:t>
            </a:r>
          </a:p>
        </p:txBody>
      </p:sp>
      <p:sp>
        <p:nvSpPr>
          <p:cNvPr id="167" name="object 6"/>
          <p:cNvSpPr txBox="1"/>
          <p:nvPr>
            <p:ph type="sldNum" sz="quarter" idx="4294967295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2"/>
          <p:cNvSpPr txBox="1"/>
          <p:nvPr>
            <p:ph type="title"/>
          </p:nvPr>
        </p:nvSpPr>
        <p:spPr>
          <a:xfrm>
            <a:off x="3268736" y="599898"/>
            <a:ext cx="2606676" cy="43688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</a:t>
            </a:r>
            <a:r>
              <a:rPr spc="-100"/>
              <a:t>M</a:t>
            </a:r>
            <a:r>
              <a:t>L</a:t>
            </a:r>
            <a:r>
              <a:rPr spc="-200"/>
              <a:t> </a:t>
            </a:r>
            <a:r>
              <a:t>DIA</a:t>
            </a:r>
            <a:r>
              <a:rPr spc="-100"/>
              <a:t>G</a:t>
            </a:r>
            <a:r>
              <a:t>RAM</a:t>
            </a:r>
          </a:p>
        </p:txBody>
      </p:sp>
      <p:pic>
        <p:nvPicPr>
          <p:cNvPr id="170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6045" y="1644884"/>
            <a:ext cx="5627773" cy="4676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73" y="3467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object 5"/>
          <p:cNvSpPr txBox="1"/>
          <p:nvPr/>
        </p:nvSpPr>
        <p:spPr>
          <a:xfrm>
            <a:off x="648777" y="3309696"/>
            <a:ext cx="764541" cy="19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</a:t>
            </a:r>
            <a:r>
              <a:rPr spc="0"/>
              <a:t>V</a:t>
            </a:r>
            <a:r>
              <a:t>E</a:t>
            </a:r>
            <a:r>
              <a:rPr spc="0"/>
              <a:t>L</a:t>
            </a:r>
            <a:r>
              <a:rPr spc="-55"/>
              <a:t> </a:t>
            </a:r>
            <a:r>
              <a:rPr spc="0"/>
              <a:t>2:</a:t>
            </a:r>
          </a:p>
        </p:txBody>
      </p:sp>
      <p:sp>
        <p:nvSpPr>
          <p:cNvPr id="173" name="object 6"/>
          <p:cNvSpPr txBox="1"/>
          <p:nvPr>
            <p:ph type="sldNum" sz="quarter" idx="4294967295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799" y="29912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object 3"/>
          <p:cNvSpPr txBox="1"/>
          <p:nvPr>
            <p:ph type="title"/>
          </p:nvPr>
        </p:nvSpPr>
        <p:spPr>
          <a:xfrm>
            <a:off x="3069485" y="886063"/>
            <a:ext cx="2849881" cy="39116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Architecture diagram</a:t>
            </a:r>
          </a:p>
        </p:txBody>
      </p:sp>
      <p:grpSp>
        <p:nvGrpSpPr>
          <p:cNvPr id="180" name="object 4"/>
          <p:cNvGrpSpPr/>
          <p:nvPr/>
        </p:nvGrpSpPr>
        <p:grpSpPr>
          <a:xfrm>
            <a:off x="1448873" y="1848983"/>
            <a:ext cx="6663957" cy="4607137"/>
            <a:chOff x="0" y="0"/>
            <a:chExt cx="6663956" cy="4607136"/>
          </a:xfrm>
        </p:grpSpPr>
        <p:pic>
          <p:nvPicPr>
            <p:cNvPr id="177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663957" cy="46071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908" y="42909"/>
              <a:ext cx="6524258" cy="44674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" name="object 7"/>
            <p:cNvSpPr/>
            <p:nvPr/>
          </p:nvSpPr>
          <p:spPr>
            <a:xfrm>
              <a:off x="42908" y="42909"/>
              <a:ext cx="6524258" cy="4467437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1" name="object 8"/>
          <p:cNvSpPr txBox="1"/>
          <p:nvPr>
            <p:ph type="sldNum" sz="quarter" idx="4294967295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4356" y="1799177"/>
            <a:ext cx="7027817" cy="4706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2"/>
          <p:cNvSpPr txBox="1"/>
          <p:nvPr>
            <p:ph type="title"/>
          </p:nvPr>
        </p:nvSpPr>
        <p:spPr>
          <a:xfrm>
            <a:off x="3363874" y="236350"/>
            <a:ext cx="2538731" cy="452120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b="0" spc="-100" sz="2800"/>
            </a:lvl1pPr>
          </a:lstStyle>
          <a:p>
            <a:pPr/>
            <a:r>
              <a:t>Table of Contents</a:t>
            </a:r>
          </a:p>
        </p:txBody>
      </p:sp>
      <p:pic>
        <p:nvPicPr>
          <p:cNvPr id="86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40001"/>
            <a:ext cx="1678305" cy="566262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object 4"/>
          <p:cNvSpPr txBox="1"/>
          <p:nvPr/>
        </p:nvSpPr>
        <p:spPr>
          <a:xfrm>
            <a:off x="8392407" y="5687467"/>
            <a:ext cx="77471" cy="14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100"/>
              </a:lnSpc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8" name="Abstract…"/>
          <p:cNvSpPr txBox="1"/>
          <p:nvPr/>
        </p:nvSpPr>
        <p:spPr>
          <a:xfrm>
            <a:off x="1055475" y="1485196"/>
            <a:ext cx="4764656" cy="352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Abstract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Literature Review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Challenges and limitations in existing system 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Scope 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UML diagrams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Architecture diagram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Module description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 and discussion</a:t>
            </a:r>
            <a:endParaRPr sz="2900"/>
          </a:p>
          <a:p>
            <a:pPr marL="457200" indent="-457200">
              <a:lnSpc>
                <a:spcPct val="120000"/>
              </a:lnSpc>
              <a:buClr>
                <a:srgbClr val="000000"/>
              </a:buClr>
              <a:buSzPts val="18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2"/>
          <p:cNvSpPr txBox="1"/>
          <p:nvPr/>
        </p:nvSpPr>
        <p:spPr>
          <a:xfrm>
            <a:off x="535924" y="6426832"/>
            <a:ext cx="736601" cy="15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02-09-2022</a:t>
            </a:r>
          </a:p>
        </p:txBody>
      </p:sp>
      <p:sp>
        <p:nvSpPr>
          <p:cNvPr id="185" name="object 3"/>
          <p:cNvSpPr txBox="1"/>
          <p:nvPr/>
        </p:nvSpPr>
        <p:spPr>
          <a:xfrm>
            <a:off x="8473916" y="6426832"/>
            <a:ext cx="180341" cy="156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19</a:t>
            </a:r>
          </a:p>
        </p:txBody>
      </p:sp>
      <p:pic>
        <p:nvPicPr>
          <p:cNvPr id="186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24" y="264678"/>
            <a:ext cx="1678305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object 5"/>
          <p:cNvSpPr txBox="1"/>
          <p:nvPr>
            <p:ph type="title"/>
          </p:nvPr>
        </p:nvSpPr>
        <p:spPr>
          <a:xfrm>
            <a:off x="3355542" y="853756"/>
            <a:ext cx="2433321" cy="39116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Proposed Modules</a:t>
            </a:r>
          </a:p>
        </p:txBody>
      </p:sp>
      <p:sp>
        <p:nvSpPr>
          <p:cNvPr id="188" name="object 6"/>
          <p:cNvSpPr txBox="1"/>
          <p:nvPr/>
        </p:nvSpPr>
        <p:spPr>
          <a:xfrm>
            <a:off x="1196696" y="1844756"/>
            <a:ext cx="1136015" cy="29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200"/>
            </a:lvl1pPr>
          </a:lstStyle>
          <a:p>
            <a:pPr/>
            <a:r>
              <a:t>Module-1</a:t>
            </a:r>
          </a:p>
        </p:txBody>
      </p:sp>
      <p:sp>
        <p:nvSpPr>
          <p:cNvPr id="189" name="object 7"/>
          <p:cNvSpPr txBox="1"/>
          <p:nvPr/>
        </p:nvSpPr>
        <p:spPr>
          <a:xfrm>
            <a:off x="3025495" y="1844756"/>
            <a:ext cx="1851661" cy="29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2200"/>
            </a:pPr>
            <a:r>
              <a:t>Upload</a:t>
            </a:r>
            <a:r>
              <a:rPr spc="-35"/>
              <a:t> </a:t>
            </a:r>
            <a:r>
              <a:rPr spc="0"/>
              <a:t>the</a:t>
            </a:r>
            <a:r>
              <a:rPr spc="-30"/>
              <a:t> </a:t>
            </a:r>
            <a:r>
              <a:rPr spc="-15"/>
              <a:t>data</a:t>
            </a:r>
          </a:p>
        </p:txBody>
      </p:sp>
      <p:sp>
        <p:nvSpPr>
          <p:cNvPr id="190" name="object 8"/>
          <p:cNvSpPr txBox="1"/>
          <p:nvPr/>
        </p:nvSpPr>
        <p:spPr>
          <a:xfrm>
            <a:off x="1196696" y="2555956"/>
            <a:ext cx="1136015" cy="29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200"/>
            </a:lvl1pPr>
          </a:lstStyle>
          <a:p>
            <a:pPr/>
            <a:r>
              <a:t>Module-2</a:t>
            </a:r>
          </a:p>
        </p:txBody>
      </p:sp>
      <p:sp>
        <p:nvSpPr>
          <p:cNvPr id="191" name="object 9"/>
          <p:cNvSpPr txBox="1"/>
          <p:nvPr/>
        </p:nvSpPr>
        <p:spPr>
          <a:xfrm>
            <a:off x="3025495" y="2555956"/>
            <a:ext cx="1608456" cy="29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9" sz="2200"/>
            </a:lvl1pPr>
          </a:lstStyle>
          <a:p>
            <a:pPr/>
            <a:r>
              <a:t>Preprocessing</a:t>
            </a:r>
          </a:p>
        </p:txBody>
      </p:sp>
      <p:sp>
        <p:nvSpPr>
          <p:cNvPr id="192" name="object 10"/>
          <p:cNvSpPr txBox="1"/>
          <p:nvPr/>
        </p:nvSpPr>
        <p:spPr>
          <a:xfrm>
            <a:off x="1196696" y="3267157"/>
            <a:ext cx="1136015" cy="293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200"/>
            </a:lvl1pPr>
          </a:lstStyle>
          <a:p>
            <a:pPr/>
            <a:r>
              <a:t>Module-3</a:t>
            </a:r>
          </a:p>
        </p:txBody>
      </p:sp>
      <p:sp>
        <p:nvSpPr>
          <p:cNvPr id="193" name="object 11"/>
          <p:cNvSpPr txBox="1"/>
          <p:nvPr/>
        </p:nvSpPr>
        <p:spPr>
          <a:xfrm>
            <a:off x="3025495" y="3267157"/>
            <a:ext cx="923290" cy="293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40" sz="2200"/>
            </a:pPr>
            <a:r>
              <a:t>T</a:t>
            </a:r>
            <a:r>
              <a:rPr spc="-50"/>
              <a:t>r</a:t>
            </a:r>
            <a:r>
              <a:rPr spc="0"/>
              <a:t>aining</a:t>
            </a:r>
          </a:p>
        </p:txBody>
      </p:sp>
      <p:sp>
        <p:nvSpPr>
          <p:cNvPr id="194" name="object 12"/>
          <p:cNvSpPr txBox="1"/>
          <p:nvPr/>
        </p:nvSpPr>
        <p:spPr>
          <a:xfrm>
            <a:off x="1196696" y="3978357"/>
            <a:ext cx="1136015" cy="293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200"/>
            </a:lvl1pPr>
          </a:lstStyle>
          <a:p>
            <a:pPr/>
            <a:r>
              <a:t>Module-4</a:t>
            </a:r>
          </a:p>
        </p:txBody>
      </p:sp>
      <p:sp>
        <p:nvSpPr>
          <p:cNvPr id="195" name="object 13"/>
          <p:cNvSpPr txBox="1"/>
          <p:nvPr/>
        </p:nvSpPr>
        <p:spPr>
          <a:xfrm>
            <a:off x="3025495" y="3978357"/>
            <a:ext cx="3300096" cy="293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4" sz="2200"/>
            </a:pPr>
            <a:r>
              <a:t>Machine</a:t>
            </a:r>
            <a:r>
              <a:rPr spc="-9"/>
              <a:t> </a:t>
            </a:r>
            <a:r>
              <a:t>learning Algorithms</a:t>
            </a:r>
          </a:p>
        </p:txBody>
      </p:sp>
      <p:sp>
        <p:nvSpPr>
          <p:cNvPr id="196" name="object 14"/>
          <p:cNvSpPr txBox="1"/>
          <p:nvPr/>
        </p:nvSpPr>
        <p:spPr>
          <a:xfrm>
            <a:off x="1196696" y="4689557"/>
            <a:ext cx="1136015" cy="293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200"/>
            </a:lvl1pPr>
          </a:lstStyle>
          <a:p>
            <a:pPr/>
            <a:r>
              <a:t>Module-5</a:t>
            </a:r>
          </a:p>
        </p:txBody>
      </p:sp>
      <p:sp>
        <p:nvSpPr>
          <p:cNvPr id="197" name="object 15"/>
          <p:cNvSpPr txBox="1"/>
          <p:nvPr/>
        </p:nvSpPr>
        <p:spPr>
          <a:xfrm>
            <a:off x="3025496" y="4689557"/>
            <a:ext cx="1183640" cy="293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2200"/>
            </a:pPr>
            <a:r>
              <a:t>P</a:t>
            </a:r>
            <a:r>
              <a:rPr spc="-30"/>
              <a:t>r</a:t>
            </a:r>
            <a:r>
              <a:t>edicti</a:t>
            </a:r>
            <a:r>
              <a:rPr spc="-4"/>
              <a:t>o</a:t>
            </a:r>
            <a:r>
              <a:t>n</a:t>
            </a:r>
          </a:p>
        </p:txBody>
      </p:sp>
      <p:sp>
        <p:nvSpPr>
          <p:cNvPr id="198" name="object 16"/>
          <p:cNvSpPr txBox="1"/>
          <p:nvPr/>
        </p:nvSpPr>
        <p:spPr>
          <a:xfrm>
            <a:off x="1196696" y="5400757"/>
            <a:ext cx="1136015" cy="293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z="2200"/>
            </a:lvl1pPr>
          </a:lstStyle>
          <a:p>
            <a:pPr/>
            <a:r>
              <a:t>Module-6</a:t>
            </a:r>
          </a:p>
        </p:txBody>
      </p:sp>
      <p:sp>
        <p:nvSpPr>
          <p:cNvPr id="199" name="object 17"/>
          <p:cNvSpPr txBox="1"/>
          <p:nvPr/>
        </p:nvSpPr>
        <p:spPr>
          <a:xfrm>
            <a:off x="3025495" y="5400757"/>
            <a:ext cx="1898651" cy="293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5" sz="2200"/>
            </a:pPr>
            <a:r>
              <a:t>Generate</a:t>
            </a:r>
            <a:r>
              <a:rPr spc="-65"/>
              <a:t> </a:t>
            </a:r>
            <a:r>
              <a:rPr spc="-4"/>
              <a:t>results</a:t>
            </a:r>
          </a:p>
        </p:txBody>
      </p:sp>
      <p:pic>
        <p:nvPicPr>
          <p:cNvPr id="200" name="object 18" descr="object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6476" y="2129720"/>
            <a:ext cx="2804976" cy="2927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ODULE DESCRIPTION"/>
          <p:cNvSpPr txBox="1"/>
          <p:nvPr/>
        </p:nvSpPr>
        <p:spPr>
          <a:xfrm>
            <a:off x="3429950" y="907587"/>
            <a:ext cx="228410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MODULE DESCRIPTION</a:t>
            </a:r>
          </a:p>
        </p:txBody>
      </p:sp>
      <p:sp>
        <p:nvSpPr>
          <p:cNvPr id="203" name="Understand the principles of cybersecurity, including common threats and vulnerabilities.…"/>
          <p:cNvSpPr txBox="1"/>
          <p:nvPr/>
        </p:nvSpPr>
        <p:spPr>
          <a:xfrm>
            <a:off x="883591" y="1787331"/>
            <a:ext cx="7376819" cy="377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algn="just" defTabSz="457200">
              <a:buClr>
                <a:srgbClr val="374151"/>
              </a:buClr>
              <a:buSzPct val="100000"/>
              <a:buFont typeface="Helvetica"/>
              <a:buChar char="•"/>
              <a:defRPr sz="1700"/>
            </a:pPr>
            <a:r>
              <a:t>	Understand the principles of cybersecurity, including common threats and vulnerabilities.</a:t>
            </a:r>
          </a:p>
          <a:p>
            <a:pPr marL="457200" indent="-317500" algn="just" defTabSz="457200">
              <a:buClr>
                <a:srgbClr val="374151"/>
              </a:buClr>
              <a:buSzPct val="100000"/>
              <a:buFont typeface="Helvetica"/>
              <a:buChar char="•"/>
              <a:defRPr sz="1700"/>
            </a:pPr>
            <a:r>
              <a:t>	Comprehend the basics of machine learning and its relevance to cybersecurity.</a:t>
            </a:r>
          </a:p>
          <a:p>
            <a:pPr marL="457200" indent="-317500" algn="just" defTabSz="457200">
              <a:buClr>
                <a:srgbClr val="374151"/>
              </a:buClr>
              <a:buSzPct val="100000"/>
              <a:buFont typeface="Helvetica"/>
              <a:buChar char="•"/>
              <a:defRPr sz="1700"/>
            </a:pPr>
            <a:r>
              <a:t>	Analyze and preprocess cybersecurity data for machine learning applications.</a:t>
            </a:r>
          </a:p>
          <a:p>
            <a:pPr marL="457200" indent="-317500" algn="just" defTabSz="457200">
              <a:buClr>
                <a:srgbClr val="374151"/>
              </a:buClr>
              <a:buSzPct val="100000"/>
              <a:buFont typeface="Helvetica"/>
              <a:buChar char="•"/>
              <a:defRPr sz="1700"/>
            </a:pPr>
            <a:r>
              <a:t>	Implement machine learning algorithms for cyber threat prediction and detection.</a:t>
            </a:r>
          </a:p>
          <a:p>
            <a:pPr marL="457200" indent="-317500" algn="just" defTabSz="457200">
              <a:buClr>
                <a:srgbClr val="374151"/>
              </a:buClr>
              <a:buSzPct val="100000"/>
              <a:buFont typeface="Helvetica"/>
              <a:buChar char="•"/>
              <a:defRPr sz="1700"/>
            </a:pPr>
            <a:r>
              <a:t>	Evaluate the performance of machine learning models for cybersecurity applications.</a:t>
            </a:r>
          </a:p>
          <a:p>
            <a:pPr marL="457200" indent="-317500" algn="just" defTabSz="457200">
              <a:buClr>
                <a:srgbClr val="374151"/>
              </a:buClr>
              <a:buSzPct val="100000"/>
              <a:buFont typeface="Helvetica"/>
              <a:buChar char="•"/>
              <a:defRPr sz="1700"/>
            </a:pPr>
            <a:r>
              <a:t>	Apply feature engineering and data selection techniques in the context of cyber threat prediction.</a:t>
            </a:r>
          </a:p>
          <a:p>
            <a:pPr marL="457200" indent="-317500" algn="just" defTabSz="457200">
              <a:buClr>
                <a:srgbClr val="374151"/>
              </a:buClr>
              <a:buSzPct val="100000"/>
              <a:buFont typeface="Helvetica"/>
              <a:buChar char="•"/>
              <a:defRPr sz="1700"/>
            </a:pPr>
            <a:r>
              <a:t>	Develop strategies for handling imbalanced data in cybersecurity.</a:t>
            </a:r>
          </a:p>
          <a:p>
            <a:pPr marL="457200" indent="-317500" algn="just" defTabSz="457200">
              <a:buClr>
                <a:srgbClr val="374151"/>
              </a:buClr>
              <a:buSzPct val="100000"/>
              <a:buFont typeface="Helvetica"/>
              <a:buChar char="•"/>
              <a:defRPr sz="1700"/>
            </a:pPr>
            <a:r>
              <a:t>	Understand the ethical and legal considerations in the use of machine learning for cybersecurity.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2"/>
          <p:cNvSpPr txBox="1"/>
          <p:nvPr>
            <p:ph type="title"/>
          </p:nvPr>
        </p:nvSpPr>
        <p:spPr>
          <a:xfrm>
            <a:off x="1537828" y="902031"/>
            <a:ext cx="6068697" cy="43688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ALGORITHMS </a:t>
            </a:r>
            <a:r>
              <a:rPr spc="0"/>
              <a:t>USED</a:t>
            </a:r>
            <a:r>
              <a:t> FOR </a:t>
            </a:r>
            <a:r>
              <a:rPr spc="0"/>
              <a:t>TRAINING</a:t>
            </a:r>
          </a:p>
        </p:txBody>
      </p:sp>
      <p:sp>
        <p:nvSpPr>
          <p:cNvPr id="206" name="object 3"/>
          <p:cNvSpPr txBox="1"/>
          <p:nvPr/>
        </p:nvSpPr>
        <p:spPr>
          <a:xfrm>
            <a:off x="950911" y="1952931"/>
            <a:ext cx="2402841" cy="2797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2879" indent="-170814">
              <a:spcBef>
                <a:spcPts val="100"/>
              </a:spcBef>
              <a:buSzPct val="100000"/>
              <a:buChar char="•"/>
              <a:tabLst>
                <a:tab pos="1778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Decision</a:t>
            </a:r>
            <a:r>
              <a:rPr spc="-65"/>
              <a:t> </a:t>
            </a:r>
            <a:r>
              <a:rPr spc="-20"/>
              <a:t>Tree</a:t>
            </a:r>
          </a:p>
          <a:p>
            <a:pPr>
              <a:buSzPct val="100000"/>
              <a:buFont typeface="Times New Roman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SzPct val="100000"/>
              <a:buFont typeface="Times New Roman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82879" indent="-170814">
              <a:buSzPct val="100000"/>
              <a:buChar char="•"/>
              <a:tabLst>
                <a:tab pos="1778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Random</a:t>
            </a:r>
            <a:r>
              <a:rPr spc="-20"/>
              <a:t> </a:t>
            </a:r>
            <a:r>
              <a:t>Forest</a:t>
            </a:r>
            <a:r>
              <a:rPr spc="-15"/>
              <a:t> </a:t>
            </a:r>
            <a:r>
              <a:t>Classifier</a:t>
            </a:r>
          </a:p>
          <a:p>
            <a:pPr>
              <a:buSzPct val="100000"/>
              <a:buFont typeface="Times New Roman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SzPct val="100000"/>
              <a:buFont typeface="Times New Roman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82879" indent="-170814">
              <a:buSzPct val="100000"/>
              <a:buChar char="•"/>
              <a:tabLst>
                <a:tab pos="177800" algn="l"/>
              </a:tabLst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</a:t>
            </a:r>
            <a:r>
              <a:rPr spc="-60"/>
              <a:t> </a:t>
            </a:r>
            <a:r>
              <a:rPr spc="-34"/>
              <a:t>Vector</a:t>
            </a:r>
            <a:r>
              <a:rPr spc="-20"/>
              <a:t> </a:t>
            </a:r>
            <a:r>
              <a:rPr spc="-5"/>
              <a:t>Machine</a:t>
            </a:r>
          </a:p>
          <a:p>
            <a:pPr>
              <a:buSzPct val="100000"/>
              <a:buFont typeface="Times New Roman"/>
              <a:buChar char="•"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SzPct val="100000"/>
              <a:buFont typeface="Times New Roman"/>
              <a:buChar char="•"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82879" indent="-170814">
              <a:buSzPct val="100000"/>
              <a:buChar char="•"/>
              <a:tabLst>
                <a:tab pos="177800" algn="l"/>
              </a:tabLst>
              <a:defRPr spc="-5" sz="1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Cat-Boost</a:t>
            </a:r>
          </a:p>
        </p:txBody>
      </p:sp>
      <p:pic>
        <p:nvPicPr>
          <p:cNvPr id="207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519" y="19358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210" y="1232350"/>
            <a:ext cx="4510641" cy="2277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419" y="3929350"/>
            <a:ext cx="4528223" cy="229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object 2" descr="object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9799" y="29912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creenshots"/>
          <p:cNvSpPr txBox="1"/>
          <p:nvPr/>
        </p:nvSpPr>
        <p:spPr>
          <a:xfrm>
            <a:off x="4491076" y="596567"/>
            <a:ext cx="126221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screenshots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bject 2"/>
          <p:cNvSpPr txBox="1"/>
          <p:nvPr/>
        </p:nvSpPr>
        <p:spPr>
          <a:xfrm>
            <a:off x="490199" y="1467442"/>
            <a:ext cx="8163561" cy="3745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5080" algn="just">
              <a:lnSpc>
                <a:spcPct val="152100"/>
              </a:lnSpc>
              <a:spcBef>
                <a:spcPts val="100"/>
              </a:spcBef>
              <a:buSzPct val="100000"/>
              <a:buAutoNum type="arabicPeriod" startAt="1"/>
              <a:tabLst>
                <a:tab pos="266700" algn="l"/>
              </a:tabLst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Kwon, </a:t>
            </a:r>
            <a:r>
              <a:rPr spc="-5"/>
              <a:t>Cheolhyeon, </a:t>
            </a:r>
            <a:r>
              <a:rPr spc="-25"/>
              <a:t>Weiyi </a:t>
            </a:r>
            <a:r>
              <a:rPr spc="-5"/>
              <a:t>Liu, and Inseok Hwang. ”Security analysis </a:t>
            </a:r>
            <a:r>
              <a:t>for </a:t>
            </a:r>
            <a:r>
              <a:rPr spc="-5"/>
              <a:t>cyber-physical systems against stealthy </a:t>
            </a:r>
            <a:r>
              <a:t> </a:t>
            </a:r>
            <a:r>
              <a:rPr spc="-5"/>
              <a:t>deception</a:t>
            </a:r>
            <a:r>
              <a:t> </a:t>
            </a:r>
            <a:r>
              <a:rPr spc="-5"/>
              <a:t>attacks.” </a:t>
            </a:r>
            <a:r>
              <a:t>In 2013</a:t>
            </a:r>
            <a:r>
              <a:rPr spc="-75"/>
              <a:t> </a:t>
            </a:r>
            <a:r>
              <a:rPr spc="-5"/>
              <a:t>American</a:t>
            </a:r>
            <a:r>
              <a:t> </a:t>
            </a:r>
            <a:r>
              <a:rPr spc="-5"/>
              <a:t>control conference,</a:t>
            </a:r>
            <a:r>
              <a:t> </a:t>
            </a:r>
            <a:r>
              <a:rPr spc="-5"/>
              <a:t>IEEE </a:t>
            </a:r>
            <a:r>
              <a:t>(2013):</a:t>
            </a:r>
            <a:r>
              <a:rPr spc="-5"/>
              <a:t> </a:t>
            </a:r>
            <a:r>
              <a:t>3344-3349</a:t>
            </a:r>
          </a:p>
          <a:p>
            <a:pPr marL="12700" marR="5080" algn="just">
              <a:lnSpc>
                <a:spcPct val="152100"/>
              </a:lnSpc>
              <a:spcBef>
                <a:spcPts val="1000"/>
              </a:spcBef>
              <a:buSzPct val="100000"/>
              <a:buAutoNum type="arabicPeriod" startAt="1"/>
              <a:tabLst>
                <a:tab pos="393700" algn="l"/>
              </a:tabLst>
              <a:defRPr spc="-5"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Pajic, </a:t>
            </a:r>
            <a:r>
              <a:rPr spc="-10"/>
              <a:t>Miroslav,</a:t>
            </a:r>
            <a:r>
              <a:t> James </a:t>
            </a:r>
            <a:r>
              <a:rPr spc="-25"/>
              <a:t>Weimer,</a:t>
            </a:r>
            <a:r>
              <a:rPr spc="-20"/>
              <a:t> </a:t>
            </a:r>
            <a:r>
              <a:t>Nicola Bezzo, Oleg </a:t>
            </a:r>
            <a:r>
              <a:rPr spc="-10"/>
              <a:t>Sokolsky,</a:t>
            </a:r>
            <a:r>
              <a:t> George </a:t>
            </a:r>
            <a:r>
              <a:rPr spc="0"/>
              <a:t>J. </a:t>
            </a:r>
            <a:r>
              <a:t>Pappas, and </a:t>
            </a:r>
            <a:r>
              <a:rPr spc="0"/>
              <a:t>Insup </a:t>
            </a:r>
            <a:r>
              <a:t>Lee. ”Design and </a:t>
            </a:r>
            <a:r>
              <a:rPr spc="0"/>
              <a:t> </a:t>
            </a:r>
            <a:r>
              <a:t>implementation </a:t>
            </a:r>
            <a:r>
              <a:rPr spc="0"/>
              <a:t>of </a:t>
            </a:r>
            <a:r>
              <a:t>attack-resilient cyberphysical systems: </a:t>
            </a:r>
            <a:r>
              <a:rPr spc="-15"/>
              <a:t>With </a:t>
            </a:r>
            <a:r>
              <a:rPr spc="0"/>
              <a:t>a </a:t>
            </a:r>
            <a:r>
              <a:t>focus </a:t>
            </a:r>
            <a:r>
              <a:rPr spc="0"/>
              <a:t>on </a:t>
            </a:r>
            <a:r>
              <a:t>attack-resilient state estimators.” IEEE Control </a:t>
            </a:r>
            <a:r>
              <a:rPr spc="0"/>
              <a:t> </a:t>
            </a:r>
            <a:r>
              <a:t>Systems Magazine </a:t>
            </a:r>
            <a:r>
              <a:rPr spc="0"/>
              <a:t>37, no. 2 (2017):</a:t>
            </a:r>
            <a:r>
              <a:t> </a:t>
            </a:r>
            <a:r>
              <a:rPr spc="0"/>
              <a:t>66-81.</a:t>
            </a:r>
          </a:p>
          <a:p>
            <a:pPr marL="12700" marR="5080" algn="just">
              <a:lnSpc>
                <a:spcPct val="152100"/>
              </a:lnSpc>
              <a:spcBef>
                <a:spcPts val="900"/>
              </a:spcBef>
              <a:buSzPct val="100000"/>
              <a:buAutoNum type="arabicPeriod" startAt="1"/>
              <a:tabLst>
                <a:tab pos="254000" algn="l"/>
              </a:tabLst>
              <a:defRPr spc="-5"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Sheng, Long, </a:t>
            </a:r>
            <a:r>
              <a:rPr spc="-25"/>
              <a:t>Ya-Jun </a:t>
            </a:r>
            <a:r>
              <a:t>Pan, and Xiang </a:t>
            </a:r>
            <a:r>
              <a:rPr spc="0"/>
              <a:t>Gong. </a:t>
            </a:r>
            <a:r>
              <a:t>”Consensus formation control </a:t>
            </a:r>
            <a:r>
              <a:rPr spc="0"/>
              <a:t>for a </a:t>
            </a:r>
            <a:r>
              <a:t>class </a:t>
            </a:r>
            <a:r>
              <a:rPr spc="0"/>
              <a:t>of </a:t>
            </a:r>
            <a:r>
              <a:t>networked multiple mobile </a:t>
            </a:r>
            <a:r>
              <a:rPr spc="0"/>
              <a:t> robot</a:t>
            </a:r>
            <a:r>
              <a:t> systems.” Journal</a:t>
            </a:r>
            <a:r>
              <a:rPr spc="0"/>
              <a:t> of </a:t>
            </a:r>
            <a:r>
              <a:t>Control Science and</a:t>
            </a:r>
            <a:r>
              <a:rPr spc="0"/>
              <a:t> </a:t>
            </a:r>
            <a:r>
              <a:t>Engineering</a:t>
            </a:r>
            <a:r>
              <a:rPr spc="5"/>
              <a:t> </a:t>
            </a:r>
            <a:r>
              <a:rPr spc="0"/>
              <a:t>2012 (2012).</a:t>
            </a:r>
          </a:p>
          <a:p>
            <a:pPr marL="12700" marR="5080" algn="just">
              <a:lnSpc>
                <a:spcPct val="152100"/>
              </a:lnSpc>
              <a:spcBef>
                <a:spcPts val="1000"/>
              </a:spcBef>
              <a:buSzPct val="100000"/>
              <a:buAutoNum type="arabicPeriod" startAt="1"/>
              <a:tabLst>
                <a:tab pos="254000" algn="l"/>
              </a:tabLst>
              <a:defRPr spc="-5"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Zeng, </a:t>
            </a:r>
            <a:r>
              <a:rPr spc="-20"/>
              <a:t>Wente, </a:t>
            </a:r>
            <a:r>
              <a:t>and </a:t>
            </a:r>
            <a:r>
              <a:rPr spc="-25"/>
              <a:t>Mo-Yuen </a:t>
            </a:r>
            <a:r>
              <a:rPr spc="-20"/>
              <a:t>Chow. </a:t>
            </a:r>
            <a:r>
              <a:t>”Resilient distributed control </a:t>
            </a:r>
            <a:r>
              <a:rPr spc="0"/>
              <a:t>in the </a:t>
            </a:r>
            <a:r>
              <a:t>presence </a:t>
            </a:r>
            <a:r>
              <a:rPr spc="0"/>
              <a:t>of </a:t>
            </a:r>
            <a:r>
              <a:t>misbehaving agents </a:t>
            </a:r>
            <a:r>
              <a:rPr spc="0"/>
              <a:t>in </a:t>
            </a:r>
            <a:r>
              <a:t>networked </a:t>
            </a:r>
            <a:r>
              <a:rPr spc="0"/>
              <a:t> </a:t>
            </a:r>
            <a:r>
              <a:t>control systems.” IEEE transactions</a:t>
            </a:r>
            <a:r>
              <a:rPr spc="0"/>
              <a:t> on </a:t>
            </a:r>
            <a:r>
              <a:t>cybernetics</a:t>
            </a:r>
            <a:r>
              <a:rPr spc="0"/>
              <a:t> 44,</a:t>
            </a:r>
            <a:r>
              <a:rPr spc="5"/>
              <a:t> </a:t>
            </a:r>
            <a:r>
              <a:rPr spc="0"/>
              <a:t>no. </a:t>
            </a:r>
            <a:r>
              <a:rPr spc="-25"/>
              <a:t>11</a:t>
            </a:r>
            <a:r>
              <a:rPr spc="0"/>
              <a:t> (2014):</a:t>
            </a:r>
            <a:r>
              <a:t> </a:t>
            </a:r>
            <a:r>
              <a:rPr spc="0"/>
              <a:t>2038-2049.</a:t>
            </a:r>
          </a:p>
          <a:p>
            <a:pPr marL="12700" marR="5080" algn="just">
              <a:lnSpc>
                <a:spcPct val="152100"/>
              </a:lnSpc>
              <a:spcBef>
                <a:spcPts val="1000"/>
              </a:spcBef>
              <a:buSzPct val="100000"/>
              <a:buAutoNum type="arabicPeriod" startAt="1"/>
              <a:tabLst>
                <a:tab pos="241300" algn="l"/>
              </a:tabLst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Sun, </a:t>
            </a:r>
            <a:r>
              <a:rPr spc="-5"/>
              <a:t>Hongtao, Chen Peng, </a:t>
            </a:r>
            <a:r>
              <a:rPr spc="-15"/>
              <a:t>Taicheng </a:t>
            </a:r>
            <a:r>
              <a:rPr spc="-30"/>
              <a:t>Yang, </a:t>
            </a:r>
            <a:r>
              <a:rPr spc="-5"/>
              <a:t>Hao Zhang, and </a:t>
            </a:r>
            <a:r>
              <a:rPr spc="-20"/>
              <a:t>Wangli </a:t>
            </a:r>
            <a:r>
              <a:rPr spc="-5"/>
              <a:t>He. ”Resilient control </a:t>
            </a:r>
            <a:r>
              <a:t>of </a:t>
            </a:r>
            <a:r>
              <a:rPr spc="-5"/>
              <a:t>networked control systems </a:t>
            </a:r>
            <a:r>
              <a:t> with </a:t>
            </a:r>
            <a:r>
              <a:rPr spc="-5"/>
              <a:t>stochastic denial</a:t>
            </a:r>
            <a:r>
              <a:t> of </a:t>
            </a:r>
            <a:r>
              <a:rPr spc="-5"/>
              <a:t>service attacks.” Neurocomputing</a:t>
            </a:r>
            <a:r>
              <a:rPr spc="5"/>
              <a:t> </a:t>
            </a:r>
            <a:r>
              <a:t>270 (2017):</a:t>
            </a:r>
            <a:r>
              <a:rPr spc="-5"/>
              <a:t> </a:t>
            </a:r>
            <a:r>
              <a:t>170-177.</a:t>
            </a:r>
          </a:p>
        </p:txBody>
      </p:sp>
      <p:sp>
        <p:nvSpPr>
          <p:cNvPr id="216" name="object 3"/>
          <p:cNvSpPr txBox="1"/>
          <p:nvPr>
            <p:ph type="title"/>
          </p:nvPr>
        </p:nvSpPr>
        <p:spPr>
          <a:xfrm>
            <a:off x="3934900" y="677286"/>
            <a:ext cx="1606551" cy="391162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2400"/>
            </a:pPr>
            <a:r>
              <a:t>R</a:t>
            </a:r>
            <a:r>
              <a:rPr spc="-100"/>
              <a:t>E</a:t>
            </a:r>
            <a:r>
              <a:t>F</a:t>
            </a:r>
            <a:r>
              <a:rPr spc="-100"/>
              <a:t>E</a:t>
            </a:r>
            <a:r>
              <a:t>R</a:t>
            </a:r>
            <a:r>
              <a:rPr spc="-100"/>
              <a:t>E</a:t>
            </a:r>
            <a:r>
              <a:t>NC</a:t>
            </a:r>
            <a:r>
              <a:rPr spc="-100"/>
              <a:t>E</a:t>
            </a:r>
            <a:r>
              <a:t>S</a:t>
            </a:r>
          </a:p>
        </p:txBody>
      </p:sp>
      <p:pic>
        <p:nvPicPr>
          <p:cNvPr id="217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24" y="264678"/>
            <a:ext cx="1678305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bject 2"/>
          <p:cNvSpPr txBox="1"/>
          <p:nvPr>
            <p:ph type="title"/>
          </p:nvPr>
        </p:nvSpPr>
        <p:spPr>
          <a:xfrm>
            <a:off x="3501876" y="2676781"/>
            <a:ext cx="2140586" cy="6350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b="0" sz="4000"/>
            </a:pPr>
            <a:r>
              <a:t>Thank</a:t>
            </a:r>
            <a:r>
              <a:rPr spc="-100"/>
              <a:t> </a:t>
            </a:r>
            <a:r>
              <a:rPr spc="-200"/>
              <a:t>You</a:t>
            </a:r>
          </a:p>
        </p:txBody>
      </p:sp>
      <p:pic>
        <p:nvPicPr>
          <p:cNvPr id="221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457200"/>
            <a:ext cx="2237740" cy="755014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object 4"/>
          <p:cNvSpPr txBox="1"/>
          <p:nvPr>
            <p:ph type="sldNum" sz="quarter" idx="4294967295"/>
          </p:nvPr>
        </p:nvSpPr>
        <p:spPr>
          <a:xfrm>
            <a:off x="8448516" y="6452232"/>
            <a:ext cx="205284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 txBox="1"/>
          <p:nvPr>
            <p:ph type="title"/>
          </p:nvPr>
        </p:nvSpPr>
        <p:spPr>
          <a:xfrm>
            <a:off x="3529922" y="679161"/>
            <a:ext cx="1668146" cy="48260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z="3000"/>
            </a:pPr>
            <a:r>
              <a:t>A</a:t>
            </a:r>
            <a:r>
              <a:rPr spc="-100"/>
              <a:t>BST</a:t>
            </a:r>
            <a:r>
              <a:t>R</a:t>
            </a:r>
            <a:r>
              <a:rPr spc="-100"/>
              <a:t>A</a:t>
            </a:r>
            <a:r>
              <a:t>CT</a:t>
            </a:r>
          </a:p>
        </p:txBody>
      </p:sp>
      <p:sp>
        <p:nvSpPr>
          <p:cNvPr id="91" name="object 3"/>
          <p:cNvSpPr txBox="1"/>
          <p:nvPr/>
        </p:nvSpPr>
        <p:spPr>
          <a:xfrm>
            <a:off x="686824" y="1375644"/>
            <a:ext cx="7807326" cy="386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8589" marR="5080" indent="-136525" algn="just">
              <a:lnSpc>
                <a:spcPct val="152100"/>
              </a:lnSpc>
              <a:buSzPct val="100000"/>
              <a:buChar char="•"/>
              <a:tabLst>
                <a:tab pos="139700" algn="l"/>
              </a:tabLst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Cyber-physical systems(cps) have made significant progress in many dynamic applications due to the integration </a:t>
            </a:r>
            <a:r>
              <a:rPr spc="5"/>
              <a:t> </a:t>
            </a:r>
            <a:r>
              <a:t>between</a:t>
            </a:r>
            <a:r>
              <a:rPr spc="25"/>
              <a:t> </a:t>
            </a:r>
            <a:r>
              <a:t>physical</a:t>
            </a:r>
            <a:r>
              <a:rPr spc="30"/>
              <a:t> </a:t>
            </a:r>
            <a:r>
              <a:t>processes,</a:t>
            </a:r>
            <a:r>
              <a:rPr spc="25"/>
              <a:t> </a:t>
            </a:r>
            <a:r>
              <a:t>computational</a:t>
            </a:r>
            <a:r>
              <a:rPr spc="30"/>
              <a:t> </a:t>
            </a:r>
            <a:r>
              <a:t>resources,</a:t>
            </a:r>
            <a:r>
              <a:rPr spc="25"/>
              <a:t> </a:t>
            </a:r>
            <a:r>
              <a:t>and</a:t>
            </a:r>
            <a:r>
              <a:rPr spc="30"/>
              <a:t> </a:t>
            </a:r>
            <a:r>
              <a:t>communication</a:t>
            </a:r>
            <a:r>
              <a:rPr spc="25"/>
              <a:t> </a:t>
            </a:r>
            <a:r>
              <a:t>capabilities.</a:t>
            </a:r>
            <a:r>
              <a:rPr spc="30"/>
              <a:t> </a:t>
            </a:r>
            <a:r>
              <a:rPr spc="-5"/>
              <a:t>However,</a:t>
            </a:r>
            <a:r>
              <a:rPr spc="25"/>
              <a:t> </a:t>
            </a:r>
            <a:r>
              <a:rPr spc="-5"/>
              <a:t>cyber-attacks</a:t>
            </a:r>
            <a:r>
              <a:rPr spc="30"/>
              <a:t> </a:t>
            </a:r>
            <a:r>
              <a:t>are </a:t>
            </a:r>
            <a:r>
              <a:rPr spc="-315"/>
              <a:t> </a:t>
            </a:r>
            <a:r>
              <a:t>a</a:t>
            </a:r>
            <a:r>
              <a:rPr spc="-5"/>
              <a:t> </a:t>
            </a:r>
            <a:r>
              <a:t>major threat to these systems.</a:t>
            </a:r>
          </a:p>
          <a:p>
            <a:pPr marL="148589" marR="5080" indent="-136525" algn="just">
              <a:lnSpc>
                <a:spcPct val="152100"/>
              </a:lnSpc>
              <a:buSzPct val="100000"/>
              <a:buChar char="•"/>
              <a:tabLst>
                <a:tab pos="139700" algn="l"/>
              </a:tabLst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Unlike faults that occurs by accidents cyber-physical systems, </a:t>
            </a:r>
            <a:r>
              <a:rPr spc="-5"/>
              <a:t>cyber-attacks </a:t>
            </a:r>
            <a:r>
              <a:t>occur intelligently and </a:t>
            </a:r>
            <a:r>
              <a:rPr spc="-10"/>
              <a:t>stealthy. </a:t>
            </a:r>
            <a:r>
              <a:t>Some </a:t>
            </a:r>
            <a:r>
              <a:rPr spc="5"/>
              <a:t> </a:t>
            </a:r>
            <a:r>
              <a:t>of these attacks which are called deception attacks, inject false data from sensors or controllers, and also by </a:t>
            </a:r>
            <a:r>
              <a:rPr spc="5"/>
              <a:t> </a:t>
            </a:r>
            <a:r>
              <a:t>compromising with</a:t>
            </a:r>
            <a:r>
              <a:rPr spc="5"/>
              <a:t> </a:t>
            </a:r>
            <a:r>
              <a:t>some</a:t>
            </a:r>
            <a:r>
              <a:rPr spc="5"/>
              <a:t> </a:t>
            </a:r>
            <a:r>
              <a:t>cyber components,</a:t>
            </a:r>
            <a:r>
              <a:rPr spc="5"/>
              <a:t> </a:t>
            </a:r>
            <a:r>
              <a:t>corrupt</a:t>
            </a:r>
            <a:r>
              <a:rPr spc="5"/>
              <a:t> </a:t>
            </a:r>
            <a:r>
              <a:t>data, or</a:t>
            </a:r>
            <a:r>
              <a:rPr spc="5"/>
              <a:t> </a:t>
            </a:r>
            <a:r>
              <a:t>enter</a:t>
            </a:r>
            <a:r>
              <a:rPr spc="5"/>
              <a:t> </a:t>
            </a:r>
            <a:r>
              <a:t>misinformation into</a:t>
            </a:r>
            <a:r>
              <a:rPr spc="5"/>
              <a:t> </a:t>
            </a:r>
            <a:r>
              <a:t>the</a:t>
            </a:r>
            <a:r>
              <a:rPr spc="5"/>
              <a:t> </a:t>
            </a:r>
            <a:r>
              <a:t>system.</a:t>
            </a:r>
          </a:p>
          <a:p>
            <a:pPr marL="148589" marR="5080" indent="-136525" algn="just">
              <a:lnSpc>
                <a:spcPct val="152100"/>
              </a:lnSpc>
              <a:buSzPct val="100000"/>
              <a:buChar char="•"/>
              <a:tabLst>
                <a:tab pos="139700" algn="l"/>
              </a:tabLst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the system is unaware of the existence of these attacks, it </a:t>
            </a:r>
            <a:r>
              <a:rPr spc="-5"/>
              <a:t>won’t </a:t>
            </a:r>
            <a:r>
              <a:t>be able to detect them, and performance may be </a:t>
            </a:r>
            <a:r>
              <a:rPr spc="5"/>
              <a:t> </a:t>
            </a:r>
            <a:r>
              <a:t>disrupted or disabled </a:t>
            </a:r>
            <a:r>
              <a:rPr spc="-5"/>
              <a:t>altogether. </a:t>
            </a:r>
            <a:r>
              <a:t>Therefore, it is necessary to adapt algorithms to identify these types of attacks in </a:t>
            </a:r>
            <a:r>
              <a:rPr spc="5"/>
              <a:t> </a:t>
            </a:r>
            <a:r>
              <a:t>these</a:t>
            </a:r>
            <a:r>
              <a:rPr spc="-5"/>
              <a:t> </a:t>
            </a:r>
            <a:r>
              <a:t>systems.</a:t>
            </a:r>
          </a:p>
          <a:p>
            <a:pPr marL="148589" marR="5080" indent="-136525" algn="just">
              <a:lnSpc>
                <a:spcPct val="152100"/>
              </a:lnSpc>
              <a:buSzPct val="100000"/>
              <a:buChar char="•"/>
              <a:tabLst>
                <a:tab pos="139700" algn="l"/>
              </a:tabLst>
              <a:defRPr sz="1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should be noted that the data generated in these systems is produced in very </a:t>
            </a:r>
            <a:r>
              <a:rPr spc="-5"/>
              <a:t>large number, </a:t>
            </a:r>
            <a:r>
              <a:t>with so much </a:t>
            </a:r>
            <a:r>
              <a:rPr spc="-10"/>
              <a:t>variety, </a:t>
            </a:r>
            <a:r>
              <a:rPr spc="-5"/>
              <a:t> </a:t>
            </a:r>
            <a:r>
              <a:t>and</a:t>
            </a:r>
            <a:r>
              <a:rPr spc="114"/>
              <a:t> </a:t>
            </a:r>
            <a:r>
              <a:t>high</a:t>
            </a:r>
            <a:r>
              <a:rPr spc="120"/>
              <a:t> </a:t>
            </a:r>
            <a:r>
              <a:t>speed,</a:t>
            </a:r>
            <a:r>
              <a:rPr spc="114"/>
              <a:t> </a:t>
            </a:r>
            <a:r>
              <a:t>so</a:t>
            </a:r>
            <a:r>
              <a:rPr spc="120"/>
              <a:t> </a:t>
            </a:r>
            <a:r>
              <a:t>it</a:t>
            </a:r>
            <a:r>
              <a:rPr spc="114"/>
              <a:t> </a:t>
            </a:r>
            <a:r>
              <a:t>is</a:t>
            </a:r>
            <a:r>
              <a:rPr spc="120"/>
              <a:t> </a:t>
            </a:r>
            <a:r>
              <a:t>important</a:t>
            </a:r>
            <a:r>
              <a:rPr spc="114"/>
              <a:t> </a:t>
            </a:r>
            <a:r>
              <a:t>to</a:t>
            </a:r>
            <a:r>
              <a:rPr spc="120"/>
              <a:t> </a:t>
            </a:r>
            <a:r>
              <a:t>use</a:t>
            </a:r>
            <a:r>
              <a:rPr spc="114"/>
              <a:t> </a:t>
            </a:r>
            <a:r>
              <a:t>machine</a:t>
            </a:r>
            <a:r>
              <a:rPr spc="120"/>
              <a:t> </a:t>
            </a:r>
            <a:r>
              <a:t>learning</a:t>
            </a:r>
            <a:r>
              <a:rPr spc="114"/>
              <a:t> </a:t>
            </a:r>
            <a:r>
              <a:t>algorithms</a:t>
            </a:r>
            <a:r>
              <a:rPr spc="120"/>
              <a:t> </a:t>
            </a:r>
            <a:r>
              <a:t>to</a:t>
            </a:r>
            <a:r>
              <a:rPr spc="114"/>
              <a:t> </a:t>
            </a:r>
            <a:r>
              <a:t>facilitate</a:t>
            </a:r>
            <a:r>
              <a:rPr spc="120"/>
              <a:t> </a:t>
            </a:r>
            <a:r>
              <a:t>the</a:t>
            </a:r>
            <a:r>
              <a:rPr spc="114"/>
              <a:t> </a:t>
            </a:r>
            <a:r>
              <a:t>analysis</a:t>
            </a:r>
            <a:r>
              <a:rPr spc="120"/>
              <a:t> </a:t>
            </a:r>
            <a:r>
              <a:t>and</a:t>
            </a:r>
            <a:r>
              <a:rPr spc="114"/>
              <a:t> </a:t>
            </a:r>
            <a:r>
              <a:t>evaluation</a:t>
            </a:r>
            <a:r>
              <a:rPr spc="120"/>
              <a:t> </a:t>
            </a:r>
            <a:r>
              <a:t>of </a:t>
            </a:r>
            <a:r>
              <a:rPr spc="-315"/>
              <a:t> </a:t>
            </a:r>
            <a:r>
              <a:t>data</a:t>
            </a:r>
            <a:r>
              <a:rPr spc="164"/>
              <a:t> </a:t>
            </a:r>
            <a:r>
              <a:t>and</a:t>
            </a:r>
            <a:r>
              <a:rPr spc="164"/>
              <a:t> </a:t>
            </a:r>
            <a:r>
              <a:t>to</a:t>
            </a:r>
            <a:r>
              <a:rPr spc="164"/>
              <a:t> </a:t>
            </a:r>
            <a:r>
              <a:t>identify</a:t>
            </a:r>
            <a:r>
              <a:rPr spc="164"/>
              <a:t> </a:t>
            </a:r>
            <a:r>
              <a:t>hidden</a:t>
            </a:r>
            <a:r>
              <a:rPr spc="164"/>
              <a:t> </a:t>
            </a:r>
            <a:r>
              <a:t>patterns.</a:t>
            </a:r>
            <a:r>
              <a:rPr spc="164"/>
              <a:t> </a:t>
            </a:r>
            <a:r>
              <a:t>In</a:t>
            </a:r>
            <a:r>
              <a:rPr spc="164"/>
              <a:t> </a:t>
            </a:r>
            <a:r>
              <a:t>this</a:t>
            </a:r>
            <a:r>
              <a:rPr spc="164"/>
              <a:t> </a:t>
            </a:r>
            <a:r>
              <a:t>research,</a:t>
            </a:r>
            <a:r>
              <a:rPr spc="164"/>
              <a:t> </a:t>
            </a:r>
            <a:r>
              <a:t>the</a:t>
            </a:r>
            <a:r>
              <a:rPr spc="164"/>
              <a:t> </a:t>
            </a:r>
            <a:r>
              <a:rPr spc="5"/>
              <a:t>CPS</a:t>
            </a:r>
            <a:r>
              <a:rPr spc="164"/>
              <a:t> </a:t>
            </a:r>
            <a:r>
              <a:t>is</a:t>
            </a:r>
            <a:r>
              <a:rPr spc="164"/>
              <a:t> </a:t>
            </a:r>
            <a:r>
              <a:t>modeled</a:t>
            </a:r>
            <a:r>
              <a:rPr spc="164"/>
              <a:t> </a:t>
            </a:r>
            <a:r>
              <a:t>as</a:t>
            </a:r>
            <a:r>
              <a:rPr spc="164"/>
              <a:t> </a:t>
            </a:r>
            <a:r>
              <a:t>a</a:t>
            </a:r>
            <a:r>
              <a:rPr spc="164"/>
              <a:t> </a:t>
            </a:r>
            <a:r>
              <a:t>network</a:t>
            </a:r>
            <a:r>
              <a:rPr spc="164"/>
              <a:t> </a:t>
            </a:r>
            <a:r>
              <a:t>of</a:t>
            </a:r>
            <a:r>
              <a:rPr spc="164"/>
              <a:t> </a:t>
            </a:r>
            <a:r>
              <a:t>agents</a:t>
            </a:r>
            <a:r>
              <a:rPr spc="164"/>
              <a:t> </a:t>
            </a:r>
            <a:r>
              <a:t>that</a:t>
            </a:r>
            <a:r>
              <a:rPr spc="164"/>
              <a:t> </a:t>
            </a:r>
            <a:r>
              <a:rPr spc="5"/>
              <a:t>move</a:t>
            </a:r>
            <a:r>
              <a:rPr spc="170"/>
              <a:t> </a:t>
            </a:r>
            <a:r>
              <a:t>in </a:t>
            </a:r>
            <a:r>
              <a:rPr spc="-315"/>
              <a:t> </a:t>
            </a:r>
            <a:r>
              <a:t>union</a:t>
            </a:r>
            <a:r>
              <a:rPr spc="5"/>
              <a:t> </a:t>
            </a:r>
            <a:r>
              <a:t>with</a:t>
            </a:r>
            <a:r>
              <a:rPr spc="5"/>
              <a:t> </a:t>
            </a:r>
            <a:r>
              <a:t>each</a:t>
            </a:r>
            <a:r>
              <a:rPr spc="5"/>
              <a:t> </a:t>
            </a:r>
            <a:r>
              <a:rPr spc="-10"/>
              <a:t>other,</a:t>
            </a:r>
            <a:r>
              <a:rPr spc="5"/>
              <a:t> </a:t>
            </a:r>
            <a:r>
              <a:t>and</a:t>
            </a:r>
            <a:r>
              <a:rPr spc="5"/>
              <a:t> </a:t>
            </a:r>
            <a:r>
              <a:t>one</a:t>
            </a:r>
            <a:r>
              <a:rPr spc="5"/>
              <a:t> </a:t>
            </a:r>
            <a:r>
              <a:t>agent</a:t>
            </a:r>
            <a:r>
              <a:rPr spc="5"/>
              <a:t> </a:t>
            </a:r>
            <a:r>
              <a:t>is</a:t>
            </a:r>
            <a:r>
              <a:rPr spc="5"/>
              <a:t> </a:t>
            </a:r>
            <a:r>
              <a:t>considered</a:t>
            </a:r>
            <a:r>
              <a:rPr spc="10"/>
              <a:t> </a:t>
            </a:r>
            <a:r>
              <a:t>as</a:t>
            </a:r>
            <a:r>
              <a:rPr spc="5"/>
              <a:t> </a:t>
            </a:r>
            <a:r>
              <a:t>a</a:t>
            </a:r>
            <a:r>
              <a:rPr spc="5"/>
              <a:t> </a:t>
            </a:r>
            <a:r>
              <a:rPr spc="-10"/>
              <a:t>leader,</a:t>
            </a:r>
            <a:r>
              <a:rPr spc="5"/>
              <a:t> </a:t>
            </a:r>
            <a:r>
              <a:t>and</a:t>
            </a:r>
            <a:r>
              <a:rPr spc="5"/>
              <a:t> </a:t>
            </a:r>
            <a:r>
              <a:t>the</a:t>
            </a:r>
            <a:r>
              <a:rPr spc="5"/>
              <a:t> </a:t>
            </a:r>
            <a:r>
              <a:t>other</a:t>
            </a:r>
            <a:r>
              <a:rPr spc="5"/>
              <a:t> </a:t>
            </a:r>
            <a:r>
              <a:t>agents</a:t>
            </a:r>
            <a:r>
              <a:rPr spc="5"/>
              <a:t> </a:t>
            </a:r>
            <a:r>
              <a:t>are</a:t>
            </a:r>
            <a:r>
              <a:rPr spc="10"/>
              <a:t> </a:t>
            </a:r>
            <a:r>
              <a:t>commanded</a:t>
            </a:r>
            <a:r>
              <a:rPr spc="5"/>
              <a:t> </a:t>
            </a:r>
            <a:r>
              <a:t>by</a:t>
            </a:r>
            <a:r>
              <a:rPr spc="5"/>
              <a:t> </a:t>
            </a:r>
            <a:r>
              <a:t>the</a:t>
            </a:r>
            <a:r>
              <a:rPr spc="5"/>
              <a:t> </a:t>
            </a:r>
            <a:r>
              <a:rPr spc="-10"/>
              <a:t>leader.</a:t>
            </a:r>
          </a:p>
        </p:txBody>
      </p:sp>
      <p:pic>
        <p:nvPicPr>
          <p:cNvPr id="92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617" y="230242"/>
            <a:ext cx="1678306" cy="566262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128042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bject 2"/>
          <p:cNvSpPr txBox="1"/>
          <p:nvPr>
            <p:ph type="title"/>
          </p:nvPr>
        </p:nvSpPr>
        <p:spPr>
          <a:xfrm>
            <a:off x="3627718" y="763690"/>
            <a:ext cx="1602106" cy="313691"/>
          </a:xfrm>
          <a:prstGeom prst="rect">
            <a:avLst/>
          </a:prstGeom>
        </p:spPr>
        <p:txBody>
          <a:bodyPr/>
          <a:lstStyle>
            <a:lvl1pPr indent="12700">
              <a:defRPr spc="-100" sz="1900"/>
            </a:lvl1pPr>
          </a:lstStyle>
          <a:p>
            <a:pPr/>
            <a:r>
              <a:t>INTRODUCTION</a:t>
            </a:r>
          </a:p>
        </p:txBody>
      </p:sp>
      <p:sp>
        <p:nvSpPr>
          <p:cNvPr id="96" name="object 3"/>
          <p:cNvSpPr txBox="1"/>
          <p:nvPr/>
        </p:nvSpPr>
        <p:spPr>
          <a:xfrm>
            <a:off x="661639" y="1704732"/>
            <a:ext cx="7820661" cy="364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40335" marR="5080" indent="-128270" algn="just">
              <a:lnSpc>
                <a:spcPct val="148200"/>
              </a:lnSpc>
              <a:buSzPct val="100000"/>
              <a:buChar char="•"/>
              <a:tabLst>
                <a:tab pos="139700" algn="l"/>
              </a:tabLst>
              <a:defRPr spc="5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Recent advances in technology </a:t>
            </a:r>
            <a:r>
              <a:rPr spc="10"/>
              <a:t>have </a:t>
            </a:r>
            <a:r>
              <a:t>led to </a:t>
            </a:r>
            <a:r>
              <a:rPr spc="10"/>
              <a:t>the </a:t>
            </a:r>
            <a:r>
              <a:t>introduction </a:t>
            </a:r>
            <a:r>
              <a:rPr spc="10"/>
              <a:t>of </a:t>
            </a:r>
            <a:r>
              <a:t>cyber-physical </a:t>
            </a:r>
            <a:r>
              <a:rPr spc="10"/>
              <a:t>systems, which due </a:t>
            </a:r>
            <a:r>
              <a:t>to their better </a:t>
            </a:r>
            <a:r>
              <a:rPr spc="10"/>
              <a:t> </a:t>
            </a:r>
            <a:r>
              <a:t>computational</a:t>
            </a:r>
            <a:r>
              <a:rPr spc="10"/>
              <a:t> and</a:t>
            </a:r>
            <a:r>
              <a:rPr spc="15"/>
              <a:t> </a:t>
            </a:r>
            <a:r>
              <a:t>communicational</a:t>
            </a:r>
            <a:r>
              <a:rPr spc="10"/>
              <a:t> </a:t>
            </a:r>
            <a:r>
              <a:t>ability</a:t>
            </a:r>
            <a:r>
              <a:rPr spc="10"/>
              <a:t> and</a:t>
            </a:r>
            <a:r>
              <a:rPr spc="15"/>
              <a:t> </a:t>
            </a:r>
            <a:r>
              <a:t>integration</a:t>
            </a:r>
            <a:r>
              <a:rPr spc="10"/>
              <a:t> </a:t>
            </a:r>
            <a:r>
              <a:t>between</a:t>
            </a:r>
            <a:r>
              <a:rPr spc="10"/>
              <a:t> </a:t>
            </a:r>
            <a:r>
              <a:t>physical</a:t>
            </a:r>
            <a:r>
              <a:rPr spc="10"/>
              <a:t> and</a:t>
            </a:r>
            <a:r>
              <a:rPr spc="15"/>
              <a:t> </a:t>
            </a:r>
            <a:r>
              <a:t>cyber-components,</a:t>
            </a:r>
            <a:r>
              <a:rPr spc="10"/>
              <a:t> </a:t>
            </a:r>
            <a:r>
              <a:t>has</a:t>
            </a:r>
            <a:r>
              <a:rPr spc="10"/>
              <a:t> </a:t>
            </a:r>
            <a:r>
              <a:t>led</a:t>
            </a:r>
            <a:r>
              <a:rPr spc="10"/>
              <a:t> </a:t>
            </a:r>
            <a:r>
              <a:t>to </a:t>
            </a:r>
            <a:r>
              <a:rPr spc="-300"/>
              <a:t> </a:t>
            </a:r>
            <a:r>
              <a:t>significant advances in </a:t>
            </a:r>
            <a:r>
              <a:rPr spc="10"/>
              <a:t>many</a:t>
            </a:r>
            <a:r>
              <a:t> </a:t>
            </a:r>
            <a:r>
              <a:rPr spc="10"/>
              <a:t>dynamic</a:t>
            </a:r>
            <a:r>
              <a:t> applications.</a:t>
            </a:r>
          </a:p>
          <a:p>
            <a:pPr marL="140335" marR="5080" indent="-128270" algn="just">
              <a:lnSpc>
                <a:spcPct val="148200"/>
              </a:lnSpc>
              <a:spcBef>
                <a:spcPts val="300"/>
              </a:spcBef>
              <a:buSzPct val="100000"/>
              <a:buChar char="•"/>
              <a:tabLst>
                <a:tab pos="139700" algn="l"/>
              </a:tabLst>
              <a:defRPr spc="1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But </a:t>
            </a:r>
            <a:r>
              <a:rPr spc="5"/>
              <a:t>this </a:t>
            </a:r>
            <a:r>
              <a:t>improvement </a:t>
            </a:r>
            <a:r>
              <a:rPr spc="5"/>
              <a:t>comes at </a:t>
            </a:r>
            <a:r>
              <a:t>the </a:t>
            </a:r>
            <a:r>
              <a:rPr spc="5"/>
              <a:t>cost </a:t>
            </a:r>
            <a:r>
              <a:t>of being </a:t>
            </a:r>
            <a:r>
              <a:rPr spc="5"/>
              <a:t>vulnerable to cyber-attacks. Cyber-physical </a:t>
            </a:r>
            <a:r>
              <a:t>systems </a:t>
            </a:r>
            <a:r>
              <a:rPr spc="5"/>
              <a:t>are </a:t>
            </a:r>
            <a:r>
              <a:t>made up of </a:t>
            </a:r>
            <a:r>
              <a:rPr spc="15"/>
              <a:t> </a:t>
            </a:r>
            <a:r>
              <a:rPr spc="5"/>
              <a:t>logical elements </a:t>
            </a:r>
            <a:r>
              <a:t>and embedded </a:t>
            </a:r>
            <a:r>
              <a:rPr spc="5"/>
              <a:t>computers, </a:t>
            </a:r>
            <a:r>
              <a:t>which communicate with communication </a:t>
            </a:r>
            <a:r>
              <a:rPr spc="5"/>
              <a:t>channels </a:t>
            </a:r>
            <a:r>
              <a:t>such </a:t>
            </a:r>
            <a:r>
              <a:rPr spc="5"/>
              <a:t>as </a:t>
            </a:r>
            <a:r>
              <a:t>the </a:t>
            </a:r>
            <a:r>
              <a:rPr spc="5"/>
              <a:t>Internet </a:t>
            </a:r>
            <a:r>
              <a:t>of </a:t>
            </a:r>
            <a:r>
              <a:rPr spc="15"/>
              <a:t> </a:t>
            </a:r>
            <a:r>
              <a:rPr spc="5"/>
              <a:t>Things(IoT).</a:t>
            </a:r>
          </a:p>
          <a:p>
            <a:pPr marL="140335" marR="5080" indent="-128270" algn="just">
              <a:lnSpc>
                <a:spcPct val="148200"/>
              </a:lnSpc>
              <a:spcBef>
                <a:spcPts val="300"/>
              </a:spcBef>
              <a:buSzPct val="100000"/>
              <a:buChar char="•"/>
              <a:tabLst>
                <a:tab pos="139700" algn="l"/>
              </a:tabLst>
              <a:defRPr spc="1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More</a:t>
            </a:r>
            <a:r>
              <a:rPr spc="285"/>
              <a:t> </a:t>
            </a:r>
            <a:r>
              <a:rPr spc="0"/>
              <a:t>specifically,</a:t>
            </a:r>
            <a:r>
              <a:rPr spc="290"/>
              <a:t> </a:t>
            </a:r>
            <a:r>
              <a:rPr spc="5"/>
              <a:t>these</a:t>
            </a:r>
            <a:r>
              <a:rPr spc="285"/>
              <a:t> </a:t>
            </a:r>
            <a:r>
              <a:t>systems</a:t>
            </a:r>
            <a:r>
              <a:rPr spc="290"/>
              <a:t> </a:t>
            </a:r>
            <a:r>
              <a:rPr spc="5"/>
              <a:t>include</a:t>
            </a:r>
            <a:r>
              <a:rPr spc="285"/>
              <a:t> </a:t>
            </a:r>
            <a:r>
              <a:rPr spc="5"/>
              <a:t>digital</a:t>
            </a:r>
            <a:r>
              <a:rPr spc="290"/>
              <a:t> </a:t>
            </a:r>
            <a:r>
              <a:t>or</a:t>
            </a:r>
            <a:r>
              <a:rPr spc="285"/>
              <a:t> </a:t>
            </a:r>
            <a:r>
              <a:rPr spc="5"/>
              <a:t>cyber</a:t>
            </a:r>
            <a:r>
              <a:rPr spc="290"/>
              <a:t> </a:t>
            </a:r>
            <a:r>
              <a:rPr spc="5"/>
              <a:t>components,</a:t>
            </a:r>
            <a:r>
              <a:rPr spc="290"/>
              <a:t> </a:t>
            </a:r>
            <a:r>
              <a:rPr spc="5"/>
              <a:t>analog</a:t>
            </a:r>
            <a:r>
              <a:rPr spc="285"/>
              <a:t> </a:t>
            </a:r>
            <a:r>
              <a:rPr spc="5"/>
              <a:t>components,</a:t>
            </a:r>
            <a:r>
              <a:rPr spc="290"/>
              <a:t> </a:t>
            </a:r>
            <a:r>
              <a:rPr spc="5"/>
              <a:t>physical</a:t>
            </a:r>
            <a:r>
              <a:rPr spc="285"/>
              <a:t> </a:t>
            </a:r>
            <a:r>
              <a:rPr spc="5"/>
              <a:t>devices</a:t>
            </a:r>
            <a:r>
              <a:rPr spc="290"/>
              <a:t> </a:t>
            </a:r>
            <a:r>
              <a:t>and </a:t>
            </a:r>
            <a:r>
              <a:rPr spc="-300"/>
              <a:t> </a:t>
            </a:r>
            <a:r>
              <a:t>humans </a:t>
            </a:r>
            <a:r>
              <a:rPr spc="5"/>
              <a:t>that designed to operate between physical </a:t>
            </a:r>
            <a:r>
              <a:t>and </a:t>
            </a:r>
            <a:r>
              <a:rPr spc="5"/>
              <a:t>cyber parts. </a:t>
            </a:r>
            <a:r>
              <a:t>In </a:t>
            </a:r>
            <a:r>
              <a:rPr spc="5"/>
              <a:t>other </a:t>
            </a:r>
            <a:r>
              <a:t>words, a </a:t>
            </a:r>
            <a:r>
              <a:rPr spc="5"/>
              <a:t>cyber-physical </a:t>
            </a:r>
            <a:r>
              <a:t>system </a:t>
            </a:r>
            <a:r>
              <a:rPr spc="5"/>
              <a:t>is </a:t>
            </a:r>
            <a:r>
              <a:t>any </a:t>
            </a:r>
            <a:r>
              <a:rPr spc="15"/>
              <a:t> </a:t>
            </a:r>
            <a:r>
              <a:t>system</a:t>
            </a:r>
            <a:r>
              <a:rPr spc="130"/>
              <a:t> </a:t>
            </a:r>
            <a:r>
              <a:rPr spc="5"/>
              <a:t>that</a:t>
            </a:r>
            <a:r>
              <a:rPr spc="135"/>
              <a:t> </a:t>
            </a:r>
            <a:r>
              <a:rPr spc="5"/>
              <a:t>includes</a:t>
            </a:r>
            <a:r>
              <a:rPr spc="130"/>
              <a:t> </a:t>
            </a:r>
            <a:r>
              <a:rPr spc="5"/>
              <a:t>cyber</a:t>
            </a:r>
            <a:r>
              <a:rPr spc="135"/>
              <a:t> </a:t>
            </a:r>
            <a:r>
              <a:t>and</a:t>
            </a:r>
            <a:r>
              <a:rPr spc="135"/>
              <a:t> </a:t>
            </a:r>
            <a:r>
              <a:rPr spc="5"/>
              <a:t>physical</a:t>
            </a:r>
            <a:r>
              <a:rPr spc="130"/>
              <a:t> </a:t>
            </a:r>
            <a:r>
              <a:t>components</a:t>
            </a:r>
            <a:r>
              <a:rPr spc="135"/>
              <a:t> </a:t>
            </a:r>
            <a:r>
              <a:t>and</a:t>
            </a:r>
            <a:r>
              <a:rPr spc="130"/>
              <a:t> </a:t>
            </a:r>
            <a:r>
              <a:t>humans,</a:t>
            </a:r>
            <a:r>
              <a:rPr spc="135"/>
              <a:t> </a:t>
            </a:r>
            <a:r>
              <a:t>and</a:t>
            </a:r>
            <a:r>
              <a:rPr spc="135"/>
              <a:t> </a:t>
            </a:r>
            <a:r>
              <a:rPr spc="5"/>
              <a:t>has</a:t>
            </a:r>
            <a:r>
              <a:rPr spc="130"/>
              <a:t> </a:t>
            </a:r>
            <a:r>
              <a:t>the</a:t>
            </a:r>
            <a:r>
              <a:rPr spc="135"/>
              <a:t> </a:t>
            </a:r>
            <a:r>
              <a:rPr spc="5"/>
              <a:t>ability</a:t>
            </a:r>
            <a:r>
              <a:rPr spc="135"/>
              <a:t> </a:t>
            </a:r>
            <a:r>
              <a:rPr spc="5"/>
              <a:t>to</a:t>
            </a:r>
            <a:r>
              <a:rPr spc="130"/>
              <a:t> </a:t>
            </a:r>
            <a:r>
              <a:rPr spc="5"/>
              <a:t>trade</a:t>
            </a:r>
            <a:r>
              <a:rPr spc="135"/>
              <a:t> </a:t>
            </a:r>
            <a:r>
              <a:rPr spc="5"/>
              <a:t>between</a:t>
            </a:r>
            <a:r>
              <a:rPr spc="130"/>
              <a:t> </a:t>
            </a:r>
            <a:r>
              <a:t>the</a:t>
            </a:r>
            <a:r>
              <a:rPr spc="135"/>
              <a:t> </a:t>
            </a:r>
            <a:r>
              <a:rPr spc="5"/>
              <a:t>physical </a:t>
            </a:r>
            <a:r>
              <a:rPr spc="-300"/>
              <a:t> </a:t>
            </a:r>
            <a:r>
              <a:t>and</a:t>
            </a:r>
            <a:r>
              <a:rPr spc="0"/>
              <a:t> </a:t>
            </a:r>
            <a:r>
              <a:rPr spc="5"/>
              <a:t>cyber parts.</a:t>
            </a:r>
          </a:p>
          <a:p>
            <a:pPr marL="140335" marR="5080" indent="-128270" algn="just">
              <a:lnSpc>
                <a:spcPct val="148200"/>
              </a:lnSpc>
              <a:spcBef>
                <a:spcPts val="300"/>
              </a:spcBef>
              <a:buSzPct val="100000"/>
              <a:buChar char="•"/>
              <a:tabLst>
                <a:tab pos="139700" algn="l"/>
              </a:tabLst>
              <a:defRPr spc="1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</a:t>
            </a:r>
            <a:r>
              <a:rPr spc="5"/>
              <a:t>cyber-physical </a:t>
            </a:r>
            <a:r>
              <a:t>systems, the </a:t>
            </a:r>
            <a:r>
              <a:rPr spc="5"/>
              <a:t>security </a:t>
            </a:r>
            <a:r>
              <a:t>of </a:t>
            </a:r>
            <a:r>
              <a:rPr spc="5"/>
              <a:t>these types </a:t>
            </a:r>
            <a:r>
              <a:t>of systems </a:t>
            </a:r>
            <a:r>
              <a:rPr spc="5"/>
              <a:t>becomes </a:t>
            </a:r>
            <a:r>
              <a:t>more </a:t>
            </a:r>
            <a:r>
              <a:rPr spc="5"/>
              <a:t>important </a:t>
            </a:r>
            <a:r>
              <a:t>due </a:t>
            </a:r>
            <a:r>
              <a:rPr spc="5"/>
              <a:t>to </a:t>
            </a:r>
            <a:r>
              <a:t>the </a:t>
            </a:r>
            <a:r>
              <a:rPr spc="5"/>
              <a:t>addition </a:t>
            </a:r>
            <a:r>
              <a:t>of the </a:t>
            </a:r>
            <a:r>
              <a:rPr spc="15"/>
              <a:t> </a:t>
            </a:r>
            <a:r>
              <a:rPr spc="5"/>
              <a:t>physical part. Physical </a:t>
            </a:r>
            <a:r>
              <a:t>components </a:t>
            </a:r>
            <a:r>
              <a:rPr spc="5"/>
              <a:t>including sensors, </a:t>
            </a:r>
            <a:r>
              <a:t>which </a:t>
            </a:r>
            <a:r>
              <a:rPr spc="5"/>
              <a:t>receive data </a:t>
            </a:r>
            <a:r>
              <a:t>from the </a:t>
            </a:r>
            <a:r>
              <a:rPr spc="5"/>
              <a:t>physical environment, </a:t>
            </a:r>
            <a:r>
              <a:t>maybe </a:t>
            </a:r>
            <a:r>
              <a:rPr spc="15"/>
              <a:t> </a:t>
            </a:r>
            <a:r>
              <a:rPr spc="5"/>
              <a:t>attacked </a:t>
            </a:r>
            <a:r>
              <a:t>and</a:t>
            </a:r>
            <a:r>
              <a:rPr spc="5"/>
              <a:t> </a:t>
            </a:r>
            <a:r>
              <a:t>be</a:t>
            </a:r>
            <a:r>
              <a:rPr spc="5"/>
              <a:t> injected incorrect data into </a:t>
            </a:r>
            <a:r>
              <a:t>the</a:t>
            </a:r>
            <a:r>
              <a:rPr spc="5"/>
              <a:t> </a:t>
            </a:r>
            <a:r>
              <a:t>system.</a:t>
            </a:r>
          </a:p>
        </p:txBody>
      </p:sp>
      <p:pic>
        <p:nvPicPr>
          <p:cNvPr id="97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167" y="29556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128042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2"/>
          <p:cNvSpPr txBox="1"/>
          <p:nvPr>
            <p:ph type="title"/>
          </p:nvPr>
        </p:nvSpPr>
        <p:spPr>
          <a:xfrm>
            <a:off x="3693450" y="869725"/>
            <a:ext cx="1757680" cy="41783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b="0" spc="-100" sz="2500"/>
            </a:lvl1pPr>
          </a:lstStyle>
          <a:p>
            <a:pPr/>
            <a:r>
              <a:t>MOTIVATION</a:t>
            </a:r>
          </a:p>
        </p:txBody>
      </p:sp>
      <p:pic>
        <p:nvPicPr>
          <p:cNvPr id="101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869" y="365626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object 4"/>
          <p:cNvSpPr txBox="1"/>
          <p:nvPr/>
        </p:nvSpPr>
        <p:spPr>
          <a:xfrm>
            <a:off x="551153" y="1506356"/>
            <a:ext cx="8237219" cy="349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1135" marR="5080" indent="-179070" algn="just">
              <a:lnSpc>
                <a:spcPct val="139900"/>
              </a:lnSpc>
              <a:spcBef>
                <a:spcPts val="100"/>
              </a:spcBef>
              <a:buSzPct val="100000"/>
              <a:buChar char="•"/>
              <a:tabLst>
                <a:tab pos="190500" algn="l"/>
              </a:tabLst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Cybersecurity</a:t>
            </a:r>
            <a:r>
              <a:rPr spc="5"/>
              <a:t> </a:t>
            </a:r>
            <a:r>
              <a:t>threats</a:t>
            </a:r>
            <a:r>
              <a:rPr spc="5"/>
              <a:t> </a:t>
            </a:r>
            <a:r>
              <a:t>and</a:t>
            </a:r>
            <a:r>
              <a:rPr spc="5"/>
              <a:t> </a:t>
            </a:r>
            <a:r>
              <a:t>hacking</a:t>
            </a:r>
            <a:r>
              <a:rPr spc="5"/>
              <a:t> </a:t>
            </a:r>
            <a:r>
              <a:t>techniques</a:t>
            </a:r>
            <a:r>
              <a:rPr spc="5"/>
              <a:t> </a:t>
            </a:r>
            <a:r>
              <a:t>are</a:t>
            </a:r>
            <a:r>
              <a:rPr spc="5"/>
              <a:t> </a:t>
            </a:r>
            <a:r>
              <a:t>continuously</a:t>
            </a:r>
            <a:r>
              <a:rPr spc="5"/>
              <a:t> </a:t>
            </a:r>
            <a:r>
              <a:t>evolving</a:t>
            </a:r>
            <a:r>
              <a:rPr spc="5"/>
              <a:t> </a:t>
            </a:r>
            <a:r>
              <a:t>and</a:t>
            </a:r>
            <a:r>
              <a:rPr spc="5"/>
              <a:t> </a:t>
            </a:r>
            <a:r>
              <a:t>becoming</a:t>
            </a:r>
            <a:r>
              <a:rPr spc="5"/>
              <a:t> </a:t>
            </a:r>
            <a:r>
              <a:t>more </a:t>
            </a:r>
            <a:r>
              <a:rPr spc="-360"/>
              <a:t> </a:t>
            </a:r>
            <a:r>
              <a:rPr spc="-5"/>
              <a:t>sophisticated. </a:t>
            </a:r>
            <a:r>
              <a:rPr spc="-10"/>
              <a:t>Traditional </a:t>
            </a:r>
            <a:r>
              <a:rPr spc="-5"/>
              <a:t>security measures alone may </a:t>
            </a:r>
            <a:r>
              <a:t>not be </a:t>
            </a:r>
            <a:r>
              <a:rPr spc="-5"/>
              <a:t>sufficient </a:t>
            </a:r>
            <a:r>
              <a:t>to </a:t>
            </a:r>
            <a:r>
              <a:rPr spc="-5"/>
              <a:t>detect and prevent </a:t>
            </a:r>
            <a:r>
              <a:rPr spc="-10"/>
              <a:t>emerging </a:t>
            </a:r>
            <a:r>
              <a:rPr spc="-5"/>
              <a:t> threats. Machine learning </a:t>
            </a:r>
            <a:r>
              <a:rPr spc="-10"/>
              <a:t>offers </a:t>
            </a:r>
            <a:r>
              <a:t>the </a:t>
            </a:r>
            <a:r>
              <a:rPr spc="-5"/>
              <a:t>capability </a:t>
            </a:r>
            <a:r>
              <a:t>to </a:t>
            </a:r>
            <a:r>
              <a:rPr spc="-5"/>
              <a:t>adapt and learn </a:t>
            </a:r>
            <a:r>
              <a:t>from </a:t>
            </a:r>
            <a:r>
              <a:rPr spc="-5"/>
              <a:t>new data, enabling proactive </a:t>
            </a:r>
            <a:r>
              <a:t> </a:t>
            </a:r>
            <a:r>
              <a:rPr spc="-5"/>
              <a:t>defense against</a:t>
            </a:r>
            <a:r>
              <a:t> </a:t>
            </a:r>
            <a:r>
              <a:rPr spc="-5"/>
              <a:t>evolving</a:t>
            </a:r>
            <a:r>
              <a:t> </a:t>
            </a:r>
            <a:r>
              <a:rPr spc="-5"/>
              <a:t>cyber</a:t>
            </a:r>
            <a:r>
              <a:t> </a:t>
            </a:r>
            <a:r>
              <a:rPr spc="-5"/>
              <a:t>attacks.</a:t>
            </a:r>
          </a:p>
          <a:p>
            <a:pPr marL="191135" marR="5714" indent="-179070" algn="just">
              <a:lnSpc>
                <a:spcPct val="139900"/>
              </a:lnSpc>
              <a:buSzPct val="100000"/>
              <a:buChar char="•"/>
              <a:tabLst>
                <a:tab pos="190500" algn="l"/>
              </a:tabLst>
              <a:defRPr spc="-5"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Machine learning-based breach prediction allows organizations </a:t>
            </a:r>
            <a:r>
              <a:rPr spc="0"/>
              <a:t>to </a:t>
            </a:r>
            <a:r>
              <a:t>adopt </a:t>
            </a:r>
            <a:r>
              <a:rPr spc="0"/>
              <a:t>a </a:t>
            </a:r>
            <a:r>
              <a:t>proactive security approach </a:t>
            </a:r>
            <a:r>
              <a:rPr spc="0"/>
              <a:t> </a:t>
            </a:r>
            <a:r>
              <a:t>rather than </a:t>
            </a:r>
            <a:r>
              <a:rPr spc="0"/>
              <a:t>a </a:t>
            </a:r>
            <a:r>
              <a:t>reactive one. </a:t>
            </a:r>
            <a:r>
              <a:rPr spc="0"/>
              <a:t>By </a:t>
            </a:r>
            <a:r>
              <a:t>identifying potential threats before they materialize into full-scale attacks, </a:t>
            </a:r>
            <a:r>
              <a:rPr spc="0"/>
              <a:t> </a:t>
            </a:r>
            <a:r>
              <a:t>organizations</a:t>
            </a:r>
            <a:r>
              <a:rPr spc="0"/>
              <a:t> </a:t>
            </a:r>
            <a:r>
              <a:t>can</a:t>
            </a:r>
            <a:r>
              <a:rPr spc="0"/>
              <a:t> </a:t>
            </a:r>
            <a:r>
              <a:t>take</a:t>
            </a:r>
            <a:r>
              <a:rPr spc="0"/>
              <a:t> </a:t>
            </a:r>
            <a:r>
              <a:t>pre-emptive</a:t>
            </a:r>
            <a:r>
              <a:rPr spc="0"/>
              <a:t> </a:t>
            </a:r>
            <a:r>
              <a:t>measures</a:t>
            </a:r>
            <a:r>
              <a:rPr spc="0"/>
              <a:t> to</a:t>
            </a:r>
            <a:r>
              <a:rPr spc="5"/>
              <a:t> </a:t>
            </a:r>
            <a:r>
              <a:t>mitigate</a:t>
            </a:r>
            <a:r>
              <a:rPr spc="0"/>
              <a:t> </a:t>
            </a:r>
            <a:r>
              <a:t>vulnerabilities,</a:t>
            </a:r>
            <a:r>
              <a:rPr spc="0"/>
              <a:t> </a:t>
            </a:r>
            <a:r>
              <a:t>prevent</a:t>
            </a:r>
            <a:r>
              <a:rPr spc="0"/>
              <a:t> </a:t>
            </a:r>
            <a:r>
              <a:t>data</a:t>
            </a:r>
            <a:r>
              <a:rPr spc="0"/>
              <a:t> </a:t>
            </a:r>
            <a:r>
              <a:t>breaches,</a:t>
            </a:r>
            <a:r>
              <a:rPr spc="0"/>
              <a:t> </a:t>
            </a:r>
            <a:r>
              <a:t>and </a:t>
            </a:r>
            <a:r>
              <a:rPr spc="-360"/>
              <a:t> </a:t>
            </a:r>
            <a:r>
              <a:t>minimize </a:t>
            </a:r>
            <a:r>
              <a:rPr spc="0"/>
              <a:t>the</a:t>
            </a:r>
            <a:r>
              <a:t> potential</a:t>
            </a:r>
            <a:r>
              <a:rPr spc="0"/>
              <a:t> </a:t>
            </a:r>
            <a:r>
              <a:t>impact</a:t>
            </a:r>
            <a:r>
              <a:rPr spc="0"/>
              <a:t> on </a:t>
            </a:r>
            <a:r>
              <a:t>business</a:t>
            </a:r>
            <a:r>
              <a:rPr spc="0"/>
              <a:t> </a:t>
            </a:r>
            <a:r>
              <a:t>operations.</a:t>
            </a:r>
          </a:p>
          <a:p>
            <a:pPr marL="191135" marR="5714" indent="-179070" algn="just">
              <a:lnSpc>
                <a:spcPct val="139900"/>
              </a:lnSpc>
              <a:buSzPct val="100000"/>
              <a:buChar char="•"/>
              <a:tabLst>
                <a:tab pos="190500" algn="l"/>
              </a:tabLst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</a:t>
            </a:r>
            <a:r>
              <a:rPr spc="5"/>
              <a:t> </a:t>
            </a:r>
            <a:r>
              <a:t>the</a:t>
            </a:r>
            <a:r>
              <a:rPr spc="5"/>
              <a:t> </a:t>
            </a:r>
            <a:r>
              <a:rPr spc="-5"/>
              <a:t>digital</a:t>
            </a:r>
            <a:r>
              <a:t> </a:t>
            </a:r>
            <a:r>
              <a:rPr spc="-5"/>
              <a:t>age,</a:t>
            </a:r>
            <a:r>
              <a:t> </a:t>
            </a:r>
            <a:r>
              <a:rPr spc="-5"/>
              <a:t>organizations</a:t>
            </a:r>
            <a:r>
              <a:t> </a:t>
            </a:r>
            <a:r>
              <a:rPr spc="-5"/>
              <a:t>generate</a:t>
            </a:r>
            <a:r>
              <a:t> </a:t>
            </a:r>
            <a:r>
              <a:rPr spc="-5"/>
              <a:t>vast</a:t>
            </a:r>
            <a:r>
              <a:t> </a:t>
            </a:r>
            <a:r>
              <a:rPr spc="-5"/>
              <a:t>amounts</a:t>
            </a:r>
            <a:r>
              <a:t> of</a:t>
            </a:r>
            <a:r>
              <a:rPr spc="5"/>
              <a:t> </a:t>
            </a:r>
            <a:r>
              <a:rPr spc="-5"/>
              <a:t>data</a:t>
            </a:r>
            <a:r>
              <a:t> from</a:t>
            </a:r>
            <a:r>
              <a:rPr spc="5"/>
              <a:t> </a:t>
            </a:r>
            <a:r>
              <a:rPr spc="-5"/>
              <a:t>various</a:t>
            </a:r>
            <a:r>
              <a:t> </a:t>
            </a:r>
            <a:r>
              <a:rPr spc="-5"/>
              <a:t>sources,</a:t>
            </a:r>
            <a:r>
              <a:t> </a:t>
            </a:r>
            <a:r>
              <a:rPr spc="-5"/>
              <a:t>making</a:t>
            </a:r>
            <a:r>
              <a:rPr spc="365"/>
              <a:t> </a:t>
            </a:r>
            <a:r>
              <a:t>it </a:t>
            </a:r>
            <a:r>
              <a:rPr spc="5"/>
              <a:t> </a:t>
            </a:r>
            <a:r>
              <a:rPr spc="-5"/>
              <a:t>challenging</a:t>
            </a:r>
            <a:r>
              <a:t> for</a:t>
            </a:r>
            <a:r>
              <a:rPr spc="5"/>
              <a:t> </a:t>
            </a:r>
            <a:r>
              <a:rPr spc="-5"/>
              <a:t>traditional</a:t>
            </a:r>
            <a:r>
              <a:t> </a:t>
            </a:r>
            <a:r>
              <a:rPr spc="-5"/>
              <a:t>security</a:t>
            </a:r>
            <a:r>
              <a:t> </a:t>
            </a:r>
            <a:r>
              <a:rPr spc="-5"/>
              <a:t>methods</a:t>
            </a:r>
            <a:r>
              <a:t> to</a:t>
            </a:r>
            <a:r>
              <a:rPr spc="5"/>
              <a:t> </a:t>
            </a:r>
            <a:r>
              <a:rPr spc="-5"/>
              <a:t>process</a:t>
            </a:r>
            <a:r>
              <a:t> </a:t>
            </a:r>
            <a:r>
              <a:rPr spc="-5"/>
              <a:t>and</a:t>
            </a:r>
            <a:r>
              <a:t> </a:t>
            </a:r>
            <a:r>
              <a:rPr spc="-5"/>
              <a:t>analyze</a:t>
            </a:r>
            <a:r>
              <a:t> </a:t>
            </a:r>
            <a:r>
              <a:rPr spc="-15"/>
              <a:t>effectively.</a:t>
            </a:r>
            <a:r>
              <a:rPr spc="-10"/>
              <a:t> </a:t>
            </a:r>
            <a:r>
              <a:rPr spc="-5"/>
              <a:t>Machine</a:t>
            </a:r>
            <a:r>
              <a:t> </a:t>
            </a:r>
            <a:r>
              <a:rPr spc="-5"/>
              <a:t>learning </a:t>
            </a:r>
            <a:r>
              <a:t> </a:t>
            </a:r>
            <a:r>
              <a:rPr spc="-5"/>
              <a:t>algorithms excel at handling </a:t>
            </a:r>
            <a:r>
              <a:rPr spc="-10"/>
              <a:t>large </a:t>
            </a:r>
            <a:r>
              <a:rPr spc="-5"/>
              <a:t>datasets, enabling </a:t>
            </a:r>
            <a:r>
              <a:t>the </a:t>
            </a:r>
            <a:r>
              <a:rPr spc="-5"/>
              <a:t>detection </a:t>
            </a:r>
            <a:r>
              <a:t>of </a:t>
            </a:r>
            <a:r>
              <a:rPr spc="-5"/>
              <a:t>subtle patterns and anomalies that </a:t>
            </a:r>
            <a:r>
              <a:t> </a:t>
            </a:r>
            <a:r>
              <a:rPr spc="-5"/>
              <a:t>may indicate hacking</a:t>
            </a:r>
            <a:r>
              <a:t> </a:t>
            </a:r>
            <a:r>
              <a:rPr spc="-5"/>
              <a:t>attempts.</a:t>
            </a:r>
          </a:p>
        </p:txBody>
      </p:sp>
      <p:sp>
        <p:nvSpPr>
          <p:cNvPr id="103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128042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73" y="28722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object 3"/>
          <p:cNvSpPr txBox="1"/>
          <p:nvPr>
            <p:ph type="title"/>
          </p:nvPr>
        </p:nvSpPr>
        <p:spPr>
          <a:xfrm>
            <a:off x="2892311" y="847020"/>
            <a:ext cx="3359377" cy="436881"/>
          </a:xfrm>
          <a:prstGeom prst="rect">
            <a:avLst/>
          </a:prstGeom>
        </p:spPr>
        <p:txBody>
          <a:bodyPr/>
          <a:lstStyle>
            <a:lvl1pPr indent="444500">
              <a:spcBef>
                <a:spcPts val="100"/>
              </a:spcBef>
              <a:defRPr spc="-100"/>
            </a:lvl1pPr>
          </a:lstStyle>
          <a:p>
            <a:pPr/>
            <a:r>
              <a:t>LITERATURE SURVEY</a:t>
            </a:r>
          </a:p>
        </p:txBody>
      </p:sp>
      <p:sp>
        <p:nvSpPr>
          <p:cNvPr id="107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128042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08" name="object 4"/>
          <p:cNvGraphicFramePr/>
          <p:nvPr/>
        </p:nvGraphicFramePr>
        <p:xfrm>
          <a:off x="947737" y="1697036"/>
          <a:ext cx="7239001" cy="38545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20750"/>
                <a:gridCol w="1030605"/>
                <a:gridCol w="1174750"/>
                <a:gridCol w="1699895"/>
                <a:gridCol w="1206500"/>
                <a:gridCol w="1206500"/>
              </a:tblGrid>
              <a:tr h="83877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Sl.No.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5"/>
                        <a:t>Title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5"/>
                        <a:t>Author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63829" marR="147954" indent="1905">
                        <a:lnSpc>
                          <a:spcPts val="2500"/>
                        </a:lnSpc>
                        <a:spcBef>
                          <a:spcPts val="100"/>
                        </a:spcBef>
                        <a:defRPr b="1" sz="1800"/>
                      </a:pPr>
                      <a:r>
                        <a:t>M</a:t>
                      </a:r>
                      <a:r>
                        <a:rPr spc="-15"/>
                        <a:t>e</a:t>
                      </a:r>
                      <a:r>
                        <a:t>thodolog</a:t>
                      </a:r>
                      <a:r>
                        <a:rPr spc="-5"/>
                        <a:t>y</a:t>
                      </a:r>
                      <a:r>
                        <a:t>/  </a:t>
                      </a:r>
                      <a:r>
                        <a:rPr spc="-5"/>
                        <a:t>Algorithms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10"/>
                        <a:t>Inference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40"/>
                        <a:t>Year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</a:tr>
              <a:tr h="70687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spc="-5"/>
                        <a:t>1.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marR="55880" indent="95885">
                        <a:lnSpc>
                          <a:spcPts val="2500"/>
                        </a:lnSpc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</a:t>
                      </a:r>
                      <a:r>
                        <a:rPr spc="-150"/>
                        <a:t> </a:t>
                      </a:r>
                      <a:r>
                        <a:t>e</a:t>
                      </a:r>
                      <a:r>
                        <a:rPr spc="-150"/>
                        <a:t> </a:t>
                      </a:r>
                      <a:r>
                        <a:t>c</a:t>
                      </a:r>
                      <a:r>
                        <a:rPr spc="-150"/>
                        <a:t> </a:t>
                      </a:r>
                      <a:r>
                        <a:t>u</a:t>
                      </a:r>
                      <a:r>
                        <a:rPr spc="-150"/>
                        <a:t> </a:t>
                      </a:r>
                      <a:r>
                        <a:t>r</a:t>
                      </a:r>
                      <a:r>
                        <a:rPr spc="-150"/>
                        <a:t> </a:t>
                      </a:r>
                      <a:r>
                        <a:t>i</a:t>
                      </a:r>
                      <a:r>
                        <a:rPr spc="-150"/>
                        <a:t> </a:t>
                      </a:r>
                      <a:r>
                        <a:t>t</a:t>
                      </a:r>
                      <a:r>
                        <a:rPr spc="-150"/>
                        <a:t> </a:t>
                      </a:r>
                      <a:r>
                        <a:t>y  </a:t>
                      </a:r>
                      <a:r>
                        <a:rPr spc="215"/>
                        <a:t>analysis</a:t>
                      </a:r>
                      <a:r>
                        <a:rPr spc="-125"/>
                        <a:t> 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marR="127635" indent="168909" algn="ctr">
                        <a:lnSpc>
                          <a:spcPct val="116999"/>
                        </a:lnSpc>
                        <a:spcBef>
                          <a:spcPts val="200"/>
                        </a:spcBef>
                        <a:defRPr spc="-10"/>
                      </a:pPr>
                      <a:r>
                        <a:t>Cheolhyeon, </a:t>
                      </a:r>
                      <a:r>
                        <a:rPr spc="-5"/>
                        <a:t> </a:t>
                      </a:r>
                      <a:r>
                        <a:t>Weiyi </a:t>
                      </a:r>
                      <a:r>
                        <a:rPr spc="-5"/>
                        <a:t>Liu, </a:t>
                      </a:r>
                      <a:r>
                        <a:rPr spc="0"/>
                        <a:t> </a:t>
                      </a:r>
                      <a:r>
                        <a:rPr spc="-5"/>
                        <a:t>Inseok</a:t>
                      </a:r>
                      <a:r>
                        <a:rPr spc="-60"/>
                        <a:t> </a:t>
                      </a:r>
                      <a:r>
                        <a:rPr spc="-5"/>
                        <a:t>Hwang.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 rowSpan="8">
                  <a:txBody>
                    <a:bodyPr/>
                    <a:lstStyle/>
                    <a:p>
                      <a:pPr marR="88264" indent="95885" algn="just">
                        <a:lnSpc>
                          <a:spcPct val="135700"/>
                        </a:lnSpc>
                        <a:spcBef>
                          <a:spcPts val="100"/>
                        </a:spcBef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The aim of </a:t>
                      </a:r>
                      <a:r>
                        <a:rPr spc="-4"/>
                        <a:t>this paper </a:t>
                      </a:r>
                      <a:r>
                        <a:t>to </a:t>
                      </a:r>
                      <a:r>
                        <a:rPr spc="-4"/>
                        <a:t>find </a:t>
                      </a:r>
                      <a:r>
                        <a:t> </a:t>
                      </a:r>
                      <a:r>
                        <a:rPr spc="50"/>
                        <a:t>the</a:t>
                      </a:r>
                      <a:r>
                        <a:rPr spc="55"/>
                        <a:t> </a:t>
                      </a:r>
                      <a:r>
                        <a:rPr spc="65"/>
                        <a:t>so-called</a:t>
                      </a:r>
                      <a:r>
                        <a:rPr spc="70"/>
                        <a:t> </a:t>
                      </a:r>
                      <a:r>
                        <a:rPr spc="65"/>
                        <a:t>insecurity </a:t>
                      </a:r>
                      <a:r>
                        <a:rPr spc="70"/>
                        <a:t> </a:t>
                      </a:r>
                      <a:r>
                        <a:rPr spc="-4"/>
                        <a:t>conditions</a:t>
                      </a:r>
                      <a:r>
                        <a:t> </a:t>
                      </a:r>
                      <a:r>
                        <a:rPr spc="-4"/>
                        <a:t>under</a:t>
                      </a:r>
                      <a:r>
                        <a:t> </a:t>
                      </a:r>
                      <a:r>
                        <a:rPr spc="-4"/>
                        <a:t>which</a:t>
                      </a:r>
                      <a:r>
                        <a:t> the </a:t>
                      </a:r>
                      <a:r>
                        <a:rPr spc="4"/>
                        <a:t> </a:t>
                      </a:r>
                      <a:r>
                        <a:t>estimation system is insecure </a:t>
                      </a:r>
                      <a:r>
                        <a:rPr spc="-234"/>
                        <a:t> </a:t>
                      </a:r>
                      <a:r>
                        <a:t>in the sense </a:t>
                      </a:r>
                      <a:r>
                        <a:rPr spc="-4"/>
                        <a:t>that there exist </a:t>
                      </a:r>
                      <a:r>
                        <a:t> malicious</a:t>
                      </a:r>
                      <a:r>
                        <a:rPr spc="4"/>
                        <a:t> </a:t>
                      </a:r>
                      <a:r>
                        <a:t>attacks</a:t>
                      </a:r>
                      <a:r>
                        <a:rPr spc="4"/>
                        <a:t> </a:t>
                      </a:r>
                      <a:r>
                        <a:t>that</a:t>
                      </a:r>
                      <a:r>
                        <a:rPr spc="4"/>
                        <a:t> </a:t>
                      </a:r>
                      <a:r>
                        <a:t>can </a:t>
                      </a:r>
                      <a:r>
                        <a:rPr spc="4"/>
                        <a:t> </a:t>
                      </a:r>
                      <a:r>
                        <a:rPr spc="-4"/>
                        <a:t>bypass </a:t>
                      </a:r>
                      <a:r>
                        <a:t>the </a:t>
                      </a:r>
                      <a:r>
                        <a:rPr spc="-4"/>
                        <a:t>anomaly detector </a:t>
                      </a:r>
                      <a:r>
                        <a:t> but</a:t>
                      </a:r>
                      <a:r>
                        <a:rPr spc="4"/>
                        <a:t> </a:t>
                      </a:r>
                      <a:r>
                        <a:t>still</a:t>
                      </a:r>
                      <a:r>
                        <a:rPr spc="4"/>
                        <a:t> </a:t>
                      </a:r>
                      <a:r>
                        <a:t>lead</a:t>
                      </a:r>
                      <a:r>
                        <a:rPr spc="4"/>
                        <a:t> </a:t>
                      </a:r>
                      <a:r>
                        <a:t>to</a:t>
                      </a:r>
                      <a:r>
                        <a:rPr spc="4"/>
                        <a:t> </a:t>
                      </a:r>
                      <a:r>
                        <a:rPr spc="-4"/>
                        <a:t>unbounded </a:t>
                      </a:r>
                      <a:r>
                        <a:rPr spc="-234"/>
                        <a:t> </a:t>
                      </a:r>
                      <a:r>
                        <a:t>estimation</a:t>
                      </a:r>
                      <a:r>
                        <a:rPr spc="200"/>
                        <a:t> </a:t>
                      </a:r>
                      <a:r>
                        <a:t>errors.</a:t>
                      </a:r>
                      <a:r>
                        <a:rPr spc="200"/>
                        <a:t> </a:t>
                      </a:r>
                      <a:r>
                        <a:rPr spc="-9"/>
                        <a:t>Moreover, </a:t>
                      </a:r>
                      <a:r>
                        <a:rPr spc="-240"/>
                        <a:t> </a:t>
                      </a:r>
                      <a:r>
                        <a:t>a</a:t>
                      </a:r>
                      <a:r>
                        <a:rPr spc="4"/>
                        <a:t> </a:t>
                      </a:r>
                      <a:r>
                        <a:rPr spc="70"/>
                        <a:t>specific</a:t>
                      </a:r>
                      <a:r>
                        <a:rPr spc="75"/>
                        <a:t> algorithm</a:t>
                      </a:r>
                      <a:r>
                        <a:rPr spc="79"/>
                        <a:t> </a:t>
                      </a:r>
                      <a:r>
                        <a:rPr spc="39"/>
                        <a:t>is </a:t>
                      </a:r>
                      <a:r>
                        <a:rPr spc="45"/>
                        <a:t> </a:t>
                      </a:r>
                      <a:r>
                        <a:rPr spc="55"/>
                        <a:t>proposed</a:t>
                      </a:r>
                      <a:r>
                        <a:rPr spc="60"/>
                        <a:t> </a:t>
                      </a:r>
                      <a:r>
                        <a:rPr spc="39"/>
                        <a:t>for</a:t>
                      </a:r>
                      <a:r>
                        <a:rPr spc="45"/>
                        <a:t> </a:t>
                      </a:r>
                      <a:r>
                        <a:rPr spc="55"/>
                        <a:t>generating </a:t>
                      </a:r>
                      <a:r>
                        <a:rPr spc="60"/>
                        <a:t> </a:t>
                      </a:r>
                      <a:r>
                        <a:rPr spc="65"/>
                        <a:t>attacks </a:t>
                      </a:r>
                      <a:r>
                        <a:rPr spc="209"/>
                        <a:t> </a:t>
                      </a:r>
                      <a:r>
                        <a:rPr spc="60"/>
                        <a:t>with </a:t>
                      </a:r>
                      <a:r>
                        <a:rPr spc="215"/>
                        <a:t> </a:t>
                      </a:r>
                      <a:r>
                        <a:rPr spc="60"/>
                        <a:t>which </a:t>
                      </a:r>
                      <a:r>
                        <a:rPr spc="215"/>
                        <a:t> </a:t>
                      </a:r>
                      <a:r>
                        <a:rPr spc="50"/>
                        <a:t>the </a:t>
                      </a:r>
                      <a:r>
                        <a:rPr spc="-240"/>
                        <a:t> </a:t>
                      </a:r>
                      <a:r>
                        <a:t>e</a:t>
                      </a:r>
                      <a:r>
                        <a:rPr spc="-79"/>
                        <a:t> </a:t>
                      </a:r>
                      <a:r>
                        <a:t>s</a:t>
                      </a:r>
                      <a:r>
                        <a:rPr spc="-79"/>
                        <a:t> </a:t>
                      </a:r>
                      <a:r>
                        <a:t>t</a:t>
                      </a:r>
                      <a:r>
                        <a:rPr spc="-79"/>
                        <a:t> </a:t>
                      </a:r>
                      <a:r>
                        <a:t>i</a:t>
                      </a:r>
                      <a:r>
                        <a:rPr spc="-79"/>
                        <a:t> </a:t>
                      </a:r>
                      <a:r>
                        <a:t>m</a:t>
                      </a:r>
                      <a:r>
                        <a:rPr spc="-79"/>
                        <a:t> </a:t>
                      </a:r>
                      <a:r>
                        <a:t>a</a:t>
                      </a:r>
                      <a:r>
                        <a:rPr spc="-79"/>
                        <a:t> </a:t>
                      </a:r>
                      <a:r>
                        <a:t>t</a:t>
                      </a:r>
                      <a:r>
                        <a:rPr spc="-79"/>
                        <a:t> </a:t>
                      </a:r>
                      <a:r>
                        <a:t>i</a:t>
                      </a:r>
                      <a:r>
                        <a:rPr spc="-79"/>
                        <a:t> </a:t>
                      </a:r>
                      <a:r>
                        <a:t>o</a:t>
                      </a:r>
                      <a:r>
                        <a:rPr spc="-79"/>
                        <a:t> </a:t>
                      </a:r>
                      <a:r>
                        <a:t>n  </a:t>
                      </a:r>
                      <a:r>
                        <a:rPr spc="85"/>
                        <a:t> </a:t>
                      </a:r>
                      <a:r>
                        <a:t>s</a:t>
                      </a:r>
                      <a:r>
                        <a:rPr spc="-79"/>
                        <a:t> </a:t>
                      </a:r>
                      <a:r>
                        <a:t>y</a:t>
                      </a:r>
                      <a:r>
                        <a:rPr spc="-79"/>
                        <a:t> </a:t>
                      </a:r>
                      <a:r>
                        <a:t>s</a:t>
                      </a:r>
                      <a:r>
                        <a:rPr spc="-79"/>
                        <a:t> </a:t>
                      </a:r>
                      <a:r>
                        <a:t>t</a:t>
                      </a:r>
                      <a:r>
                        <a:rPr spc="-79"/>
                        <a:t> </a:t>
                      </a:r>
                      <a:r>
                        <a:t>e</a:t>
                      </a:r>
                      <a:r>
                        <a:rPr spc="-79"/>
                        <a:t> </a:t>
                      </a:r>
                      <a:r>
                        <a:t>m  </a:t>
                      </a:r>
                      <a:r>
                        <a:rPr spc="85"/>
                        <a:t> </a:t>
                      </a:r>
                      <a:r>
                        <a:t>i</a:t>
                      </a:r>
                      <a:r>
                        <a:rPr spc="-79"/>
                        <a:t> </a:t>
                      </a:r>
                      <a:r>
                        <a:t>s  </a:t>
                      </a:r>
                      <a:r>
                        <a:rPr spc="-4"/>
                        <a:t>insecure.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 rowSpan="8">
                  <a:txBody>
                    <a:bodyPr/>
                    <a:lstStyle/>
                    <a:p>
                      <a:pPr marR="52705" indent="95885" algn="just">
                        <a:lnSpc>
                          <a:spcPct val="135700"/>
                        </a:lnSpc>
                        <a:spcBef>
                          <a:spcPts val="100"/>
                        </a:spcBef>
                        <a:defRPr spc="55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Furthermore, </a:t>
                      </a:r>
                      <a:r>
                        <a:rPr spc="360"/>
                        <a:t> </a:t>
                      </a:r>
                      <a:r>
                        <a:rPr spc="39"/>
                        <a:t>for </a:t>
                      </a:r>
                      <a:r>
                        <a:rPr spc="-234"/>
                        <a:t> </a:t>
                      </a:r>
                      <a:r>
                        <a:rPr spc="30"/>
                        <a:t>t h </a:t>
                      </a:r>
                      <a:r>
                        <a:rPr spc="0"/>
                        <a:t>e</a:t>
                      </a:r>
                      <a:r>
                        <a:rPr spc="4"/>
                        <a:t> </a:t>
                      </a:r>
                      <a:r>
                        <a:rPr spc="30"/>
                        <a:t>i n s e c u r </a:t>
                      </a:r>
                      <a:r>
                        <a:rPr spc="0"/>
                        <a:t>e </a:t>
                      </a:r>
                      <a:r>
                        <a:rPr spc="-234"/>
                        <a:t> </a:t>
                      </a:r>
                      <a:r>
                        <a:rPr spc="9"/>
                        <a:t>system,</a:t>
                      </a:r>
                      <a:r>
                        <a:rPr spc="15"/>
                        <a:t> </a:t>
                      </a:r>
                      <a:r>
                        <a:rPr spc="0"/>
                        <a:t>a</a:t>
                      </a:r>
                      <a:r>
                        <a:rPr spc="4"/>
                        <a:t> </a:t>
                      </a:r>
                      <a:r>
                        <a:rPr spc="9"/>
                        <a:t>system </a:t>
                      </a:r>
                      <a:r>
                        <a:rPr spc="15"/>
                        <a:t> </a:t>
                      </a:r>
                      <a:r>
                        <a:rPr spc="4"/>
                        <a:t>protection</a:t>
                      </a:r>
                      <a:r>
                        <a:rPr spc="9"/>
                        <a:t> </a:t>
                      </a:r>
                      <a:r>
                        <a:rPr spc="4"/>
                        <a:t>scheme </a:t>
                      </a:r>
                      <a:r>
                        <a:rPr spc="9"/>
                        <a:t> </a:t>
                      </a:r>
                      <a:r>
                        <a:rPr spc="0"/>
                        <a:t>through</a:t>
                      </a:r>
                      <a:r>
                        <a:rPr spc="50"/>
                        <a:t> </a:t>
                      </a:r>
                      <a:r>
                        <a:rPr spc="-4"/>
                        <a:t>which</a:t>
                      </a:r>
                      <a:r>
                        <a:t> </a:t>
                      </a:r>
                      <a:r>
                        <a:rPr spc="-4"/>
                        <a:t>only </a:t>
                      </a:r>
                      <a:r>
                        <a:rPr spc="0"/>
                        <a:t> a</a:t>
                      </a:r>
                      <a:r>
                        <a:rPr spc="4"/>
                        <a:t> </a:t>
                      </a:r>
                      <a:r>
                        <a:rPr spc="-4"/>
                        <a:t>few</a:t>
                      </a:r>
                      <a:r>
                        <a:rPr spc="0"/>
                        <a:t> </a:t>
                      </a:r>
                      <a:r>
                        <a:rPr spc="-4"/>
                        <a:t>(rather</a:t>
                      </a:r>
                      <a:r>
                        <a:rPr spc="0"/>
                        <a:t> </a:t>
                      </a:r>
                      <a:r>
                        <a:rPr spc="-4"/>
                        <a:t>than </a:t>
                      </a:r>
                      <a:r>
                        <a:rPr spc="0"/>
                        <a:t> all) </a:t>
                      </a:r>
                      <a:r>
                        <a:rPr spc="-4"/>
                        <a:t>communication </a:t>
                      </a:r>
                      <a:r>
                        <a:rPr spc="0"/>
                        <a:t> </a:t>
                      </a:r>
                      <a:r>
                        <a:t>channels</a:t>
                      </a:r>
                      <a:r>
                        <a:rPr spc="60"/>
                        <a:t> </a:t>
                      </a:r>
                      <a:r>
                        <a:rPr spc="65"/>
                        <a:t>require </a:t>
                      </a:r>
                      <a:r>
                        <a:rPr spc="70"/>
                        <a:t> </a:t>
                      </a:r>
                      <a:r>
                        <a:rPr spc="15"/>
                        <a:t>protection</a:t>
                      </a:r>
                      <a:r>
                        <a:rPr spc="19"/>
                        <a:t> </a:t>
                      </a:r>
                      <a:r>
                        <a:rPr spc="15"/>
                        <a:t>against </a:t>
                      </a:r>
                      <a:r>
                        <a:rPr spc="19"/>
                        <a:t> </a:t>
                      </a:r>
                      <a:r>
                        <a:rPr spc="-4"/>
                        <a:t>false data injection </a:t>
                      </a:r>
                      <a:r>
                        <a:rPr spc="0"/>
                        <a:t> attacks</a:t>
                      </a:r>
                      <a:r>
                        <a:rPr spc="-30"/>
                        <a:t> </a:t>
                      </a:r>
                      <a:r>
                        <a:rPr spc="0"/>
                        <a:t>is</a:t>
                      </a:r>
                      <a:r>
                        <a:rPr spc="-25"/>
                        <a:t> </a:t>
                      </a:r>
                      <a:r>
                        <a:rPr spc="0"/>
                        <a:t>proposed.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spc="-5"/>
                        <a:t>2013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</a:tr>
              <a:tr h="29114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tabLst>
                          <a:tab pos="444500" algn="l"/>
                        </a:tabLst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for	</a:t>
                      </a:r>
                      <a:r>
                        <a:rPr spc="-10"/>
                        <a:t>cyber-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980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pc="195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physical</a:t>
                      </a:r>
                      <a:r>
                        <a:rPr spc="-150"/>
                        <a:t> 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980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pc="26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systems</a:t>
                      </a:r>
                      <a:r>
                        <a:rPr spc="-70"/>
                        <a:t> 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980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pc="15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a</a:t>
                      </a:r>
                      <a:r>
                        <a:rPr spc="-15"/>
                        <a:t> </a:t>
                      </a:r>
                      <a:r>
                        <a:t>g</a:t>
                      </a:r>
                      <a:r>
                        <a:rPr spc="-15"/>
                        <a:t> </a:t>
                      </a:r>
                      <a:r>
                        <a:t>a</a:t>
                      </a:r>
                      <a:r>
                        <a:rPr spc="-15"/>
                        <a:t> </a:t>
                      </a:r>
                      <a:r>
                        <a:t>i</a:t>
                      </a:r>
                      <a:r>
                        <a:rPr spc="-10"/>
                        <a:t> </a:t>
                      </a:r>
                      <a:r>
                        <a:t>n</a:t>
                      </a:r>
                      <a:r>
                        <a:rPr spc="-15"/>
                        <a:t> </a:t>
                      </a:r>
                      <a:r>
                        <a:t>s</a:t>
                      </a:r>
                      <a:r>
                        <a:rPr spc="-15"/>
                        <a:t> </a:t>
                      </a:r>
                      <a:r>
                        <a:rPr spc="0"/>
                        <a:t>t</a:t>
                      </a:r>
                      <a:r>
                        <a:t> 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980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</a:t>
                      </a:r>
                      <a:r>
                        <a:rPr spc="-100"/>
                        <a:t> </a:t>
                      </a:r>
                      <a:r>
                        <a:t>t</a:t>
                      </a:r>
                      <a:r>
                        <a:rPr spc="-100"/>
                        <a:t> </a:t>
                      </a:r>
                      <a:r>
                        <a:t>e</a:t>
                      </a:r>
                      <a:r>
                        <a:rPr spc="-100"/>
                        <a:t> </a:t>
                      </a:r>
                      <a:r>
                        <a:t>a</a:t>
                      </a:r>
                      <a:r>
                        <a:rPr spc="-100"/>
                        <a:t> </a:t>
                      </a:r>
                      <a:r>
                        <a:t>l</a:t>
                      </a:r>
                      <a:r>
                        <a:rPr spc="-100"/>
                        <a:t> </a:t>
                      </a:r>
                      <a:r>
                        <a:t>t</a:t>
                      </a:r>
                      <a:r>
                        <a:rPr spc="-100"/>
                        <a:t> </a:t>
                      </a:r>
                      <a:r>
                        <a:t>h</a:t>
                      </a:r>
                      <a:r>
                        <a:rPr spc="-100"/>
                        <a:t> </a:t>
                      </a:r>
                      <a:r>
                        <a:t>y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980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pc="8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deception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418721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pc="-5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attacks.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73" y="28722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object 3"/>
          <p:cNvSpPr txBox="1"/>
          <p:nvPr>
            <p:ph type="title"/>
          </p:nvPr>
        </p:nvSpPr>
        <p:spPr>
          <a:xfrm>
            <a:off x="3324338" y="607089"/>
            <a:ext cx="2927351" cy="43688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/>
            </a:lvl1pPr>
          </a:lstStyle>
          <a:p>
            <a:pPr/>
            <a:r>
              <a:t>LITERATURE SURVEY</a:t>
            </a:r>
          </a:p>
        </p:txBody>
      </p:sp>
      <p:sp>
        <p:nvSpPr>
          <p:cNvPr id="112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128042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13" name="object 4"/>
          <p:cNvGraphicFramePr/>
          <p:nvPr/>
        </p:nvGraphicFramePr>
        <p:xfrm>
          <a:off x="896937" y="1455737"/>
          <a:ext cx="7493000" cy="47438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57580"/>
                <a:gridCol w="1146809"/>
                <a:gridCol w="1214755"/>
                <a:gridCol w="1873885"/>
                <a:gridCol w="1510030"/>
                <a:gridCol w="789940"/>
              </a:tblGrid>
              <a:tr h="85597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Sl.No.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5"/>
                        <a:t>Title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5"/>
                        <a:t>Author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63829" marR="235584" indent="88899">
                        <a:lnSpc>
                          <a:spcPts val="2500"/>
                        </a:lnSpc>
                        <a:spcBef>
                          <a:spcPts val="100"/>
                        </a:spcBef>
                        <a:defRPr b="1" sz="1800"/>
                      </a:pPr>
                      <a:r>
                        <a:t>M</a:t>
                      </a:r>
                      <a:r>
                        <a:rPr spc="-15"/>
                        <a:t>e</a:t>
                      </a:r>
                      <a:r>
                        <a:t>thodolog</a:t>
                      </a:r>
                      <a:r>
                        <a:rPr spc="-5"/>
                        <a:t>y</a:t>
                      </a:r>
                      <a:r>
                        <a:t>/  </a:t>
                      </a:r>
                      <a:r>
                        <a:rPr spc="-5"/>
                        <a:t>Algorithms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10"/>
                        <a:t>Inference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40"/>
                        <a:t>Year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</a:tr>
              <a:tr h="36589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spc="-5"/>
                        <a:t>2.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500"/>
                        </a:spcBef>
                        <a:tabLst>
                          <a:tab pos="774700" algn="l"/>
                        </a:tabLst>
                        <a:defRPr spc="50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Design	</a:t>
                      </a:r>
                      <a:r>
                        <a:rPr spc="40"/>
                        <a:t>and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700"/>
                        </a:spcBef>
                        <a:defRPr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Pajic,</a:t>
                      </a:r>
                      <a:r>
                        <a:rPr spc="155"/>
                        <a:t> </a:t>
                      </a:r>
                      <a:r>
                        <a:rPr spc="-10"/>
                        <a:t>Miroslav,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 rowSpan="10">
                  <a:txBody>
                    <a:bodyPr/>
                    <a:lstStyle/>
                    <a:p>
                      <a:pPr marR="88264" indent="95885" algn="just">
                        <a:lnSpc>
                          <a:spcPct val="137100"/>
                        </a:lnSpc>
                        <a:spcBef>
                          <a:spcPts val="200"/>
                        </a:spcBef>
                        <a:defRPr spc="15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Recent</a:t>
                      </a:r>
                      <a:r>
                        <a:rPr spc="20"/>
                        <a:t> </a:t>
                      </a:r>
                      <a:r>
                        <a:t>years</a:t>
                      </a:r>
                      <a:r>
                        <a:rPr spc="20"/>
                        <a:t> </a:t>
                      </a:r>
                      <a:r>
                        <a:t>have</a:t>
                      </a:r>
                      <a:r>
                        <a:rPr spc="20"/>
                        <a:t> </a:t>
                      </a:r>
                      <a:r>
                        <a:t>witnessed</a:t>
                      </a:r>
                      <a:r>
                        <a:rPr spc="20"/>
                        <a:t> </a:t>
                      </a:r>
                      <a:r>
                        <a:rPr spc="0"/>
                        <a:t>a </a:t>
                      </a:r>
                      <a:r>
                        <a:rPr spc="5"/>
                        <a:t> </a:t>
                      </a:r>
                      <a:r>
                        <a:rPr spc="-5"/>
                        <a:t>significant increase </a:t>
                      </a:r>
                      <a:r>
                        <a:rPr spc="0"/>
                        <a:t>in the </a:t>
                      </a:r>
                      <a:r>
                        <a:rPr spc="-5"/>
                        <a:t>number </a:t>
                      </a:r>
                      <a:r>
                        <a:rPr spc="0"/>
                        <a:t>of </a:t>
                      </a:r>
                      <a:r>
                        <a:rPr spc="-209"/>
                        <a:t> </a:t>
                      </a:r>
                      <a:r>
                        <a:rPr spc="-5"/>
                        <a:t>security-related incidents </a:t>
                      </a:r>
                      <a:r>
                        <a:rPr spc="0"/>
                        <a:t>in </a:t>
                      </a:r>
                      <a:r>
                        <a:rPr spc="-5"/>
                        <a:t>control </a:t>
                      </a:r>
                      <a:r>
                        <a:rPr spc="0"/>
                        <a:t> systems.</a:t>
                      </a:r>
                      <a:r>
                        <a:rPr spc="120"/>
                        <a:t> </a:t>
                      </a:r>
                      <a:r>
                        <a:rPr spc="-5"/>
                        <a:t>These</a:t>
                      </a:r>
                      <a:r>
                        <a:rPr spc="135"/>
                        <a:t> </a:t>
                      </a:r>
                      <a:r>
                        <a:rPr spc="-5"/>
                        <a:t>include</a:t>
                      </a:r>
                      <a:r>
                        <a:rPr spc="135"/>
                        <a:t> </a:t>
                      </a:r>
                      <a:r>
                        <a:rPr spc="-5"/>
                        <a:t>high-profile </a:t>
                      </a:r>
                      <a:r>
                        <a:rPr spc="-215"/>
                        <a:t> </a:t>
                      </a:r>
                      <a:r>
                        <a:rPr spc="0"/>
                        <a:t>a</a:t>
                      </a:r>
                      <a:r>
                        <a:rPr spc="-125"/>
                        <a:t> </a:t>
                      </a:r>
                      <a:r>
                        <a:rPr spc="0"/>
                        <a:t>t</a:t>
                      </a:r>
                      <a:r>
                        <a:rPr spc="-125"/>
                        <a:t> </a:t>
                      </a:r>
                      <a:r>
                        <a:rPr spc="0"/>
                        <a:t>t</a:t>
                      </a:r>
                      <a:r>
                        <a:rPr spc="-125"/>
                        <a:t> </a:t>
                      </a:r>
                      <a:r>
                        <a:rPr spc="100"/>
                        <a:t>ack</a:t>
                      </a:r>
                      <a:r>
                        <a:rPr spc="0"/>
                        <a:t>s  </a:t>
                      </a:r>
                      <a:r>
                        <a:rPr spc="50"/>
                        <a:t> </a:t>
                      </a:r>
                      <a:r>
                        <a:rPr spc="100"/>
                        <a:t>i</a:t>
                      </a:r>
                      <a:r>
                        <a:rPr spc="0"/>
                        <a:t>n  </a:t>
                      </a:r>
                      <a:r>
                        <a:rPr spc="50"/>
                        <a:t> </a:t>
                      </a:r>
                      <a:r>
                        <a:rPr spc="0"/>
                        <a:t>a  </a:t>
                      </a:r>
                      <a:r>
                        <a:rPr spc="50"/>
                        <a:t> </a:t>
                      </a:r>
                      <a:r>
                        <a:rPr spc="100"/>
                        <a:t>wid</a:t>
                      </a:r>
                      <a:r>
                        <a:rPr spc="0"/>
                        <a:t>e  </a:t>
                      </a:r>
                      <a:r>
                        <a:rPr spc="50"/>
                        <a:t> </a:t>
                      </a:r>
                      <a:r>
                        <a:rPr spc="100"/>
                        <a:t>rang</a:t>
                      </a:r>
                      <a:r>
                        <a:rPr spc="0"/>
                        <a:t>e  </a:t>
                      </a:r>
                      <a:r>
                        <a:rPr spc="50"/>
                        <a:t> </a:t>
                      </a:r>
                      <a:r>
                        <a:rPr spc="100"/>
                        <a:t>o</a:t>
                      </a:r>
                      <a:r>
                        <a:rPr spc="0"/>
                        <a:t>f  </a:t>
                      </a:r>
                      <a:r>
                        <a:rPr spc="-5"/>
                        <a:t>application</a:t>
                      </a:r>
                      <a:r>
                        <a:rPr spc="0"/>
                        <a:t> </a:t>
                      </a:r>
                      <a:r>
                        <a:rPr spc="-5"/>
                        <a:t>domains,</a:t>
                      </a:r>
                      <a:r>
                        <a:rPr spc="215"/>
                        <a:t> </a:t>
                      </a:r>
                      <a:r>
                        <a:rPr spc="0"/>
                        <a:t>from</a:t>
                      </a:r>
                      <a:r>
                        <a:rPr spc="225"/>
                        <a:t> </a:t>
                      </a:r>
                      <a:r>
                        <a:rPr spc="0"/>
                        <a:t>attacks </a:t>
                      </a:r>
                      <a:r>
                        <a:rPr spc="5"/>
                        <a:t> </a:t>
                      </a:r>
                      <a:r>
                        <a:rPr spc="0"/>
                        <a:t>on</a:t>
                      </a:r>
                      <a:r>
                        <a:rPr spc="5"/>
                        <a:t> </a:t>
                      </a:r>
                      <a:r>
                        <a:rPr spc="-5"/>
                        <a:t>critical</a:t>
                      </a:r>
                      <a:r>
                        <a:rPr spc="0"/>
                        <a:t> </a:t>
                      </a:r>
                      <a:r>
                        <a:rPr spc="-5"/>
                        <a:t>infrastructure,</a:t>
                      </a:r>
                      <a:r>
                        <a:rPr spc="0"/>
                        <a:t> as</a:t>
                      </a:r>
                      <a:r>
                        <a:rPr spc="5"/>
                        <a:t> </a:t>
                      </a:r>
                      <a:r>
                        <a:rPr spc="0"/>
                        <a:t>in</a:t>
                      </a:r>
                      <a:r>
                        <a:rPr spc="5"/>
                        <a:t> </a:t>
                      </a:r>
                      <a:r>
                        <a:rPr spc="0"/>
                        <a:t>the </a:t>
                      </a:r>
                      <a:r>
                        <a:rPr spc="-209"/>
                        <a:t> </a:t>
                      </a:r>
                      <a:r>
                        <a:rPr spc="0"/>
                        <a:t>case of the </a:t>
                      </a:r>
                      <a:r>
                        <a:rPr spc="-5"/>
                        <a:t>Maroochy </a:t>
                      </a:r>
                      <a:r>
                        <a:rPr spc="-15"/>
                        <a:t>Water </a:t>
                      </a:r>
                      <a:r>
                        <a:rPr spc="-5"/>
                        <a:t>breach </a:t>
                      </a:r>
                      <a:r>
                        <a:rPr spc="0"/>
                        <a:t> [1], and </a:t>
                      </a:r>
                      <a:r>
                        <a:rPr spc="-5"/>
                        <a:t>industrial </a:t>
                      </a:r>
                      <a:r>
                        <a:rPr spc="0"/>
                        <a:t>systems </a:t>
                      </a:r>
                      <a:r>
                        <a:rPr spc="-5"/>
                        <a:t>(such </a:t>
                      </a:r>
                      <a:r>
                        <a:rPr spc="0"/>
                        <a:t>as </a:t>
                      </a:r>
                      <a:r>
                        <a:rPr spc="5"/>
                        <a:t> </a:t>
                      </a:r>
                      <a:r>
                        <a:rPr spc="0"/>
                        <a:t>the</a:t>
                      </a:r>
                      <a:r>
                        <a:rPr spc="5"/>
                        <a:t> </a:t>
                      </a:r>
                      <a:r>
                        <a:rPr spc="0"/>
                        <a:t>StuxNet</a:t>
                      </a:r>
                      <a:r>
                        <a:rPr spc="5"/>
                        <a:t> </a:t>
                      </a:r>
                      <a:r>
                        <a:rPr spc="0"/>
                        <a:t>virus</a:t>
                      </a:r>
                      <a:r>
                        <a:rPr spc="5"/>
                        <a:t> </a:t>
                      </a:r>
                      <a:r>
                        <a:rPr spc="0"/>
                        <a:t>attack</a:t>
                      </a:r>
                      <a:r>
                        <a:rPr spc="5"/>
                        <a:t> </a:t>
                      </a:r>
                      <a:r>
                        <a:rPr spc="0"/>
                        <a:t>on</a:t>
                      </a:r>
                      <a:r>
                        <a:rPr spc="5"/>
                        <a:t> </a:t>
                      </a:r>
                      <a:r>
                        <a:rPr spc="0"/>
                        <a:t>an </a:t>
                      </a:r>
                      <a:r>
                        <a:rPr spc="-209"/>
                        <a:t> </a:t>
                      </a:r>
                      <a:r>
                        <a:rPr spc="-5"/>
                        <a:t>industrial</a:t>
                      </a:r>
                      <a:r>
                        <a:rPr spc="0"/>
                        <a:t> </a:t>
                      </a:r>
                      <a:r>
                        <a:rPr spc="-5"/>
                        <a:t>supervisory</a:t>
                      </a:r>
                      <a:r>
                        <a:rPr spc="0"/>
                        <a:t> </a:t>
                      </a:r>
                      <a:r>
                        <a:rPr spc="-5"/>
                        <a:t>control</a:t>
                      </a:r>
                      <a:r>
                        <a:rPr spc="0"/>
                        <a:t> and </a:t>
                      </a:r>
                      <a:r>
                        <a:rPr spc="5"/>
                        <a:t> </a:t>
                      </a:r>
                      <a:r>
                        <a:rPr spc="-5"/>
                        <a:t>data acquisition </a:t>
                      </a:r>
                      <a:r>
                        <a:rPr spc="0"/>
                        <a:t>system [2], [3] and </a:t>
                      </a:r>
                      <a:r>
                        <a:rPr spc="5"/>
                        <a:t> </a:t>
                      </a:r>
                      <a:r>
                        <a:rPr spc="0"/>
                        <a:t>the </a:t>
                      </a:r>
                      <a:r>
                        <a:rPr spc="-5"/>
                        <a:t>German</a:t>
                      </a:r>
                      <a:r>
                        <a:rPr spc="0"/>
                        <a:t> Steel Mill </a:t>
                      </a:r>
                      <a:r>
                        <a:rPr spc="-5"/>
                        <a:t>cyberattack </a:t>
                      </a:r>
                      <a:r>
                        <a:rPr spc="0"/>
                        <a:t> [4],</a:t>
                      </a:r>
                      <a:r>
                        <a:rPr spc="5"/>
                        <a:t> </a:t>
                      </a:r>
                      <a:r>
                        <a:rPr spc="0"/>
                        <a:t>[5]),</a:t>
                      </a:r>
                      <a:r>
                        <a:rPr spc="5"/>
                        <a:t> </a:t>
                      </a:r>
                      <a:r>
                        <a:rPr spc="0"/>
                        <a:t>to</a:t>
                      </a:r>
                      <a:r>
                        <a:rPr spc="5"/>
                        <a:t> </a:t>
                      </a:r>
                      <a:r>
                        <a:rPr spc="0"/>
                        <a:t>attacks</a:t>
                      </a:r>
                      <a:r>
                        <a:rPr spc="5"/>
                        <a:t> </a:t>
                      </a:r>
                      <a:r>
                        <a:rPr spc="0"/>
                        <a:t>on</a:t>
                      </a:r>
                      <a:r>
                        <a:rPr spc="5"/>
                        <a:t> </a:t>
                      </a:r>
                      <a:r>
                        <a:rPr spc="0"/>
                        <a:t>modern </a:t>
                      </a:r>
                      <a:r>
                        <a:rPr spc="-209"/>
                        <a:t> </a:t>
                      </a:r>
                      <a:r>
                        <a:rPr spc="80"/>
                        <a:t>vehicle</a:t>
                      </a:r>
                      <a:r>
                        <a:rPr spc="0"/>
                        <a:t>s  </a:t>
                      </a:r>
                      <a:r>
                        <a:rPr spc="40"/>
                        <a:t> </a:t>
                      </a:r>
                      <a:r>
                        <a:rPr spc="0"/>
                        <a:t>[</a:t>
                      </a:r>
                      <a:r>
                        <a:rPr spc="-145"/>
                        <a:t> </a:t>
                      </a:r>
                      <a:r>
                        <a:rPr spc="0"/>
                        <a:t>6</a:t>
                      </a:r>
                      <a:r>
                        <a:rPr spc="-145"/>
                        <a:t> </a:t>
                      </a:r>
                      <a:r>
                        <a:rPr spc="80"/>
                        <a:t>]-</a:t>
                      </a:r>
                      <a:r>
                        <a:rPr spc="0"/>
                        <a:t>[</a:t>
                      </a:r>
                      <a:r>
                        <a:rPr spc="-145"/>
                        <a:t> </a:t>
                      </a:r>
                      <a:r>
                        <a:rPr spc="0"/>
                        <a:t>8</a:t>
                      </a:r>
                      <a:r>
                        <a:rPr spc="-145"/>
                        <a:t> </a:t>
                      </a:r>
                      <a:r>
                        <a:rPr spc="0"/>
                        <a:t>]</a:t>
                      </a:r>
                      <a:r>
                        <a:rPr spc="-145"/>
                        <a:t> </a:t>
                      </a:r>
                      <a:r>
                        <a:rPr spc="0"/>
                        <a:t>.  </a:t>
                      </a:r>
                      <a:r>
                        <a:rPr spc="40"/>
                        <a:t> </a:t>
                      </a:r>
                      <a:r>
                        <a:rPr spc="80"/>
                        <a:t>Eve</a:t>
                      </a:r>
                      <a:r>
                        <a:rPr spc="0"/>
                        <a:t>n  </a:t>
                      </a:r>
                      <a:r>
                        <a:rPr spc="40"/>
                        <a:t> </a:t>
                      </a:r>
                      <a:r>
                        <a:rPr spc="80"/>
                        <a:t>high</a:t>
                      </a:r>
                      <a:r>
                        <a:rPr spc="0"/>
                        <a:t>-  </a:t>
                      </a:r>
                      <a:r>
                        <a:rPr spc="5"/>
                        <a:t>assurance</a:t>
                      </a:r>
                      <a:r>
                        <a:rPr spc="229"/>
                        <a:t> </a:t>
                      </a:r>
                      <a:r>
                        <a:rPr spc="5"/>
                        <a:t>military</a:t>
                      </a:r>
                      <a:r>
                        <a:rPr spc="229"/>
                        <a:t> </a:t>
                      </a:r>
                      <a:r>
                        <a:rPr spc="5"/>
                        <a:t>systems</a:t>
                      </a:r>
                      <a:r>
                        <a:rPr spc="229"/>
                        <a:t> </a:t>
                      </a:r>
                      <a:r>
                        <a:rPr spc="5"/>
                        <a:t>were </a:t>
                      </a:r>
                      <a:r>
                        <a:rPr spc="-215"/>
                        <a:t> </a:t>
                      </a:r>
                      <a:r>
                        <a:rPr spc="0"/>
                        <a:t>shown</a:t>
                      </a:r>
                      <a:r>
                        <a:rPr spc="-15"/>
                        <a:t> </a:t>
                      </a:r>
                      <a:r>
                        <a:rPr spc="0"/>
                        <a:t>to</a:t>
                      </a:r>
                      <a:r>
                        <a:rPr spc="-10"/>
                        <a:t> </a:t>
                      </a:r>
                      <a:r>
                        <a:rPr spc="0"/>
                        <a:t>be</a:t>
                      </a:r>
                      <a:r>
                        <a:rPr spc="-10"/>
                        <a:t> </a:t>
                      </a:r>
                      <a:r>
                        <a:rPr spc="-5"/>
                        <a:t>vulnerable</a:t>
                      </a:r>
                      <a:r>
                        <a:rPr spc="-10"/>
                        <a:t> </a:t>
                      </a:r>
                      <a:r>
                        <a:rPr spc="0"/>
                        <a:t>to</a:t>
                      </a:r>
                      <a:r>
                        <a:rPr spc="-15"/>
                        <a:t> </a:t>
                      </a:r>
                      <a:r>
                        <a:rPr spc="0"/>
                        <a:t>attacks,</a:t>
                      </a:r>
                      <a:r>
                        <a:rPr spc="-10"/>
                        <a:t> </a:t>
                      </a:r>
                      <a:r>
                        <a:rPr spc="0"/>
                        <a:t>as </a:t>
                      </a:r>
                      <a:r>
                        <a:rPr spc="-215"/>
                        <a:t> </a:t>
                      </a:r>
                      <a:r>
                        <a:rPr spc="-5"/>
                        <a:t>illustrated</a:t>
                      </a:r>
                      <a:r>
                        <a:rPr spc="0"/>
                        <a:t> in</a:t>
                      </a:r>
                      <a:r>
                        <a:rPr spc="5"/>
                        <a:t> </a:t>
                      </a:r>
                      <a:r>
                        <a:rPr spc="0"/>
                        <a:t>the</a:t>
                      </a:r>
                      <a:r>
                        <a:rPr spc="5"/>
                        <a:t> </a:t>
                      </a:r>
                      <a:r>
                        <a:rPr spc="-5"/>
                        <a:t>highly</a:t>
                      </a:r>
                      <a:r>
                        <a:rPr spc="0"/>
                        <a:t> </a:t>
                      </a:r>
                      <a:r>
                        <a:rPr spc="-5"/>
                        <a:t>publicized </a:t>
                      </a:r>
                      <a:r>
                        <a:rPr spc="-209"/>
                        <a:t> </a:t>
                      </a:r>
                      <a:r>
                        <a:rPr spc="-5"/>
                        <a:t>downing</a:t>
                      </a:r>
                      <a:r>
                        <a:rPr spc="145"/>
                        <a:t> </a:t>
                      </a:r>
                      <a:r>
                        <a:rPr spc="0"/>
                        <a:t>of</a:t>
                      </a:r>
                      <a:r>
                        <a:rPr spc="139"/>
                        <a:t> </a:t>
                      </a:r>
                      <a:r>
                        <a:rPr spc="0"/>
                        <a:t>the</a:t>
                      </a:r>
                      <a:r>
                        <a:rPr spc="139"/>
                        <a:t> </a:t>
                      </a:r>
                      <a:r>
                        <a:rPr spc="0"/>
                        <a:t>RQ-170</a:t>
                      </a:r>
                      <a:r>
                        <a:rPr spc="139"/>
                        <a:t> </a:t>
                      </a:r>
                      <a:r>
                        <a:rPr spc="-5"/>
                        <a:t>Sentinel</a:t>
                      </a:r>
                    </a:p>
                    <a:p>
                      <a:pPr indent="95885" algn="just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U.S.</a:t>
                      </a:r>
                      <a:r>
                        <a:rPr spc="-30"/>
                        <a:t> </a:t>
                      </a:r>
                      <a:r>
                        <a:t>drone</a:t>
                      </a:r>
                      <a:r>
                        <a:rPr spc="-30"/>
                        <a:t> </a:t>
                      </a:r>
                      <a:r>
                        <a:rPr spc="-5"/>
                        <a:t>[9]-[11].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 rowSpan="10">
                  <a:txBody>
                    <a:bodyPr/>
                    <a:lstStyle/>
                    <a:p>
                      <a:pPr marR="88264" indent="128904" algn="just">
                        <a:lnSpc>
                          <a:spcPct val="135700"/>
                        </a:lnSpc>
                        <a:spcBef>
                          <a:spcPts val="100"/>
                        </a:spcBef>
                        <a:defRPr spc="-9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However, </a:t>
                      </a:r>
                      <a:r>
                        <a:rPr spc="0"/>
                        <a:t>the </a:t>
                      </a:r>
                      <a:r>
                        <a:rPr spc="-4"/>
                        <a:t>complexity </a:t>
                      </a:r>
                      <a:r>
                        <a:rPr spc="-234"/>
                        <a:t> </a:t>
                      </a:r>
                      <a:r>
                        <a:rPr spc="0"/>
                        <a:t>and </a:t>
                      </a:r>
                      <a:r>
                        <a:rPr spc="-4"/>
                        <a:t>heterogeneity </a:t>
                      </a:r>
                      <a:r>
                        <a:rPr spc="0"/>
                        <a:t>of </a:t>
                      </a:r>
                      <a:r>
                        <a:rPr spc="-4"/>
                        <a:t>this </a:t>
                      </a:r>
                      <a:r>
                        <a:rPr spc="0"/>
                        <a:t> </a:t>
                      </a:r>
                      <a:r>
                        <a:rPr spc="-4"/>
                        <a:t>next generation </a:t>
                      </a:r>
                      <a:r>
                        <a:rPr spc="0"/>
                        <a:t>of </a:t>
                      </a:r>
                      <a:r>
                        <a:rPr spc="-4"/>
                        <a:t>safety- </a:t>
                      </a:r>
                      <a:r>
                        <a:rPr spc="-234"/>
                        <a:t> </a:t>
                      </a:r>
                      <a:r>
                        <a:rPr spc="-4"/>
                        <a:t>critical,</a:t>
                      </a:r>
                      <a:r>
                        <a:rPr spc="215"/>
                        <a:t> </a:t>
                      </a:r>
                      <a:r>
                        <a:rPr spc="-4"/>
                        <a:t>networked,</a:t>
                      </a:r>
                      <a:r>
                        <a:rPr spc="455"/>
                        <a:t> </a:t>
                      </a:r>
                      <a:r>
                        <a:rPr spc="0"/>
                        <a:t>and </a:t>
                      </a:r>
                      <a:r>
                        <a:rPr spc="-240"/>
                        <a:t> </a:t>
                      </a:r>
                      <a:r>
                        <a:rPr spc="0"/>
                        <a:t>e</a:t>
                      </a:r>
                      <a:r>
                        <a:rPr spc="-65"/>
                        <a:t> </a:t>
                      </a:r>
                      <a:r>
                        <a:rPr spc="0"/>
                        <a:t>m</a:t>
                      </a:r>
                      <a:r>
                        <a:rPr spc="-60"/>
                        <a:t> </a:t>
                      </a:r>
                      <a:r>
                        <a:rPr spc="0"/>
                        <a:t>b</a:t>
                      </a:r>
                      <a:r>
                        <a:rPr spc="-60"/>
                        <a:t> </a:t>
                      </a:r>
                      <a:r>
                        <a:rPr spc="0"/>
                        <a:t>e</a:t>
                      </a:r>
                      <a:r>
                        <a:rPr spc="-60"/>
                        <a:t> </a:t>
                      </a:r>
                      <a:r>
                        <a:rPr spc="0"/>
                        <a:t>d</a:t>
                      </a:r>
                      <a:r>
                        <a:rPr spc="-60"/>
                        <a:t> </a:t>
                      </a:r>
                      <a:r>
                        <a:rPr spc="0"/>
                        <a:t>d</a:t>
                      </a:r>
                      <a:r>
                        <a:rPr spc="-60"/>
                        <a:t> </a:t>
                      </a:r>
                      <a:r>
                        <a:rPr spc="0"/>
                        <a:t>e</a:t>
                      </a:r>
                      <a:r>
                        <a:rPr spc="-60"/>
                        <a:t> </a:t>
                      </a:r>
                      <a:r>
                        <a:rPr spc="0"/>
                        <a:t>d</a:t>
                      </a:r>
                      <a:r>
                        <a:rPr spc="75"/>
                        <a:t> </a:t>
                      </a:r>
                      <a:r>
                        <a:rPr spc="0"/>
                        <a:t>c</a:t>
                      </a:r>
                      <a:r>
                        <a:rPr spc="-65"/>
                        <a:t> </a:t>
                      </a:r>
                      <a:r>
                        <a:rPr spc="0"/>
                        <a:t>o</a:t>
                      </a:r>
                      <a:r>
                        <a:rPr spc="-60"/>
                        <a:t> </a:t>
                      </a:r>
                      <a:r>
                        <a:rPr spc="0"/>
                        <a:t>n</a:t>
                      </a:r>
                      <a:r>
                        <a:rPr spc="-60"/>
                        <a:t> </a:t>
                      </a:r>
                      <a:r>
                        <a:rPr spc="0"/>
                        <a:t>t</a:t>
                      </a:r>
                      <a:r>
                        <a:rPr spc="-60"/>
                        <a:t> </a:t>
                      </a:r>
                      <a:r>
                        <a:rPr spc="0"/>
                        <a:t>r</a:t>
                      </a:r>
                      <a:r>
                        <a:rPr spc="-60"/>
                        <a:t> </a:t>
                      </a:r>
                      <a:r>
                        <a:rPr spc="0"/>
                        <a:t>o</a:t>
                      </a:r>
                      <a:r>
                        <a:rPr spc="-60"/>
                        <a:t> </a:t>
                      </a:r>
                      <a:r>
                        <a:rPr spc="0"/>
                        <a:t>l </a:t>
                      </a:r>
                      <a:r>
                        <a:rPr spc="-240"/>
                        <a:t> </a:t>
                      </a:r>
                      <a:r>
                        <a:rPr spc="0"/>
                        <a:t>systems</a:t>
                      </a:r>
                      <a:r>
                        <a:rPr spc="220"/>
                        <a:t> </a:t>
                      </a:r>
                      <a:r>
                        <a:rPr spc="-4"/>
                        <a:t>have</a:t>
                      </a:r>
                      <a:r>
                        <a:rPr spc="225"/>
                        <a:t> </a:t>
                      </a:r>
                      <a:r>
                        <a:rPr spc="-4"/>
                        <a:t>challenged </a:t>
                      </a:r>
                      <a:r>
                        <a:rPr spc="-240"/>
                        <a:t> </a:t>
                      </a:r>
                      <a:r>
                        <a:rPr spc="0"/>
                        <a:t>t</a:t>
                      </a:r>
                      <a:r>
                        <a:rPr spc="-125"/>
                        <a:t> </a:t>
                      </a:r>
                      <a:r>
                        <a:rPr spc="0"/>
                        <a:t>h</a:t>
                      </a:r>
                      <a:r>
                        <a:rPr spc="-125"/>
                        <a:t> </a:t>
                      </a:r>
                      <a:r>
                        <a:rPr spc="0"/>
                        <a:t>e  </a:t>
                      </a:r>
                      <a:r>
                        <a:rPr spc="60"/>
                        <a:t> </a:t>
                      </a:r>
                      <a:r>
                        <a:rPr spc="0"/>
                        <a:t>e</a:t>
                      </a:r>
                      <a:r>
                        <a:rPr spc="-125"/>
                        <a:t> </a:t>
                      </a:r>
                      <a:r>
                        <a:rPr spc="0"/>
                        <a:t>x</a:t>
                      </a:r>
                      <a:r>
                        <a:rPr spc="-125"/>
                        <a:t> </a:t>
                      </a:r>
                      <a:r>
                        <a:rPr spc="0"/>
                        <a:t>i</a:t>
                      </a:r>
                      <a:r>
                        <a:rPr spc="-125"/>
                        <a:t> </a:t>
                      </a:r>
                      <a:r>
                        <a:rPr spc="0"/>
                        <a:t>s</a:t>
                      </a:r>
                      <a:r>
                        <a:rPr spc="-125"/>
                        <a:t> </a:t>
                      </a:r>
                      <a:r>
                        <a:rPr spc="0"/>
                        <a:t>t</a:t>
                      </a:r>
                      <a:r>
                        <a:rPr spc="-125"/>
                        <a:t> </a:t>
                      </a:r>
                      <a:r>
                        <a:rPr spc="0"/>
                        <a:t>i</a:t>
                      </a:r>
                      <a:r>
                        <a:rPr spc="-125"/>
                        <a:t> </a:t>
                      </a:r>
                      <a:r>
                        <a:rPr spc="0"/>
                        <a:t>n</a:t>
                      </a:r>
                      <a:r>
                        <a:rPr spc="-125"/>
                        <a:t> </a:t>
                      </a:r>
                      <a:r>
                        <a:rPr spc="0"/>
                        <a:t>g  </a:t>
                      </a:r>
                      <a:r>
                        <a:rPr spc="60"/>
                        <a:t> </a:t>
                      </a:r>
                      <a:r>
                        <a:rPr spc="0"/>
                        <a:t>d</a:t>
                      </a:r>
                      <a:r>
                        <a:rPr spc="-125"/>
                        <a:t> </a:t>
                      </a:r>
                      <a:r>
                        <a:rPr spc="0"/>
                        <a:t>e</a:t>
                      </a:r>
                      <a:r>
                        <a:rPr spc="-125"/>
                        <a:t> </a:t>
                      </a:r>
                      <a:r>
                        <a:rPr spc="0"/>
                        <a:t>s</a:t>
                      </a:r>
                      <a:r>
                        <a:rPr spc="-125"/>
                        <a:t> </a:t>
                      </a:r>
                      <a:r>
                        <a:rPr spc="0"/>
                        <a:t>i</a:t>
                      </a:r>
                      <a:r>
                        <a:rPr spc="-125"/>
                        <a:t> </a:t>
                      </a:r>
                      <a:r>
                        <a:rPr spc="0"/>
                        <a:t>g</a:t>
                      </a:r>
                      <a:r>
                        <a:rPr spc="-125"/>
                        <a:t> </a:t>
                      </a:r>
                      <a:r>
                        <a:rPr spc="0"/>
                        <a:t>n  m</a:t>
                      </a:r>
                      <a:r>
                        <a:rPr spc="-65"/>
                        <a:t> </a:t>
                      </a:r>
                      <a:r>
                        <a:rPr spc="0"/>
                        <a:t>e</a:t>
                      </a:r>
                      <a:r>
                        <a:rPr spc="-65"/>
                        <a:t> </a:t>
                      </a:r>
                      <a:r>
                        <a:rPr spc="0"/>
                        <a:t>t</a:t>
                      </a:r>
                      <a:r>
                        <a:rPr spc="-65"/>
                        <a:t> </a:t>
                      </a:r>
                      <a:r>
                        <a:rPr spc="0"/>
                        <a:t>h</a:t>
                      </a:r>
                      <a:r>
                        <a:rPr spc="-65"/>
                        <a:t> </a:t>
                      </a:r>
                      <a:r>
                        <a:rPr spc="0"/>
                        <a:t>o</a:t>
                      </a:r>
                      <a:r>
                        <a:rPr spc="-65"/>
                        <a:t> </a:t>
                      </a:r>
                      <a:r>
                        <a:rPr spc="0"/>
                        <a:t>d</a:t>
                      </a:r>
                      <a:r>
                        <a:rPr spc="-65"/>
                        <a:t> </a:t>
                      </a:r>
                      <a:r>
                        <a:rPr spc="0"/>
                        <a:t>s  </a:t>
                      </a:r>
                      <a:r>
                        <a:rPr spc="90"/>
                        <a:t> </a:t>
                      </a:r>
                      <a:r>
                        <a:rPr spc="0"/>
                        <a:t>i</a:t>
                      </a:r>
                      <a:r>
                        <a:rPr spc="-65"/>
                        <a:t> </a:t>
                      </a:r>
                      <a:r>
                        <a:rPr spc="0"/>
                        <a:t>n  </a:t>
                      </a:r>
                      <a:r>
                        <a:rPr spc="90"/>
                        <a:t> </a:t>
                      </a:r>
                      <a:r>
                        <a:rPr spc="0"/>
                        <a:t>w</a:t>
                      </a:r>
                      <a:r>
                        <a:rPr spc="-65"/>
                        <a:t> </a:t>
                      </a:r>
                      <a:r>
                        <a:rPr spc="0"/>
                        <a:t>h</a:t>
                      </a:r>
                      <a:r>
                        <a:rPr spc="-65"/>
                        <a:t> </a:t>
                      </a:r>
                      <a:r>
                        <a:rPr spc="0"/>
                        <a:t>i</a:t>
                      </a:r>
                      <a:r>
                        <a:rPr spc="-65"/>
                        <a:t> </a:t>
                      </a:r>
                      <a:r>
                        <a:rPr spc="0"/>
                        <a:t>c</a:t>
                      </a:r>
                      <a:r>
                        <a:rPr spc="-65"/>
                        <a:t> </a:t>
                      </a:r>
                      <a:r>
                        <a:rPr spc="0"/>
                        <a:t>h  s</a:t>
                      </a:r>
                      <a:r>
                        <a:rPr spc="-110"/>
                        <a:t> </a:t>
                      </a:r>
                      <a:r>
                        <a:rPr spc="0"/>
                        <a:t>e</a:t>
                      </a:r>
                      <a:r>
                        <a:rPr spc="-110"/>
                        <a:t> </a:t>
                      </a:r>
                      <a:r>
                        <a:rPr spc="0"/>
                        <a:t>c</a:t>
                      </a:r>
                      <a:r>
                        <a:rPr spc="-110"/>
                        <a:t> </a:t>
                      </a:r>
                      <a:r>
                        <a:rPr spc="0"/>
                        <a:t>u</a:t>
                      </a:r>
                      <a:r>
                        <a:rPr spc="-110"/>
                        <a:t> </a:t>
                      </a:r>
                      <a:r>
                        <a:rPr spc="0"/>
                        <a:t>r</a:t>
                      </a:r>
                      <a:r>
                        <a:rPr spc="-110"/>
                        <a:t> </a:t>
                      </a:r>
                      <a:r>
                        <a:rPr spc="0"/>
                        <a:t>i</a:t>
                      </a:r>
                      <a:r>
                        <a:rPr spc="-110"/>
                        <a:t> </a:t>
                      </a:r>
                      <a:r>
                        <a:rPr spc="0"/>
                        <a:t>t</a:t>
                      </a:r>
                      <a:r>
                        <a:rPr spc="-110"/>
                        <a:t> </a:t>
                      </a:r>
                      <a:r>
                        <a:rPr spc="0"/>
                        <a:t>y  </a:t>
                      </a:r>
                      <a:r>
                        <a:rPr spc="70"/>
                        <a:t> </a:t>
                      </a:r>
                      <a:r>
                        <a:rPr spc="0"/>
                        <a:t>i</a:t>
                      </a:r>
                      <a:r>
                        <a:rPr spc="-110"/>
                        <a:t> </a:t>
                      </a:r>
                      <a:r>
                        <a:rPr spc="0"/>
                        <a:t>s  </a:t>
                      </a:r>
                      <a:r>
                        <a:rPr spc="70"/>
                        <a:t> </a:t>
                      </a:r>
                      <a:r>
                        <a:rPr spc="0"/>
                        <a:t>u</a:t>
                      </a:r>
                      <a:r>
                        <a:rPr spc="-110"/>
                        <a:t> </a:t>
                      </a:r>
                      <a:r>
                        <a:rPr spc="0"/>
                        <a:t>s</a:t>
                      </a:r>
                      <a:r>
                        <a:rPr spc="-110"/>
                        <a:t> </a:t>
                      </a:r>
                      <a:r>
                        <a:rPr spc="0"/>
                        <a:t>u</a:t>
                      </a:r>
                      <a:r>
                        <a:rPr spc="-110"/>
                        <a:t> </a:t>
                      </a:r>
                      <a:r>
                        <a:rPr spc="0"/>
                        <a:t>a</a:t>
                      </a:r>
                      <a:r>
                        <a:rPr spc="-110"/>
                        <a:t> </a:t>
                      </a:r>
                      <a:r>
                        <a:rPr spc="0"/>
                        <a:t>l</a:t>
                      </a:r>
                      <a:r>
                        <a:rPr spc="-110"/>
                        <a:t> </a:t>
                      </a:r>
                      <a:r>
                        <a:rPr spc="0"/>
                        <a:t>l</a:t>
                      </a:r>
                      <a:r>
                        <a:rPr spc="-110"/>
                        <a:t> </a:t>
                      </a:r>
                      <a:r>
                        <a:rPr spc="0"/>
                        <a:t>y  c o n s i d e r</a:t>
                      </a:r>
                      <a:r>
                        <a:rPr spc="4"/>
                        <a:t> </a:t>
                      </a:r>
                      <a:r>
                        <a:rPr spc="0"/>
                        <a:t>a s</a:t>
                      </a:r>
                      <a:r>
                        <a:rPr spc="4"/>
                        <a:t> </a:t>
                      </a:r>
                      <a:r>
                        <a:rPr spc="0"/>
                        <a:t>a n </a:t>
                      </a:r>
                      <a:r>
                        <a:rPr spc="4"/>
                        <a:t> </a:t>
                      </a:r>
                      <a:r>
                        <a:rPr spc="-4"/>
                        <a:t>afterthought.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spc="-5"/>
                        <a:t>2017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</a:tr>
              <a:tr h="26876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800"/>
                      </a:pPr>
                      <a:r>
                        <a:rPr spc="10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defRPr spc="1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James</a:t>
                      </a:r>
                      <a:r>
                        <a:rPr spc="215"/>
                        <a:t> </a:t>
                      </a:r>
                      <a:r>
                        <a:rPr spc="-5"/>
                        <a:t>Weimer,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128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300"/>
                        </a:spcBef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on</a:t>
                      </a:r>
                      <a:r>
                        <a:rPr spc="189"/>
                        <a:t> </a:t>
                      </a:r>
                      <a:r>
                        <a:t>of</a:t>
                      </a:r>
                      <a:r>
                        <a:rPr spc="189"/>
                        <a:t> </a:t>
                      </a:r>
                      <a:r>
                        <a:rPr spc="-5"/>
                        <a:t>attack-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100"/>
                        </a:spcBef>
                        <a:defRPr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Nicola</a:t>
                      </a:r>
                      <a:r>
                        <a:rPr spc="-35"/>
                        <a:t> </a:t>
                      </a:r>
                      <a:r>
                        <a:t>Bezzo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pc="25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</a:t>
                      </a:r>
                      <a:r>
                        <a:rPr spc="-15"/>
                        <a:t> </a:t>
                      </a:r>
                      <a:r>
                        <a:t>e</a:t>
                      </a:r>
                      <a:r>
                        <a:rPr spc="-10"/>
                        <a:t> </a:t>
                      </a:r>
                      <a:r>
                        <a:t>s</a:t>
                      </a:r>
                      <a:r>
                        <a:rPr spc="-10"/>
                        <a:t> </a:t>
                      </a:r>
                      <a:r>
                        <a:t>i</a:t>
                      </a:r>
                      <a:r>
                        <a:rPr spc="-10"/>
                        <a:t> </a:t>
                      </a:r>
                      <a:r>
                        <a:t>l</a:t>
                      </a:r>
                      <a:r>
                        <a:rPr spc="-10"/>
                        <a:t> </a:t>
                      </a:r>
                      <a:r>
                        <a:t>i</a:t>
                      </a:r>
                      <a:r>
                        <a:rPr spc="-10"/>
                        <a:t> </a:t>
                      </a:r>
                      <a:r>
                        <a:t>e</a:t>
                      </a:r>
                      <a:r>
                        <a:rPr spc="-10"/>
                        <a:t> </a:t>
                      </a:r>
                      <a:r>
                        <a:t>n</a:t>
                      </a:r>
                      <a:r>
                        <a:rPr spc="-15"/>
                        <a:t> </a:t>
                      </a:r>
                      <a:r>
                        <a:rPr spc="0"/>
                        <a:t>t</a:t>
                      </a:r>
                      <a:r>
                        <a:t> 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pc="10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cyberphysica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279400" algn="l"/>
                        </a:tabLst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l	</a:t>
                      </a:r>
                      <a:r>
                        <a:rPr spc="140"/>
                        <a:t>systems: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pc="-15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With</a:t>
                      </a:r>
                      <a:r>
                        <a:rPr spc="180"/>
                        <a:t> </a:t>
                      </a:r>
                      <a:r>
                        <a:rPr spc="0"/>
                        <a:t>a</a:t>
                      </a:r>
                      <a:r>
                        <a:rPr spc="180"/>
                        <a:t> </a:t>
                      </a:r>
                      <a:r>
                        <a:rPr spc="-5"/>
                        <a:t>focus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431800" algn="l"/>
                        </a:tabLst>
                        <a:defRPr spc="165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</a:t>
                      </a:r>
                      <a:r>
                        <a:rPr spc="0"/>
                        <a:t>n	a</a:t>
                      </a:r>
                      <a:r>
                        <a:rPr spc="-185"/>
                        <a:t> </a:t>
                      </a:r>
                      <a:r>
                        <a:rPr spc="0"/>
                        <a:t>t</a:t>
                      </a:r>
                      <a:r>
                        <a:rPr spc="-185"/>
                        <a:t> </a:t>
                      </a:r>
                      <a:r>
                        <a:rPr spc="0"/>
                        <a:t>t</a:t>
                      </a:r>
                      <a:r>
                        <a:rPr spc="-185"/>
                        <a:t> </a:t>
                      </a:r>
                      <a:r>
                        <a:t>ack</a:t>
                      </a:r>
                      <a:r>
                        <a:rPr spc="0"/>
                        <a:t>-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pc="-5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resilient</a:t>
                      </a:r>
                      <a:r>
                        <a:rPr spc="65"/>
                        <a:t> </a:t>
                      </a:r>
                      <a:r>
                        <a:t>state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113580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pc="-5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estimators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73" y="28722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object 3"/>
          <p:cNvSpPr txBox="1"/>
          <p:nvPr>
            <p:ph type="title"/>
          </p:nvPr>
        </p:nvSpPr>
        <p:spPr>
          <a:xfrm>
            <a:off x="2892311" y="847020"/>
            <a:ext cx="3359377" cy="436881"/>
          </a:xfrm>
          <a:prstGeom prst="rect">
            <a:avLst/>
          </a:prstGeom>
        </p:spPr>
        <p:txBody>
          <a:bodyPr/>
          <a:lstStyle>
            <a:lvl1pPr indent="444500">
              <a:spcBef>
                <a:spcPts val="100"/>
              </a:spcBef>
              <a:defRPr spc="-100"/>
            </a:lvl1pPr>
          </a:lstStyle>
          <a:p>
            <a:pPr/>
            <a:r>
              <a:t>LITERATURE SURVEY</a:t>
            </a:r>
          </a:p>
        </p:txBody>
      </p:sp>
      <p:sp>
        <p:nvSpPr>
          <p:cNvPr id="117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128042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18" name="object 4"/>
          <p:cNvGraphicFramePr/>
          <p:nvPr/>
        </p:nvGraphicFramePr>
        <p:xfrm>
          <a:off x="947737" y="1697036"/>
          <a:ext cx="7240269" cy="38145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03300"/>
                <a:gridCol w="1170939"/>
                <a:gridCol w="1060450"/>
                <a:gridCol w="1592580"/>
                <a:gridCol w="1435735"/>
                <a:gridCol w="977264"/>
              </a:tblGrid>
              <a:tr h="855974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Sl.No.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5"/>
                        <a:t>Title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5"/>
                        <a:t>Author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63829" marR="94614" indent="-52069">
                        <a:lnSpc>
                          <a:spcPts val="2500"/>
                        </a:lnSpc>
                        <a:spcBef>
                          <a:spcPts val="100"/>
                        </a:spcBef>
                        <a:defRPr b="1" sz="1800"/>
                      </a:pPr>
                      <a:r>
                        <a:t>M</a:t>
                      </a:r>
                      <a:r>
                        <a:rPr spc="-15"/>
                        <a:t>e</a:t>
                      </a:r>
                      <a:r>
                        <a:t>thodolog</a:t>
                      </a:r>
                      <a:r>
                        <a:rPr spc="-5"/>
                        <a:t>y</a:t>
                      </a:r>
                      <a:r>
                        <a:t>/  </a:t>
                      </a:r>
                      <a:r>
                        <a:rPr spc="-5"/>
                        <a:t>Algorithms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10"/>
                        <a:t>Inference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40"/>
                        <a:t>Year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</a:tr>
              <a:tr h="365895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spc="-5"/>
                        <a:t>3.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500"/>
                        </a:spcBef>
                        <a:defRPr spc="14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Consensus</a:t>
                      </a:r>
                      <a:r>
                        <a:rPr spc="-215"/>
                        <a:t> 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700"/>
                        </a:spcBef>
                        <a:defRPr spc="-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Sheng,</a:t>
                      </a:r>
                      <a:r>
                        <a:rPr spc="55"/>
                        <a:t> </a:t>
                      </a:r>
                      <a:r>
                        <a:rPr spc="0"/>
                        <a:t>Long,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 rowSpan="9">
                  <a:txBody>
                    <a:bodyPr/>
                    <a:lstStyle/>
                    <a:p>
                      <a:pPr marR="88264" indent="95885" algn="just">
                        <a:lnSpc>
                          <a:spcPct val="135700"/>
                        </a:lnSpc>
                        <a:spcBef>
                          <a:spcPts val="100"/>
                        </a:spcBef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</a:t>
                      </a:r>
                      <a:r>
                        <a:rPr spc="-100"/>
                        <a:t> </a:t>
                      </a:r>
                      <a:r>
                        <a:t>h</a:t>
                      </a:r>
                      <a:r>
                        <a:rPr spc="-100"/>
                        <a:t> </a:t>
                      </a:r>
                      <a:r>
                        <a:t>e  </a:t>
                      </a:r>
                      <a:r>
                        <a:rPr spc="75"/>
                        <a:t> </a:t>
                      </a:r>
                      <a:r>
                        <a:t>s</a:t>
                      </a:r>
                      <a:r>
                        <a:rPr spc="-100"/>
                        <a:t> </a:t>
                      </a:r>
                      <a:r>
                        <a:t>t</a:t>
                      </a:r>
                      <a:r>
                        <a:rPr spc="-100"/>
                        <a:t> </a:t>
                      </a:r>
                      <a:r>
                        <a:t>u</a:t>
                      </a:r>
                      <a:r>
                        <a:rPr spc="-100"/>
                        <a:t> </a:t>
                      </a:r>
                      <a:r>
                        <a:t>d</a:t>
                      </a:r>
                      <a:r>
                        <a:rPr spc="-100"/>
                        <a:t> </a:t>
                      </a:r>
                      <a:r>
                        <a:t>y  </a:t>
                      </a:r>
                      <a:r>
                        <a:rPr spc="75"/>
                        <a:t> </a:t>
                      </a:r>
                      <a:r>
                        <a:t>o</a:t>
                      </a:r>
                      <a:r>
                        <a:rPr spc="-100"/>
                        <a:t> </a:t>
                      </a:r>
                      <a:r>
                        <a:t>f  </a:t>
                      </a:r>
                      <a:r>
                        <a:rPr spc="75"/>
                        <a:t> </a:t>
                      </a:r>
                      <a:r>
                        <a:t>g</a:t>
                      </a:r>
                      <a:r>
                        <a:rPr spc="-100"/>
                        <a:t> </a:t>
                      </a:r>
                      <a:r>
                        <a:t>r</a:t>
                      </a:r>
                      <a:r>
                        <a:rPr spc="-100"/>
                        <a:t> </a:t>
                      </a:r>
                      <a:r>
                        <a:t>o</a:t>
                      </a:r>
                      <a:r>
                        <a:rPr spc="-100"/>
                        <a:t> </a:t>
                      </a:r>
                      <a:r>
                        <a:t>u</a:t>
                      </a:r>
                      <a:r>
                        <a:rPr spc="-100"/>
                        <a:t> </a:t>
                      </a:r>
                      <a:r>
                        <a:t>p  </a:t>
                      </a:r>
                      <a:r>
                        <a:rPr spc="4"/>
                        <a:t>behaviors </a:t>
                      </a:r>
                      <a:r>
                        <a:rPr spc="9"/>
                        <a:t> </a:t>
                      </a:r>
                      <a:r>
                        <a:rPr spc="4"/>
                        <a:t>for   multirobot </a:t>
                      </a:r>
                      <a:r>
                        <a:rPr spc="-234"/>
                        <a:t> </a:t>
                      </a:r>
                      <a:r>
                        <a:t>s</a:t>
                      </a:r>
                      <a:r>
                        <a:rPr spc="-125"/>
                        <a:t> </a:t>
                      </a:r>
                      <a:r>
                        <a:t>y</a:t>
                      </a:r>
                      <a:r>
                        <a:rPr spc="-125"/>
                        <a:t> </a:t>
                      </a:r>
                      <a:r>
                        <a:t>s</a:t>
                      </a:r>
                      <a:r>
                        <a:rPr spc="-125"/>
                        <a:t> </a:t>
                      </a:r>
                      <a:r>
                        <a:t>t</a:t>
                      </a:r>
                      <a:r>
                        <a:rPr spc="-125"/>
                        <a:t> </a:t>
                      </a:r>
                      <a:r>
                        <a:t>e</a:t>
                      </a:r>
                      <a:r>
                        <a:rPr spc="-125"/>
                        <a:t> </a:t>
                      </a:r>
                      <a:r>
                        <a:t>m</a:t>
                      </a:r>
                      <a:r>
                        <a:rPr spc="-125"/>
                        <a:t> </a:t>
                      </a:r>
                      <a:r>
                        <a:t>s  </a:t>
                      </a:r>
                      <a:r>
                        <a:rPr spc="60"/>
                        <a:t> </a:t>
                      </a:r>
                      <a:r>
                        <a:t>i</a:t>
                      </a:r>
                      <a:r>
                        <a:rPr spc="-125"/>
                        <a:t> </a:t>
                      </a:r>
                      <a:r>
                        <a:t>s  </a:t>
                      </a:r>
                      <a:r>
                        <a:rPr spc="60"/>
                        <a:t> </a:t>
                      </a:r>
                      <a:r>
                        <a:t>t</a:t>
                      </a:r>
                      <a:r>
                        <a:rPr spc="-125"/>
                        <a:t> </a:t>
                      </a:r>
                      <a:r>
                        <a:t>h</a:t>
                      </a:r>
                      <a:r>
                        <a:rPr spc="-125"/>
                        <a:t> </a:t>
                      </a:r>
                      <a:r>
                        <a:t>e  </a:t>
                      </a:r>
                      <a:r>
                        <a:rPr spc="60"/>
                        <a:t> </a:t>
                      </a:r>
                      <a:r>
                        <a:t>m</a:t>
                      </a:r>
                      <a:r>
                        <a:rPr spc="-125"/>
                        <a:t> </a:t>
                      </a:r>
                      <a:r>
                        <a:t>a</a:t>
                      </a:r>
                      <a:r>
                        <a:rPr spc="-125"/>
                        <a:t> </a:t>
                      </a:r>
                      <a:r>
                        <a:t>i</a:t>
                      </a:r>
                      <a:r>
                        <a:rPr spc="-125"/>
                        <a:t> </a:t>
                      </a:r>
                      <a:r>
                        <a:t>n  </a:t>
                      </a:r>
                      <a:r>
                        <a:rPr spc="39"/>
                        <a:t>objective  </a:t>
                      </a:r>
                      <a:r>
                        <a:rPr spc="19"/>
                        <a:t>of  </a:t>
                      </a:r>
                      <a:r>
                        <a:rPr spc="30"/>
                        <a:t>the  </a:t>
                      </a:r>
                      <a:r>
                        <a:rPr spc="35"/>
                        <a:t>work. </a:t>
                      </a:r>
                      <a:r>
                        <a:rPr spc="39"/>
                        <a:t> </a:t>
                      </a:r>
                      <a:r>
                        <a:t>G</a:t>
                      </a:r>
                      <a:r>
                        <a:rPr spc="-50"/>
                        <a:t> </a:t>
                      </a:r>
                      <a:r>
                        <a:t>r</a:t>
                      </a:r>
                      <a:r>
                        <a:rPr spc="-45"/>
                        <a:t> </a:t>
                      </a:r>
                      <a:r>
                        <a:t>o</a:t>
                      </a:r>
                      <a:r>
                        <a:rPr spc="-45"/>
                        <a:t> </a:t>
                      </a:r>
                      <a:r>
                        <a:t>u</a:t>
                      </a:r>
                      <a:r>
                        <a:rPr spc="-45"/>
                        <a:t> </a:t>
                      </a:r>
                      <a:r>
                        <a:t>p</a:t>
                      </a:r>
                      <a:r>
                        <a:rPr spc="90"/>
                        <a:t> </a:t>
                      </a:r>
                      <a:r>
                        <a:t>c</a:t>
                      </a:r>
                      <a:r>
                        <a:rPr spc="-45"/>
                        <a:t> </a:t>
                      </a:r>
                      <a:r>
                        <a:t>o</a:t>
                      </a:r>
                      <a:r>
                        <a:rPr spc="-45"/>
                        <a:t> </a:t>
                      </a:r>
                      <a:r>
                        <a:t>o</a:t>
                      </a:r>
                      <a:r>
                        <a:rPr spc="-45"/>
                        <a:t> </a:t>
                      </a:r>
                      <a:r>
                        <a:t>p</a:t>
                      </a:r>
                      <a:r>
                        <a:rPr spc="-45"/>
                        <a:t> </a:t>
                      </a:r>
                      <a:r>
                        <a:t>e</a:t>
                      </a:r>
                      <a:r>
                        <a:rPr spc="-45"/>
                        <a:t> </a:t>
                      </a:r>
                      <a:r>
                        <a:t>r</a:t>
                      </a:r>
                      <a:r>
                        <a:rPr spc="-45"/>
                        <a:t> </a:t>
                      </a:r>
                      <a:r>
                        <a:t>a</a:t>
                      </a:r>
                      <a:r>
                        <a:rPr spc="-50"/>
                        <a:t> </a:t>
                      </a:r>
                      <a:r>
                        <a:t>t</a:t>
                      </a:r>
                      <a:r>
                        <a:rPr spc="-45"/>
                        <a:t> </a:t>
                      </a:r>
                      <a:r>
                        <a:t>i</a:t>
                      </a:r>
                      <a:r>
                        <a:rPr spc="-45"/>
                        <a:t> </a:t>
                      </a:r>
                      <a:r>
                        <a:t>v</a:t>
                      </a:r>
                      <a:r>
                        <a:rPr spc="-45"/>
                        <a:t> </a:t>
                      </a:r>
                      <a:r>
                        <a:t>e </a:t>
                      </a:r>
                      <a:r>
                        <a:rPr spc="-240"/>
                        <a:t> </a:t>
                      </a:r>
                      <a:r>
                        <a:rPr spc="45"/>
                        <a:t>behavior</a:t>
                      </a:r>
                      <a:r>
                        <a:rPr spc="50"/>
                        <a:t> </a:t>
                      </a:r>
                      <a:r>
                        <a:rPr spc="45"/>
                        <a:t>signifies</a:t>
                      </a:r>
                      <a:r>
                        <a:rPr spc="50"/>
                        <a:t> </a:t>
                      </a:r>
                      <a:r>
                        <a:rPr spc="39"/>
                        <a:t>that </a:t>
                      </a:r>
                      <a:r>
                        <a:rPr spc="45"/>
                        <a:t> </a:t>
                      </a:r>
                      <a:r>
                        <a:rPr spc="-4"/>
                        <a:t>individuals</a:t>
                      </a:r>
                      <a:r>
                        <a:t> in</a:t>
                      </a:r>
                      <a:r>
                        <a:rPr spc="4"/>
                        <a:t> </a:t>
                      </a:r>
                      <a:r>
                        <a:t>the</a:t>
                      </a:r>
                      <a:r>
                        <a:rPr spc="4"/>
                        <a:t> </a:t>
                      </a:r>
                      <a:r>
                        <a:t>group </a:t>
                      </a:r>
                      <a:r>
                        <a:rPr spc="4"/>
                        <a:t> </a:t>
                      </a:r>
                      <a:r>
                        <a:rPr spc="-4"/>
                        <a:t>share </a:t>
                      </a:r>
                      <a:r>
                        <a:t>a </a:t>
                      </a:r>
                      <a:r>
                        <a:rPr spc="-4"/>
                        <a:t>common objective </a:t>
                      </a:r>
                      <a:r>
                        <a:t> and action </a:t>
                      </a:r>
                      <a:r>
                        <a:rPr spc="-4"/>
                        <a:t>according </a:t>
                      </a:r>
                      <a:r>
                        <a:t>to the </a:t>
                      </a:r>
                      <a:r>
                        <a:rPr spc="-234"/>
                        <a:t> </a:t>
                      </a:r>
                      <a:r>
                        <a:rPr spc="70"/>
                        <a:t>interest</a:t>
                      </a:r>
                      <a:r>
                        <a:rPr spc="75"/>
                        <a:t> </a:t>
                      </a:r>
                      <a:r>
                        <a:rPr spc="39"/>
                        <a:t>of</a:t>
                      </a:r>
                      <a:r>
                        <a:rPr spc="45"/>
                        <a:t> </a:t>
                      </a:r>
                      <a:r>
                        <a:rPr spc="55"/>
                        <a:t>the</a:t>
                      </a:r>
                      <a:r>
                        <a:rPr spc="60"/>
                        <a:t> </a:t>
                      </a:r>
                      <a:r>
                        <a:rPr spc="65"/>
                        <a:t>whole </a:t>
                      </a:r>
                      <a:r>
                        <a:rPr spc="70"/>
                        <a:t> </a:t>
                      </a:r>
                      <a:r>
                        <a:t>group.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 rowSpan="9">
                  <a:txBody>
                    <a:bodyPr/>
                    <a:lstStyle/>
                    <a:p>
                      <a:pPr marR="88264" indent="143510" algn="just">
                        <a:lnSpc>
                          <a:spcPct val="135700"/>
                        </a:lnSpc>
                        <a:spcBef>
                          <a:spcPts val="100"/>
                        </a:spcBef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Group </a:t>
                      </a:r>
                      <a:r>
                        <a:rPr spc="-4"/>
                        <a:t>cooperation </a:t>
                      </a:r>
                      <a:r>
                        <a:t>can </a:t>
                      </a:r>
                      <a:r>
                        <a:rPr spc="-234"/>
                        <a:t> </a:t>
                      </a:r>
                      <a:r>
                        <a:t>b e</a:t>
                      </a:r>
                      <a:r>
                        <a:rPr spc="4"/>
                        <a:t> </a:t>
                      </a:r>
                      <a:r>
                        <a:t>e f f i c i e n t</a:t>
                      </a:r>
                      <a:r>
                        <a:rPr spc="4"/>
                        <a:t> </a:t>
                      </a:r>
                      <a:r>
                        <a:t>i f </a:t>
                      </a:r>
                      <a:r>
                        <a:rPr spc="4"/>
                        <a:t> </a:t>
                      </a:r>
                      <a:r>
                        <a:rPr spc="-4"/>
                        <a:t>individuals </a:t>
                      </a:r>
                      <a:r>
                        <a:t>in the group </a:t>
                      </a:r>
                      <a:r>
                        <a:rPr spc="-234"/>
                        <a:t> </a:t>
                      </a:r>
                      <a:r>
                        <a:rPr spc="-4"/>
                        <a:t>coordinate their </a:t>
                      </a:r>
                      <a:r>
                        <a:t>actions </a:t>
                      </a:r>
                      <a:r>
                        <a:rPr spc="4"/>
                        <a:t> </a:t>
                      </a:r>
                      <a:r>
                        <a:rPr spc="9"/>
                        <a:t>well.</a:t>
                      </a:r>
                      <a:r>
                        <a:rPr spc="15"/>
                        <a:t> </a:t>
                      </a:r>
                      <a:r>
                        <a:rPr spc="9"/>
                        <a:t>Each</a:t>
                      </a:r>
                      <a:r>
                        <a:rPr spc="15"/>
                        <a:t> </a:t>
                      </a:r>
                      <a:r>
                        <a:rPr spc="9"/>
                        <a:t>individual </a:t>
                      </a:r>
                      <a:r>
                        <a:rPr spc="15"/>
                        <a:t> </a:t>
                      </a:r>
                      <a:r>
                        <a:rPr spc="39"/>
                        <a:t>can</a:t>
                      </a:r>
                      <a:r>
                        <a:rPr spc="45"/>
                        <a:t> </a:t>
                      </a:r>
                      <a:r>
                        <a:rPr spc="50"/>
                        <a:t>coordinate</a:t>
                      </a:r>
                      <a:r>
                        <a:rPr spc="55"/>
                        <a:t> </a:t>
                      </a:r>
                      <a:r>
                        <a:rPr spc="45"/>
                        <a:t>with </a:t>
                      </a:r>
                      <a:r>
                        <a:rPr spc="50"/>
                        <a:t> </a:t>
                      </a:r>
                      <a:r>
                        <a:rPr spc="-4"/>
                        <a:t>other individuals </a:t>
                      </a:r>
                      <a:r>
                        <a:t>in the </a:t>
                      </a:r>
                      <a:r>
                        <a:rPr spc="4"/>
                        <a:t> </a:t>
                      </a:r>
                      <a:r>
                        <a:t>group to </a:t>
                      </a:r>
                      <a:r>
                        <a:rPr spc="-4"/>
                        <a:t>facilitate </a:t>
                      </a:r>
                      <a:r>
                        <a:t>group </a:t>
                      </a:r>
                      <a:r>
                        <a:rPr spc="-234"/>
                        <a:t> </a:t>
                      </a:r>
                      <a:r>
                        <a:rPr spc="-4"/>
                        <a:t>cooperative behavior </a:t>
                      </a:r>
                      <a:r>
                        <a:t>in </a:t>
                      </a:r>
                      <a:r>
                        <a:rPr spc="4"/>
                        <a:t> </a:t>
                      </a:r>
                      <a:r>
                        <a:t>two ways, </a:t>
                      </a:r>
                      <a:r>
                        <a:rPr spc="-4"/>
                        <a:t>named local </a:t>
                      </a:r>
                      <a:r>
                        <a:t> </a:t>
                      </a:r>
                      <a:r>
                        <a:rPr spc="-4"/>
                        <a:t>coordination </a:t>
                      </a:r>
                      <a:r>
                        <a:t>and </a:t>
                      </a:r>
                      <a:r>
                        <a:rPr spc="-4"/>
                        <a:t>global </a:t>
                      </a:r>
                      <a:r>
                        <a:t> </a:t>
                      </a:r>
                      <a:r>
                        <a:rPr spc="-4"/>
                        <a:t>coordination.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spc="-5"/>
                        <a:t>2012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</a:tr>
              <a:tr h="28423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f</a:t>
                      </a:r>
                      <a:r>
                        <a:rPr spc="-155"/>
                        <a:t> </a:t>
                      </a:r>
                      <a:r>
                        <a:t>o</a:t>
                      </a:r>
                      <a:r>
                        <a:rPr spc="-155"/>
                        <a:t> </a:t>
                      </a:r>
                      <a:r>
                        <a:t>r</a:t>
                      </a:r>
                      <a:r>
                        <a:rPr spc="-155"/>
                        <a:t> </a:t>
                      </a:r>
                      <a:r>
                        <a:t>m</a:t>
                      </a:r>
                      <a:r>
                        <a:rPr spc="-155"/>
                        <a:t> </a:t>
                      </a:r>
                      <a:r>
                        <a:t>a</a:t>
                      </a:r>
                      <a:r>
                        <a:rPr spc="-155"/>
                        <a:t> </a:t>
                      </a:r>
                      <a:r>
                        <a:t>t</a:t>
                      </a:r>
                      <a:r>
                        <a:rPr spc="-155"/>
                        <a:t> </a:t>
                      </a:r>
                      <a:r>
                        <a:t>i</a:t>
                      </a:r>
                      <a:r>
                        <a:rPr spc="-155"/>
                        <a:t> </a:t>
                      </a:r>
                      <a:r>
                        <a:t>o</a:t>
                      </a:r>
                      <a:r>
                        <a:rPr spc="-155"/>
                        <a:t> </a:t>
                      </a: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defRPr spc="25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Ya-Jun</a:t>
                      </a:r>
                      <a:r>
                        <a:rPr spc="240"/>
                        <a:t> </a:t>
                      </a:r>
                      <a:r>
                        <a:rPr spc="40"/>
                        <a:t>Pan,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15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ts val="1700"/>
                        </a:lnSpc>
                        <a:spcBef>
                          <a:spcPts val="400"/>
                        </a:spcBef>
                        <a:defRPr spc="-5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control</a:t>
                      </a:r>
                      <a:r>
                        <a:rPr spc="110"/>
                        <a:t> </a:t>
                      </a:r>
                      <a:r>
                        <a:rPr spc="0"/>
                        <a:t>for</a:t>
                      </a:r>
                      <a:r>
                        <a:rPr spc="114"/>
                        <a:t> </a:t>
                      </a:r>
                      <a:r>
                        <a:rPr spc="0"/>
                        <a:t>a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def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a</a:t>
                      </a:r>
                      <a:r>
                        <a:rPr spc="-110"/>
                        <a:t> </a:t>
                      </a:r>
                      <a:r>
                        <a:t>n</a:t>
                      </a:r>
                      <a:r>
                        <a:rPr spc="-110"/>
                        <a:t> </a:t>
                      </a:r>
                      <a:r>
                        <a:t>d  </a:t>
                      </a:r>
                      <a:r>
                        <a:rPr spc="95"/>
                        <a:t> </a:t>
                      </a:r>
                      <a:r>
                        <a:t>X</a:t>
                      </a:r>
                      <a:r>
                        <a:rPr spc="-110"/>
                        <a:t> </a:t>
                      </a:r>
                      <a:r>
                        <a:t>i</a:t>
                      </a:r>
                      <a:r>
                        <a:rPr spc="-104"/>
                        <a:t> </a:t>
                      </a:r>
                      <a:r>
                        <a:t>a</a:t>
                      </a:r>
                      <a:r>
                        <a:rPr spc="-110"/>
                        <a:t> </a:t>
                      </a:r>
                      <a:r>
                        <a:t>n</a:t>
                      </a:r>
                      <a:r>
                        <a:rPr spc="-110"/>
                        <a:t> </a:t>
                      </a:r>
                      <a:r>
                        <a:t>g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66534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850900" algn="l"/>
                        </a:tabLst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c</a:t>
                      </a:r>
                      <a:r>
                        <a:rPr spc="55"/>
                        <a:t> </a:t>
                      </a:r>
                      <a:r>
                        <a:t>l</a:t>
                      </a:r>
                      <a:r>
                        <a:rPr spc="55"/>
                        <a:t> </a:t>
                      </a:r>
                      <a:r>
                        <a:t>a</a:t>
                      </a:r>
                      <a:r>
                        <a:rPr spc="55"/>
                        <a:t> </a:t>
                      </a:r>
                      <a:r>
                        <a:t>s</a:t>
                      </a:r>
                      <a:r>
                        <a:rPr spc="55"/>
                        <a:t> </a:t>
                      </a:r>
                      <a:r>
                        <a:t>s	o</a:t>
                      </a:r>
                      <a:r>
                        <a:rPr spc="5"/>
                        <a:t> </a:t>
                      </a:r>
                      <a:r>
                        <a:t>f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1300"/>
                        </a:lnSpc>
                        <a:defRPr sz="1800"/>
                      </a:pPr>
                      <a:r>
                        <a: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Gong.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980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pc="15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networked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980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pc="1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m</a:t>
                      </a:r>
                      <a:r>
                        <a:rPr spc="-15"/>
                        <a:t> </a:t>
                      </a:r>
                      <a:r>
                        <a:t>u</a:t>
                      </a:r>
                      <a:r>
                        <a:rPr spc="-10"/>
                        <a:t> </a:t>
                      </a:r>
                      <a:r>
                        <a:t>l</a:t>
                      </a:r>
                      <a:r>
                        <a:rPr spc="-15"/>
                        <a:t> </a:t>
                      </a:r>
                      <a:r>
                        <a:t>t</a:t>
                      </a:r>
                      <a:r>
                        <a:rPr spc="-10"/>
                        <a:t> </a:t>
                      </a:r>
                      <a:r>
                        <a:t>i</a:t>
                      </a:r>
                      <a:r>
                        <a:rPr spc="-10"/>
                        <a:t> </a:t>
                      </a:r>
                      <a:r>
                        <a:t>p</a:t>
                      </a:r>
                      <a:r>
                        <a:rPr spc="-15"/>
                        <a:t> </a:t>
                      </a:r>
                      <a:r>
                        <a:t>l</a:t>
                      </a:r>
                      <a:r>
                        <a:rPr spc="-10"/>
                        <a:t> </a:t>
                      </a:r>
                      <a:r>
                        <a:rPr spc="0"/>
                        <a:t>e</a:t>
                      </a:r>
                      <a:r>
                        <a:t> 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980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m</a:t>
                      </a:r>
                      <a:r>
                        <a:rPr spc="310"/>
                        <a:t> </a:t>
                      </a:r>
                      <a:r>
                        <a:t>o</a:t>
                      </a:r>
                      <a:r>
                        <a:rPr spc="315"/>
                        <a:t> </a:t>
                      </a:r>
                      <a:r>
                        <a:t>b</a:t>
                      </a:r>
                      <a:r>
                        <a:rPr spc="310"/>
                        <a:t> </a:t>
                      </a:r>
                      <a:r>
                        <a:t>i</a:t>
                      </a:r>
                      <a:r>
                        <a:rPr spc="310"/>
                        <a:t> </a:t>
                      </a:r>
                      <a:r>
                        <a:t>l</a:t>
                      </a:r>
                      <a:r>
                        <a:rPr spc="315"/>
                        <a:t> </a:t>
                      </a:r>
                      <a:r>
                        <a:t>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1980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292100" algn="l"/>
                          <a:tab pos="533400" algn="l"/>
                          <a:tab pos="774700" algn="l"/>
                          <a:tab pos="1016000" algn="l"/>
                        </a:tabLst>
                        <a:defRPr sz="1800"/>
                      </a:pPr>
                      <a:r>
                        <a:rPr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	o	b	o	t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6157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pc="-5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systems.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73" y="287228"/>
            <a:ext cx="1678306" cy="56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object 3"/>
          <p:cNvSpPr txBox="1"/>
          <p:nvPr>
            <p:ph type="title"/>
          </p:nvPr>
        </p:nvSpPr>
        <p:spPr>
          <a:xfrm>
            <a:off x="2892311" y="847020"/>
            <a:ext cx="3359377" cy="436881"/>
          </a:xfrm>
          <a:prstGeom prst="rect">
            <a:avLst/>
          </a:prstGeom>
        </p:spPr>
        <p:txBody>
          <a:bodyPr/>
          <a:lstStyle>
            <a:lvl1pPr indent="444500">
              <a:spcBef>
                <a:spcPts val="100"/>
              </a:spcBef>
              <a:defRPr spc="-100"/>
            </a:lvl1pPr>
          </a:lstStyle>
          <a:p>
            <a:pPr/>
            <a:r>
              <a:t>LITERATURE SURVEY</a:t>
            </a:r>
          </a:p>
        </p:txBody>
      </p:sp>
      <p:sp>
        <p:nvSpPr>
          <p:cNvPr id="122" name="object 5"/>
          <p:cNvSpPr txBox="1"/>
          <p:nvPr>
            <p:ph type="sldNum" sz="quarter" idx="4294967295"/>
          </p:nvPr>
        </p:nvSpPr>
        <p:spPr>
          <a:xfrm>
            <a:off x="8448516" y="6452232"/>
            <a:ext cx="128042" cy="160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23" name="object 4"/>
          <p:cNvGraphicFramePr/>
          <p:nvPr/>
        </p:nvGraphicFramePr>
        <p:xfrm>
          <a:off x="947737" y="1697036"/>
          <a:ext cx="7442835" cy="469914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85825"/>
                <a:gridCol w="1186180"/>
                <a:gridCol w="1104265"/>
                <a:gridCol w="2089785"/>
                <a:gridCol w="1302385"/>
                <a:gridCol w="874395"/>
              </a:tblGrid>
              <a:tr h="85597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/>
                        <a:t>Sl.No.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5"/>
                        <a:t>Title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5"/>
                        <a:t>Author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63829" marR="343534" indent="196850">
                        <a:lnSpc>
                          <a:spcPts val="2500"/>
                        </a:lnSpc>
                        <a:spcBef>
                          <a:spcPts val="100"/>
                        </a:spcBef>
                        <a:defRPr b="1" sz="1800"/>
                      </a:pPr>
                      <a:r>
                        <a:t>M</a:t>
                      </a:r>
                      <a:r>
                        <a:rPr spc="-15"/>
                        <a:t>e</a:t>
                      </a:r>
                      <a:r>
                        <a:t>thodolog</a:t>
                      </a:r>
                      <a:r>
                        <a:rPr spc="-5"/>
                        <a:t>y</a:t>
                      </a:r>
                      <a:r>
                        <a:t>/  </a:t>
                      </a:r>
                      <a:r>
                        <a:rPr spc="-5"/>
                        <a:t>Algorithms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10"/>
                        <a:t>Inference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b="1" spc="-40"/>
                        <a:t>Year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</a:tr>
              <a:tr h="36689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spc="-5"/>
                        <a:t>4.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500"/>
                        </a:spcBef>
                        <a:defRPr spc="5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</a:t>
                      </a:r>
                      <a:r>
                        <a:rPr spc="-15"/>
                        <a:t> </a:t>
                      </a:r>
                      <a:r>
                        <a:t>e</a:t>
                      </a:r>
                      <a:r>
                        <a:rPr spc="-10"/>
                        <a:t> </a:t>
                      </a:r>
                      <a:r>
                        <a:t>s</a:t>
                      </a:r>
                      <a:r>
                        <a:rPr spc="-10"/>
                        <a:t> </a:t>
                      </a:r>
                      <a:r>
                        <a:t>i</a:t>
                      </a:r>
                      <a:r>
                        <a:rPr spc="-10"/>
                        <a:t> </a:t>
                      </a:r>
                      <a:r>
                        <a:t>l</a:t>
                      </a:r>
                      <a:r>
                        <a:rPr spc="-10"/>
                        <a:t> </a:t>
                      </a:r>
                      <a:r>
                        <a:t>i</a:t>
                      </a:r>
                      <a:r>
                        <a:rPr spc="-10"/>
                        <a:t> </a:t>
                      </a:r>
                      <a:r>
                        <a:t>e</a:t>
                      </a:r>
                      <a:r>
                        <a:rPr spc="-10"/>
                        <a:t> </a:t>
                      </a:r>
                      <a:r>
                        <a:t>n</a:t>
                      </a:r>
                      <a:r>
                        <a:rPr spc="-15"/>
                        <a:t> </a:t>
                      </a:r>
                      <a:r>
                        <a:rPr spc="0"/>
                        <a:t>t</a:t>
                      </a:r>
                      <a:r>
                        <a:t> 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700"/>
                        </a:spcBef>
                        <a:defRPr spc="-5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Zeng,</a:t>
                      </a:r>
                      <a:r>
                        <a:rPr spc="195"/>
                        <a:t> </a:t>
                      </a:r>
                      <a:r>
                        <a:rPr spc="-20"/>
                        <a:t>Wente,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  <a:tc rowSpan="9">
                  <a:txBody>
                    <a:bodyPr/>
                    <a:lstStyle/>
                    <a:p>
                      <a:pPr marR="88264" indent="95885" algn="just">
                        <a:lnSpc>
                          <a:spcPct val="135700"/>
                        </a:lnSpc>
                        <a:spcBef>
                          <a:spcPts val="100"/>
                        </a:spcBef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The</a:t>
                      </a:r>
                      <a:r>
                        <a:rPr spc="4"/>
                        <a:t> </a:t>
                      </a:r>
                      <a:r>
                        <a:t>proposed</a:t>
                      </a:r>
                      <a:r>
                        <a:rPr spc="4"/>
                        <a:t> </a:t>
                      </a:r>
                      <a:r>
                        <a:rPr spc="-4"/>
                        <a:t>algorithm</a:t>
                      </a:r>
                      <a:r>
                        <a:t> </a:t>
                      </a:r>
                      <a:r>
                        <a:rPr spc="-4"/>
                        <a:t>embeds</a:t>
                      </a:r>
                      <a:r>
                        <a:t> a </a:t>
                      </a:r>
                      <a:r>
                        <a:rPr spc="4"/>
                        <a:t> </a:t>
                      </a:r>
                      <a:r>
                        <a:rPr spc="-4"/>
                        <a:t>resilience</a:t>
                      </a:r>
                      <a:r>
                        <a:t> </a:t>
                      </a:r>
                      <a:r>
                        <a:rPr spc="-4"/>
                        <a:t>mechanism</a:t>
                      </a:r>
                      <a:r>
                        <a:t> </a:t>
                      </a:r>
                      <a:r>
                        <a:rPr spc="-4"/>
                        <a:t>that</a:t>
                      </a:r>
                      <a:r>
                        <a:t> </a:t>
                      </a:r>
                      <a:r>
                        <a:rPr spc="-4"/>
                        <a:t>includes </a:t>
                      </a:r>
                      <a:r>
                        <a:t> four</a:t>
                      </a:r>
                      <a:r>
                        <a:rPr spc="4"/>
                        <a:t> </a:t>
                      </a:r>
                      <a:r>
                        <a:rPr spc="-4"/>
                        <a:t>phases</a:t>
                      </a:r>
                      <a:r>
                        <a:t> </a:t>
                      </a:r>
                      <a:r>
                        <a:rPr spc="-4"/>
                        <a:t>(detection,</a:t>
                      </a:r>
                      <a:r>
                        <a:t> </a:t>
                      </a:r>
                      <a:r>
                        <a:rPr spc="-4"/>
                        <a:t>mitigation, </a:t>
                      </a:r>
                      <a:r>
                        <a:t> </a:t>
                      </a:r>
                      <a:r>
                        <a:rPr spc="-4"/>
                        <a:t>identification, </a:t>
                      </a:r>
                      <a:r>
                        <a:t>and </a:t>
                      </a:r>
                      <a:r>
                        <a:rPr spc="-4"/>
                        <a:t>update), into </a:t>
                      </a:r>
                      <a:r>
                        <a:t>the </a:t>
                      </a:r>
                      <a:r>
                        <a:rPr spc="4"/>
                        <a:t> </a:t>
                      </a:r>
                      <a:r>
                        <a:rPr spc="15"/>
                        <a:t>control</a:t>
                      </a:r>
                      <a:r>
                        <a:rPr spc="19"/>
                        <a:t> </a:t>
                      </a:r>
                      <a:r>
                        <a:rPr spc="15"/>
                        <a:t>process</a:t>
                      </a:r>
                      <a:r>
                        <a:rPr spc="19"/>
                        <a:t> </a:t>
                      </a:r>
                      <a:r>
                        <a:rPr spc="9"/>
                        <a:t>in</a:t>
                      </a:r>
                      <a:r>
                        <a:rPr spc="15"/>
                        <a:t> </a:t>
                      </a:r>
                      <a:r>
                        <a:t>a</a:t>
                      </a:r>
                      <a:r>
                        <a:rPr spc="4"/>
                        <a:t> </a:t>
                      </a:r>
                      <a:r>
                        <a:rPr spc="15"/>
                        <a:t>distributed </a:t>
                      </a:r>
                      <a:r>
                        <a:rPr spc="19"/>
                        <a:t> </a:t>
                      </a:r>
                      <a:r>
                        <a:rPr spc="-9"/>
                        <a:t>manner. </a:t>
                      </a:r>
                      <a:r>
                        <a:t>At each </a:t>
                      </a:r>
                      <a:r>
                        <a:rPr spc="-4"/>
                        <a:t>phase, every agent </a:t>
                      </a:r>
                      <a:r>
                        <a:t> </a:t>
                      </a:r>
                      <a:r>
                        <a:rPr spc="85"/>
                        <a:t>onl</a:t>
                      </a:r>
                      <a:r>
                        <a:t>y  </a:t>
                      </a:r>
                      <a:r>
                        <a:rPr spc="39"/>
                        <a:t> </a:t>
                      </a:r>
                      <a:r>
                        <a:rPr spc="85"/>
                        <a:t>use</a:t>
                      </a:r>
                      <a:r>
                        <a:t>s  </a:t>
                      </a:r>
                      <a:r>
                        <a:rPr spc="39"/>
                        <a:t> </a:t>
                      </a:r>
                      <a:r>
                        <a:rPr spc="85"/>
                        <a:t>loca</a:t>
                      </a:r>
                      <a:r>
                        <a:t>l  </a:t>
                      </a:r>
                      <a:r>
                        <a:rPr spc="39"/>
                        <a:t> </a:t>
                      </a:r>
                      <a:r>
                        <a:rPr spc="85"/>
                        <a:t>an</a:t>
                      </a:r>
                      <a:r>
                        <a:t>d  </a:t>
                      </a:r>
                      <a:r>
                        <a:rPr spc="39"/>
                        <a:t> </a:t>
                      </a:r>
                      <a:r>
                        <a:rPr spc="85"/>
                        <a:t>one</a:t>
                      </a:r>
                      <a:r>
                        <a:t>-</a:t>
                      </a:r>
                      <a:r>
                        <a:rPr spc="-164"/>
                        <a:t> </a:t>
                      </a:r>
                      <a:r>
                        <a:rPr spc="85"/>
                        <a:t>ho</a:t>
                      </a:r>
                      <a:r>
                        <a:t>p  </a:t>
                      </a:r>
                      <a:r>
                        <a:rPr spc="-4"/>
                        <a:t>neighbors'</a:t>
                      </a:r>
                      <a:r>
                        <a:t> </a:t>
                      </a:r>
                      <a:r>
                        <a:rPr spc="-4"/>
                        <a:t>information</a:t>
                      </a:r>
                      <a:r>
                        <a:t> to</a:t>
                      </a:r>
                      <a:r>
                        <a:rPr spc="254"/>
                        <a:t> </a:t>
                      </a:r>
                      <a:r>
                        <a:rPr spc="-4"/>
                        <a:t>identify </a:t>
                      </a:r>
                      <a:r>
                        <a:rPr spc="-234"/>
                        <a:t> </a:t>
                      </a:r>
                      <a:r>
                        <a:t>and </a:t>
                      </a:r>
                      <a:r>
                        <a:rPr spc="-4"/>
                        <a:t>isolate </a:t>
                      </a:r>
                      <a:r>
                        <a:t>the </a:t>
                      </a:r>
                      <a:r>
                        <a:rPr spc="-4"/>
                        <a:t>misbehaving agents, </a:t>
                      </a:r>
                      <a:r>
                        <a:t> and </a:t>
                      </a:r>
                      <a:r>
                        <a:rPr spc="-4"/>
                        <a:t>even compensate their effect </a:t>
                      </a:r>
                      <a:r>
                        <a:t>on </a:t>
                      </a:r>
                      <a:r>
                        <a:rPr spc="4"/>
                        <a:t> </a:t>
                      </a:r>
                      <a:r>
                        <a:t>the</a:t>
                      </a:r>
                      <a:r>
                        <a:rPr spc="4"/>
                        <a:t> </a:t>
                      </a:r>
                      <a:r>
                        <a:t>system.</a:t>
                      </a:r>
                      <a:r>
                        <a:rPr spc="4"/>
                        <a:t> </a:t>
                      </a:r>
                      <a:r>
                        <a:rPr spc="-39"/>
                        <a:t>We</a:t>
                      </a:r>
                      <a:r>
                        <a:rPr spc="-35"/>
                        <a:t> </a:t>
                      </a:r>
                      <a:r>
                        <a:t>then</a:t>
                      </a:r>
                      <a:r>
                        <a:rPr spc="4"/>
                        <a:t> </a:t>
                      </a:r>
                      <a:r>
                        <a:t>extend</a:t>
                      </a:r>
                      <a:r>
                        <a:rPr spc="4"/>
                        <a:t> </a:t>
                      </a:r>
                      <a:r>
                        <a:t>the </a:t>
                      </a:r>
                      <a:r>
                        <a:rPr spc="4"/>
                        <a:t> </a:t>
                      </a:r>
                      <a:r>
                        <a:t>proposed </a:t>
                      </a:r>
                      <a:r>
                        <a:rPr spc="-4"/>
                        <a:t>algorithm </a:t>
                      </a:r>
                      <a:r>
                        <a:t>to the </a:t>
                      </a:r>
                      <a:r>
                        <a:rPr spc="-4"/>
                        <a:t>leaderless </a:t>
                      </a:r>
                      <a:r>
                        <a:t> consensus</a:t>
                      </a:r>
                      <a:r>
                        <a:rPr spc="4"/>
                        <a:t> </a:t>
                      </a:r>
                      <a:r>
                        <a:rPr spc="-4"/>
                        <a:t>network</a:t>
                      </a:r>
                      <a:r>
                        <a:t> by</a:t>
                      </a:r>
                      <a:r>
                        <a:rPr spc="4"/>
                        <a:t> </a:t>
                      </a:r>
                      <a:r>
                        <a:rPr spc="-4"/>
                        <a:t>introducing </a:t>
                      </a:r>
                      <a:r>
                        <a:t> and</a:t>
                      </a:r>
                      <a:r>
                        <a:rPr spc="4"/>
                        <a:t> </a:t>
                      </a:r>
                      <a:r>
                        <a:rPr spc="-4"/>
                        <a:t>adding</a:t>
                      </a:r>
                      <a:r>
                        <a:t> two</a:t>
                      </a:r>
                      <a:r>
                        <a:rPr spc="4"/>
                        <a:t> </a:t>
                      </a:r>
                      <a:r>
                        <a:rPr spc="-4"/>
                        <a:t>recovery</a:t>
                      </a:r>
                      <a:r>
                        <a:t> </a:t>
                      </a:r>
                      <a:r>
                        <a:rPr spc="-4"/>
                        <a:t>schemes </a:t>
                      </a:r>
                      <a:r>
                        <a:t> </a:t>
                      </a:r>
                      <a:r>
                        <a:rPr spc="-4"/>
                        <a:t>(rollback</a:t>
                      </a:r>
                      <a:r>
                        <a:t> and</a:t>
                      </a:r>
                      <a:r>
                        <a:rPr spc="4"/>
                        <a:t> </a:t>
                      </a:r>
                      <a:r>
                        <a:rPr spc="-4"/>
                        <a:t>excitation</a:t>
                      </a:r>
                      <a:r>
                        <a:t> </a:t>
                      </a:r>
                      <a:r>
                        <a:rPr spc="-4"/>
                        <a:t>recovery) </a:t>
                      </a:r>
                      <a:r>
                        <a:t> </a:t>
                      </a:r>
                      <a:r>
                        <a:rPr spc="35"/>
                        <a:t>into</a:t>
                      </a:r>
                      <a:r>
                        <a:rPr spc="39"/>
                        <a:t> </a:t>
                      </a:r>
                      <a:r>
                        <a:rPr spc="30"/>
                        <a:t>the</a:t>
                      </a:r>
                      <a:r>
                        <a:rPr spc="35"/>
                        <a:t> </a:t>
                      </a:r>
                      <a:r>
                        <a:rPr spc="39"/>
                        <a:t>current</a:t>
                      </a:r>
                      <a:r>
                        <a:rPr spc="45"/>
                        <a:t> </a:t>
                      </a:r>
                      <a:r>
                        <a:rPr spc="39"/>
                        <a:t>framework</a:t>
                      </a:r>
                      <a:r>
                        <a:rPr spc="45"/>
                        <a:t> </a:t>
                      </a:r>
                      <a:r>
                        <a:rPr spc="25"/>
                        <a:t>to </a:t>
                      </a:r>
                      <a:r>
                        <a:rPr spc="30"/>
                        <a:t> </a:t>
                      </a:r>
                      <a:r>
                        <a:rPr spc="-4"/>
                        <a:t>guarantee</a:t>
                      </a:r>
                      <a:r>
                        <a:t> the</a:t>
                      </a:r>
                      <a:r>
                        <a:rPr spc="4"/>
                        <a:t> </a:t>
                      </a:r>
                      <a:r>
                        <a:rPr spc="-4"/>
                        <a:t>accurate</a:t>
                      </a:r>
                      <a:r>
                        <a:rPr spc="240"/>
                        <a:t> </a:t>
                      </a:r>
                      <a:r>
                        <a:rPr spc="-4"/>
                        <a:t>convergence </a:t>
                      </a:r>
                      <a:r>
                        <a:rPr spc="-234"/>
                        <a:t> </a:t>
                      </a:r>
                      <a:r>
                        <a:t>of</a:t>
                      </a:r>
                      <a:r>
                        <a:rPr spc="-4"/>
                        <a:t> </a:t>
                      </a:r>
                      <a:r>
                        <a:t>the</a:t>
                      </a:r>
                      <a:r>
                        <a:rPr spc="-9"/>
                        <a:t> </a:t>
                      </a:r>
                      <a:r>
                        <a:rPr spc="-4"/>
                        <a:t>well-behaving agents </a:t>
                      </a:r>
                      <a:r>
                        <a:t>in</a:t>
                      </a:r>
                      <a:r>
                        <a:rPr spc="-4"/>
                        <a:t> </a:t>
                      </a:r>
                      <a:r>
                        <a:t>NCS.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 rowSpan="9">
                  <a:txBody>
                    <a:bodyPr/>
                    <a:lstStyle/>
                    <a:p>
                      <a:pPr marR="88264" indent="95885" algn="just">
                        <a:lnSpc>
                          <a:spcPct val="135700"/>
                        </a:lnSpc>
                        <a:spcBef>
                          <a:spcPts val="100"/>
                        </a:spcBef>
                        <a:defRPr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The</a:t>
                      </a:r>
                      <a:r>
                        <a:rPr spc="4"/>
                        <a:t> </a:t>
                      </a:r>
                      <a:r>
                        <a:rPr spc="-4"/>
                        <a:t>effectiveness</a:t>
                      </a:r>
                      <a:r>
                        <a:t> of </a:t>
                      </a:r>
                      <a:r>
                        <a:rPr spc="-234"/>
                        <a:t> </a:t>
                      </a:r>
                      <a:r>
                        <a:t>the</a:t>
                      </a:r>
                      <a:r>
                        <a:rPr spc="125"/>
                        <a:t> </a:t>
                      </a:r>
                      <a:r>
                        <a:t>proposed</a:t>
                      </a:r>
                      <a:r>
                        <a:rPr spc="125"/>
                        <a:t> </a:t>
                      </a:r>
                      <a:r>
                        <a:t>method </a:t>
                      </a:r>
                      <a:r>
                        <a:rPr spc="-240"/>
                        <a:t> </a:t>
                      </a:r>
                      <a:r>
                        <a:t>i</a:t>
                      </a:r>
                      <a:r>
                        <a:rPr spc="-95"/>
                        <a:t> </a:t>
                      </a:r>
                      <a:r>
                        <a:t>s  </a:t>
                      </a:r>
                      <a:r>
                        <a:rPr spc="75"/>
                        <a:t> </a:t>
                      </a:r>
                      <a:r>
                        <a:t>d</a:t>
                      </a:r>
                      <a:r>
                        <a:rPr spc="-95"/>
                        <a:t> </a:t>
                      </a:r>
                      <a:r>
                        <a:t>e</a:t>
                      </a:r>
                      <a:r>
                        <a:rPr spc="-95"/>
                        <a:t> </a:t>
                      </a:r>
                      <a:r>
                        <a:t>m</a:t>
                      </a:r>
                      <a:r>
                        <a:rPr spc="-95"/>
                        <a:t> </a:t>
                      </a:r>
                      <a:r>
                        <a:t>o</a:t>
                      </a:r>
                      <a:r>
                        <a:rPr spc="-95"/>
                        <a:t> </a:t>
                      </a:r>
                      <a:r>
                        <a:t>n</a:t>
                      </a:r>
                      <a:r>
                        <a:rPr spc="-95"/>
                        <a:t> </a:t>
                      </a:r>
                      <a:r>
                        <a:t>s</a:t>
                      </a:r>
                      <a:r>
                        <a:rPr spc="-95"/>
                        <a:t> </a:t>
                      </a:r>
                      <a:r>
                        <a:t>t</a:t>
                      </a:r>
                      <a:r>
                        <a:rPr spc="-95"/>
                        <a:t> </a:t>
                      </a:r>
                      <a:r>
                        <a:t>r</a:t>
                      </a:r>
                      <a:r>
                        <a:rPr spc="-95"/>
                        <a:t> </a:t>
                      </a:r>
                      <a:r>
                        <a:t>a</a:t>
                      </a:r>
                      <a:r>
                        <a:rPr spc="-95"/>
                        <a:t> </a:t>
                      </a:r>
                      <a:r>
                        <a:t>t</a:t>
                      </a:r>
                      <a:r>
                        <a:rPr spc="-95"/>
                        <a:t> </a:t>
                      </a:r>
                      <a:r>
                        <a:t>e</a:t>
                      </a:r>
                      <a:r>
                        <a:rPr spc="-95"/>
                        <a:t> </a:t>
                      </a:r>
                      <a:r>
                        <a:t>d  through</a:t>
                      </a:r>
                      <a:r>
                        <a:rPr spc="250"/>
                        <a:t> </a:t>
                      </a:r>
                      <a:r>
                        <a:t>case</a:t>
                      </a:r>
                      <a:r>
                        <a:rPr spc="250"/>
                        <a:t> </a:t>
                      </a:r>
                      <a:r>
                        <a:rPr spc="-4"/>
                        <a:t>studies </a:t>
                      </a:r>
                      <a:r>
                        <a:rPr spc="-234"/>
                        <a:t> </a:t>
                      </a:r>
                      <a:r>
                        <a:t>i n</a:t>
                      </a:r>
                      <a:r>
                        <a:rPr spc="4"/>
                        <a:t> </a:t>
                      </a:r>
                      <a:r>
                        <a:t>m u l t i r o b o t </a:t>
                      </a:r>
                      <a:r>
                        <a:rPr spc="4"/>
                        <a:t> </a:t>
                      </a:r>
                      <a:r>
                        <a:rPr spc="-4"/>
                        <a:t>formation control </a:t>
                      </a:r>
                      <a:r>
                        <a:t>and </a:t>
                      </a:r>
                      <a:r>
                        <a:rPr spc="-234"/>
                        <a:t> </a:t>
                      </a:r>
                      <a:r>
                        <a:t>w</a:t>
                      </a:r>
                      <a:r>
                        <a:rPr spc="-79"/>
                        <a:t> </a:t>
                      </a:r>
                      <a:r>
                        <a:t>i</a:t>
                      </a:r>
                      <a:r>
                        <a:rPr spc="-79"/>
                        <a:t> </a:t>
                      </a:r>
                      <a:r>
                        <a:t>r</a:t>
                      </a:r>
                      <a:r>
                        <a:rPr spc="-79"/>
                        <a:t> </a:t>
                      </a:r>
                      <a:r>
                        <a:t>e</a:t>
                      </a:r>
                      <a:r>
                        <a:rPr spc="-79"/>
                        <a:t> </a:t>
                      </a:r>
                      <a:r>
                        <a:t>l</a:t>
                      </a:r>
                      <a:r>
                        <a:rPr spc="-79"/>
                        <a:t> </a:t>
                      </a:r>
                      <a:r>
                        <a:t>e</a:t>
                      </a:r>
                      <a:r>
                        <a:rPr spc="-79"/>
                        <a:t> </a:t>
                      </a:r>
                      <a:r>
                        <a:t>s</a:t>
                      </a:r>
                      <a:r>
                        <a:rPr spc="-79"/>
                        <a:t> </a:t>
                      </a:r>
                      <a:r>
                        <a:t>s  </a:t>
                      </a:r>
                      <a:r>
                        <a:rPr spc="85"/>
                        <a:t> </a:t>
                      </a:r>
                      <a:r>
                        <a:t>s</a:t>
                      </a:r>
                      <a:r>
                        <a:rPr spc="-79"/>
                        <a:t> </a:t>
                      </a:r>
                      <a:r>
                        <a:t>e</a:t>
                      </a:r>
                      <a:r>
                        <a:rPr spc="-79"/>
                        <a:t> </a:t>
                      </a:r>
                      <a:r>
                        <a:t>n</a:t>
                      </a:r>
                      <a:r>
                        <a:rPr spc="-79"/>
                        <a:t> </a:t>
                      </a:r>
                      <a:r>
                        <a:t>s</a:t>
                      </a:r>
                      <a:r>
                        <a:rPr spc="-79"/>
                        <a:t> </a:t>
                      </a:r>
                      <a:r>
                        <a:t>o</a:t>
                      </a:r>
                      <a:r>
                        <a:rPr spc="-79"/>
                        <a:t> </a:t>
                      </a:r>
                      <a:r>
                        <a:t>r  </a:t>
                      </a:r>
                      <a:r>
                        <a:rPr spc="-4"/>
                        <a:t>networks.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/>
                      </a:pPr>
                      <a:r>
                        <a:rPr spc="-5"/>
                        <a:t>2014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T>
                      <a:solidFill>
                        <a:srgbClr val="B6B6B6"/>
                      </a:solidFill>
                    </a:lnT>
                  </a:tcPr>
                </a:tc>
              </a:tr>
              <a:tr h="278427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d</a:t>
                      </a:r>
                      <a:r>
                        <a:rPr spc="-170"/>
                        <a:t> </a:t>
                      </a:r>
                      <a:r>
                        <a:t>i</a:t>
                      </a:r>
                      <a:r>
                        <a:rPr spc="-170"/>
                        <a:t> </a:t>
                      </a:r>
                      <a:r>
                        <a:t>s</a:t>
                      </a:r>
                      <a:r>
                        <a:rPr spc="-170"/>
                        <a:t> </a:t>
                      </a:r>
                      <a:r>
                        <a:t>t</a:t>
                      </a:r>
                      <a:r>
                        <a:rPr spc="-170"/>
                        <a:t> </a:t>
                      </a:r>
                      <a:r>
                        <a:t>r</a:t>
                      </a:r>
                      <a:r>
                        <a:rPr spc="-170"/>
                        <a:t> </a:t>
                      </a:r>
                      <a:r>
                        <a:t>i</a:t>
                      </a:r>
                      <a:r>
                        <a:rPr spc="-170"/>
                        <a:t> </a:t>
                      </a:r>
                      <a:r>
                        <a:t>b</a:t>
                      </a:r>
                      <a:r>
                        <a:rPr spc="-170"/>
                        <a:t> </a:t>
                      </a:r>
                      <a:r>
                        <a:t>u</a:t>
                      </a:r>
                      <a:r>
                        <a:rPr spc="-170"/>
                        <a:t> </a:t>
                      </a:r>
                      <a:r>
                        <a:t>t</a:t>
                      </a:r>
                      <a:r>
                        <a:rPr spc="-170"/>
                        <a:t> </a:t>
                      </a:r>
                      <a:r>
                        <a:t>e</a:t>
                      </a:r>
                      <a:r>
                        <a:rPr spc="-170"/>
                        <a:t> </a:t>
                      </a:r>
                      <a:r>
                        <a:t>d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pc="-5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and</a:t>
                      </a:r>
                      <a:r>
                        <a:rPr spc="35"/>
                        <a:t> </a:t>
                      </a:r>
                      <a:r>
                        <a:rPr spc="-25"/>
                        <a:t>Mo-Yuen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158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pc="-5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control</a:t>
                      </a:r>
                      <a:r>
                        <a:rPr spc="150"/>
                        <a:t> </a:t>
                      </a:r>
                      <a:r>
                        <a:rPr spc="0"/>
                        <a:t>in</a:t>
                      </a:r>
                      <a:r>
                        <a:rPr spc="155"/>
                        <a:t> </a:t>
                      </a:r>
                      <a:r>
                        <a:rPr spc="0"/>
                        <a:t>the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300"/>
                        </a:spcBef>
                        <a:defRPr sz="1800"/>
                      </a:pPr>
                      <a:r>
                        <a:rPr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Chow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048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927100" algn="l"/>
                        </a:tabLst>
                        <a:defRPr spc="70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presence	</a:t>
                      </a:r>
                      <a:r>
                        <a:rPr spc="40"/>
                        <a:t>of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pc="55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misbehaving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901700" algn="l"/>
                        </a:tabLst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a</a:t>
                      </a:r>
                      <a:r>
                        <a:rPr spc="-30"/>
                        <a:t> </a:t>
                      </a:r>
                      <a:r>
                        <a:t>g</a:t>
                      </a:r>
                      <a:r>
                        <a:rPr spc="-30"/>
                        <a:t> </a:t>
                      </a:r>
                      <a:r>
                        <a:t>e</a:t>
                      </a:r>
                      <a:r>
                        <a:rPr spc="-30"/>
                        <a:t> </a:t>
                      </a:r>
                      <a:r>
                        <a:t>n</a:t>
                      </a:r>
                      <a:r>
                        <a:rPr spc="-30"/>
                        <a:t> </a:t>
                      </a:r>
                      <a:r>
                        <a:t>t</a:t>
                      </a:r>
                      <a:r>
                        <a:rPr spc="-30"/>
                        <a:t> </a:t>
                      </a:r>
                      <a:r>
                        <a:t>s	i</a:t>
                      </a:r>
                      <a:r>
                        <a:rPr spc="-75"/>
                        <a:t> </a:t>
                      </a:r>
                      <a:r>
                        <a:t>n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n</a:t>
                      </a:r>
                      <a:r>
                        <a:rPr spc="-114"/>
                        <a:t> </a:t>
                      </a:r>
                      <a:r>
                        <a:t>e</a:t>
                      </a:r>
                      <a:r>
                        <a:rPr spc="-114"/>
                        <a:t> </a:t>
                      </a:r>
                      <a:r>
                        <a:t>t</a:t>
                      </a:r>
                      <a:r>
                        <a:rPr spc="-114"/>
                        <a:t> </a:t>
                      </a:r>
                      <a:r>
                        <a:t>w</a:t>
                      </a:r>
                      <a:r>
                        <a:rPr spc="-114"/>
                        <a:t> </a:t>
                      </a:r>
                      <a:r>
                        <a:t>o</a:t>
                      </a:r>
                      <a:r>
                        <a:rPr spc="-114"/>
                        <a:t> </a:t>
                      </a:r>
                      <a:r>
                        <a:t>r</a:t>
                      </a:r>
                      <a:r>
                        <a:rPr spc="-114"/>
                        <a:t> </a:t>
                      </a:r>
                      <a:r>
                        <a:t>k</a:t>
                      </a:r>
                      <a:r>
                        <a:rPr spc="-114"/>
                        <a:t> </a:t>
                      </a:r>
                      <a:r>
                        <a:t>e</a:t>
                      </a:r>
                      <a:r>
                        <a:rPr spc="-114"/>
                        <a:t> </a:t>
                      </a:r>
                      <a:r>
                        <a:t>d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30102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95885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c</a:t>
                      </a:r>
                      <a:r>
                        <a:rPr spc="275"/>
                        <a:t> </a:t>
                      </a:r>
                      <a:r>
                        <a:t>o</a:t>
                      </a:r>
                      <a:r>
                        <a:rPr spc="275"/>
                        <a:t> </a:t>
                      </a:r>
                      <a:r>
                        <a:t>n</a:t>
                      </a:r>
                      <a:r>
                        <a:rPr spc="275"/>
                        <a:t> </a:t>
                      </a:r>
                      <a:r>
                        <a:t>t</a:t>
                      </a:r>
                      <a:r>
                        <a:rPr spc="275"/>
                        <a:t> </a:t>
                      </a:r>
                      <a:r>
                        <a:t>r</a:t>
                      </a:r>
                      <a:r>
                        <a:rPr spc="275"/>
                        <a:t> </a:t>
                      </a:r>
                      <a:r>
                        <a:t>o</a:t>
                      </a:r>
                      <a:r>
                        <a:rPr spc="275"/>
                        <a:t> </a:t>
                      </a:r>
                      <a:r>
                        <a:t>l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</a:tcPr>
                </a:tc>
              </a:tr>
              <a:tr h="1392111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Bef>
                          <a:spcPts val="200"/>
                        </a:spcBef>
                        <a:defRPr sz="1800"/>
                      </a:pPr>
                      <a:r>
                        <a:rPr spc="-5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systems.</a:t>
                      </a: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defRPr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>
                      <a:solidFill>
                        <a:srgbClr val="B6B6B6"/>
                      </a:solidFill>
                    </a:lnL>
                    <a:lnR>
                      <a:solidFill>
                        <a:srgbClr val="B6B6B6"/>
                      </a:solidFill>
                    </a:lnR>
                    <a:lnB>
                      <a:solidFill>
                        <a:srgbClr val="B6B6B6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