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434" autoAdjust="0"/>
  </p:normalViewPr>
  <p:slideViewPr>
    <p:cSldViewPr snapToGrid="0">
      <p:cViewPr varScale="1">
        <p:scale>
          <a:sx n="81" d="100"/>
          <a:sy n="81" d="100"/>
        </p:scale>
        <p:origin x="300" y="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4/10/2020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695460"/>
            <a:ext cx="7766936" cy="1506828"/>
          </a:xfrm>
        </p:spPr>
        <p:txBody>
          <a:bodyPr/>
          <a:lstStyle/>
          <a:p>
            <a:r>
              <a:rPr lang="en-US" dirty="0" smtClean="0"/>
              <a:t>PUSH DOWN AUTOMATA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847691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By : ARCHANA</a:t>
            </a:r>
          </a:p>
          <a:p>
            <a:r>
              <a:rPr lang="en-US" dirty="0" smtClean="0"/>
              <a:t>Rag No :2018MCA01</a:t>
            </a:r>
          </a:p>
          <a:p>
            <a:r>
              <a:rPr lang="en-US" dirty="0" err="1" smtClean="0"/>
              <a:t>Sub:TOC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  Submitted to: Dr.P.M.Kamble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080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46857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Definition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1078173"/>
                <a:ext cx="8596668" cy="4963189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                    A pushdown automata is implemented for context free languages.it is formally defined as</a:t>
                </a:r>
              </a:p>
              <a:p>
                <a:pPr marL="0" indent="0">
                  <a:buNone/>
                </a:pPr>
                <a:r>
                  <a:rPr lang="en-US" dirty="0" smtClean="0"/>
                  <a:t>A PDA  B=(Q,</a:t>
                </a:r>
                <a:r>
                  <a:rPr lang="el-GR" dirty="0" smtClean="0"/>
                  <a:t>Σ</a:t>
                </a:r>
                <a:r>
                  <a:rPr lang="en-US" dirty="0" smtClean="0"/>
                  <a:t>,</a:t>
                </a:r>
                <a:r>
                  <a:rPr lang="el-GR" dirty="0" smtClean="0"/>
                  <a:t>τ</a:t>
                </a:r>
                <a:r>
                  <a:rPr lang="en-US" dirty="0" smtClean="0"/>
                  <a:t>,</a:t>
                </a:r>
                <a:r>
                  <a:rPr lang="el-GR" dirty="0" smtClean="0"/>
                  <a:t>δ</a:t>
                </a:r>
                <a:r>
                  <a:rPr lang="en-US" dirty="0" smtClean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0,</m:t>
                        </m:r>
                      </m:sub>
                    </m:sSub>
                  </m:oMath>
                </a14:m>
                <a:r>
                  <a:rPr lang="en-US" dirty="0" smtClean="0"/>
                  <a:t>F) consists of 7 tuples.</a:t>
                </a:r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en-US" dirty="0" smtClean="0"/>
                  <a:t>Q = a finite non empty set of states.</a:t>
                </a:r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el-GR" dirty="0" smtClean="0"/>
                  <a:t>Σ</a:t>
                </a:r>
                <a:r>
                  <a:rPr lang="en-US" dirty="0" smtClean="0"/>
                  <a:t> = a finite non empty set of input symbols.</a:t>
                </a:r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el-GR" dirty="0" smtClean="0"/>
                  <a:t>τ</a:t>
                </a:r>
                <a:r>
                  <a:rPr lang="en-US" dirty="0" smtClean="0"/>
                  <a:t> = a finite non empty set of pushdown symbols.</a:t>
                </a:r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el-GR" dirty="0" smtClean="0"/>
                  <a:t>δ</a:t>
                </a:r>
                <a:r>
                  <a:rPr lang="en-US" dirty="0" smtClean="0"/>
                  <a:t> = a transition function from Q×(</a:t>
                </a:r>
                <a:r>
                  <a:rPr lang="el-GR" dirty="0"/>
                  <a:t>Σ</a:t>
                </a:r>
                <a:r>
                  <a:rPr lang="en-US" dirty="0"/>
                  <a:t> </a:t>
                </a:r>
                <a:r>
                  <a:rPr lang="en-US" dirty="0" smtClean="0"/>
                  <a:t>U{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⋀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×</a:t>
                </a:r>
                <a:r>
                  <a:rPr lang="el-GR" dirty="0" smtClean="0"/>
                  <a:t>τ</a:t>
                </a:r>
                <a:r>
                  <a:rPr lang="en-US" dirty="0" smtClean="0"/>
                  <a:t> to the set of finite subsets of Q</a:t>
                </a:r>
                <a:r>
                  <a:rPr lang="en-US" dirty="0"/>
                  <a:t> </a:t>
                </a:r>
                <a:r>
                  <a:rPr lang="en-US" dirty="0" smtClean="0"/>
                  <a:t>×</a:t>
                </a:r>
                <a:r>
                  <a:rPr lang="el-GR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l-G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l-GR" dirty="0"/>
                          <m:t>τ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 smtClean="0"/>
                  <a:t>.</a:t>
                </a:r>
              </a:p>
              <a:p>
                <a:pPr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 =   </m:t>
                        </m:r>
                      </m:sub>
                    </m:sSub>
                  </m:oMath>
                </a14:m>
                <a:r>
                  <a:rPr lang="en-US" dirty="0" smtClean="0"/>
                  <a:t>initial state</a:t>
                </a:r>
              </a:p>
              <a:p>
                <a:pPr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 = a special push down symbol called initial symbol on the pushdown store.</a:t>
                </a:r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en-US" dirty="0" smtClean="0"/>
                  <a:t>F = the set of final sets , a subset of Q</a:t>
                </a:r>
              </a:p>
              <a:p>
                <a:pPr>
                  <a:buFont typeface="Wingdings" panose="05000000000000000000" pitchFamily="2" charset="2"/>
                  <a:buChar char="q"/>
                </a:pPr>
                <a:endParaRPr lang="en-US" dirty="0" smtClean="0"/>
              </a:p>
              <a:p>
                <a:pPr>
                  <a:buFont typeface="Wingdings" panose="05000000000000000000" pitchFamily="2" charset="2"/>
                  <a:buChar char="q"/>
                </a:pPr>
                <a:endParaRPr lang="en-US" dirty="0" smtClean="0"/>
              </a:p>
              <a:p>
                <a:pPr>
                  <a:buFont typeface="Wingdings" panose="05000000000000000000" pitchFamily="2" charset="2"/>
                  <a:buChar char="q"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078173"/>
                <a:ext cx="8596668" cy="4963189"/>
              </a:xfrm>
              <a:blipFill rotWithShape="0">
                <a:blip r:embed="rId2"/>
                <a:stretch>
                  <a:fillRect l="-567" t="-8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650173" y="2975212"/>
                <a:ext cx="445571" cy="3438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/>
                        <m:sup/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0173" y="2975212"/>
                <a:ext cx="445571" cy="34381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666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OF PDA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8768911"/>
              </p:ext>
            </p:extLst>
          </p:nvPr>
        </p:nvGraphicFramePr>
        <p:xfrm>
          <a:off x="2729553" y="1930400"/>
          <a:ext cx="222458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4917"/>
                <a:gridCol w="444917"/>
                <a:gridCol w="444917"/>
                <a:gridCol w="444917"/>
                <a:gridCol w="444917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3384645" y="3138985"/>
            <a:ext cx="1978925" cy="107817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Finite state control</a:t>
            </a:r>
            <a:endParaRPr lang="en-US" dirty="0"/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0182426"/>
              </p:ext>
            </p:extLst>
          </p:nvPr>
        </p:nvGraphicFramePr>
        <p:xfrm>
          <a:off x="6646460" y="3138985"/>
          <a:ext cx="764274" cy="24893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4274"/>
              </a:tblGrid>
              <a:tr h="414892">
                <a:tc>
                  <a:txBody>
                    <a:bodyPr/>
                    <a:lstStyle/>
                    <a:p>
                      <a:r>
                        <a:rPr lang="en-US" dirty="0" smtClean="0"/>
                        <a:t>  Z</a:t>
                      </a:r>
                      <a:endParaRPr lang="en-US" dirty="0"/>
                    </a:p>
                  </a:txBody>
                  <a:tcPr/>
                </a:tc>
              </a:tr>
              <a:tr h="41489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1489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14892">
                <a:tc>
                  <a:txBody>
                    <a:bodyPr/>
                    <a:lstStyle/>
                    <a:p>
                      <a:r>
                        <a:rPr lang="en-US" dirty="0" smtClean="0"/>
                        <a:t>   </a:t>
                      </a:r>
                      <a:endParaRPr lang="en-US" dirty="0"/>
                    </a:p>
                  </a:txBody>
                  <a:tcPr/>
                </a:tc>
              </a:tr>
              <a:tr h="41489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1489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9" name="Straight Arrow Connector 18"/>
          <p:cNvCxnSpPr/>
          <p:nvPr/>
        </p:nvCxnSpPr>
        <p:spPr>
          <a:xfrm flipV="1">
            <a:off x="3903260" y="2429301"/>
            <a:ext cx="13648" cy="586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568287" y="3835021"/>
            <a:ext cx="9962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7983940" y="2579427"/>
            <a:ext cx="13648" cy="341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8188657" y="2750024"/>
            <a:ext cx="1854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Direction of pop</a:t>
            </a:r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7997588" y="3678071"/>
            <a:ext cx="0" cy="293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8311487" y="3835021"/>
            <a:ext cx="1949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Direction of push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469039" y="5841242"/>
            <a:ext cx="1802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Pushdown store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158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573206"/>
            <a:ext cx="8596668" cy="750627"/>
          </a:xfrm>
        </p:spPr>
        <p:txBody>
          <a:bodyPr>
            <a:normAutofit/>
          </a:bodyPr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1323833"/>
                <a:ext cx="8596668" cy="4717529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Design a PDA A=(Q,</a:t>
                </a:r>
                <a:r>
                  <a:rPr lang="el-GR" dirty="0" smtClean="0"/>
                  <a:t>Σ</a:t>
                </a:r>
                <a:r>
                  <a:rPr lang="en-US" dirty="0" smtClean="0"/>
                  <a:t>,</a:t>
                </a:r>
                <a:r>
                  <a:rPr lang="el-GR" dirty="0" smtClean="0"/>
                  <a:t>τ</a:t>
                </a:r>
                <a:r>
                  <a:rPr lang="en-US" dirty="0" smtClean="0"/>
                  <a:t>,</a:t>
                </a:r>
                <a:r>
                  <a:rPr lang="el-GR" dirty="0" smtClean="0"/>
                  <a:t>δ</a:t>
                </a:r>
                <a:r>
                  <a:rPr lang="en-US" dirty="0" smtClean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</m:t>
                        </m:r>
                      </m:sub>
                    </m:sSub>
                  </m:oMath>
                </a14:m>
                <a:r>
                  <a:rPr lang="en-US" dirty="0" smtClean="0"/>
                  <a:t>F) which accepts input strings over a and but the input string should contain even number of a’s.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           </a:t>
                </a:r>
                <a:r>
                  <a:rPr lang="el-GR" dirty="0" smtClean="0"/>
                  <a:t>δ</a:t>
                </a: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,a,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)=(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,a,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       </a:t>
                </a:r>
                <a:r>
                  <a:rPr lang="en-US" dirty="0"/>
                  <a:t> </a:t>
                </a:r>
                <a:r>
                  <a:rPr lang="el-GR" dirty="0"/>
                  <a:t>δ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,</a:t>
                </a:r>
                <a:r>
                  <a:rPr lang="en-US" dirty="0" smtClean="0"/>
                  <a:t>a , a)=(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,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⋀</m:t>
                    </m:r>
                  </m:oMath>
                </a14:m>
                <a:r>
                  <a:rPr lang="en-US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dirty="0" smtClean="0"/>
                  <a:t>           </a:t>
                </a:r>
                <a:r>
                  <a:rPr lang="el-GR" dirty="0"/>
                  <a:t>δ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,b , a)=(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,a</a:t>
                </a:r>
                <a:r>
                  <a:rPr lang="en-US" dirty="0" smtClean="0"/>
                  <a:t>,)</a:t>
                </a:r>
              </a:p>
              <a:p>
                <a:pPr marL="0" indent="0">
                  <a:buNone/>
                </a:pPr>
                <a:r>
                  <a:rPr lang="en-US" dirty="0" smtClean="0"/>
                  <a:t>           </a:t>
                </a:r>
                <a:r>
                  <a:rPr lang="el-GR" dirty="0"/>
                  <a:t>δ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,b,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)=(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        </a:t>
                </a:r>
                <a:r>
                  <a:rPr lang="el-GR" dirty="0" smtClean="0"/>
                  <a:t>δ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,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⋀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)=(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)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Q={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 smtClean="0"/>
                  <a:t>}       </a:t>
                </a:r>
                <a:r>
                  <a:rPr lang="el-GR" dirty="0" smtClean="0"/>
                  <a:t>Σ</a:t>
                </a:r>
                <a:r>
                  <a:rPr lang="en-US" dirty="0" smtClean="0"/>
                  <a:t>={a , b}       </a:t>
                </a:r>
                <a:r>
                  <a:rPr lang="el-GR" dirty="0" smtClean="0"/>
                  <a:t>τ</a:t>
                </a:r>
                <a:r>
                  <a:rPr lang="en-US" dirty="0" smtClean="0"/>
                  <a:t>={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,a}      F={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dirty="0" smtClean="0"/>
                  <a:t>}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 smtClean="0"/>
                  <a:t>Q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       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323833"/>
                <a:ext cx="8596668" cy="4717529"/>
              </a:xfrm>
              <a:blipFill rotWithShape="0">
                <a:blip r:embed="rId2"/>
                <a:stretch>
                  <a:fillRect l="-284" t="-1163" r="-9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2524839"/>
              </p:ext>
            </p:extLst>
          </p:nvPr>
        </p:nvGraphicFramePr>
        <p:xfrm>
          <a:off x="2688607" y="2452932"/>
          <a:ext cx="293427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6854"/>
                <a:gridCol w="586854"/>
                <a:gridCol w="586854"/>
                <a:gridCol w="586854"/>
                <a:gridCol w="58685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 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b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4176216" y="3423290"/>
            <a:ext cx="2060812" cy="5186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Finite control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9546718"/>
              </p:ext>
            </p:extLst>
          </p:nvPr>
        </p:nvGraphicFramePr>
        <p:xfrm>
          <a:off x="6892118" y="3466531"/>
          <a:ext cx="764276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427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  z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 flipV="1">
            <a:off x="4981433" y="2988860"/>
            <a:ext cx="13648" cy="341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6414448" y="3682597"/>
            <a:ext cx="3411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9067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183642"/>
            <a:ext cx="8596668" cy="3179928"/>
          </a:xfrm>
        </p:spPr>
        <p:txBody>
          <a:bodyPr/>
          <a:lstStyle/>
          <a:p>
            <a:r>
              <a:rPr lang="en-US" b="1" i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                     Thank you</a:t>
            </a:r>
            <a:endParaRPr lang="en-US" b="1" i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283595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i="1" dirty="0">
                <a:solidFill>
                  <a:schemeClr val="tx1"/>
                </a:solidFill>
              </a:rPr>
              <a:t> </a:t>
            </a:r>
            <a:r>
              <a:rPr lang="en-US" sz="4000" i="1" dirty="0" smtClean="0">
                <a:solidFill>
                  <a:schemeClr val="tx1"/>
                </a:solidFill>
              </a:rPr>
              <a:t>                                                                                                                                                                              </a:t>
            </a:r>
            <a:endParaRPr lang="en-US" sz="40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7043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110</TotalTime>
  <Words>95</Words>
  <Application>Microsoft Office PowerPoint</Application>
  <PresentationFormat>Widescreen</PresentationFormat>
  <Paragraphs>50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Cambria Math</vt:lpstr>
      <vt:lpstr>Trebuchet MS</vt:lpstr>
      <vt:lpstr>Wingdings</vt:lpstr>
      <vt:lpstr>Wingdings 3</vt:lpstr>
      <vt:lpstr>Facet</vt:lpstr>
      <vt:lpstr>PUSH DOWN AUTOMATA</vt:lpstr>
      <vt:lpstr>Definition</vt:lpstr>
      <vt:lpstr>MODEL OF PDA</vt:lpstr>
      <vt:lpstr>EXAMPLE</vt:lpstr>
      <vt:lpstr>                      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PUSH DOWN AUTOMATA</dc:title>
  <dc:creator>Administrator</dc:creator>
  <cp:lastModifiedBy>Administrator</cp:lastModifiedBy>
  <cp:revision>15</cp:revision>
  <dcterms:created xsi:type="dcterms:W3CDTF">2020-04-09T23:09:51Z</dcterms:created>
  <dcterms:modified xsi:type="dcterms:W3CDTF">2020-04-10T23:09:48Z</dcterms:modified>
</cp:coreProperties>
</file>