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6/10/2021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yimagesearch.com/2017/05/08/drowsiness-detection-openc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0578"/>
            <a:ext cx="10515600" cy="914400"/>
          </a:xfrm>
        </p:spPr>
        <p:txBody>
          <a:bodyPr/>
          <a:lstStyle/>
          <a:p>
            <a:r>
              <a:rPr lang="en-US" b="1" dirty="0" smtClean="0"/>
              <a:t>   </a:t>
            </a:r>
            <a:r>
              <a:rPr lang="en-US" b="1" dirty="0" smtClean="0">
                <a:latin typeface="Times New Roman" panose="02020603050405020304" pitchFamily="18" charset="0"/>
                <a:cs typeface="Times New Roman" panose="02020603050405020304" pitchFamily="18" charset="0"/>
              </a:rPr>
              <a:t>Central University of Karnataka</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20000" y="1825625"/>
            <a:ext cx="10233800" cy="4891264"/>
          </a:xfrm>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sz="2400" b="1" dirty="0" smtClean="0"/>
          </a:p>
          <a:p>
            <a:pPr marL="0" indent="0">
              <a:buNone/>
            </a:pPr>
            <a:r>
              <a:rPr lang="en-US" sz="4800" b="1" dirty="0" smtClean="0"/>
              <a:t>        DROWSY FACE DETECTION USING</a:t>
            </a:r>
          </a:p>
          <a:p>
            <a:pPr marL="0" indent="0">
              <a:buNone/>
            </a:pPr>
            <a:r>
              <a:rPr lang="en-US" sz="4800" b="1" dirty="0" smtClean="0"/>
              <a:t>                       COMPUTER VISION</a:t>
            </a:r>
          </a:p>
          <a:p>
            <a:pPr marL="0" indent="0">
              <a:buNone/>
            </a:pPr>
            <a:r>
              <a:rPr lang="en-US" sz="4800" b="1" dirty="0" smtClean="0"/>
              <a:t>               </a:t>
            </a:r>
            <a:r>
              <a:rPr lang="en-US" sz="4800" dirty="0" smtClean="0"/>
              <a:t>Dept. of Computer Science</a:t>
            </a:r>
            <a:endParaRPr lang="en-US" sz="4800" dirty="0"/>
          </a:p>
          <a:p>
            <a:pPr marL="0" indent="0">
              <a:buNone/>
            </a:pPr>
            <a:r>
              <a:rPr lang="en-US" dirty="0" smtClean="0">
                <a:latin typeface="Times New Roman" panose="02020603050405020304" pitchFamily="18" charset="0"/>
                <a:cs typeface="Times New Roman" panose="02020603050405020304" pitchFamily="18" charset="0"/>
              </a:rPr>
              <a:t>Presented by : ARCHANA  (2018MCA01)</a:t>
            </a:r>
          </a:p>
          <a:p>
            <a:pPr marL="0" indent="0">
              <a:buNone/>
            </a:pPr>
            <a:r>
              <a:rPr lang="en-US" dirty="0" smtClean="0">
                <a:latin typeface="Times New Roman" panose="02020603050405020304" pitchFamily="18" charset="0"/>
                <a:cs typeface="Times New Roman" panose="02020603050405020304" pitchFamily="18" charset="0"/>
              </a:rPr>
              <a:t>Under the guidance of : Dr.R.S.Hegadi (HOD and Asst. Professor)</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Aparna. Singh</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(Organizer@Develearn Institute)</a:t>
            </a:r>
          </a:p>
          <a:p>
            <a:pPr marL="0" indent="0">
              <a:buNone/>
            </a:pPr>
            <a:endParaRPr lang="en-US" dirty="0" smtClean="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067" y="1354667"/>
            <a:ext cx="2314222" cy="1930400"/>
          </a:xfrm>
          <a:prstGeom prst="rect">
            <a:avLst/>
          </a:prstGeom>
        </p:spPr>
      </p:pic>
    </p:spTree>
    <p:extLst>
      <p:ext uri="{BB962C8B-B14F-4D97-AF65-F5344CB8AC3E}">
        <p14:creationId xmlns:p14="http://schemas.microsoft.com/office/powerpoint/2010/main" val="2471542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Classifier model</a:t>
            </a:r>
            <a:endParaRPr lang="en-US" b="1" dirty="0"/>
          </a:p>
        </p:txBody>
      </p:sp>
      <p:sp>
        <p:nvSpPr>
          <p:cNvPr id="3" name="Content Placeholder 2"/>
          <p:cNvSpPr>
            <a:spLocks noGrp="1"/>
          </p:cNvSpPr>
          <p:nvPr>
            <p:ph idx="1"/>
          </p:nvPr>
        </p:nvSpPr>
        <p:spPr/>
        <p:txBody>
          <a:bodyPr/>
          <a:lstStyle/>
          <a:p>
            <a:pPr marL="0" indent="0">
              <a:buNone/>
            </a:pPr>
            <a:r>
              <a:rPr lang="en-US" dirty="0" smtClean="0"/>
              <a:t>                The classifier model developed here will classify whether the eyes are closed or open. It involves the following </a:t>
            </a:r>
            <a:r>
              <a:rPr lang="en-US" dirty="0" err="1" smtClean="0"/>
              <a:t>stepsafter</a:t>
            </a:r>
            <a:r>
              <a:rPr lang="en-US" dirty="0" smtClean="0"/>
              <a:t> the eyes region of interests were marked.</a:t>
            </a:r>
          </a:p>
          <a:p>
            <a:r>
              <a:rPr lang="en-US" dirty="0" smtClean="0"/>
              <a:t>Resizing the image</a:t>
            </a:r>
          </a:p>
          <a:p>
            <a:r>
              <a:rPr lang="en-US" dirty="0" smtClean="0"/>
              <a:t>Normalizing the image</a:t>
            </a:r>
          </a:p>
          <a:p>
            <a:r>
              <a:rPr lang="en-US" dirty="0" smtClean="0"/>
              <a:t>Dimensioning the image</a:t>
            </a:r>
          </a:p>
          <a:p>
            <a:r>
              <a:rPr lang="en-US" dirty="0" smtClean="0"/>
              <a:t>Classifying the image as closed or open</a:t>
            </a:r>
            <a:endParaRPr lang="en-US" dirty="0"/>
          </a:p>
        </p:txBody>
      </p:sp>
    </p:spTree>
    <p:extLst>
      <p:ext uri="{BB962C8B-B14F-4D97-AF65-F5344CB8AC3E}">
        <p14:creationId xmlns:p14="http://schemas.microsoft.com/office/powerpoint/2010/main" val="142588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Dataset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t> </a:t>
            </a:r>
            <a:r>
              <a:rPr lang="en-US" dirty="0" smtClean="0"/>
              <a:t>            </a:t>
            </a:r>
            <a:r>
              <a:rPr lang="en-US" dirty="0" smtClean="0">
                <a:latin typeface="Times New Roman" panose="02020603050405020304" pitchFamily="18" charset="0"/>
                <a:cs typeface="Times New Roman" panose="02020603050405020304" pitchFamily="18" charset="0"/>
              </a:rPr>
              <a:t>Here the dataset used is eye dataset which is taken from the internet. The dataset involves approximately 4000 images. The images include with glasses and without glasses. And are also captured with different light conditions like morning, afternoon, cloudy and at night.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34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534" y="2246489"/>
            <a:ext cx="2833511" cy="2370668"/>
          </a:xfrm>
        </p:spPr>
      </p:pic>
      <p:cxnSp>
        <p:nvCxnSpPr>
          <p:cNvPr id="6" name="Straight Arrow Connector 5"/>
          <p:cNvCxnSpPr/>
          <p:nvPr/>
        </p:nvCxnSpPr>
        <p:spPr>
          <a:xfrm>
            <a:off x="3533422" y="3431823"/>
            <a:ext cx="5305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177" y="2246489"/>
            <a:ext cx="2754489" cy="2370668"/>
          </a:xfrm>
          <a:prstGeom prst="rect">
            <a:avLst/>
          </a:prstGeom>
        </p:spPr>
      </p:pic>
      <p:cxnSp>
        <p:nvCxnSpPr>
          <p:cNvPr id="9" name="Straight Arrow Connector 8"/>
          <p:cNvCxnSpPr/>
          <p:nvPr/>
        </p:nvCxnSpPr>
        <p:spPr>
          <a:xfrm flipV="1">
            <a:off x="7191022" y="3273778"/>
            <a:ext cx="541867" cy="1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798" y="2246489"/>
            <a:ext cx="2743202" cy="2370668"/>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4271" y="4865511"/>
            <a:ext cx="2968879" cy="1897576"/>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5289" y="4831646"/>
            <a:ext cx="2984406" cy="1931441"/>
          </a:xfrm>
          <a:prstGeom prst="rect">
            <a:avLst/>
          </a:prstGeom>
        </p:spPr>
      </p:pic>
      <p:cxnSp>
        <p:nvCxnSpPr>
          <p:cNvPr id="15" name="Straight Arrow Connector 14"/>
          <p:cNvCxnSpPr/>
          <p:nvPr/>
        </p:nvCxnSpPr>
        <p:spPr>
          <a:xfrm>
            <a:off x="5565421" y="5797366"/>
            <a:ext cx="6434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23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The result of the system is good. It can able to identify the opened and closed eyes and will beep alarm whenever the eyes were closed for certain amount of time. The current project is giving accuracy of 82%. It can be further improvised by adding more datasets.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59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066" y="342547"/>
            <a:ext cx="10515600" cy="1325563"/>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the current project the experimental results show the output. The drivers can use this system for their safety to save their lives. They can use the system in any light conditions. Here we used few test cases. It can be tested with more experiments for accurate results. It can also further improvised by adding voice messages to the driver instead of </a:t>
            </a:r>
            <a:r>
              <a:rPr lang="en-US" dirty="0" smtClean="0">
                <a:latin typeface="Times New Roman" panose="02020603050405020304" pitchFamily="18" charset="0"/>
                <a:cs typeface="Times New Roman" panose="02020603050405020304" pitchFamily="18" charset="0"/>
              </a:rPr>
              <a:t>alarm and more number of datasets. </a:t>
            </a:r>
            <a:r>
              <a:rPr lang="en-US" dirty="0">
                <a:latin typeface="Times New Roman" panose="02020603050405020304" pitchFamily="18" charset="0"/>
                <a:cs typeface="Times New Roman" panose="02020603050405020304" pitchFamily="18" charset="0"/>
              </a:rPr>
              <a:t>For future it can be made into a application. In case of side movements of driver it has to be checked in future. Currently the system is giving an accuracy of result of </a:t>
            </a:r>
            <a:r>
              <a:rPr lang="en-US" dirty="0" smtClean="0">
                <a:latin typeface="Times New Roman" panose="02020603050405020304" pitchFamily="18" charset="0"/>
                <a:cs typeface="Times New Roman" panose="02020603050405020304" pitchFamily="18" charset="0"/>
              </a:rPr>
              <a:t>82%. </a:t>
            </a:r>
            <a:r>
              <a:rPr lang="en-US" dirty="0">
                <a:latin typeface="Times New Roman" panose="02020603050405020304" pitchFamily="18" charset="0"/>
                <a:cs typeface="Times New Roman" panose="02020603050405020304" pitchFamily="18" charset="0"/>
              </a:rPr>
              <a:t>It can be extended with more experiments</a:t>
            </a:r>
            <a:r>
              <a:rPr lang="en-US" dirty="0"/>
              <a:t>.</a:t>
            </a:r>
          </a:p>
          <a:p>
            <a:pPr marL="0" indent="0">
              <a:buNone/>
            </a:pPr>
            <a:endParaRPr lang="en-US" dirty="0"/>
          </a:p>
        </p:txBody>
      </p:sp>
    </p:spTree>
    <p:extLst>
      <p:ext uri="{BB962C8B-B14F-4D97-AF65-F5344CB8AC3E}">
        <p14:creationId xmlns:p14="http://schemas.microsoft.com/office/powerpoint/2010/main" val="2732051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lvl="0"/>
            <a:r>
              <a:rPr lang="en-US" dirty="0" err="1"/>
              <a:t>Bergasa</a:t>
            </a:r>
            <a:r>
              <a:rPr lang="en-US" dirty="0"/>
              <a:t>, L.M., Nuevo, J.: Real-time system for monitoring driver vigilance. In: Proceedingsof the IEEE International Symposium on Industrial Electronics, vol. III, pp. 1303–1308(2005).</a:t>
            </a:r>
          </a:p>
          <a:p>
            <a:pPr lvl="0"/>
            <a:r>
              <a:rPr lang="en-US" dirty="0"/>
              <a:t>Tadesse E., Sheng, W., Liu, M.: Driver drowsiness detection through HMM based dynamicmodeling. In: IEEE International Conference on Robotics and Automation, pp. 4003–4008(2014)</a:t>
            </a:r>
          </a:p>
          <a:p>
            <a:pPr lvl="0"/>
            <a:r>
              <a:rPr lang="en-US" dirty="0"/>
              <a:t>Ling, Z., Lu, X., Wang, Y., Zhou, Y., Wang, G., Li, J.: Local sparse representation for driverdrowsiness expression recognition. In: Chinese Automation Congress (CAC), pp. 733–737(2013)</a:t>
            </a:r>
          </a:p>
          <a:p>
            <a:pPr lvl="0"/>
            <a:r>
              <a:rPr lang="en-US" dirty="0"/>
              <a:t>Anumas S., Kim, S-.C.: Driver fatigue monitoring system using video face images physiological information. In: International Conference on Biomedical Engineering,pp. 125–130 (2011)</a:t>
            </a:r>
          </a:p>
          <a:p>
            <a:pPr lvl="0"/>
            <a:r>
              <a:rPr lang="en-US" dirty="0"/>
              <a:t>. Xiong, X., De la Torre, F.: Supervised descent method and its applications to face </a:t>
            </a:r>
            <a:r>
              <a:rPr lang="en-US" dirty="0" err="1"/>
              <a:t>alignment.In</a:t>
            </a:r>
            <a:r>
              <a:rPr lang="en-US" dirty="0"/>
              <a:t>: Proceedings of IEEE Conference on Computer Vision and Pattern Recognition, pp. 532–539, Portland, OR (2013)</a:t>
            </a:r>
          </a:p>
          <a:p>
            <a:pPr lvl="0"/>
            <a:r>
              <a:rPr lang="en-US" u="sng" dirty="0">
                <a:hlinkClick r:id="rId2"/>
              </a:rPr>
              <a:t>https://www.pyimagesearch.com/2017/05/08/drowsiness-detection-opencv//</a:t>
            </a:r>
            <a:r>
              <a:rPr lang="en-US" dirty="0"/>
              <a:t>.</a:t>
            </a:r>
          </a:p>
          <a:p>
            <a:pPr lvl="0"/>
            <a:r>
              <a:rPr lang="en-US" dirty="0"/>
              <a:t>https://www.pantechsolutions.net/driver-drowsiness-detection-using-opencv-and-python</a:t>
            </a:r>
          </a:p>
          <a:p>
            <a:pPr marL="0" indent="0">
              <a:buNone/>
            </a:pPr>
            <a:endParaRPr lang="en-US" dirty="0"/>
          </a:p>
        </p:txBody>
      </p:sp>
    </p:spTree>
    <p:extLst>
      <p:ext uri="{BB962C8B-B14F-4D97-AF65-F5344CB8AC3E}">
        <p14:creationId xmlns:p14="http://schemas.microsoft.com/office/powerpoint/2010/main" val="119987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0519"/>
          </a:xfrm>
        </p:spPr>
        <p:txBody>
          <a:bodyPr/>
          <a:lstStyle/>
          <a:p>
            <a:r>
              <a:rPr lang="en-US" b="1" dirty="0" smtClean="0"/>
              <a:t>                    </a:t>
            </a:r>
            <a:r>
              <a:rPr lang="en-US" b="1" dirty="0" smtClean="0"/>
              <a:t>  </a:t>
            </a:r>
            <a:r>
              <a:rPr lang="en-US" b="1" dirty="0" smtClean="0"/>
              <a:t>THANK YOU</a:t>
            </a:r>
            <a:endParaRPr lang="en-US" b="1" dirty="0"/>
          </a:p>
        </p:txBody>
      </p:sp>
    </p:spTree>
    <p:extLst>
      <p:ext uri="{BB962C8B-B14F-4D97-AF65-F5344CB8AC3E}">
        <p14:creationId xmlns:p14="http://schemas.microsoft.com/office/powerpoint/2010/main" val="373796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CONTENTS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Introduction</a:t>
            </a:r>
          </a:p>
          <a:p>
            <a:r>
              <a:rPr lang="en-US" dirty="0" smtClean="0">
                <a:latin typeface="Times New Roman" panose="02020603050405020304" pitchFamily="18" charset="0"/>
                <a:cs typeface="Times New Roman" panose="02020603050405020304" pitchFamily="18" charset="0"/>
              </a:rPr>
              <a:t>Problem statement</a:t>
            </a:r>
          </a:p>
          <a:p>
            <a:r>
              <a:rPr lang="en-US" dirty="0" smtClean="0">
                <a:latin typeface="Times New Roman" panose="02020603050405020304" pitchFamily="18" charset="0"/>
                <a:cs typeface="Times New Roman" panose="02020603050405020304" pitchFamily="18" charset="0"/>
              </a:rPr>
              <a:t>Existing System</a:t>
            </a:r>
          </a:p>
          <a:p>
            <a:r>
              <a:rPr lang="en-US" dirty="0" smtClean="0">
                <a:latin typeface="Times New Roman" panose="02020603050405020304" pitchFamily="18" charset="0"/>
                <a:cs typeface="Times New Roman" panose="02020603050405020304" pitchFamily="18" charset="0"/>
              </a:rPr>
              <a:t>Proposed System</a:t>
            </a:r>
          </a:p>
          <a:p>
            <a:r>
              <a:rPr lang="en-US" dirty="0" smtClean="0">
                <a:latin typeface="Times New Roman" panose="02020603050405020304" pitchFamily="18" charset="0"/>
                <a:cs typeface="Times New Roman" panose="02020603050405020304" pitchFamily="18" charset="0"/>
              </a:rPr>
              <a:t>Objective</a:t>
            </a:r>
          </a:p>
          <a:p>
            <a:r>
              <a:rPr lang="en-US" dirty="0" smtClean="0">
                <a:latin typeface="Times New Roman" panose="02020603050405020304" pitchFamily="18" charset="0"/>
                <a:cs typeface="Times New Roman" panose="02020603050405020304" pitchFamily="18" charset="0"/>
              </a:rPr>
              <a:t>Requirements</a:t>
            </a:r>
          </a:p>
          <a:p>
            <a:r>
              <a:rPr lang="en-US" dirty="0" smtClean="0">
                <a:latin typeface="Times New Roman" panose="02020603050405020304" pitchFamily="18" charset="0"/>
                <a:cs typeface="Times New Roman" panose="02020603050405020304" pitchFamily="18" charset="0"/>
              </a:rPr>
              <a:t>Methodology</a:t>
            </a:r>
          </a:p>
          <a:p>
            <a:r>
              <a:rPr lang="en-US" dirty="0" smtClean="0">
                <a:latin typeface="Times New Roman" panose="02020603050405020304" pitchFamily="18" charset="0"/>
                <a:cs typeface="Times New Roman" panose="02020603050405020304" pitchFamily="18" charset="0"/>
              </a:rPr>
              <a:t>Results</a:t>
            </a:r>
          </a:p>
          <a:p>
            <a:r>
              <a:rPr lang="en-US" dirty="0" smtClean="0">
                <a:latin typeface="Times New Roman" panose="02020603050405020304" pitchFamily="18" charset="0"/>
                <a:cs typeface="Times New Roman" panose="02020603050405020304" pitchFamily="18" charset="0"/>
              </a:rPr>
              <a:t>Conclusion</a:t>
            </a:r>
          </a:p>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04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21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century, every human being is trying to lead their life as easy as possible and want to do the things quickly. As human is continuously adjusting to this instantly growing autonomous world especially autonomous industry, he or she needs to take care of their safety also</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Safety of human being is the main objective of the automobile industry especially vehicle automation.as we know that in the current world almost 99.99% people uses the vehicles for transportation purpose. And heavy transportations occur mostly for long period of time and at night period. So there will be a chances of drivers fall asleep or go drowsy. And during day time also, sometimes the drivers may go drowsy or feel sleepy. Some of the main reasons of the road accidents include distracted driving, drunk driving and </a:t>
            </a:r>
            <a:r>
              <a:rPr lang="en-US" sz="2000" dirty="0" smtClean="0">
                <a:latin typeface="Times New Roman" panose="02020603050405020304" pitchFamily="18" charset="0"/>
                <a:cs typeface="Times New Roman" panose="02020603050405020304" pitchFamily="18" charset="0"/>
              </a:rPr>
              <a:t>reckless driving.</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To avoid the accidents due to drowsy face, the current project is developed. In this project the camera is fixed inside the vehicle </a:t>
            </a:r>
            <a:r>
              <a:rPr lang="en-US" sz="2000" dirty="0" err="1" smtClean="0">
                <a:latin typeface="Times New Roman" panose="02020603050405020304" pitchFamily="18" charset="0"/>
                <a:cs typeface="Times New Roman" panose="02020603050405020304" pitchFamily="18" charset="0"/>
              </a:rPr>
              <a:t>infront</a:t>
            </a:r>
            <a:r>
              <a:rPr lang="en-US" sz="2000" dirty="0" smtClean="0">
                <a:latin typeface="Times New Roman" panose="02020603050405020304" pitchFamily="18" charset="0"/>
                <a:cs typeface="Times New Roman" panose="02020603050405020304" pitchFamily="18" charset="0"/>
              </a:rPr>
              <a:t> of driver, the system will monitor the face of the driver, whenever the driver eyes are closed or feel sleepy then the system will beep an alarm to alert the driver.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5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The problem statement of the current project is to “</a:t>
            </a:r>
            <a:r>
              <a:rPr lang="en-US" dirty="0">
                <a:latin typeface="Times New Roman" panose="02020603050405020304" pitchFamily="18" charset="0"/>
                <a:cs typeface="Times New Roman" panose="02020603050405020304" pitchFamily="18" charset="0"/>
              </a:rPr>
              <a:t>to develop an end to end software which will detect the face is drowsy or not which is captured by camera or webcam. If found drowsy than alert through an </a:t>
            </a:r>
            <a:r>
              <a:rPr lang="en-US" dirty="0" smtClean="0">
                <a:latin typeface="Times New Roman" panose="02020603050405020304" pitchFamily="18" charset="0"/>
                <a:cs typeface="Times New Roman" panose="02020603050405020304" pitchFamily="18" charset="0"/>
              </a:rPr>
              <a:t>alarm</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15764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To solve the current problem, earlier many researches were tried to build the systems. Some of them were </a:t>
            </a:r>
            <a:r>
              <a:rPr lang="en-US" dirty="0" err="1" smtClean="0">
                <a:latin typeface="Times New Roman" panose="02020603050405020304" pitchFamily="18" charset="0"/>
                <a:cs typeface="Times New Roman" panose="02020603050405020304" pitchFamily="18" charset="0"/>
              </a:rPr>
              <a:t>succeded</a:t>
            </a:r>
            <a:r>
              <a:rPr lang="en-US" dirty="0" smtClean="0">
                <a:latin typeface="Times New Roman" panose="02020603050405020304" pitchFamily="18" charset="0"/>
                <a:cs typeface="Times New Roman" panose="02020603050405020304" pitchFamily="18" charset="0"/>
              </a:rPr>
              <a:t> also. The main three approaches they applied for the drivers are: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Steering pattern monitoring method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Vehicle position in lane monitoring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Eye and Face monitoring</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a:t>
            </a:r>
            <a:r>
              <a:rPr lang="en-US" dirty="0" smtClean="0">
                <a:latin typeface="Times New Roman" panose="02020603050405020304" pitchFamily="18" charset="0"/>
                <a:cs typeface="Times New Roman" panose="02020603050405020304" pitchFamily="18" charset="0"/>
              </a:rPr>
              <a:t>hysiological Method</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Among the above methods the affordable and portable method is eye and face monitoring.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91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                 By seeing the drawbacks of the previous methods the easier and cost effective method is Eye and Face monitoring. For this Computer vision technology is used which will help in image processing. We have developed the system which will alert the driver whenever the driver the drowsy face detected. For this a webcam is used for the monitoring the driver.</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Here we focused on eye closure movement. To make this to happen we built a deep learning classifier model which will identify the opened and closed eyes. Whenever the closed eyes were found for certain amount of time the we made the adjustment to beep the alarm to alert the driver</a:t>
            </a:r>
            <a:r>
              <a:rPr lang="en-US" dirty="0" smtClean="0"/>
              <a:t>.</a:t>
            </a:r>
            <a:endParaRPr lang="en-US" dirty="0"/>
          </a:p>
        </p:txBody>
      </p:sp>
    </p:spTree>
    <p:extLst>
      <p:ext uri="{BB962C8B-B14F-4D97-AF65-F5344CB8AC3E}">
        <p14:creationId xmlns:p14="http://schemas.microsoft.com/office/powerpoint/2010/main" val="3760051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The main objective is to “ to </a:t>
            </a:r>
            <a:r>
              <a:rPr lang="en-US" dirty="0">
                <a:latin typeface="Times New Roman" panose="02020603050405020304" pitchFamily="18" charset="0"/>
                <a:cs typeface="Times New Roman" panose="02020603050405020304" pitchFamily="18" charset="0"/>
              </a:rPr>
              <a:t>develop an end to end software which will detect the face is drowsy or not which is captured by camera or webcam. If found drowsy than alert through an </a:t>
            </a:r>
            <a:r>
              <a:rPr lang="en-US" dirty="0" smtClean="0">
                <a:latin typeface="Times New Roman" panose="02020603050405020304" pitchFamily="18" charset="0"/>
                <a:cs typeface="Times New Roman" panose="02020603050405020304" pitchFamily="18" charset="0"/>
              </a:rPr>
              <a:t>alarm”. It involves the steps like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Face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Eye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Identification of closed eye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Alert the driver</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6390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25000" lnSpcReduction="20000"/>
          </a:bodyPr>
          <a:lstStyle/>
          <a:p>
            <a:pPr>
              <a:buFont typeface="Wingdings" panose="05000000000000000000" pitchFamily="2" charset="2"/>
              <a:buChar char="q"/>
            </a:pPr>
            <a:r>
              <a:rPr lang="en-US" sz="8000" dirty="0" smtClean="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Software requirements :</a:t>
            </a:r>
          </a:p>
          <a:p>
            <a:r>
              <a:rPr lang="en-US" sz="8000" dirty="0" smtClean="0">
                <a:latin typeface="Times New Roman" panose="02020603050405020304" pitchFamily="18" charset="0"/>
                <a:cs typeface="Times New Roman" panose="02020603050405020304" pitchFamily="18" charset="0"/>
              </a:rPr>
              <a:t>Python IDE</a:t>
            </a:r>
          </a:p>
          <a:p>
            <a:r>
              <a:rPr lang="en-US" sz="8000" dirty="0" smtClean="0">
                <a:latin typeface="Times New Roman" panose="02020603050405020304" pitchFamily="18" charset="0"/>
                <a:cs typeface="Times New Roman" panose="02020603050405020304" pitchFamily="18" charset="0"/>
              </a:rPr>
              <a:t>Open CV</a:t>
            </a:r>
          </a:p>
          <a:p>
            <a:r>
              <a:rPr lang="en-US" sz="8000" dirty="0" smtClean="0">
                <a:latin typeface="Times New Roman" panose="02020603050405020304" pitchFamily="18" charset="0"/>
                <a:cs typeface="Times New Roman" panose="02020603050405020304" pitchFamily="18" charset="0"/>
              </a:rPr>
              <a:t>Tensorflow</a:t>
            </a:r>
          </a:p>
          <a:p>
            <a:r>
              <a:rPr lang="en-US" sz="8000" dirty="0" smtClean="0">
                <a:latin typeface="Times New Roman" panose="02020603050405020304" pitchFamily="18" charset="0"/>
                <a:cs typeface="Times New Roman" panose="02020603050405020304" pitchFamily="18" charset="0"/>
              </a:rPr>
              <a:t>Keras</a:t>
            </a:r>
          </a:p>
          <a:p>
            <a:pPr marL="0" indent="0">
              <a:buNone/>
            </a:pPr>
            <a:endParaRPr lang="en-US" sz="8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8000" dirty="0">
                <a:latin typeface="Times New Roman" panose="02020603050405020304" pitchFamily="18" charset="0"/>
                <a:cs typeface="Times New Roman" panose="02020603050405020304" pitchFamily="18" charset="0"/>
              </a:rPr>
              <a:t> </a:t>
            </a:r>
            <a:r>
              <a:rPr lang="en-US" sz="8000" b="1" dirty="0" smtClean="0">
                <a:latin typeface="Times New Roman" panose="02020603050405020304" pitchFamily="18" charset="0"/>
                <a:cs typeface="Times New Roman" panose="02020603050405020304" pitchFamily="18" charset="0"/>
              </a:rPr>
              <a:t>Hardware requirements :</a:t>
            </a:r>
          </a:p>
          <a:p>
            <a:r>
              <a:rPr lang="en-US" sz="8000" dirty="0">
                <a:latin typeface="Times New Roman" panose="02020603050405020304" pitchFamily="18" charset="0"/>
                <a:cs typeface="Times New Roman" panose="02020603050405020304" pitchFamily="18" charset="0"/>
              </a:rPr>
              <a:t>Modern operating system: Windows OS.</a:t>
            </a:r>
          </a:p>
          <a:p>
            <a:r>
              <a:rPr lang="en-US" sz="8000" dirty="0">
                <a:latin typeface="Times New Roman" panose="02020603050405020304" pitchFamily="18" charset="0"/>
                <a:cs typeface="Times New Roman" panose="02020603050405020304" pitchFamily="18" charset="0"/>
              </a:rPr>
              <a:t>X-86 64-bit CPU.</a:t>
            </a:r>
          </a:p>
          <a:p>
            <a:r>
              <a:rPr lang="en-US" sz="8000" dirty="0">
                <a:latin typeface="Times New Roman" panose="02020603050405020304" pitchFamily="18" charset="0"/>
                <a:cs typeface="Times New Roman" panose="02020603050405020304" pitchFamily="18" charset="0"/>
              </a:rPr>
              <a:t>2 GB Graphics Card.</a:t>
            </a:r>
          </a:p>
          <a:p>
            <a:r>
              <a:rPr lang="en-US" sz="8000" dirty="0">
                <a:latin typeface="Times New Roman" panose="02020603050405020304" pitchFamily="18" charset="0"/>
                <a:cs typeface="Times New Roman" panose="02020603050405020304" pitchFamily="18" charset="0"/>
              </a:rPr>
              <a:t>8 GB RAM.</a:t>
            </a:r>
          </a:p>
          <a:p>
            <a:pPr lvl="0"/>
            <a:r>
              <a:rPr lang="en-US" sz="8000" dirty="0">
                <a:latin typeface="Times New Roman" panose="02020603050405020304" pitchFamily="18" charset="0"/>
                <a:cs typeface="Times New Roman" panose="02020603050405020304" pitchFamily="18" charset="0"/>
              </a:rPr>
              <a:t>10 GB free disk space.</a:t>
            </a:r>
          </a:p>
          <a:p>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Working webcam</a:t>
            </a:r>
            <a:endParaRPr lang="en-US" sz="8000" dirty="0">
              <a:latin typeface="Times New Roman" panose="02020603050405020304" pitchFamily="18" charset="0"/>
              <a:cs typeface="Times New Roman" panose="02020603050405020304" pitchFamily="18" charset="0"/>
            </a:endParaRPr>
          </a:p>
          <a:p>
            <a:endParaRPr lang="en-US" sz="5000" dirty="0" smtClean="0"/>
          </a:p>
          <a:p>
            <a:pPr marL="0" indent="0">
              <a:buNone/>
            </a:pPr>
            <a:endParaRPr lang="en-US" sz="5000" dirty="0"/>
          </a:p>
        </p:txBody>
      </p:sp>
    </p:spTree>
    <p:extLst>
      <p:ext uri="{BB962C8B-B14F-4D97-AF65-F5344CB8AC3E}">
        <p14:creationId xmlns:p14="http://schemas.microsoft.com/office/powerpoint/2010/main" val="345293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To build the system for the eye closure movement the following steps are followed.</a:t>
            </a:r>
          </a:p>
          <a:p>
            <a:pPr fontAlgn="base"/>
            <a:r>
              <a:rPr lang="en-US" dirty="0">
                <a:latin typeface="Times New Roman" panose="02020603050405020304" pitchFamily="18" charset="0"/>
                <a:cs typeface="Times New Roman" panose="02020603050405020304" pitchFamily="18" charset="0"/>
              </a:rPr>
              <a:t>Take image as input from a camera.</a:t>
            </a:r>
          </a:p>
          <a:p>
            <a:pPr fontAlgn="base"/>
            <a:r>
              <a:rPr lang="en-US" dirty="0" smtClean="0">
                <a:latin typeface="Times New Roman" panose="02020603050405020304" pitchFamily="18" charset="0"/>
                <a:cs typeface="Times New Roman" panose="02020603050405020304" pitchFamily="18" charset="0"/>
              </a:rPr>
              <a:t>Detect </a:t>
            </a:r>
            <a:r>
              <a:rPr lang="en-US" dirty="0">
                <a:latin typeface="Times New Roman" panose="02020603050405020304" pitchFamily="18" charset="0"/>
                <a:cs typeface="Times New Roman" panose="02020603050405020304" pitchFamily="18" charset="0"/>
              </a:rPr>
              <a:t>the face in the image and create a Region of Interest (ROI).</a:t>
            </a:r>
          </a:p>
          <a:p>
            <a:pPr fontAlgn="base"/>
            <a:r>
              <a:rPr lang="en-US" dirty="0" smtClean="0">
                <a:latin typeface="Times New Roman" panose="02020603050405020304" pitchFamily="18" charset="0"/>
                <a:cs typeface="Times New Roman" panose="02020603050405020304" pitchFamily="18" charset="0"/>
              </a:rPr>
              <a:t>Detect </a:t>
            </a:r>
            <a:r>
              <a:rPr lang="en-US" dirty="0">
                <a:latin typeface="Times New Roman" panose="02020603050405020304" pitchFamily="18" charset="0"/>
                <a:cs typeface="Times New Roman" panose="02020603050405020304" pitchFamily="18" charset="0"/>
              </a:rPr>
              <a:t>the eyes from ROI and feed it to the classifier.</a:t>
            </a:r>
          </a:p>
          <a:p>
            <a:pPr fontAlgn="base"/>
            <a:r>
              <a:rPr lang="en-US" dirty="0" smtClean="0">
                <a:latin typeface="Times New Roman" panose="02020603050405020304" pitchFamily="18" charset="0"/>
                <a:cs typeface="Times New Roman" panose="02020603050405020304" pitchFamily="18" charset="0"/>
              </a:rPr>
              <a:t>Classifier </a:t>
            </a:r>
            <a:r>
              <a:rPr lang="en-US" dirty="0">
                <a:latin typeface="Times New Roman" panose="02020603050405020304" pitchFamily="18" charset="0"/>
                <a:cs typeface="Times New Roman" panose="02020603050405020304" pitchFamily="18" charset="0"/>
              </a:rPr>
              <a:t>will categorize whether eyes are open or closed.</a:t>
            </a:r>
          </a:p>
          <a:p>
            <a:pPr fontAlgn="base"/>
            <a:r>
              <a:rPr lang="en-US" dirty="0" smtClean="0">
                <a:latin typeface="Times New Roman" panose="02020603050405020304" pitchFamily="18" charset="0"/>
                <a:cs typeface="Times New Roman" panose="02020603050405020304" pitchFamily="18" charset="0"/>
              </a:rPr>
              <a:t>Calculate </a:t>
            </a:r>
            <a:r>
              <a:rPr lang="en-US" dirty="0">
                <a:latin typeface="Times New Roman" panose="02020603050405020304" pitchFamily="18" charset="0"/>
                <a:cs typeface="Times New Roman" panose="02020603050405020304" pitchFamily="18" charset="0"/>
              </a:rPr>
              <a:t>score to check whether the person is drowsy.</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5997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B4B4B"/>
      </a:dk2>
      <a:lt2>
        <a:srgbClr val="8ED5C1"/>
      </a:lt2>
      <a:accent1>
        <a:srgbClr val="73CBB2"/>
      </a:accent1>
      <a:accent2>
        <a:srgbClr val="AACD5B"/>
      </a:accent2>
      <a:accent3>
        <a:srgbClr val="65A9E1"/>
      </a:accent3>
      <a:accent4>
        <a:srgbClr val="6274D8"/>
      </a:accent4>
      <a:accent5>
        <a:srgbClr val="AB54D7"/>
      </a:accent5>
      <a:accent6>
        <a:srgbClr val="D15B37"/>
      </a:accent6>
      <a:hlink>
        <a:srgbClr val="BFE962"/>
      </a:hlink>
      <a:folHlink>
        <a:srgbClr val="C0D591"/>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47428100-C732-4B2E-A30A-5273F581A0FA}"/>
    </a:ext>
  </a:extLst>
</a:theme>
</file>

<file path=docProps/app.xml><?xml version="1.0" encoding="utf-8"?>
<Properties xmlns="http://schemas.openxmlformats.org/officeDocument/2006/extended-properties" xmlns:vt="http://schemas.openxmlformats.org/officeDocument/2006/docPropsVTypes">
  <Template>TM04033923[[fn=Depth]]</Template>
  <TotalTime>527</TotalTime>
  <Words>1158</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Corbel</vt:lpstr>
      <vt:lpstr>Times New Roman</vt:lpstr>
      <vt:lpstr>Wingdings</vt:lpstr>
      <vt:lpstr>Depth</vt:lpstr>
      <vt:lpstr>   Central University of Karnataka</vt:lpstr>
      <vt:lpstr>CONTENTS</vt:lpstr>
      <vt:lpstr>Introduction</vt:lpstr>
      <vt:lpstr>Problem Statement</vt:lpstr>
      <vt:lpstr>Existing System</vt:lpstr>
      <vt:lpstr>Proposed System</vt:lpstr>
      <vt:lpstr>Objective</vt:lpstr>
      <vt:lpstr>Requirements</vt:lpstr>
      <vt:lpstr>Methodology</vt:lpstr>
      <vt:lpstr>Classifier model</vt:lpstr>
      <vt:lpstr>Dataset</vt:lpstr>
      <vt:lpstr>Output</vt:lpstr>
      <vt:lpstr>Result</vt:lpstr>
      <vt:lpstr>Conclusion</vt:lpstr>
      <vt:lpstr>References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18</cp:revision>
  <dcterms:created xsi:type="dcterms:W3CDTF">2021-06-09T17:20:53Z</dcterms:created>
  <dcterms:modified xsi:type="dcterms:W3CDTF">2021-06-10T05:13:21Z</dcterms:modified>
</cp:coreProperties>
</file>