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4" r:id="rId1"/>
  </p:sldMasterIdLst>
  <p:sldIdLst>
    <p:sldId id="273" r:id="rId2"/>
    <p:sldId id="271" r:id="rId3"/>
    <p:sldId id="257" r:id="rId4"/>
    <p:sldId id="274" r:id="rId5"/>
    <p:sldId id="258" r:id="rId6"/>
    <p:sldId id="259" r:id="rId7"/>
    <p:sldId id="260" r:id="rId8"/>
    <p:sldId id="263" r:id="rId9"/>
    <p:sldId id="261" r:id="rId10"/>
    <p:sldId id="269" r:id="rId11"/>
    <p:sldId id="270" r:id="rId12"/>
    <p:sldId id="262" r:id="rId13"/>
    <p:sldId id="272" r:id="rId14"/>
    <p:sldId id="275" r:id="rId15"/>
    <p:sldId id="264" r:id="rId16"/>
    <p:sldId id="265" r:id="rId17"/>
    <p:sldId id="266" r:id="rId18"/>
    <p:sldId id="267"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72" autoAdjust="0"/>
    <p:restoredTop sz="94712" autoAdjust="0"/>
  </p:normalViewPr>
  <p:slideViewPr>
    <p:cSldViewPr snapToGrid="0">
      <p:cViewPr varScale="1">
        <p:scale>
          <a:sx n="81" d="100"/>
          <a:sy n="81" d="100"/>
        </p:scale>
        <p:origin x="300"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947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58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1246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075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222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946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4023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186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22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2/15/2021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026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238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2/15/2021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41508"/>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smtClean="0">
                <a:latin typeface="Times New Roman" panose="02020603050405020304" pitchFamily="18" charset="0"/>
                <a:cs typeface="Times New Roman" panose="02020603050405020304" pitchFamily="18" charset="0"/>
              </a:rPr>
              <a:t>Extraction of dynamic data from an Aadhar Card</a:t>
            </a:r>
            <a:endParaRPr lang="en-US" b="1">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cap="none" dirty="0" smtClean="0"/>
              <a:t>Under the Guidance of : </a:t>
            </a:r>
            <a:r>
              <a:rPr lang="en-US" cap="none" dirty="0"/>
              <a:t>K</a:t>
            </a:r>
            <a:r>
              <a:rPr lang="en-US" cap="none" dirty="0" smtClean="0"/>
              <a:t>unal  Shriwas(Data Scientist)</a:t>
            </a:r>
            <a:endParaRPr lang="en-US" cap="none" dirty="0" smtClean="0"/>
          </a:p>
          <a:p>
            <a:r>
              <a:rPr lang="en-US" cap="none" dirty="0" smtClean="0"/>
              <a:t>Submitted By : Archana</a:t>
            </a:r>
            <a:endParaRPr lang="en-US" cap="none" dirty="0"/>
          </a:p>
        </p:txBody>
      </p:sp>
    </p:spTree>
    <p:extLst>
      <p:ext uri="{BB962C8B-B14F-4D97-AF65-F5344CB8AC3E}">
        <p14:creationId xmlns:p14="http://schemas.microsoft.com/office/powerpoint/2010/main" val="306912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1097280" y="4482345"/>
            <a:ext cx="10058400" cy="1143000"/>
          </a:xfrm>
        </p:spPr>
        <p:txBody>
          <a:bodyPr/>
          <a:lstStyle/>
          <a:p>
            <a:endParaRPr lang="en-US" b="1" cap="none" dirty="0">
              <a:latin typeface="Times New Roman" panose="02020603050405020304" pitchFamily="18" charset="0"/>
              <a:cs typeface="Times New Roman" panose="02020603050405020304" pitchFamily="18" charset="0"/>
            </a:endParaRPr>
          </a:p>
          <a:p>
            <a:r>
              <a:rPr lang="en-US" b="1" cap="none" dirty="0" smtClean="0">
                <a:latin typeface="Times New Roman" panose="02020603050405020304" pitchFamily="18" charset="0"/>
                <a:cs typeface="Times New Roman" panose="02020603050405020304" pitchFamily="18" charset="0"/>
              </a:rPr>
              <a:t>Data frame </a:t>
            </a:r>
            <a:endParaRPr lang="en-US" b="1" cap="none"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1" y="167269"/>
            <a:ext cx="10058400" cy="4672360"/>
          </a:xfrm>
          <a:prstGeom prst="rect">
            <a:avLst/>
          </a:prstGeom>
        </p:spPr>
      </p:pic>
    </p:spTree>
    <p:extLst>
      <p:ext uri="{BB962C8B-B14F-4D97-AF65-F5344CB8AC3E}">
        <p14:creationId xmlns:p14="http://schemas.microsoft.com/office/powerpoint/2010/main" val="40045048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Blank template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4160" y="2442965"/>
            <a:ext cx="4344006" cy="2829320"/>
          </a:xfrm>
        </p:spPr>
      </p:pic>
    </p:spTree>
    <p:extLst>
      <p:ext uri="{BB962C8B-B14F-4D97-AF65-F5344CB8AC3E}">
        <p14:creationId xmlns:p14="http://schemas.microsoft.com/office/powerpoint/2010/main" val="28322147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055" y="329327"/>
            <a:ext cx="4153480" cy="3077004"/>
          </a:xfrm>
          <a:prstGeom prst="rect">
            <a:avLst/>
          </a:prstGeom>
        </p:spPr>
      </p:pic>
      <p:sp>
        <p:nvSpPr>
          <p:cNvPr id="6" name="Right Arrow 5"/>
          <p:cNvSpPr/>
          <p:nvPr/>
        </p:nvSpPr>
        <p:spPr>
          <a:xfrm>
            <a:off x="5129561" y="1940312"/>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6633" y="262642"/>
            <a:ext cx="4334480" cy="3143689"/>
          </a:xfrm>
          <a:prstGeom prst="rect">
            <a:avLst/>
          </a:prstGeom>
        </p:spPr>
      </p:pic>
      <p:sp>
        <p:nvSpPr>
          <p:cNvPr id="8" name="Down Arrow 7"/>
          <p:cNvSpPr/>
          <p:nvPr/>
        </p:nvSpPr>
        <p:spPr>
          <a:xfrm>
            <a:off x="8441473" y="3562338"/>
            <a:ext cx="484632" cy="7977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8345" y="4630019"/>
            <a:ext cx="2191056" cy="876422"/>
          </a:xfrm>
          <a:prstGeom prst="rect">
            <a:avLst/>
          </a:prstGeom>
        </p:spPr>
      </p:pic>
    </p:spTree>
    <p:extLst>
      <p:ext uri="{BB962C8B-B14F-4D97-AF65-F5344CB8AC3E}">
        <p14:creationId xmlns:p14="http://schemas.microsoft.com/office/powerpoint/2010/main" val="2035314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Algorithm</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mtClean="0"/>
              <a:t> Step </a:t>
            </a:r>
            <a:r>
              <a:rPr lang="en-US"/>
              <a:t>1.  Generate the names, date of births, gender and Aadhar numbers randomly by </a:t>
            </a:r>
            <a:r>
              <a:rPr lang="en-US" smtClean="0"/>
              <a:t>     importing </a:t>
            </a:r>
            <a:r>
              <a:rPr lang="en-US"/>
              <a:t>Random in python</a:t>
            </a:r>
            <a:r>
              <a:rPr lang="en-US" smtClean="0"/>
              <a:t>.</a:t>
            </a:r>
          </a:p>
          <a:p>
            <a:pPr>
              <a:buFont typeface="Wingdings" panose="05000000000000000000" pitchFamily="2" charset="2"/>
              <a:buChar char="q"/>
            </a:pPr>
            <a:r>
              <a:rPr lang="en-US"/>
              <a:t> </a:t>
            </a:r>
            <a:r>
              <a:rPr lang="en-US" smtClean="0"/>
              <a:t>Step </a:t>
            </a:r>
            <a:r>
              <a:rPr lang="en-US"/>
              <a:t>2. Generate a CSV file using all the generated data</a:t>
            </a:r>
            <a:r>
              <a:rPr lang="en-US" smtClean="0"/>
              <a:t>.</a:t>
            </a:r>
          </a:p>
          <a:p>
            <a:pPr>
              <a:buFont typeface="Wingdings" panose="05000000000000000000" pitchFamily="2" charset="2"/>
              <a:buChar char="q"/>
            </a:pPr>
            <a:r>
              <a:rPr lang="en-US"/>
              <a:t> </a:t>
            </a:r>
            <a:r>
              <a:rPr lang="en-US" smtClean="0"/>
              <a:t>Step </a:t>
            </a:r>
            <a:r>
              <a:rPr lang="en-US"/>
              <a:t>3. Convert the CSV file into data frame</a:t>
            </a:r>
            <a:r>
              <a:rPr lang="en-US" smtClean="0"/>
              <a:t>.</a:t>
            </a:r>
          </a:p>
          <a:p>
            <a:pPr>
              <a:buFont typeface="Wingdings" panose="05000000000000000000" pitchFamily="2" charset="2"/>
              <a:buChar char="q"/>
            </a:pPr>
            <a:r>
              <a:rPr lang="en-US"/>
              <a:t> </a:t>
            </a:r>
            <a:r>
              <a:rPr lang="en-US" smtClean="0"/>
              <a:t>Step </a:t>
            </a:r>
            <a:r>
              <a:rPr lang="en-US"/>
              <a:t>4. Create a Blank template and insert the image file and data frame into the template</a:t>
            </a:r>
            <a:r>
              <a:rPr lang="en-US" smtClean="0"/>
              <a:t>.</a:t>
            </a:r>
          </a:p>
          <a:p>
            <a:pPr>
              <a:buFont typeface="Wingdings" panose="05000000000000000000" pitchFamily="2" charset="2"/>
              <a:buChar char="q"/>
            </a:pPr>
            <a:r>
              <a:rPr lang="en-US"/>
              <a:t> </a:t>
            </a:r>
            <a:r>
              <a:rPr lang="en-US" smtClean="0"/>
              <a:t>Step </a:t>
            </a:r>
            <a:r>
              <a:rPr lang="en-US"/>
              <a:t>5. Apply OCR technique loading the card and text extraction</a:t>
            </a:r>
            <a:r>
              <a:rPr lang="en-US" smtClean="0"/>
              <a:t>.</a:t>
            </a:r>
          </a:p>
          <a:p>
            <a:pPr>
              <a:buFont typeface="Wingdings" panose="05000000000000000000" pitchFamily="2" charset="2"/>
              <a:buChar char="q"/>
            </a:pPr>
            <a:r>
              <a:rPr lang="en-US"/>
              <a:t> </a:t>
            </a:r>
            <a:r>
              <a:rPr lang="en-US" smtClean="0"/>
              <a:t>Step </a:t>
            </a:r>
            <a:r>
              <a:rPr lang="en-US"/>
              <a:t>6. Use regular expression for text cleaning</a:t>
            </a:r>
            <a:r>
              <a:rPr lang="en-US" smtClean="0"/>
              <a:t>.</a:t>
            </a:r>
          </a:p>
          <a:p>
            <a:pPr>
              <a:buFont typeface="Wingdings" panose="05000000000000000000" pitchFamily="2" charset="2"/>
              <a:buChar char="q"/>
            </a:pPr>
            <a:r>
              <a:rPr lang="en-US"/>
              <a:t> </a:t>
            </a:r>
            <a:r>
              <a:rPr lang="en-US" smtClean="0"/>
              <a:t>Step </a:t>
            </a:r>
            <a:r>
              <a:rPr lang="en-US"/>
              <a:t>7. The remaining text is required output.</a:t>
            </a:r>
          </a:p>
          <a:p>
            <a:r>
              <a:rPr lang="en-US"/>
              <a:t> </a:t>
            </a:r>
          </a:p>
          <a:p>
            <a:endParaRPr lang="en-US"/>
          </a:p>
        </p:txBody>
      </p:sp>
    </p:spTree>
    <p:extLst>
      <p:ext uri="{BB962C8B-B14F-4D97-AF65-F5344CB8AC3E}">
        <p14:creationId xmlns:p14="http://schemas.microsoft.com/office/powerpoint/2010/main" val="2760422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Applications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t> The current software will be applied in the following criteria or regions.</a:t>
            </a:r>
          </a:p>
          <a:p>
            <a:pPr>
              <a:buFont typeface="Wingdings" panose="05000000000000000000" pitchFamily="2" charset="2"/>
              <a:buChar char="q"/>
            </a:pPr>
            <a:r>
              <a:rPr lang="en-US" dirty="0"/>
              <a:t> </a:t>
            </a:r>
            <a:r>
              <a:rPr lang="en-US" dirty="0" smtClean="0"/>
              <a:t>Banking Sector</a:t>
            </a:r>
          </a:p>
          <a:p>
            <a:pPr>
              <a:buFont typeface="Wingdings" panose="05000000000000000000" pitchFamily="2" charset="2"/>
              <a:buChar char="q"/>
            </a:pPr>
            <a:r>
              <a:rPr lang="en-US" dirty="0"/>
              <a:t> </a:t>
            </a:r>
            <a:r>
              <a:rPr lang="en-US" dirty="0" smtClean="0"/>
              <a:t>Education System</a:t>
            </a:r>
          </a:p>
          <a:p>
            <a:pPr>
              <a:buFont typeface="Wingdings" panose="05000000000000000000" pitchFamily="2" charset="2"/>
              <a:buChar char="q"/>
            </a:pPr>
            <a:r>
              <a:rPr lang="en-US" dirty="0"/>
              <a:t> </a:t>
            </a:r>
            <a:r>
              <a:rPr lang="en-US" dirty="0" smtClean="0"/>
              <a:t>Business area</a:t>
            </a:r>
          </a:p>
          <a:p>
            <a:pPr>
              <a:buFont typeface="Wingdings" panose="05000000000000000000" pitchFamily="2" charset="2"/>
              <a:buChar char="q"/>
            </a:pPr>
            <a:r>
              <a:rPr lang="en-US" dirty="0"/>
              <a:t> </a:t>
            </a:r>
            <a:r>
              <a:rPr lang="en-US" dirty="0" smtClean="0"/>
              <a:t>Government sector</a:t>
            </a:r>
            <a:endParaRPr lang="en-US" dirty="0"/>
          </a:p>
        </p:txBody>
      </p:sp>
    </p:spTree>
    <p:extLst>
      <p:ext uri="{BB962C8B-B14F-4D97-AF65-F5344CB8AC3E}">
        <p14:creationId xmlns:p14="http://schemas.microsoft.com/office/powerpoint/2010/main" val="243268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Result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current projects will results as a software which will help in reducing the human work.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current project is giving approx. 80% result .i.e it is successfully working 80</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some </a:t>
            </a:r>
            <a:r>
              <a:rPr lang="en-US" dirty="0">
                <a:latin typeface="Times New Roman" panose="02020603050405020304" pitchFamily="18" charset="0"/>
                <a:cs typeface="Times New Roman" panose="02020603050405020304" pitchFamily="18" charset="0"/>
              </a:rPr>
              <a:t>of the drawbacks are like for some images it is not giving exact output.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ensure that if we will get exact results further. As this is using machine learning technologies it will give the optimal results as possible. </a:t>
            </a:r>
          </a:p>
          <a:p>
            <a:endParaRPr lang="en-US" dirty="0"/>
          </a:p>
        </p:txBody>
      </p:sp>
    </p:spTree>
    <p:extLst>
      <p:ext uri="{BB962C8B-B14F-4D97-AF65-F5344CB8AC3E}">
        <p14:creationId xmlns:p14="http://schemas.microsoft.com/office/powerpoint/2010/main" val="20247078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7641" y="219695"/>
            <a:ext cx="10058400" cy="1450757"/>
          </a:xfrm>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t> </a:t>
            </a:r>
            <a:r>
              <a:rPr lang="en-US" dirty="0">
                <a:latin typeface="Times New Roman" panose="02020603050405020304" pitchFamily="18" charset="0"/>
                <a:cs typeface="Times New Roman" panose="02020603050405020304" pitchFamily="18" charset="0"/>
              </a:rPr>
              <a:t>Now we conclude that after applying all the required Machine learning techniques on Aadhaar card. And we got the required result. The resulting card reader system is helpful for the human beings to reduce the work. And it is helpful in all the sectors such as banking system, education field etc.</a:t>
            </a:r>
          </a:p>
          <a:p>
            <a:r>
              <a:rPr lang="en-US" dirty="0">
                <a:latin typeface="Times New Roman" panose="02020603050405020304" pitchFamily="18" charset="0"/>
                <a:cs typeface="Times New Roman" panose="02020603050405020304" pitchFamily="18" charset="0"/>
              </a:rPr>
              <a:t>              As like in every field there will be a verification process where we will take the identity proof and for verification we add the details from the card. For creating this card reader system we can apply other OCR techniques also.</a:t>
            </a:r>
          </a:p>
        </p:txBody>
      </p:sp>
    </p:spTree>
    <p:extLst>
      <p:ext uri="{BB962C8B-B14F-4D97-AF65-F5344CB8AC3E}">
        <p14:creationId xmlns:p14="http://schemas.microsoft.com/office/powerpoint/2010/main" val="3446178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8544"/>
            <a:ext cx="10058400" cy="1450757"/>
          </a:xfrm>
        </p:spPr>
        <p:txBody>
          <a:bodyPr/>
          <a:lstStyle/>
          <a:p>
            <a:r>
              <a:rPr lang="en-US" b="1" dirty="0" smtClean="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Extraction </a:t>
            </a:r>
            <a:r>
              <a:rPr lang="en-US" dirty="0">
                <a:latin typeface="Times New Roman" panose="02020603050405020304" pitchFamily="18" charset="0"/>
                <a:cs typeface="Times New Roman" panose="02020603050405020304" pitchFamily="18" charset="0"/>
              </a:rPr>
              <a:t>Of Aadhar IDs Using OpenCV &amp; TensorFlow- Sushil ...</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dilippuri/Aadhaar-Card-OCR: Extract text information ... </a:t>
            </a:r>
            <a:r>
              <a:rPr lang="en-US" dirty="0" smtClean="0">
                <a:latin typeface="Times New Roman" panose="02020603050405020304" pitchFamily="18" charset="0"/>
                <a:cs typeface="Times New Roman" panose="02020603050405020304" pitchFamily="18" charset="0"/>
              </a:rPr>
              <a:t>– GitHub</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Aadhaar Generation - Unique Identification Authority of India ...</a:t>
            </a:r>
          </a:p>
          <a:p>
            <a:pPr marL="0" indent="0">
              <a:buNone/>
            </a:pPr>
            <a:endParaRPr lang="en-US" dirty="0"/>
          </a:p>
          <a:p>
            <a:pPr>
              <a:buFont typeface="Wingdings" panose="05000000000000000000" pitchFamily="2" charset="2"/>
              <a:buChar char="q"/>
            </a:pPr>
            <a:endParaRPr lang="en-US" dirty="0" smtClean="0"/>
          </a:p>
          <a:p>
            <a:pPr>
              <a:buFont typeface="Wingdings" panose="05000000000000000000" pitchFamily="2" charset="2"/>
              <a:buChar char="q"/>
            </a:pPr>
            <a:endParaRPr lang="en-US" dirty="0"/>
          </a:p>
          <a:p>
            <a:pPr marL="0" indent="0">
              <a:buNone/>
            </a:pPr>
            <a:r>
              <a:rPr lang="en-US" dirty="0"/>
              <a:t/>
            </a:r>
            <a:br>
              <a:rPr lang="en-US" dirty="0"/>
            </a:br>
            <a:r>
              <a:rPr lang="en-US" dirty="0" smtClean="0"/>
              <a:t>  </a:t>
            </a:r>
            <a:endParaRPr lang="en-US" dirty="0"/>
          </a:p>
        </p:txBody>
      </p:sp>
    </p:spTree>
    <p:extLst>
      <p:ext uri="{BB962C8B-B14F-4D97-AF65-F5344CB8AC3E}">
        <p14:creationId xmlns:p14="http://schemas.microsoft.com/office/powerpoint/2010/main" val="3769159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63039" y="747801"/>
            <a:ext cx="10058400" cy="3566160"/>
          </a:xfrm>
        </p:spPr>
        <p:txBody>
          <a:bodyPr/>
          <a:lstStyle/>
          <a:p>
            <a:r>
              <a:rPr lang="en-US" b="1" i="1"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Any queries?</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02353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Thank you</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81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Index</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q"/>
            </a:pPr>
            <a:r>
              <a:rPr lang="en-US" dirty="0" smtClean="0"/>
              <a:t> Introduction</a:t>
            </a:r>
          </a:p>
          <a:p>
            <a:pPr>
              <a:buFont typeface="Wingdings" panose="05000000000000000000" pitchFamily="2" charset="2"/>
              <a:buChar char="q"/>
            </a:pPr>
            <a:r>
              <a:rPr lang="en-US" dirty="0" smtClean="0"/>
              <a:t> Problem statement</a:t>
            </a:r>
          </a:p>
          <a:p>
            <a:pPr>
              <a:buFont typeface="Wingdings" panose="05000000000000000000" pitchFamily="2" charset="2"/>
              <a:buChar char="q"/>
            </a:pPr>
            <a:r>
              <a:rPr lang="en-US" dirty="0"/>
              <a:t> </a:t>
            </a:r>
            <a:r>
              <a:rPr lang="en-US" dirty="0" smtClean="0"/>
              <a:t>Existing System</a:t>
            </a:r>
          </a:p>
          <a:p>
            <a:pPr>
              <a:buFont typeface="Wingdings" panose="05000000000000000000" pitchFamily="2" charset="2"/>
              <a:buChar char="q"/>
            </a:pPr>
            <a:r>
              <a:rPr lang="en-US" dirty="0"/>
              <a:t> </a:t>
            </a:r>
            <a:r>
              <a:rPr lang="en-US" dirty="0" smtClean="0"/>
              <a:t>Gaps in Existing System</a:t>
            </a:r>
          </a:p>
          <a:p>
            <a:pPr>
              <a:buFont typeface="Wingdings" panose="05000000000000000000" pitchFamily="2" charset="2"/>
              <a:buChar char="q"/>
            </a:pPr>
            <a:r>
              <a:rPr lang="en-US" dirty="0"/>
              <a:t> </a:t>
            </a:r>
            <a:r>
              <a:rPr lang="en-US" dirty="0" smtClean="0"/>
              <a:t>Objective</a:t>
            </a:r>
          </a:p>
          <a:p>
            <a:pPr>
              <a:buFont typeface="Wingdings" panose="05000000000000000000" pitchFamily="2" charset="2"/>
              <a:buChar char="q"/>
            </a:pPr>
            <a:r>
              <a:rPr lang="en-US" dirty="0"/>
              <a:t> </a:t>
            </a:r>
            <a:r>
              <a:rPr lang="en-US" dirty="0" smtClean="0"/>
              <a:t>Requirements</a:t>
            </a:r>
          </a:p>
          <a:p>
            <a:pPr>
              <a:buFont typeface="Wingdings" panose="05000000000000000000" pitchFamily="2" charset="2"/>
              <a:buChar char="q"/>
            </a:pPr>
            <a:r>
              <a:rPr lang="en-US" dirty="0"/>
              <a:t> </a:t>
            </a:r>
            <a:r>
              <a:rPr lang="en-US" dirty="0" smtClean="0"/>
              <a:t>Method</a:t>
            </a:r>
          </a:p>
          <a:p>
            <a:pPr>
              <a:buFont typeface="Wingdings" panose="05000000000000000000" pitchFamily="2" charset="2"/>
              <a:buChar char="q"/>
            </a:pPr>
            <a:r>
              <a:rPr lang="en-US" dirty="0"/>
              <a:t> </a:t>
            </a:r>
            <a:r>
              <a:rPr lang="en-US" dirty="0" smtClean="0"/>
              <a:t>Algorithm</a:t>
            </a:r>
          </a:p>
          <a:p>
            <a:pPr>
              <a:buFont typeface="Wingdings" panose="05000000000000000000" pitchFamily="2" charset="2"/>
              <a:buChar char="q"/>
            </a:pPr>
            <a:r>
              <a:rPr lang="en-US" dirty="0"/>
              <a:t> </a:t>
            </a:r>
            <a:r>
              <a:rPr lang="en-US" dirty="0" smtClean="0"/>
              <a:t>Applications</a:t>
            </a:r>
            <a:endParaRPr lang="en-US" dirty="0" smtClean="0"/>
          </a:p>
          <a:p>
            <a:pPr>
              <a:buFont typeface="Wingdings" panose="05000000000000000000" pitchFamily="2" charset="2"/>
              <a:buChar char="q"/>
            </a:pPr>
            <a:r>
              <a:rPr lang="en-US" dirty="0"/>
              <a:t> </a:t>
            </a:r>
            <a:r>
              <a:rPr lang="en-US" dirty="0" smtClean="0"/>
              <a:t>Result</a:t>
            </a:r>
          </a:p>
          <a:p>
            <a:pPr>
              <a:buFont typeface="Wingdings" panose="05000000000000000000" pitchFamily="2" charset="2"/>
              <a:buChar char="q"/>
            </a:pPr>
            <a:r>
              <a:rPr lang="en-US" dirty="0"/>
              <a:t> </a:t>
            </a:r>
            <a:r>
              <a:rPr lang="en-US" dirty="0" smtClean="0"/>
              <a:t>Conclusion</a:t>
            </a:r>
          </a:p>
          <a:p>
            <a:pPr>
              <a:buFont typeface="Wingdings" panose="05000000000000000000" pitchFamily="2" charset="2"/>
              <a:buChar char="q"/>
            </a:pPr>
            <a:r>
              <a:rPr lang="en-US" dirty="0"/>
              <a:t> </a:t>
            </a:r>
            <a:r>
              <a:rPr lang="en-US" dirty="0" smtClean="0"/>
              <a:t>References</a:t>
            </a:r>
            <a:endParaRPr lang="en-US" dirty="0"/>
          </a:p>
        </p:txBody>
      </p:sp>
    </p:spTree>
    <p:extLst>
      <p:ext uri="{BB962C8B-B14F-4D97-AF65-F5344CB8AC3E}">
        <p14:creationId xmlns:p14="http://schemas.microsoft.com/office/powerpoint/2010/main" val="3225292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 The current project is one of the emerging and future useful </a:t>
            </a:r>
            <a:r>
              <a:rPr lang="en-US" dirty="0" err="1" smtClean="0">
                <a:latin typeface="Times New Roman" panose="02020603050405020304" pitchFamily="18" charset="0"/>
                <a:cs typeface="Times New Roman" panose="02020603050405020304" pitchFamily="18" charset="0"/>
              </a:rPr>
              <a:t>software.Here</a:t>
            </a:r>
            <a:r>
              <a:rPr lang="en-US" dirty="0" smtClean="0">
                <a:latin typeface="Times New Roman" panose="02020603050405020304" pitchFamily="18" charset="0"/>
                <a:cs typeface="Times New Roman" panose="02020603050405020304" pitchFamily="18" charset="0"/>
              </a:rPr>
              <a:t> we are taking specially Aadhar card as input </a:t>
            </a:r>
            <a:r>
              <a:rPr lang="en-US" dirty="0" err="1" smtClean="0">
                <a:latin typeface="Times New Roman" panose="02020603050405020304" pitchFamily="18" charset="0"/>
                <a:cs typeface="Times New Roman" panose="02020603050405020304" pitchFamily="18" charset="0"/>
              </a:rPr>
              <a:t>card.The</a:t>
            </a:r>
            <a:r>
              <a:rPr lang="en-US" dirty="0" smtClean="0">
                <a:latin typeface="Times New Roman" panose="02020603050405020304" pitchFamily="18" charset="0"/>
                <a:cs typeface="Times New Roman" panose="02020603050405020304" pitchFamily="18" charset="0"/>
              </a:rPr>
              <a:t> resulting output will be the extracted Data from Aadhar card. </a:t>
            </a:r>
          </a:p>
          <a:p>
            <a:pPr marL="0" indent="0">
              <a:buNone/>
            </a:pPr>
            <a:r>
              <a:rPr lang="en-US" dirty="0" smtClean="0">
                <a:latin typeface="Times New Roman" panose="02020603050405020304" pitchFamily="18" charset="0"/>
                <a:cs typeface="Times New Roman" panose="02020603050405020304" pitchFamily="18" charset="0"/>
              </a:rPr>
              <a:t>                                          The extracted data contains name, Date of Birth, Gender and Aadhar </a:t>
            </a:r>
            <a:r>
              <a:rPr lang="en-US" dirty="0" smtClean="0">
                <a:latin typeface="Times New Roman" panose="02020603050405020304" pitchFamily="18" charset="0"/>
                <a:cs typeface="Times New Roman" panose="02020603050405020304" pitchFamily="18" charset="0"/>
              </a:rPr>
              <a:t>number. For </a:t>
            </a:r>
            <a:r>
              <a:rPr lang="en-US" dirty="0" smtClean="0">
                <a:latin typeface="Times New Roman" panose="02020603050405020304" pitchFamily="18" charset="0"/>
                <a:cs typeface="Times New Roman" panose="02020603050405020304" pitchFamily="18" charset="0"/>
              </a:rPr>
              <a:t>building the software we are using mainly machine learning techniques like superimposition, text extracting tools, text cleaning tools etc.  </a:t>
            </a:r>
          </a:p>
          <a:p>
            <a:pPr marL="0" indent="0">
              <a:buNone/>
            </a:pPr>
            <a:r>
              <a:rPr lang="en-US" dirty="0" smtClean="0">
                <a:latin typeface="Times New Roman" panose="02020603050405020304" pitchFamily="18" charset="0"/>
                <a:cs typeface="Times New Roman" panose="02020603050405020304" pitchFamily="18" charset="0"/>
              </a:rPr>
              <a:t>                                      The project will be useful for our future especially in Government sector where instead of entering the data by manually by seeing the card we use this </a:t>
            </a:r>
            <a:r>
              <a:rPr lang="en-US" dirty="0" smtClean="0">
                <a:latin typeface="Times New Roman" panose="02020603050405020304" pitchFamily="18" charset="0"/>
                <a:cs typeface="Times New Roman" panose="02020603050405020304" pitchFamily="18" charset="0"/>
              </a:rPr>
              <a:t>system </a:t>
            </a:r>
            <a:r>
              <a:rPr lang="en-US" dirty="0" smtClean="0">
                <a:latin typeface="Times New Roman" panose="02020603050405020304" pitchFamily="18" charset="0"/>
                <a:cs typeface="Times New Roman" panose="02020603050405020304" pitchFamily="18" charset="0"/>
              </a:rPr>
              <a:t>which will take input card and within seconds gives output</a:t>
            </a:r>
            <a:r>
              <a:rPr lang="en-US" dirty="0" smtClean="0"/>
              <a:t>.</a:t>
            </a:r>
            <a:endParaRPr lang="en-US" dirty="0"/>
          </a:p>
        </p:txBody>
      </p:sp>
    </p:spTree>
    <p:extLst>
      <p:ext uri="{BB962C8B-B14F-4D97-AF65-F5344CB8AC3E}">
        <p14:creationId xmlns:p14="http://schemas.microsoft.com/office/powerpoint/2010/main" val="3349935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latin typeface="Times New Roman" panose="02020603050405020304" pitchFamily="18" charset="0"/>
                <a:cs typeface="Times New Roman" panose="02020603050405020304" pitchFamily="18" charset="0"/>
              </a:rPr>
              <a:t>Problem Statement</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By inserting an Aadhar card into the software , the resultant output will be required extracted data.</a:t>
            </a:r>
          </a:p>
          <a:p>
            <a:pPr>
              <a:buFont typeface="Wingdings" panose="05000000000000000000" pitchFamily="2" charset="2"/>
              <a:buChar char="q"/>
            </a:pPr>
            <a:r>
              <a:rPr lang="en-US" dirty="0"/>
              <a:t> </a:t>
            </a:r>
            <a:r>
              <a:rPr lang="en-US" dirty="0" smtClean="0"/>
              <a:t>The extracted data contain name, father name, Date of Birth and Aadhar </a:t>
            </a:r>
            <a:r>
              <a:rPr lang="en-US" dirty="0" smtClean="0"/>
              <a:t>number of an individual to whom the card belongs to.</a:t>
            </a:r>
            <a:endParaRPr lang="en-US" dirty="0"/>
          </a:p>
        </p:txBody>
      </p:sp>
    </p:spTree>
    <p:extLst>
      <p:ext uri="{BB962C8B-B14F-4D97-AF65-F5344CB8AC3E}">
        <p14:creationId xmlns:p14="http://schemas.microsoft.com/office/powerpoint/2010/main" val="1606614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Existing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Currently we are entering the data from the Aadhar card by manually seeing it and entering it in a computer.</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this traditional method is going on in every Government sectors and education systems.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traditional method is useful enough when there are limited number of inputs.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large number of inputs it is heavy.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mostly while entering the data the person requires hardcopy of the card.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905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Gaps in Existing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Existing system is traditional one which will take more time compared to the current software.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a:t>
            </a:r>
            <a:r>
              <a:rPr lang="en-US" dirty="0" smtClean="0">
                <a:latin typeface="Times New Roman" panose="02020603050405020304" pitchFamily="18" charset="0"/>
                <a:cs typeface="Times New Roman" panose="02020603050405020304" pitchFamily="18" charset="0"/>
              </a:rPr>
              <a:t>he method is useful when there are small number of inputs.</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For  large inputs it will be heavy.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Sometimes while entering the data mistakes may occur.</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3004084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19695"/>
            <a:ext cx="10058400" cy="1450757"/>
          </a:xfrm>
        </p:spPr>
        <p:txBody>
          <a:bodyPr/>
          <a:lstStyle/>
          <a:p>
            <a:r>
              <a:rPr lang="en-US" b="1" dirty="0" smtClean="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 The main goal of the project is to extract the following data from the input Aadhar card within time and correct accuracy.</a:t>
            </a:r>
          </a:p>
          <a:p>
            <a:r>
              <a:rPr lang="en-US" dirty="0" smtClean="0">
                <a:latin typeface="Times New Roman" panose="02020603050405020304" pitchFamily="18" charset="0"/>
                <a:cs typeface="Times New Roman" panose="02020603050405020304" pitchFamily="18" charset="0"/>
              </a:rPr>
              <a:t>1. Name</a:t>
            </a:r>
          </a:p>
          <a:p>
            <a:r>
              <a:rPr lang="en-US" dirty="0" smtClean="0">
                <a:latin typeface="Times New Roman" panose="02020603050405020304" pitchFamily="18" charset="0"/>
                <a:cs typeface="Times New Roman" panose="02020603050405020304" pitchFamily="18" charset="0"/>
              </a:rPr>
              <a:t>2. Date of Birth</a:t>
            </a:r>
          </a:p>
          <a:p>
            <a:r>
              <a:rPr lang="en-US" dirty="0" smtClean="0">
                <a:latin typeface="Times New Roman" panose="02020603050405020304" pitchFamily="18" charset="0"/>
                <a:cs typeface="Times New Roman" panose="02020603050405020304" pitchFamily="18" charset="0"/>
              </a:rPr>
              <a:t>3. Gender</a:t>
            </a:r>
          </a:p>
          <a:p>
            <a:r>
              <a:rPr lang="en-US" dirty="0" smtClean="0">
                <a:latin typeface="Times New Roman" panose="02020603050405020304" pitchFamily="18" charset="0"/>
                <a:cs typeface="Times New Roman" panose="02020603050405020304" pitchFamily="18" charset="0"/>
              </a:rPr>
              <a:t>4. Aadhar number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538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Requirements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0" y="1845734"/>
            <a:ext cx="10058400" cy="4354344"/>
          </a:xfrm>
        </p:spPr>
        <p:txBody>
          <a:bodyPr>
            <a:normAutofit lnSpcReduction="10000"/>
          </a:bodyPr>
          <a:lstStyle/>
          <a:p>
            <a:pPr>
              <a:buFont typeface="Wingdings" panose="05000000000000000000" pitchFamily="2" charset="2"/>
              <a:buChar char="q"/>
            </a:pPr>
            <a:r>
              <a:rPr lang="en-US" dirty="0" smtClean="0"/>
              <a:t> </a:t>
            </a:r>
            <a:r>
              <a:rPr lang="en-US" dirty="0" smtClean="0">
                <a:latin typeface="Times New Roman" panose="02020603050405020304" pitchFamily="18" charset="0"/>
                <a:cs typeface="Times New Roman" panose="02020603050405020304" pitchFamily="18" charset="0"/>
              </a:rPr>
              <a:t>Software requirements:</a:t>
            </a:r>
          </a:p>
          <a:p>
            <a:pPr marL="457200" indent="-457200">
              <a:buAutoNum type="arabicPeriod"/>
            </a:pPr>
            <a:r>
              <a:rPr lang="en-US" dirty="0" smtClean="0">
                <a:latin typeface="Times New Roman" panose="02020603050405020304" pitchFamily="18" charset="0"/>
                <a:cs typeface="Times New Roman" panose="02020603050405020304" pitchFamily="18" charset="0"/>
              </a:rPr>
              <a:t>Python</a:t>
            </a:r>
          </a:p>
          <a:p>
            <a:pPr marL="457200" indent="-457200">
              <a:buAutoNum type="arabicPeriod"/>
            </a:pPr>
            <a:r>
              <a:rPr lang="en-US" dirty="0" smtClean="0">
                <a:latin typeface="Times New Roman" panose="02020603050405020304" pitchFamily="18" charset="0"/>
                <a:cs typeface="Times New Roman" panose="02020603050405020304" pitchFamily="18" charset="0"/>
              </a:rPr>
              <a:t>Open CV</a:t>
            </a:r>
          </a:p>
          <a:p>
            <a:pPr marL="457200" indent="-457200">
              <a:buAutoNum type="arabicPeriod"/>
            </a:pPr>
            <a:r>
              <a:rPr lang="en-US" dirty="0" smtClean="0">
                <a:latin typeface="Times New Roman" panose="02020603050405020304" pitchFamily="18" charset="0"/>
                <a:cs typeface="Times New Roman" panose="02020603050405020304" pitchFamily="18" charset="0"/>
              </a:rPr>
              <a:t>Pytesseract</a:t>
            </a:r>
          </a:p>
          <a:p>
            <a:pPr marL="457200" indent="-457200">
              <a:buAutoNum type="arabicPeriod"/>
            </a:pPr>
            <a:r>
              <a:rPr lang="en-US" dirty="0" smtClean="0">
                <a:latin typeface="Times New Roman" panose="02020603050405020304" pitchFamily="18" charset="0"/>
                <a:cs typeface="Times New Roman" panose="02020603050405020304" pitchFamily="18" charset="0"/>
              </a:rPr>
              <a:t>Regex</a:t>
            </a: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Hardware requirements:</a:t>
            </a:r>
          </a:p>
          <a:p>
            <a:pPr marL="457200" indent="-457200">
              <a:buAutoNum type="arabicPeriod"/>
            </a:pPr>
            <a:r>
              <a:rPr lang="en-US" dirty="0" smtClean="0">
                <a:latin typeface="Times New Roman" panose="02020603050405020304" pitchFamily="18" charset="0"/>
                <a:cs typeface="Times New Roman" panose="02020603050405020304" pitchFamily="18" charset="0"/>
              </a:rPr>
              <a:t>Windows OS</a:t>
            </a:r>
          </a:p>
          <a:p>
            <a:pPr marL="457200" indent="-457200">
              <a:buAutoNum type="arabicPeriod"/>
            </a:pPr>
            <a:r>
              <a:rPr lang="en-US" dirty="0" smtClean="0">
                <a:latin typeface="Times New Roman" panose="02020603050405020304" pitchFamily="18" charset="0"/>
                <a:cs typeface="Times New Roman" panose="02020603050405020304" pitchFamily="18" charset="0"/>
              </a:rPr>
              <a:t>X86 64-bit CPU</a:t>
            </a:r>
          </a:p>
          <a:p>
            <a:pPr marL="457200" indent="-457200">
              <a:buAutoNum type="arabicPeriod"/>
            </a:pPr>
            <a:r>
              <a:rPr lang="en-US" dirty="0" smtClean="0">
                <a:latin typeface="Times New Roman" panose="02020603050405020304" pitchFamily="18" charset="0"/>
                <a:cs typeface="Times New Roman" panose="02020603050405020304" pitchFamily="18" charset="0"/>
              </a:rPr>
              <a:t>4 GB RAM</a:t>
            </a:r>
          </a:p>
          <a:p>
            <a:pPr marL="457200" indent="-457200">
              <a:buAutoNum type="arabicPeriod"/>
            </a:pPr>
            <a:r>
              <a:rPr lang="en-US" dirty="0" smtClean="0">
                <a:latin typeface="Times New Roman" panose="02020603050405020304" pitchFamily="18" charset="0"/>
                <a:cs typeface="Times New Roman" panose="02020603050405020304" pitchFamily="18" charset="0"/>
              </a:rPr>
              <a:t>5 GB free disk space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8890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Method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US" dirty="0" smtClean="0"/>
              <a:t> </a:t>
            </a:r>
            <a:r>
              <a:rPr lang="en-US" dirty="0" smtClean="0">
                <a:latin typeface="Times New Roman" panose="02020603050405020304" pitchFamily="18" charset="0"/>
                <a:cs typeface="Times New Roman" panose="02020603050405020304" pitchFamily="18" charset="0"/>
              </a:rPr>
              <a:t>The method involves the steps like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Data preparation</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1. Dummy text generation</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2. Blank template generation</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3. Superimposing the image on the template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4. Embedding the text on the template.</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Loading the input card</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Conversion to gray scale </a:t>
            </a:r>
            <a:r>
              <a:rPr lang="en-US" dirty="0" smtClean="0">
                <a:latin typeface="Times New Roman" panose="02020603050405020304" pitchFamily="18" charset="0"/>
                <a:cs typeface="Times New Roman" panose="02020603050405020304" pitchFamily="18" charset="0"/>
              </a:rPr>
              <a:t>image (Optional)</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 Text extraction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Text cleaning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984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Retrospect</Template>
  <TotalTime>19191</TotalTime>
  <Words>825</Words>
  <Application>Microsoft Office PowerPoint</Application>
  <PresentationFormat>Widescreen</PresentationFormat>
  <Paragraphs>98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Calibri Light</vt:lpstr>
      <vt:lpstr>Times New Roman</vt:lpstr>
      <vt:lpstr>Wingdings</vt:lpstr>
      <vt:lpstr>Retrospect</vt:lpstr>
      <vt:lpstr>Extraction of dynamic data from an Aadhar Card</vt:lpstr>
      <vt:lpstr>Index</vt:lpstr>
      <vt:lpstr>Introduction</vt:lpstr>
      <vt:lpstr>Problem Statement</vt:lpstr>
      <vt:lpstr>Existing system</vt:lpstr>
      <vt:lpstr>Gaps in Existing system</vt:lpstr>
      <vt:lpstr>Objective</vt:lpstr>
      <vt:lpstr>Requirements</vt:lpstr>
      <vt:lpstr>Method</vt:lpstr>
      <vt:lpstr>PowerPoint Presentation</vt:lpstr>
      <vt:lpstr>Blank template</vt:lpstr>
      <vt:lpstr>PowerPoint Presentation</vt:lpstr>
      <vt:lpstr>Algorithm</vt:lpstr>
      <vt:lpstr>Applications</vt:lpstr>
      <vt:lpstr>Result</vt:lpstr>
      <vt:lpstr>Conclusion</vt:lpstr>
      <vt:lpstr>References</vt:lpstr>
      <vt:lpstr>         Any queries?</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card reader system using machine learning(Aadhar card)</dc:title>
  <dc:creator>Administrator</dc:creator>
  <cp:lastModifiedBy>Administrator</cp:lastModifiedBy>
  <cp:revision>38</cp:revision>
  <dcterms:created xsi:type="dcterms:W3CDTF">2021-01-26T09:53:06Z</dcterms:created>
  <dcterms:modified xsi:type="dcterms:W3CDTF">2021-02-15T00:53:36Z</dcterms:modified>
</cp:coreProperties>
</file>