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59" r:id="rId2"/>
    <p:sldId id="1108" r:id="rId3"/>
    <p:sldId id="1109" r:id="rId4"/>
    <p:sldId id="1110" r:id="rId5"/>
    <p:sldId id="1111" r:id="rId6"/>
    <p:sldId id="1112" r:id="rId7"/>
    <p:sldId id="1113" r:id="rId8"/>
    <p:sldId id="1114" r:id="rId9"/>
    <p:sldId id="1115" r:id="rId10"/>
    <p:sldId id="1116" r:id="rId11"/>
    <p:sldId id="1117" r:id="rId12"/>
    <p:sldId id="1118" r:id="rId13"/>
    <p:sldId id="1119" r:id="rId14"/>
    <p:sldId id="1120" r:id="rId15"/>
    <p:sldId id="1121" r:id="rId16"/>
    <p:sldId id="1122" r:id="rId17"/>
    <p:sldId id="1123" r:id="rId18"/>
    <p:sldId id="1124" r:id="rId19"/>
    <p:sldId id="1125" r:id="rId20"/>
    <p:sldId id="1126" r:id="rId21"/>
    <p:sldId id="1127" r:id="rId22"/>
    <p:sldId id="1128" r:id="rId23"/>
    <p:sldId id="1129" r:id="rId24"/>
    <p:sldId id="1130" r:id="rId25"/>
    <p:sldId id="1131" r:id="rId26"/>
    <p:sldId id="1132" r:id="rId27"/>
    <p:sldId id="1133" r:id="rId28"/>
    <p:sldId id="1134" r:id="rId29"/>
    <p:sldId id="1135" r:id="rId30"/>
    <p:sldId id="1136" r:id="rId31"/>
    <p:sldId id="1137" r:id="rId32"/>
    <p:sldId id="1138" r:id="rId33"/>
    <p:sldId id="1139" r:id="rId34"/>
    <p:sldId id="1107"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1643">
          <p15:clr>
            <a:srgbClr val="A4A3A4"/>
          </p15:clr>
        </p15:guide>
        <p15:guide id="2" pos="290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71A2C4"/>
    <a:srgbClr val="FCECE8"/>
    <a:srgbClr val="FFFFFF"/>
    <a:srgbClr val="8182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64573" autoAdjust="0"/>
  </p:normalViewPr>
  <p:slideViewPr>
    <p:cSldViewPr snapToGrid="0" showGuides="1">
      <p:cViewPr varScale="1">
        <p:scale>
          <a:sx n="97" d="100"/>
          <a:sy n="97" d="100"/>
        </p:scale>
        <p:origin x="1926" y="72"/>
      </p:cViewPr>
      <p:guideLst>
        <p:guide orient="horz" pos="1643"/>
        <p:guide pos="2903"/>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showGuides="1">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uFillTx/>
              </a:defRPr>
            </a:lvl1pPr>
          </a:lstStyle>
          <a:p>
            <a:endParaRPr lang="es-VE" dirty="0">
              <a:uFillTx/>
            </a:endParaRP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uFillTx/>
              </a:defRPr>
            </a:lvl1pPr>
          </a:lstStyle>
          <a:p>
            <a:fld id="{B998BAE2-6C42-43CB-9793-2376CA1590EB}" type="datetimeFigureOut">
              <a:rPr lang="es-VE" smtClean="0">
                <a:uFillTx/>
              </a:rPr>
              <a:t>23/6/2021</a:t>
            </a:fld>
            <a:endParaRPr lang="es-VE" dirty="0">
              <a:uFillTx/>
            </a:endParaRP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uFillTx/>
              </a:defRPr>
            </a:lvl1pPr>
          </a:lstStyle>
          <a:p>
            <a:endParaRPr lang="es-VE" dirty="0">
              <a:uFillTx/>
            </a:endParaRP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uFillTx/>
              </a:defRPr>
            </a:lvl1pPr>
          </a:lstStyle>
          <a:p>
            <a:fld id="{B7623DD5-4EB4-4103-AC71-9E788B45B543}" type="slidenum">
              <a:rPr lang="es-VE" smtClean="0">
                <a:uFillTx/>
              </a:rPr>
              <a:t>‹#›</a:t>
            </a:fld>
            <a:endParaRPr lang="es-VE" dirty="0">
              <a:uFillTx/>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uFillTx/>
              </a:defRPr>
            </a:lvl1pPr>
            <a:lvl2pPr marL="914400" lvl="1" indent="-298450">
              <a:spcBef>
                <a:spcPts val="0"/>
              </a:spcBef>
              <a:spcAft>
                <a:spcPts val="0"/>
              </a:spcAft>
              <a:buSzPts val="1100"/>
              <a:buChar char="○"/>
              <a:defRPr sz="1100">
                <a:uFillTx/>
              </a:defRPr>
            </a:lvl2pPr>
            <a:lvl3pPr marL="1371600" lvl="2" indent="-298450">
              <a:spcBef>
                <a:spcPts val="0"/>
              </a:spcBef>
              <a:spcAft>
                <a:spcPts val="0"/>
              </a:spcAft>
              <a:buSzPts val="1100"/>
              <a:buChar char="■"/>
              <a:defRPr sz="1100">
                <a:uFillTx/>
              </a:defRPr>
            </a:lvl3pPr>
            <a:lvl4pPr marL="1828800" lvl="3" indent="-298450">
              <a:spcBef>
                <a:spcPts val="0"/>
              </a:spcBef>
              <a:spcAft>
                <a:spcPts val="0"/>
              </a:spcAft>
              <a:buSzPts val="1100"/>
              <a:buChar char="●"/>
              <a:defRPr sz="1100">
                <a:uFillTx/>
              </a:defRPr>
            </a:lvl4pPr>
            <a:lvl5pPr marL="2286000" lvl="4" indent="-298450">
              <a:spcBef>
                <a:spcPts val="0"/>
              </a:spcBef>
              <a:spcAft>
                <a:spcPts val="0"/>
              </a:spcAft>
              <a:buSzPts val="1100"/>
              <a:buChar char="○"/>
              <a:defRPr sz="1100">
                <a:uFillTx/>
              </a:defRPr>
            </a:lvl5pPr>
            <a:lvl6pPr marL="2743200" lvl="5" indent="-298450">
              <a:spcBef>
                <a:spcPts val="0"/>
              </a:spcBef>
              <a:spcAft>
                <a:spcPts val="0"/>
              </a:spcAft>
              <a:buSzPts val="1100"/>
              <a:buChar char="■"/>
              <a:defRPr sz="1100">
                <a:uFillTx/>
              </a:defRPr>
            </a:lvl6pPr>
            <a:lvl7pPr marL="3200400" lvl="6" indent="-298450">
              <a:spcBef>
                <a:spcPts val="0"/>
              </a:spcBef>
              <a:spcAft>
                <a:spcPts val="0"/>
              </a:spcAft>
              <a:buSzPts val="1100"/>
              <a:buChar char="●"/>
              <a:defRPr sz="1100">
                <a:uFillTx/>
              </a:defRPr>
            </a:lvl7pPr>
            <a:lvl8pPr marL="3657600" lvl="7" indent="-298450">
              <a:spcBef>
                <a:spcPts val="0"/>
              </a:spcBef>
              <a:spcAft>
                <a:spcPts val="0"/>
              </a:spcAft>
              <a:buSzPts val="1100"/>
              <a:buChar char="○"/>
              <a:defRPr sz="1100">
                <a:uFillTx/>
              </a:defRPr>
            </a:lvl8pPr>
            <a:lvl9pPr marL="4114800" lvl="8" indent="-298450">
              <a:spcBef>
                <a:spcPts val="0"/>
              </a:spcBef>
              <a:spcAft>
                <a:spcPts val="0"/>
              </a:spcAft>
              <a:buSzPts val="1100"/>
              <a:buChar char="■"/>
              <a:defRPr sz="1100">
                <a:uFillTx/>
              </a:defRPr>
            </a:lvl9pPr>
          </a:lstStyle>
          <a:p>
            <a:endParaRPr>
              <a:uFillTx/>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The easiest way to start learning about the powerful features of the GraphQL language is to use its feature-rich interactive in-browser IDE. This IDE uses </a:t>
            </a:r>
            <a:r>
              <a:rPr lang="en-US" dirty="0" err="1"/>
              <a:t>GraphQL’s</a:t>
            </a:r>
            <a:r>
              <a:rPr lang="en-US" dirty="0"/>
              <a:t> type system to provide features you can use to explore what you can do with GraphQL and to write and test your GraphQL requests without leaving your browser. Using this IDE, we will continue to explore examples of GraphQL queries and mutations. We’ll look at the fundamental parts of a GraphQL request and test examples from the official GitHub GraphQL API.</a:t>
            </a:r>
            <a:endParaRPr dirty="0">
              <a:uFillTx/>
            </a:endParaRPr>
          </a:p>
        </p:txBody>
      </p:sp>
    </p:spTree>
    <p:extLst>
      <p:ext uri="{BB962C8B-B14F-4D97-AF65-F5344CB8AC3E}">
        <p14:creationId xmlns:p14="http://schemas.microsoft.com/office/powerpoint/2010/main" val="642762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To ask any GraphQL server for data, we send it a request written in the GraphQL query language.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A GraphQL request contains a tree of fields. Let’s explore these two fundamental concepts of the language in detail.</a:t>
            </a:r>
          </a:p>
          <a:p>
            <a:pPr marL="158750" indent="0">
              <a:buNone/>
            </a:pPr>
            <a:endParaRPr dirty="0">
              <a:uFillTx/>
            </a:endParaRPr>
          </a:p>
        </p:txBody>
      </p:sp>
    </p:spTree>
    <p:extLst>
      <p:ext uri="{BB962C8B-B14F-4D97-AF65-F5344CB8AC3E}">
        <p14:creationId xmlns:p14="http://schemas.microsoft.com/office/powerpoint/2010/main" val="2029435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A GraphQL request can also contain an object representing values of variables that may be used in the request document text. The request may also include meta-information about operations. For example, if the request document contains more than one operation, a GraphQL request must include information about which operation to execute. If the request document contains only one operation, the GraphQL server will just execute that. You do not even need to label the operation with a name in that case, but naming operations is a good practice to follow</a:t>
            </a:r>
            <a:endParaRPr dirty="0">
              <a:uFillTx/>
            </a:endParaRPr>
          </a:p>
        </p:txBody>
      </p:sp>
    </p:spTree>
    <p:extLst>
      <p:ext uri="{BB962C8B-B14F-4D97-AF65-F5344CB8AC3E}">
        <p14:creationId xmlns:p14="http://schemas.microsoft.com/office/powerpoint/2010/main" val="829270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Let’s look at a full GraphQL request. Here is a hypothetical example (don’t worry about the new syntax just yet).</a:t>
            </a:r>
            <a:endParaRPr dirty="0">
              <a:uFillTx/>
            </a:endParaRPr>
          </a:p>
        </p:txBody>
      </p:sp>
    </p:spTree>
    <p:extLst>
      <p:ext uri="{BB962C8B-B14F-4D97-AF65-F5344CB8AC3E}">
        <p14:creationId xmlns:p14="http://schemas.microsoft.com/office/powerpoint/2010/main" val="735233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endParaRPr dirty="0">
              <a:uFillTx/>
            </a:endParaRPr>
          </a:p>
        </p:txBody>
      </p:sp>
    </p:spTree>
    <p:extLst>
      <p:ext uri="{BB962C8B-B14F-4D97-AF65-F5344CB8AC3E}">
        <p14:creationId xmlns:p14="http://schemas.microsoft.com/office/powerpoint/2010/main" val="2961269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If we send all three elements of this request to a GraphQL server, it will parse the whole document, pick the </a:t>
            </a:r>
            <a:r>
              <a:rPr lang="en-US" dirty="0" err="1"/>
              <a:t>GetEmployees</a:t>
            </a:r>
            <a:r>
              <a:rPr lang="en-US" dirty="0"/>
              <a:t> query, fill the variable values, and return the data response for that query. Three types of operations can be used in GraphQL:  Query operations that represent a read-only fetch  Mutation operations that represent a write followed by a fetch  Subscription operations that represent a request for real-time data updates </a:t>
            </a:r>
            <a:endParaRPr dirty="0">
              <a:uFillTx/>
            </a:endParaRPr>
          </a:p>
        </p:txBody>
      </p:sp>
    </p:spTree>
    <p:extLst>
      <p:ext uri="{BB962C8B-B14F-4D97-AF65-F5344CB8AC3E}">
        <p14:creationId xmlns:p14="http://schemas.microsoft.com/office/powerpoint/2010/main" val="1288232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The mutation operation in listing adds a new five-star rating record for a story and then retrieves the new average rating of that same story. Note that this is a write followed by a read. All GraphQL mutation operations follow this concept.</a:t>
            </a:r>
            <a:endParaRPr dirty="0">
              <a:uFillTx/>
            </a:endParaRPr>
          </a:p>
        </p:txBody>
      </p:sp>
    </p:spTree>
    <p:extLst>
      <p:ext uri="{BB962C8B-B14F-4D97-AF65-F5344CB8AC3E}">
        <p14:creationId xmlns:p14="http://schemas.microsoft.com/office/powerpoint/2010/main" val="835306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The subscription operation in listing instructs the GraphQL server to open a socket connection with the client, send story IDs along with their average ratings, and keep doing that when the information changes on the server. This feature is a much better alternative than continuously polling data to keep a UI view up to date.</a:t>
            </a:r>
            <a:endParaRPr dirty="0">
              <a:uFillTx/>
            </a:endParaRPr>
          </a:p>
        </p:txBody>
      </p:sp>
    </p:spTree>
    <p:extLst>
      <p:ext uri="{BB962C8B-B14F-4D97-AF65-F5344CB8AC3E}">
        <p14:creationId xmlns:p14="http://schemas.microsoft.com/office/powerpoint/2010/main" val="3171432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It can describe a scalar value (like the name of a person or their birth year), an object (like the home planet of a Star Wars character), or a list of objects (like the list of films in which a Star Wars character appeared). For the last two cases, the fields contain another selection set to customize the information needed about the objects the fields describe.</a:t>
            </a:r>
            <a:endParaRPr dirty="0">
              <a:uFillTx/>
            </a:endParaRPr>
          </a:p>
        </p:txBody>
      </p:sp>
    </p:spTree>
    <p:extLst>
      <p:ext uri="{BB962C8B-B14F-4D97-AF65-F5344CB8AC3E}">
        <p14:creationId xmlns:p14="http://schemas.microsoft.com/office/powerpoint/2010/main" val="37898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92500"/>
          </a:bodyPr>
          <a:lstStyle/>
          <a:p>
            <a:pPr marL="158750" indent="0">
              <a:buNone/>
            </a:pPr>
            <a:r>
              <a:rPr lang="en-US" dirty="0"/>
              <a:t>The fields email, month, year, and name are all scalar fields. Scalar types represent primitive leaf values. GraphQL schemas often support four major scalar types: Int, String, Float, and Boolean. The built-in custom scalar value ID can also be used to represent identity values. We’ll see an example in lesson 4.</a:t>
            </a:r>
          </a:p>
          <a:p>
            <a:pPr marL="158750" indent="0">
              <a:buNone/>
            </a:pPr>
            <a:endParaRPr lang="en-US" dirty="0">
              <a:uFillTx/>
            </a:endParaRPr>
          </a:p>
          <a:p>
            <a:pPr marL="158750" indent="0">
              <a:buNone/>
            </a:pPr>
            <a:r>
              <a:rPr lang="en-US" dirty="0"/>
              <a:t>TIP The term leaf comes from Graph theory. It means a vertex with no children.</a:t>
            </a:r>
          </a:p>
          <a:p>
            <a:pPr marL="158750" indent="0">
              <a:buNone/>
            </a:pPr>
            <a:endParaRPr lang="en-US" dirty="0">
              <a:uFillTx/>
            </a:endParaRPr>
          </a:p>
          <a:p>
            <a:pPr marL="158750" indent="0">
              <a:buNone/>
            </a:pPr>
            <a:r>
              <a:rPr lang="en-US" dirty="0"/>
              <a:t>You can also customize a GraphQL schema to support more scalar values with certain formats. For example, a schema can be designed to have a Time scalar value representing a time value in a standard and </a:t>
            </a:r>
            <a:r>
              <a:rPr lang="en-US" dirty="0" err="1"/>
              <a:t>parsable</a:t>
            </a:r>
            <a:r>
              <a:rPr lang="en-US" dirty="0"/>
              <a:t> format (ISO/UTC). The me and birthday fields describe objects, so they require their own nested selection sets to represent their properties. The friends field describes a list of friend objects, so it also requires a nested selection set to represent the properties of the objects in that list</a:t>
            </a:r>
          </a:p>
          <a:p>
            <a:pPr marL="158750" indent="0">
              <a:buNone/>
            </a:pPr>
            <a:endParaRPr lang="en-US" dirty="0">
              <a:uFillTx/>
            </a:endParaRPr>
          </a:p>
          <a:p>
            <a:pPr marL="158750" indent="0">
              <a:buNone/>
            </a:pPr>
            <a:r>
              <a:rPr lang="en-US" dirty="0"/>
              <a:t>All GraphQL operations must specify their selections down to fields that return scalar values (leaf values). For example, they cannot have fields that describe objects without providing further nested selection sets to specify which scalar values to fetch for these objects. The last-nested level of fields should always consist of only fields that describe scalar values. For the example, if you did not specify the nested selection set for the friends field (the { name } part), the GraphQL query would not be valid because in that case, not all of the last-nested-level fields would describe scalar values. The root fields in an operation usually represent information that is globally accessible to your application and its current user. </a:t>
            </a:r>
          </a:p>
          <a:p>
            <a:pPr marL="158750" indent="0">
              <a:buNone/>
            </a:pPr>
            <a:endParaRPr lang="en-US" dirty="0"/>
          </a:p>
          <a:p>
            <a:pPr marL="158750" indent="0">
              <a:buNone/>
            </a:pPr>
            <a:r>
              <a:rPr lang="en-US" dirty="0"/>
              <a:t>NOTE I use the term root field to refer to the first-level fields in a GraphQL operation</a:t>
            </a:r>
            <a:endParaRPr dirty="0">
              <a:uFillTx/>
            </a:endParaRPr>
          </a:p>
        </p:txBody>
      </p:sp>
    </p:spTree>
    <p:extLst>
      <p:ext uri="{BB962C8B-B14F-4D97-AF65-F5344CB8AC3E}">
        <p14:creationId xmlns:p14="http://schemas.microsoft.com/office/powerpoint/2010/main" val="3424469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In this query, the user field represents one of many users in a graph of data. To instruct the server to pick one user, we specify a unique ID value for the user field. Note that in the previous example, the # character is used to write a comment about the query. This is the official character to comment a single line (or the remainder of a line) in a GraphQL document. There is no supported way to have multiline comments in GraphQL documents, but you can have many lines, each of which starts with the # character. The server will just ignore all the comments. It will also ignore any extra spaces, all line terminators, and all insignificant commas between fields. These characters can be used to improve the legibility of source text and emphasize the separation of tokens. They have no significance to the semantic meaning of GraphQL documents. </a:t>
            </a:r>
            <a:endParaRPr dirty="0">
              <a:uFillTx/>
            </a:endParaRPr>
          </a:p>
        </p:txBody>
      </p:sp>
    </p:spTree>
    <p:extLst>
      <p:ext uri="{BB962C8B-B14F-4D97-AF65-F5344CB8AC3E}">
        <p14:creationId xmlns:p14="http://schemas.microsoft.com/office/powerpoint/2010/main" val="2960556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When thinking about the requests your client applications need to make to servers, you can benefit from a graphical tool to first help you come up with these requests and then test them before committing to them in application code. Such a tool can also help you improve these requests, validate your improvements, and debug any requests that are running into problems. In the GraphQL world, this tool is called GraphiQL (with an </a:t>
            </a:r>
            <a:r>
              <a:rPr lang="en-US" dirty="0" err="1"/>
              <a:t>i</a:t>
            </a:r>
            <a:r>
              <a:rPr lang="en-US" dirty="0"/>
              <a:t> before the QL and pronounced “graphical”). GraphiQL is an open source web application (written with React.js and GraphQL) that can be run in a browser. GraphiQL is one of the reasons GraphQL is popular. It is easy to learn, and it will be a very helpful tool for you. I guarantee that you will love it. It is one of my favorite tools for frontend development, and I cannot imagine working on a </a:t>
            </a:r>
            <a:r>
              <a:rPr lang="en-US" dirty="0" err="1"/>
              <a:t>GraphQL</a:t>
            </a:r>
            <a:r>
              <a:rPr lang="en-US" dirty="0"/>
              <a:t>-based project without it. You can download GraphiQL and run it locally, but an easier way to get a feel for what this tool has to offer is to use it with an existing GraphQL API service like the Star Wars service that we previewed in lesson 1. Head over to </a:t>
            </a:r>
            <a:r>
              <a:rPr lang="en-US" dirty="0" err="1"/>
              <a:t>az.dev</a:t>
            </a:r>
            <a:r>
              <a:rPr lang="en-US" dirty="0"/>
              <a:t>/</a:t>
            </a:r>
            <a:r>
              <a:rPr lang="en-US" dirty="0" err="1"/>
              <a:t>swapi-graphql</a:t>
            </a:r>
            <a:r>
              <a:rPr lang="en-US" dirty="0"/>
              <a:t> in your browser to find the GraphiQL editor, which works with the Star Wars data and is publicly available for you to test. </a:t>
            </a:r>
          </a:p>
          <a:p>
            <a:pPr marL="158750" indent="0">
              <a:buNone/>
            </a:pPr>
            <a:endParaRPr lang="en-US" dirty="0"/>
          </a:p>
          <a:p>
            <a:pPr marL="158750" indent="0">
              <a:buNone/>
            </a:pPr>
            <a:r>
              <a:rPr lang="en-US" dirty="0"/>
              <a:t>Figure shows what it looks like. This editor is a simple two-pane application: the left pane is the editor, and the right pane is where the results of executing GraphQL requests appear.</a:t>
            </a:r>
            <a:endParaRPr dirty="0">
              <a:uFillTx/>
            </a:endParaRPr>
          </a:p>
        </p:txBody>
      </p:sp>
    </p:spTree>
    <p:extLst>
      <p:ext uri="{BB962C8B-B14F-4D97-AF65-F5344CB8AC3E}">
        <p14:creationId xmlns:p14="http://schemas.microsoft.com/office/powerpoint/2010/main" val="248850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Now that you know about requests, documents, operations, and fields, let’s put this knowledge to use and explore some real-world examples of GraphQL requests from the GitHub API. GitHub moved from REST APIs to GraphQL APIs in 2017. We can use their GraphQL API explorer at </a:t>
            </a:r>
            <a:r>
              <a:rPr lang="en-US" dirty="0" err="1"/>
              <a:t>az.dev</a:t>
            </a:r>
            <a:r>
              <a:rPr lang="en-US" dirty="0"/>
              <a:t>/</a:t>
            </a:r>
            <a:r>
              <a:rPr lang="en-US" dirty="0" err="1"/>
              <a:t>github-api</a:t>
            </a:r>
            <a:r>
              <a:rPr lang="en-US" dirty="0"/>
              <a:t>; this embedded GraphiQL editor (figure) includes the proper authentication headers for the API (you need to be logged in with a GitHub.com account).</a:t>
            </a:r>
          </a:p>
          <a:p>
            <a:pPr marL="158750" indent="0">
              <a:buNone/>
            </a:pPr>
            <a:endParaRPr lang="en-US" dirty="0">
              <a:uFillTx/>
            </a:endParaRPr>
          </a:p>
          <a:p>
            <a:pPr marL="158750" indent="0">
              <a:buNone/>
            </a:pPr>
            <a:r>
              <a:rPr lang="en-US" dirty="0"/>
              <a:t>TIP You can also use a standalone GraphiQL editor to explore the GitHub API (see </a:t>
            </a:r>
            <a:r>
              <a:rPr lang="en-US" dirty="0" err="1"/>
              <a:t>az.dev</a:t>
            </a:r>
            <a:r>
              <a:rPr lang="en-US" dirty="0"/>
              <a:t>/</a:t>
            </a:r>
            <a:r>
              <a:rPr lang="en-US" dirty="0" err="1"/>
              <a:t>graphiql</a:t>
            </a:r>
            <a:r>
              <a:rPr lang="en-US" dirty="0"/>
              <a:t>-app). You have to manually include an access token in that app. You can use this standalone app with any GraphQL API service.</a:t>
            </a:r>
          </a:p>
          <a:p>
            <a:pPr marL="158750" indent="0">
              <a:buNone/>
            </a:pPr>
            <a:endParaRPr lang="en-US" dirty="0">
              <a:uFillTx/>
            </a:endParaRPr>
          </a:p>
          <a:p>
            <a:pPr marL="158750" indent="0">
              <a:buNone/>
            </a:pPr>
            <a:r>
              <a:rPr lang="en-US" dirty="0"/>
              <a:t>Let’s first look at some common queries from this API. </a:t>
            </a:r>
          </a:p>
          <a:p>
            <a:pPr marL="158750" indent="0">
              <a:buNone/>
            </a:pPr>
            <a:endParaRPr lang="en-US" dirty="0"/>
          </a:p>
          <a:p>
            <a:pPr marL="158750" indent="0">
              <a:buNone/>
            </a:pPr>
            <a:r>
              <a:rPr lang="en-US" dirty="0"/>
              <a:t>WARNING The GitHub API uses your real, live production data at GitHub.com</a:t>
            </a:r>
            <a:endParaRPr dirty="0">
              <a:uFillTx/>
            </a:endParaRPr>
          </a:p>
        </p:txBody>
      </p:sp>
    </p:spTree>
    <p:extLst>
      <p:ext uri="{BB962C8B-B14F-4D97-AF65-F5344CB8AC3E}">
        <p14:creationId xmlns:p14="http://schemas.microsoft.com/office/powerpoint/2010/main" val="1217051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When you first launch the GitHub GraphQL API explorer, it has a default simple query that displays your login. The currently logged-in user is represented by the viewer field. Under this field, you can read all the information that is available about you at GitHub. </a:t>
            </a:r>
            <a:endParaRPr dirty="0">
              <a:uFillTx/>
            </a:endParaRPr>
          </a:p>
        </p:txBody>
      </p:sp>
    </p:spTree>
    <p:extLst>
      <p:ext uri="{BB962C8B-B14F-4D97-AF65-F5344CB8AC3E}">
        <p14:creationId xmlns:p14="http://schemas.microsoft.com/office/powerpoint/2010/main" val="1792738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Next is a more complex query to find the first 10 issues of the </a:t>
            </a:r>
            <a:r>
              <a:rPr lang="en-US" dirty="0" err="1"/>
              <a:t>facebook</a:t>
            </a:r>
            <a:r>
              <a:rPr lang="en-US" dirty="0"/>
              <a:t>/</a:t>
            </a:r>
            <a:r>
              <a:rPr lang="en-US" dirty="0" err="1"/>
              <a:t>graphql</a:t>
            </a:r>
            <a:r>
              <a:rPr lang="en-US" dirty="0"/>
              <a:t> repository</a:t>
            </a:r>
            <a:endParaRPr dirty="0">
              <a:uFillTx/>
            </a:endParaRPr>
          </a:p>
        </p:txBody>
      </p:sp>
    </p:spTree>
    <p:extLst>
      <p:ext uri="{BB962C8B-B14F-4D97-AF65-F5344CB8AC3E}">
        <p14:creationId xmlns:p14="http://schemas.microsoft.com/office/powerpoint/2010/main" val="367783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 It asks for the name of the author and the title used for the issue page, along with the date when the issue was created. </a:t>
            </a:r>
            <a:endParaRPr dirty="0">
              <a:uFillTx/>
            </a:endParaRPr>
          </a:p>
        </p:txBody>
      </p:sp>
    </p:spTree>
    <p:extLst>
      <p:ext uri="{BB962C8B-B14F-4D97-AF65-F5344CB8AC3E}">
        <p14:creationId xmlns:p14="http://schemas.microsoft.com/office/powerpoint/2010/main" val="2267078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Let’s now explore some mutations we can do with the GitHub GraphQL API. The simplest mutation is to “star” a repository. If you execute the following mutation under your logged-in user, its action and clicking the star button.</a:t>
            </a:r>
            <a:endParaRPr dirty="0">
              <a:uFillTx/>
            </a:endParaRPr>
          </a:p>
        </p:txBody>
      </p:sp>
    </p:spTree>
    <p:extLst>
      <p:ext uri="{BB962C8B-B14F-4D97-AF65-F5344CB8AC3E}">
        <p14:creationId xmlns:p14="http://schemas.microsoft.com/office/powerpoint/2010/main" val="3928930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The mutation stars the repository and then reads the new total number of stargazers after the mutation. </a:t>
            </a:r>
            <a:endParaRPr dirty="0">
              <a:uFillTx/>
            </a:endParaRPr>
          </a:p>
        </p:txBody>
      </p:sp>
    </p:spTree>
    <p:extLst>
      <p:ext uri="{BB962C8B-B14F-4D97-AF65-F5344CB8AC3E}">
        <p14:creationId xmlns:p14="http://schemas.microsoft.com/office/powerpoint/2010/main" val="2574721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Let’s execute another mutation. This time, let’s add a comment to an issue in a repository. I created an issue for you to test this mutation under the repository. You can see the details of this issue using the following query.</a:t>
            </a:r>
          </a:p>
          <a:p>
            <a:pPr marL="158750" indent="0">
              <a:buNone/>
            </a:pPr>
            <a:endParaRPr lang="en-US" dirty="0">
              <a:uFillTx/>
            </a:endParaRPr>
          </a:p>
          <a:p>
            <a:pPr marL="158750" indent="0">
              <a:buNone/>
            </a:pPr>
            <a:r>
              <a:rPr lang="en-US" dirty="0"/>
              <a:t>This gives you the value of the id field needed to add a comment to the issue using a mutation</a:t>
            </a:r>
            <a:endParaRPr dirty="0">
              <a:uFillTx/>
            </a:endParaRPr>
          </a:p>
        </p:txBody>
      </p:sp>
    </p:spTree>
    <p:extLst>
      <p:ext uri="{BB962C8B-B14F-4D97-AF65-F5344CB8AC3E}">
        <p14:creationId xmlns:p14="http://schemas.microsoft.com/office/powerpoint/2010/main" val="1568100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After the mutation in listing saves your comment to the special issue, it reports the </a:t>
            </a:r>
            <a:r>
              <a:rPr lang="en-US" dirty="0" err="1"/>
              <a:t>createdAt</a:t>
            </a:r>
            <a:r>
              <a:rPr lang="en-US" dirty="0"/>
              <a:t> date for that comment. Feel free to send as many comments as you wish to this special issue, but only do so through the GitHub API explorer. You can see the comments you added</a:t>
            </a:r>
            <a:endParaRPr dirty="0">
              <a:uFillTx/>
            </a:endParaRPr>
          </a:p>
        </p:txBody>
      </p:sp>
    </p:spTree>
    <p:extLst>
      <p:ext uri="{BB962C8B-B14F-4D97-AF65-F5344CB8AC3E}">
        <p14:creationId xmlns:p14="http://schemas.microsoft.com/office/powerpoint/2010/main" val="3193014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kumimoji="0" lang="en-US" sz="2400" b="0" i="0" u="none" strike="noStrike" kern="0" cap="none" spc="0" normalizeH="0" baseline="0" noProof="0" dirty="0">
                <a:ln>
                  <a:noFill/>
                </a:ln>
                <a:solidFill>
                  <a:srgbClr val="000000"/>
                </a:solidFill>
                <a:effectLst/>
                <a:uLnTx/>
                <a:uFillTx/>
                <a:latin typeface="Arial"/>
                <a:cs typeface="Arial"/>
                <a:sym typeface="Arial"/>
              </a:rPr>
              <a:t>Introspective queries start with a root field that’s either __type or __schema, known as meta-fields. There is also another meta-field, __</a:t>
            </a:r>
            <a:r>
              <a:rPr kumimoji="0" lang="en-US" sz="2400" b="0" i="0" u="none" strike="noStrike" kern="0" cap="none" spc="0" normalizeH="0" baseline="0" noProof="0" dirty="0" err="1">
                <a:ln>
                  <a:noFill/>
                </a:ln>
                <a:solidFill>
                  <a:srgbClr val="000000"/>
                </a:solidFill>
                <a:effectLst/>
                <a:uLnTx/>
                <a:uFillTx/>
                <a:latin typeface="Arial"/>
                <a:cs typeface="Arial"/>
                <a:sym typeface="Arial"/>
              </a:rPr>
              <a:t>typename</a:t>
            </a:r>
            <a:r>
              <a:rPr kumimoji="0" lang="en-US" sz="2400" b="0" i="0" u="none" strike="noStrike" kern="0" cap="none" spc="0" normalizeH="0" baseline="0" noProof="0" dirty="0">
                <a:ln>
                  <a:noFill/>
                </a:ln>
                <a:solidFill>
                  <a:srgbClr val="000000"/>
                </a:solidFill>
                <a:effectLst/>
                <a:uLnTx/>
                <a:uFillTx/>
                <a:latin typeface="Arial"/>
                <a:cs typeface="Arial"/>
                <a:sym typeface="Arial"/>
              </a:rPr>
              <a:t>, which can be used to retrieve the name of any object type. </a:t>
            </a:r>
            <a:endParaRPr lang="en-US" dirty="0"/>
          </a:p>
          <a:p>
            <a:pPr marL="158750" indent="0">
              <a:buNone/>
            </a:pPr>
            <a:endParaRPr lang="en-US" dirty="0"/>
          </a:p>
          <a:p>
            <a:pPr marL="158750" indent="0">
              <a:buNone/>
            </a:pPr>
            <a:r>
              <a:rPr lang="en-US" dirty="0"/>
              <a:t>Fields with names that begin with double underscore characters are reserved for introspection support. </a:t>
            </a:r>
          </a:p>
          <a:p>
            <a:pPr marL="158750" indent="0">
              <a:buNone/>
            </a:pPr>
            <a:endParaRPr lang="en-US" dirty="0"/>
          </a:p>
          <a:p>
            <a:pPr marL="158750" indent="0">
              <a:buNone/>
            </a:pPr>
            <a:r>
              <a:rPr lang="en-US" dirty="0"/>
              <a:t>NOTE Meta-fields are implicit. They do not appear in the fields list of their types. The __schema field can be used to read information about the API schema, such as what types and directives it supports. We will explore directives in the next lesson</a:t>
            </a:r>
            <a:endParaRPr dirty="0">
              <a:uFillTx/>
            </a:endParaRPr>
          </a:p>
        </p:txBody>
      </p:sp>
    </p:spTree>
    <p:extLst>
      <p:ext uri="{BB962C8B-B14F-4D97-AF65-F5344CB8AC3E}">
        <p14:creationId xmlns:p14="http://schemas.microsoft.com/office/powerpoint/2010/main" val="23096019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This query returns all the types this schema supports, and it also includes the descriptions of these types. This is a helpful list to explore the custom types defined in the GitHub GraphQL schema. For example, you should see that the GitHub API schema defines types like Repository, Commit, Project, Issue, </a:t>
            </a:r>
            <a:r>
              <a:rPr lang="en-US" dirty="0" err="1"/>
              <a:t>PullRequest</a:t>
            </a:r>
            <a:r>
              <a:rPr lang="en-US" dirty="0"/>
              <a:t>, and many more</a:t>
            </a:r>
            <a:endParaRPr dirty="0">
              <a:uFillTx/>
            </a:endParaRPr>
          </a:p>
        </p:txBody>
      </p:sp>
    </p:spTree>
    <p:extLst>
      <p:ext uri="{BB962C8B-B14F-4D97-AF65-F5344CB8AC3E}">
        <p14:creationId xmlns:p14="http://schemas.microsoft.com/office/powerpoint/2010/main" val="194048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This simple GraphQL query asks for the name and birth year of the person whose ID is 4. To execute the query, you can press Ctrl-Enter or press the run button (with the little black triangle).</a:t>
            </a:r>
            <a:endParaRPr dirty="0">
              <a:uFillTx/>
            </a:endParaRPr>
          </a:p>
        </p:txBody>
      </p:sp>
    </p:spTree>
    <p:extLst>
      <p:ext uri="{BB962C8B-B14F-4D97-AF65-F5344CB8AC3E}">
        <p14:creationId xmlns:p14="http://schemas.microsoft.com/office/powerpoint/2010/main" val="3297439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If you need to retrieve information about a single type, you can use the __type </a:t>
            </a:r>
            <a:r>
              <a:rPr lang="en-US" dirty="0" err="1"/>
              <a:t>metafield</a:t>
            </a:r>
            <a:r>
              <a:rPr lang="en-US" dirty="0"/>
              <a:t>. </a:t>
            </a:r>
            <a:endParaRPr dirty="0">
              <a:uFillTx/>
            </a:endParaRPr>
          </a:p>
        </p:txBody>
      </p:sp>
    </p:spTree>
    <p:extLst>
      <p:ext uri="{BB962C8B-B14F-4D97-AF65-F5344CB8AC3E}">
        <p14:creationId xmlns:p14="http://schemas.microsoft.com/office/powerpoint/2010/main" val="1333226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Use the GraphiQL type-ahead feature to discover what other information you can retrieve under these introspective meta-fields.</a:t>
            </a:r>
            <a:endParaRPr dirty="0">
              <a:uFillTx/>
            </a:endParaRPr>
          </a:p>
        </p:txBody>
      </p:sp>
    </p:spTree>
    <p:extLst>
      <p:ext uri="{BB962C8B-B14F-4D97-AF65-F5344CB8AC3E}">
        <p14:creationId xmlns:p14="http://schemas.microsoft.com/office/powerpoint/2010/main" val="1620307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 GraphQL operations use a tree of fields. A field represents a unit of information. The GraphQL language is largely about selecting fields on objects.  GitHub has a powerful GraphQL API that you can use to read data about repositories and users and do mutations like adding a star to a repository or commenting on an issue in a repository.  GraphQL introspective queries offer a way for clients to get meta-information about the GraphQL API.</a:t>
            </a:r>
            <a:endParaRPr dirty="0">
              <a:uFillTx/>
            </a:endParaRPr>
          </a:p>
        </p:txBody>
      </p:sp>
    </p:spTree>
    <p:extLst>
      <p:ext uri="{BB962C8B-B14F-4D97-AF65-F5344CB8AC3E}">
        <p14:creationId xmlns:p14="http://schemas.microsoft.com/office/powerpoint/2010/main" val="4170743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endParaRPr dirty="0">
              <a:uFillTx/>
            </a:endParaRPr>
          </a:p>
        </p:txBody>
      </p:sp>
    </p:spTree>
    <p:extLst>
      <p:ext uri="{BB962C8B-B14F-4D97-AF65-F5344CB8AC3E}">
        <p14:creationId xmlns:p14="http://schemas.microsoft.com/office/powerpoint/2010/main" val="1510080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When you do, the result pane shows the data that the query is asking for, as shown in figure</a:t>
            </a:r>
          </a:p>
          <a:p>
            <a:pPr marL="158750" indent="0">
              <a:buNone/>
            </a:pPr>
            <a:endParaRPr lang="en-US" dirty="0">
              <a:uFillTx/>
            </a:endParaRPr>
          </a:p>
          <a:p>
            <a:pPr marL="158750" indent="0">
              <a:buNone/>
            </a:pPr>
            <a:r>
              <a:rPr lang="en-US" dirty="0"/>
              <a:t>The best thing about the GraphiQL editor is that it provides intelligent type-ahead and autocompletion features that are aware of the GraphQL type schema you are currently exploring. For the previous example, the editor is completely aware that there is a person object with name and </a:t>
            </a:r>
            <a:r>
              <a:rPr lang="en-US" dirty="0" err="1"/>
              <a:t>birthYear</a:t>
            </a:r>
            <a:r>
              <a:rPr lang="en-US" dirty="0"/>
              <a:t> fields. In addition, the editor has live syntax and validation error highlighting for any text you type. </a:t>
            </a:r>
          </a:p>
          <a:p>
            <a:pPr marL="158750" indent="0">
              <a:buNone/>
            </a:pPr>
            <a:endParaRPr lang="en-US" dirty="0"/>
          </a:p>
          <a:p>
            <a:pPr marL="158750" indent="0">
              <a:buNone/>
            </a:pPr>
            <a:r>
              <a:rPr lang="en-US" dirty="0"/>
              <a:t>NOTE The awesome features in GraphiQL are all possible because of the GraphQL schema. With one big query to the server, this editor can know about everything the server offers</a:t>
            </a:r>
            <a:endParaRPr dirty="0">
              <a:uFillTx/>
            </a:endParaRPr>
          </a:p>
        </p:txBody>
      </p:sp>
    </p:spTree>
    <p:extLst>
      <p:ext uri="{BB962C8B-B14F-4D97-AF65-F5344CB8AC3E}">
        <p14:creationId xmlns:p14="http://schemas.microsoft.com/office/powerpoint/2010/main" val="150391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To explore these features, clear the editor pane (you can select all the text in the editor with Ctrl-A). Then, just type an empty set of curly brackets: {}. Place your cursor within this empty set, and press Ctrl-Space. You get an autocompletion list like that shown in figure</a:t>
            </a:r>
          </a:p>
          <a:p>
            <a:pPr marL="158750" indent="0">
              <a:buNone/>
            </a:pPr>
            <a:endParaRPr lang="en-US" dirty="0"/>
          </a:p>
          <a:p>
            <a:pPr marL="158750" indent="0">
              <a:buNone/>
            </a:pPr>
            <a:r>
              <a:rPr lang="en-US" dirty="0"/>
              <a:t>Nice! You can very quickly start exploring what fields this GraphQL API offers right there in the editor while you are thinking about your requests. The person field we used before is one of the items in the list. This list will also be used to autocomplete fields as you type them. Type p, and notice how the list changes to highlight what starts with p. Then, type an e and see how the list only highlights the person field. Press Enter to “pick” the currently highlighted item in the list</a:t>
            </a:r>
          </a:p>
          <a:p>
            <a:pPr marL="158750" indent="0">
              <a:buNone/>
            </a:pPr>
            <a:endParaRPr lang="en-US" dirty="0"/>
          </a:p>
          <a:p>
            <a:pPr marL="158750" indent="0">
              <a:buNone/>
            </a:pPr>
            <a:r>
              <a:rPr lang="en-US" dirty="0"/>
              <a:t>The great thing about this type-ahead list is its context awareness. It shows you the fields available on the level where you are typing. For example, now that you picked the person field, type another empty set of curly brackets after the word person, put your cursor within this new set, and bring up the type-ahead list by pressing </a:t>
            </a:r>
            <a:r>
              <a:rPr lang="en-US" dirty="0" err="1"/>
              <a:t>CtrlSpace</a:t>
            </a:r>
            <a:r>
              <a:rPr lang="en-US" dirty="0"/>
              <a:t>. You should see a new list, this time with all the fields you can ask for in the context of a person object (NEXT SLIDE)</a:t>
            </a:r>
          </a:p>
          <a:p>
            <a:pPr marL="158750" indent="0">
              <a:buNone/>
            </a:pPr>
            <a:endParaRPr lang="en-US" dirty="0">
              <a:uFillTx/>
            </a:endParaRPr>
          </a:p>
          <a:p>
            <a:pPr marL="158750" indent="0">
              <a:buNone/>
            </a:pPr>
            <a:endParaRPr dirty="0">
              <a:uFillTx/>
            </a:endParaRPr>
          </a:p>
        </p:txBody>
      </p:sp>
    </p:spTree>
    <p:extLst>
      <p:ext uri="{BB962C8B-B14F-4D97-AF65-F5344CB8AC3E}">
        <p14:creationId xmlns:p14="http://schemas.microsoft.com/office/powerpoint/2010/main" val="352314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Context awareness is extremely helpful, and I am talking not about the “less typing” aspect but rather about the discoverability and validation aspects that enable you to work more quickly and make fewer mistakes. This is an example of the power and control I was talking about in the previous lesson. And that is how GraphQL is different. </a:t>
            </a:r>
          </a:p>
          <a:p>
            <a:pPr marL="158750" indent="0">
              <a:buNone/>
            </a:pPr>
            <a:endParaRPr lang="en-US" dirty="0">
              <a:uFillTx/>
            </a:endParaRPr>
          </a:p>
          <a:p>
            <a:pPr marL="158750" indent="0">
              <a:buNone/>
            </a:pPr>
            <a:r>
              <a:rPr lang="en-US" dirty="0"/>
              <a:t>Before we pick the name and </a:t>
            </a:r>
            <a:r>
              <a:rPr lang="en-US" dirty="0" err="1"/>
              <a:t>birthYear</a:t>
            </a:r>
            <a:r>
              <a:rPr lang="en-US" dirty="0"/>
              <a:t> fields again, note that one of the closing curly brackets has a red underline. This is part of the live error highlighting you also get in this tool. Discard the type-ahead list by pressing Esc, and hover your mouse cursor over the underlined curly bracket. You should see an error complaining about unexpected syntax. This is because the text in the editor is not yet valid GraphQL syntax. Every time you start a new level of curly brackets, known as a selection set, it needs its own fields. </a:t>
            </a:r>
          </a:p>
          <a:p>
            <a:pPr marL="158750" indent="0">
              <a:buNone/>
            </a:pPr>
            <a:endParaRPr lang="en-US" dirty="0"/>
          </a:p>
          <a:p>
            <a:pPr marL="158750" indent="0">
              <a:buNone/>
            </a:pPr>
            <a:r>
              <a:rPr lang="en-US" dirty="0"/>
              <a:t>Go ahead and pick the name and </a:t>
            </a:r>
            <a:r>
              <a:rPr lang="en-US" dirty="0" err="1"/>
              <a:t>birthYear</a:t>
            </a:r>
            <a:r>
              <a:rPr lang="en-US" dirty="0"/>
              <a:t> fields within the person field. The query syntax is now valid (the red underline is gone), but the query is still missing one important piece—and this time, it is not a syntax problem.</a:t>
            </a:r>
            <a:endParaRPr dirty="0">
              <a:uFillTx/>
            </a:endParaRPr>
          </a:p>
        </p:txBody>
      </p:sp>
    </p:spTree>
    <p:extLst>
      <p:ext uri="{BB962C8B-B14F-4D97-AF65-F5344CB8AC3E}">
        <p14:creationId xmlns:p14="http://schemas.microsoft.com/office/powerpoint/2010/main" val="506761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You can always execute the query to see what the server has to say about it. If the server rejects the query, it will most likely give you a good reason why it did. For example, executing the query we have right now returns the following.</a:t>
            </a:r>
          </a:p>
          <a:p>
            <a:pPr marL="158750" indent="0">
              <a:buNone/>
            </a:pPr>
            <a:endParaRPr lang="en-US" dirty="0">
              <a:uFillTx/>
            </a:endParaRPr>
          </a:p>
          <a:p>
            <a:pPr marL="158750" indent="0">
              <a:buNone/>
            </a:pPr>
            <a:r>
              <a:rPr lang="en-US" dirty="0"/>
              <a:t>Note that the response in listing is a normal JSON response (200-OK) and that it gives two top-level properties: an errors property that is an array of error objects and a data property that represents an empty response. A GraphQL server response can represent partial data when that server has errors about other parts of the response. This makes the response more predictable and makes the task of handling errors a bit easier. The error message here is helpful: the path “person” must provide id or </a:t>
            </a:r>
            <a:r>
              <a:rPr lang="en-US" dirty="0" err="1"/>
              <a:t>personID</a:t>
            </a:r>
            <a:r>
              <a:rPr lang="en-US" dirty="0"/>
              <a:t>. Since we are asking the server about one person, it needs a way to identify which person’s data to return. Note again that this was not a syntax problem but rather a </a:t>
            </a:r>
            <a:r>
              <a:rPr lang="en-US" dirty="0" err="1"/>
              <a:t>missingrequired</a:t>
            </a:r>
            <a:r>
              <a:rPr lang="en-US" dirty="0"/>
              <a:t>-value problem.</a:t>
            </a:r>
            <a:endParaRPr dirty="0">
              <a:uFillTx/>
            </a:endParaRPr>
          </a:p>
        </p:txBody>
      </p:sp>
    </p:spTree>
    <p:extLst>
      <p:ext uri="{BB962C8B-B14F-4D97-AF65-F5344CB8AC3E}">
        <p14:creationId xmlns:p14="http://schemas.microsoft.com/office/powerpoint/2010/main" val="3311379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To make a path provide a value, we use syntax similar to calling functions. Place the cursor immediately after the word person, and type the ( character. GraphiQL autocompletes it and shows you a new type-ahead list that, this time, knows what values can be provided as arguments for the person field</a:t>
            </a:r>
          </a:p>
          <a:p>
            <a:pPr marL="158750" indent="0">
              <a:buNone/>
            </a:pPr>
            <a:endParaRPr lang="en-US" dirty="0">
              <a:uFillTx/>
            </a:endParaRPr>
          </a:p>
          <a:p>
            <a:pPr marL="158750" indent="0">
              <a:buNone/>
            </a:pPr>
            <a:r>
              <a:rPr lang="en-US" dirty="0"/>
              <a:t>Now you can pick the </a:t>
            </a:r>
            <a:r>
              <a:rPr lang="en-US" dirty="0" err="1"/>
              <a:t>personID</a:t>
            </a:r>
            <a:r>
              <a:rPr lang="en-US" dirty="0"/>
              <a:t> argument, give it a value of 4, and get back to the same query you started with. But this time, you discovered the elements you needed through the powerful features of the GraphiQL editor.</a:t>
            </a:r>
            <a:endParaRPr dirty="0">
              <a:uFillTx/>
            </a:endParaRPr>
          </a:p>
        </p:txBody>
      </p:sp>
    </p:spTree>
    <p:extLst>
      <p:ext uri="{BB962C8B-B14F-4D97-AF65-F5344CB8AC3E}">
        <p14:creationId xmlns:p14="http://schemas.microsoft.com/office/powerpoint/2010/main" val="182404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r>
              <a:rPr lang="en-US" dirty="0"/>
              <a:t>In addition to discovering the structure and types of elements inline while you type them, you can browse the Docs section to see full lists and more details. Click the Docs link in the top-right corner of the editor. You should see a search box that you can use to find any type in the current GraphQL schema. I typed the word person and picked the first result; figure shows the schema type Person with its description and fields</a:t>
            </a:r>
          </a:p>
          <a:p>
            <a:pPr marL="158750" indent="0">
              <a:buNone/>
            </a:pPr>
            <a:endParaRPr lang="en-US" dirty="0">
              <a:uFillTx/>
            </a:endParaRPr>
          </a:p>
          <a:p>
            <a:pPr marL="158750" indent="0">
              <a:buNone/>
            </a:pPr>
            <a:r>
              <a:rPr lang="en-US" dirty="0"/>
              <a:t>Take a moment to explore more of what the GraphiQL editor has to offer. Try more queries, and get a feeling for how easy it is to come up with them. </a:t>
            </a:r>
            <a:endParaRPr dirty="0">
              <a:uFillTx/>
            </a:endParaRPr>
          </a:p>
        </p:txBody>
      </p:sp>
    </p:spTree>
    <p:extLst>
      <p:ext uri="{BB962C8B-B14F-4D97-AF65-F5344CB8AC3E}">
        <p14:creationId xmlns:p14="http://schemas.microsoft.com/office/powerpoint/2010/main" val="86641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23/6/2021</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5" name="Marcador de número de diapositiva 4"/>
          <p:cNvSpPr>
            <a:spLocks noGrp="1"/>
          </p:cNvSpPr>
          <p:nvPr>
            <p:ph type="sldNum" sz="quarter" idx="12"/>
          </p:nvPr>
        </p:nvSpPr>
        <p:spPr/>
        <p:txBody>
          <a:body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E54A919-0544-418B-9791-81B71903882C}" type="datetime1">
              <a:rPr lang="es-VE" smtClean="0">
                <a:solidFill>
                  <a:srgbClr val="000000">
                    <a:tint val="75000"/>
                  </a:srgbClr>
                </a:solidFill>
                <a:uFillTx/>
              </a:rPr>
              <a:pPr/>
              <a:t>23/6/2021</a:t>
            </a:fld>
            <a:endParaRPr lang="es-VE" dirty="0">
              <a:solidFill>
                <a:srgbClr val="000000">
                  <a:tint val="75000"/>
                </a:srgbClr>
              </a:solidFill>
              <a:uFillTx/>
            </a:endParaRPr>
          </a:p>
        </p:txBody>
      </p:sp>
      <p:sp>
        <p:nvSpPr>
          <p:cNvPr id="3" name="Marcador de pie de página 2"/>
          <p:cNvSpPr>
            <a:spLocks noGrp="1"/>
          </p:cNvSpPr>
          <p:nvPr>
            <p:ph type="ftr" sz="quarter" idx="11"/>
          </p:nvPr>
        </p:nvSpPr>
        <p:spPr/>
        <p:txBody>
          <a:bodyPr/>
          <a:lstStyle/>
          <a:p>
            <a:endParaRPr lang="es-VE" dirty="0">
              <a:solidFill>
                <a:srgbClr val="000000">
                  <a:tint val="75000"/>
                </a:srgbClr>
              </a:solidFill>
              <a:uFillTx/>
            </a:endParaRPr>
          </a:p>
        </p:txBody>
      </p:sp>
      <p:sp>
        <p:nvSpPr>
          <p:cNvPr id="4" name="Marcador de número de diapositiva 3"/>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uFillTx/>
              </a:defRPr>
            </a:lvl1pPr>
          </a:lstStyle>
          <a:p>
            <a:r>
              <a:rPr lang="es-ES">
                <a:uFillTx/>
              </a:rPr>
              <a:t>Haga clic para modificar el estilo de título del patrón</a:t>
            </a:r>
            <a:endParaRPr lang="es-VE">
              <a:uFillTx/>
            </a:endParaRPr>
          </a:p>
        </p:txBody>
      </p:sp>
      <p:sp>
        <p:nvSpPr>
          <p:cNvPr id="3" name="Marcador de contenido 2"/>
          <p:cNvSpPr>
            <a:spLocks noGrp="1"/>
          </p:cNvSpPr>
          <p:nvPr>
            <p:ph idx="1"/>
          </p:nvPr>
        </p:nvSpPr>
        <p:spPr>
          <a:xfrm>
            <a:off x="3887391" y="740569"/>
            <a:ext cx="4629150" cy="3655219"/>
          </a:xfrm>
        </p:spPr>
        <p:txBody>
          <a:bodyPr/>
          <a:lstStyle>
            <a:lvl1pPr>
              <a:defRPr sz="2400">
                <a:uFillTx/>
              </a:defRPr>
            </a:lvl1pPr>
            <a:lvl2pPr>
              <a:defRPr sz="2100">
                <a:uFillTx/>
              </a:defRPr>
            </a:lvl2pPr>
            <a:lvl3pPr>
              <a:defRPr sz="1800">
                <a:uFillTx/>
              </a:defRPr>
            </a:lvl3pPr>
            <a:lvl4pPr>
              <a:defRPr sz="1500">
                <a:uFillTx/>
              </a:defRPr>
            </a:lvl4pPr>
            <a:lvl5pPr>
              <a:defRPr sz="1500">
                <a:uFillTx/>
              </a:defRPr>
            </a:lvl5pPr>
            <a:lvl6pPr>
              <a:defRPr sz="1500">
                <a:uFillTx/>
              </a:defRPr>
            </a:lvl6pPr>
            <a:lvl7pPr>
              <a:defRPr sz="1500">
                <a:uFillTx/>
              </a:defRPr>
            </a:lvl7pPr>
            <a:lvl8pPr>
              <a:defRPr sz="1500">
                <a:uFillTx/>
              </a:defRPr>
            </a:lvl8pPr>
            <a:lvl9pPr>
              <a:defRPr sz="1500">
                <a:uFillTx/>
              </a:defRPr>
            </a:lvl9p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uFillTx/>
              </a:defRPr>
            </a:lvl1pPr>
            <a:lvl2pPr marL="342900" indent="0">
              <a:buNone/>
              <a:defRPr sz="1050">
                <a:uFillTx/>
              </a:defRPr>
            </a:lvl2pPr>
            <a:lvl3pPr marL="685800" indent="0">
              <a:buNone/>
              <a:defRPr sz="900">
                <a:uFillTx/>
              </a:defRPr>
            </a:lvl3pPr>
            <a:lvl4pPr marL="1028700" indent="0">
              <a:buNone/>
              <a:defRPr sz="750">
                <a:uFillTx/>
              </a:defRPr>
            </a:lvl4pPr>
            <a:lvl5pPr marL="1371600" indent="0">
              <a:buNone/>
              <a:defRPr sz="750">
                <a:uFillTx/>
              </a:defRPr>
            </a:lvl5pPr>
            <a:lvl6pPr marL="1714500" indent="0">
              <a:buNone/>
              <a:defRPr sz="750">
                <a:uFillTx/>
              </a:defRPr>
            </a:lvl6pPr>
            <a:lvl7pPr marL="2057400" indent="0">
              <a:buNone/>
              <a:defRPr sz="750">
                <a:uFillTx/>
              </a:defRPr>
            </a:lvl7pPr>
            <a:lvl8pPr marL="2400300" indent="0">
              <a:buNone/>
              <a:defRPr sz="750">
                <a:uFillTx/>
              </a:defRPr>
            </a:lvl8pPr>
            <a:lvl9pPr marL="2743200" indent="0">
              <a:buNone/>
              <a:defRPr sz="750">
                <a:uFillTx/>
              </a:defRPr>
            </a:lvl9pPr>
          </a:lstStyle>
          <a:p>
            <a:pPr lvl="0"/>
            <a:r>
              <a:rPr lang="es-ES">
                <a:uFillTx/>
              </a:rPr>
              <a:t>Haga clic para modificar el estilo de texto del patrón</a:t>
            </a:r>
          </a:p>
        </p:txBody>
      </p:sp>
      <p:sp>
        <p:nvSpPr>
          <p:cNvPr id="5" name="Marcador de fecha 4"/>
          <p:cNvSpPr>
            <a:spLocks noGrp="1"/>
          </p:cNvSpPr>
          <p:nvPr>
            <p:ph type="dt" sz="half" idx="10"/>
          </p:nvPr>
        </p:nvSpPr>
        <p:spPr/>
        <p:txBody>
          <a:bodyPr/>
          <a:lstStyle/>
          <a:p>
            <a:fld id="{B35122CB-BF89-4022-9761-5820F80AF078}" type="datetime1">
              <a:rPr lang="es-VE" smtClean="0">
                <a:solidFill>
                  <a:srgbClr val="000000">
                    <a:tint val="75000"/>
                  </a:srgbClr>
                </a:solidFill>
                <a:uFillTx/>
              </a:rPr>
              <a:pPr/>
              <a:t>23/6/2021</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uFillTx/>
              </a:defRPr>
            </a:lvl1pPr>
          </a:lstStyle>
          <a:p>
            <a:r>
              <a:rPr lang="es-ES">
                <a:uFillTx/>
              </a:rPr>
              <a:t>Haga clic para modificar el estilo de título del patrón</a:t>
            </a:r>
            <a:endParaRPr lang="es-VE">
              <a:uFillTx/>
            </a:endParaRPr>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uFillTx/>
              </a:defRPr>
            </a:lvl1pPr>
            <a:lvl2pPr marL="342900" indent="0">
              <a:buNone/>
              <a:defRPr sz="2100">
                <a:uFillTx/>
              </a:defRPr>
            </a:lvl2pPr>
            <a:lvl3pPr marL="685800" indent="0">
              <a:buNone/>
              <a:defRPr sz="1800">
                <a:uFillTx/>
              </a:defRPr>
            </a:lvl3pPr>
            <a:lvl4pPr marL="1028700" indent="0">
              <a:buNone/>
              <a:defRPr sz="1500">
                <a:uFillTx/>
              </a:defRPr>
            </a:lvl4pPr>
            <a:lvl5pPr marL="1371600" indent="0">
              <a:buNone/>
              <a:defRPr sz="1500">
                <a:uFillTx/>
              </a:defRPr>
            </a:lvl5pPr>
            <a:lvl6pPr marL="1714500" indent="0">
              <a:buNone/>
              <a:defRPr sz="1500">
                <a:uFillTx/>
              </a:defRPr>
            </a:lvl6pPr>
            <a:lvl7pPr marL="2057400" indent="0">
              <a:buNone/>
              <a:defRPr sz="1500">
                <a:uFillTx/>
              </a:defRPr>
            </a:lvl7pPr>
            <a:lvl8pPr marL="2400300" indent="0">
              <a:buNone/>
              <a:defRPr sz="1500">
                <a:uFillTx/>
              </a:defRPr>
            </a:lvl8pPr>
            <a:lvl9pPr marL="2743200" indent="0">
              <a:buNone/>
              <a:defRPr sz="1500">
                <a:uFillTx/>
              </a:defRPr>
            </a:lvl9pPr>
          </a:lstStyle>
          <a:p>
            <a:endParaRPr lang="es-VE" dirty="0">
              <a:uFillTx/>
            </a:endParaRPr>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uFillTx/>
              </a:defRPr>
            </a:lvl1pPr>
            <a:lvl2pPr marL="342900" indent="0">
              <a:buNone/>
              <a:defRPr sz="1050">
                <a:uFillTx/>
              </a:defRPr>
            </a:lvl2pPr>
            <a:lvl3pPr marL="685800" indent="0">
              <a:buNone/>
              <a:defRPr sz="900">
                <a:uFillTx/>
              </a:defRPr>
            </a:lvl3pPr>
            <a:lvl4pPr marL="1028700" indent="0">
              <a:buNone/>
              <a:defRPr sz="750">
                <a:uFillTx/>
              </a:defRPr>
            </a:lvl4pPr>
            <a:lvl5pPr marL="1371600" indent="0">
              <a:buNone/>
              <a:defRPr sz="750">
                <a:uFillTx/>
              </a:defRPr>
            </a:lvl5pPr>
            <a:lvl6pPr marL="1714500" indent="0">
              <a:buNone/>
              <a:defRPr sz="750">
                <a:uFillTx/>
              </a:defRPr>
            </a:lvl6pPr>
            <a:lvl7pPr marL="2057400" indent="0">
              <a:buNone/>
              <a:defRPr sz="750">
                <a:uFillTx/>
              </a:defRPr>
            </a:lvl7pPr>
            <a:lvl8pPr marL="2400300" indent="0">
              <a:buNone/>
              <a:defRPr sz="750">
                <a:uFillTx/>
              </a:defRPr>
            </a:lvl8pPr>
            <a:lvl9pPr marL="2743200" indent="0">
              <a:buNone/>
              <a:defRPr sz="750">
                <a:uFillTx/>
              </a:defRPr>
            </a:lvl9pPr>
          </a:lstStyle>
          <a:p>
            <a:pPr lvl="0"/>
            <a:r>
              <a:rPr lang="es-ES">
                <a:uFillTx/>
              </a:rPr>
              <a:t>Haga clic para modificar el estilo de texto del patrón</a:t>
            </a:r>
          </a:p>
        </p:txBody>
      </p:sp>
      <p:sp>
        <p:nvSpPr>
          <p:cNvPr id="5" name="Marcador de fecha 4"/>
          <p:cNvSpPr>
            <a:spLocks noGrp="1"/>
          </p:cNvSpPr>
          <p:nvPr>
            <p:ph type="dt" sz="half" idx="10"/>
          </p:nvPr>
        </p:nvSpPr>
        <p:spPr/>
        <p:txBody>
          <a:bodyPr/>
          <a:lstStyle/>
          <a:p>
            <a:fld id="{75B37D4F-BFB7-437B-BFA4-402BB0FFCBAF}" type="datetime1">
              <a:rPr lang="es-VE" smtClean="0">
                <a:solidFill>
                  <a:srgbClr val="000000">
                    <a:tint val="75000"/>
                  </a:srgbClr>
                </a:solidFill>
                <a:uFillTx/>
              </a:rPr>
              <a:pPr/>
              <a:t>23/6/2021</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texto vertical 2"/>
          <p:cNvSpPr>
            <a:spLocks noGrp="1"/>
          </p:cNvSpPr>
          <p:nvPr>
            <p:ph type="body" orient="vert" idx="1"/>
          </p:nvPr>
        </p:nvSpPr>
        <p:spPr/>
        <p:txBody>
          <a:bodyPr vert="eaVert"/>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10"/>
          </p:nvPr>
        </p:nvSpPr>
        <p:spPr/>
        <p:txBody>
          <a:bodyPr/>
          <a:lstStyle/>
          <a:p>
            <a:fld id="{A689FBB6-C232-4AAB-A556-6334D1BCF5CD}" type="datetime1">
              <a:rPr lang="es-VE" smtClean="0">
                <a:solidFill>
                  <a:srgbClr val="000000">
                    <a:tint val="75000"/>
                  </a:srgbClr>
                </a:solidFill>
                <a:uFillTx/>
              </a:rPr>
              <a:pPr/>
              <a:t>23/6/2021</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a:uFillTx/>
              </a:rPr>
              <a:t>Haga clic para modificar el estilo de título del patrón</a:t>
            </a:r>
            <a:endParaRPr lang="es-VE">
              <a:uFillTx/>
            </a:endParaRPr>
          </a:p>
        </p:txBody>
      </p:sp>
      <p:sp>
        <p:nvSpPr>
          <p:cNvPr id="3" name="Marcador de texto vertical 2"/>
          <p:cNvSpPr>
            <a:spLocks noGrp="1"/>
          </p:cNvSpPr>
          <p:nvPr>
            <p:ph type="body" orient="vert" idx="1"/>
          </p:nvPr>
        </p:nvSpPr>
        <p:spPr>
          <a:xfrm>
            <a:off x="628650" y="273844"/>
            <a:ext cx="5800725" cy="4358879"/>
          </a:xfrm>
        </p:spPr>
        <p:txBody>
          <a:bodyPr vert="eaVert"/>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10"/>
          </p:nvPr>
        </p:nvSpPr>
        <p:spPr/>
        <p:txBody>
          <a:bodyPr/>
          <a:lstStyle/>
          <a:p>
            <a:fld id="{7733DD2C-B94E-4D4D-B2A2-8C3CB35117A1}" type="datetime1">
              <a:rPr lang="es-VE" smtClean="0">
                <a:solidFill>
                  <a:srgbClr val="000000">
                    <a:tint val="75000"/>
                  </a:srgbClr>
                </a:solidFill>
                <a:uFillTx/>
              </a:rPr>
              <a:pPr/>
              <a:t>23/6/2021</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23/6/2021</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5" name="Marcador de número de diapositiva 4"/>
          <p:cNvSpPr>
            <a:spLocks noGrp="1"/>
          </p:cNvSpPr>
          <p:nvPr>
            <p:ph type="sldNum" sz="quarter" idx="12"/>
          </p:nvPr>
        </p:nvSpPr>
        <p:spPr/>
        <p:txBody>
          <a:body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
        <p:nvSpPr>
          <p:cNvPr id="6" name="Picture Placeholder 11"/>
          <p:cNvSpPr>
            <a:spLocks noGrp="1"/>
          </p:cNvSpPr>
          <p:nvPr>
            <p:ph type="pic" sz="quarter" idx="23"/>
          </p:nvPr>
        </p:nvSpPr>
        <p:spPr>
          <a:xfrm>
            <a:off x="1" y="0"/>
            <a:ext cx="7274644" cy="5143500"/>
          </a:xfrm>
          <a:custGeom>
            <a:avLst/>
            <a:gdLst>
              <a:gd name="connsiteX0" fmla="*/ 0 w 19393999"/>
              <a:gd name="connsiteY0" fmla="*/ 0 h 13715999"/>
              <a:gd name="connsiteX1" fmla="*/ 19393999 w 19393999"/>
              <a:gd name="connsiteY1" fmla="*/ 0 h 13715999"/>
              <a:gd name="connsiteX2" fmla="*/ 13782907 w 19393999"/>
              <a:gd name="connsiteY2" fmla="*/ 13715999 h 13715999"/>
              <a:gd name="connsiteX3" fmla="*/ 0 w 19393999"/>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9393999" h="13715999">
                <a:moveTo>
                  <a:pt x="0" y="0"/>
                </a:moveTo>
                <a:lnTo>
                  <a:pt x="19393999" y="0"/>
                </a:lnTo>
                <a:lnTo>
                  <a:pt x="13782907" y="13715999"/>
                </a:lnTo>
                <a:lnTo>
                  <a:pt x="0" y="13715999"/>
                </a:lnTo>
                <a:close/>
              </a:path>
            </a:pathLst>
          </a:custGeom>
          <a:solidFill>
            <a:schemeClr val="bg1">
              <a:lumMod val="95000"/>
            </a:schemeClr>
          </a:solidFill>
          <a:effectLst/>
        </p:spPr>
        <p:txBody>
          <a:bodyPr wrap="square">
            <a:noAutofit/>
          </a:bodyPr>
          <a:lstStyle>
            <a:lvl1pPr marL="0" indent="0">
              <a:buNone/>
              <a:defRPr sz="1050" b="1" i="0">
                <a:ln>
                  <a:noFill/>
                </a:ln>
                <a:solidFill>
                  <a:schemeClr val="tx2"/>
                </a:solidFill>
                <a:uFillTx/>
                <a:latin typeface="Poppins Bold" panose="02000000000000000000" pitchFamily="2" charset="77"/>
                <a:ea typeface="Roboto" charset="0"/>
                <a:cs typeface="Poppins Bold" panose="02000000000000000000" pitchFamily="2" charset="77"/>
              </a:defRPr>
            </a:lvl1pPr>
          </a:lstStyle>
          <a:p>
            <a:endParaRPr lang="en-US" dirty="0">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71" b="0" i="0">
                <a:solidFill>
                  <a:schemeClr val="tx1"/>
                </a:solidFill>
                <a:uFillTx/>
                <a:latin typeface="Calibri Light"/>
                <a:cs typeface="Calibri Light"/>
              </a:defRPr>
            </a:lvl1pPr>
          </a:lstStyle>
          <a:p>
            <a:pPr marL="11207"/>
            <a:endParaRPr lang="en-US" spc="-5" dirty="0">
              <a:uFillTx/>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uFillTx/>
              </a:defRPr>
            </a:lvl1pPr>
          </a:lstStyle>
          <a:p>
            <a:fld id="{D16A3253-47B7-480A-8E15-14E0E17B1AF6}" type="datetime1">
              <a:rPr lang="en-US" smtClean="0">
                <a:uFillTx/>
              </a:rPr>
              <a:t>6/23/2021</a:t>
            </a:fld>
            <a:endParaRPr lang="en-US" dirty="0">
              <a:uFillTx/>
            </a:endParaRPr>
          </a:p>
        </p:txBody>
      </p:sp>
      <p:sp>
        <p:nvSpPr>
          <p:cNvPr id="4" name="Holder 4"/>
          <p:cNvSpPr>
            <a:spLocks noGrp="1"/>
          </p:cNvSpPr>
          <p:nvPr>
            <p:ph type="sldNum" sz="quarter" idx="7"/>
          </p:nvPr>
        </p:nvSpPr>
        <p:spPr/>
        <p:txBody>
          <a:bodyPr lIns="0" tIns="0" rIns="0" bIns="0"/>
          <a:lstStyle>
            <a:lvl1pPr>
              <a:defRPr sz="971" b="0" i="0">
                <a:solidFill>
                  <a:schemeClr val="tx1"/>
                </a:solidFill>
                <a:uFillTx/>
                <a:latin typeface="Calibri Light"/>
                <a:cs typeface="Calibri Light"/>
              </a:defRPr>
            </a:lvl1pPr>
          </a:lstStyle>
          <a:p>
            <a:pPr marL="11207"/>
            <a:r>
              <a:rPr lang="en-US" spc="-9" dirty="0">
                <a:uFillTx/>
              </a:rPr>
              <a:t>1</a:t>
            </a:r>
            <a:r>
              <a:rPr lang="en-US" spc="-18" dirty="0">
                <a:uFillTx/>
              </a:rPr>
              <a:t>-</a:t>
            </a:r>
            <a:fld id="{81D60167-4931-47E6-BA6A-407CBD079E47}" type="slidenum">
              <a:rPr smtClean="0">
                <a:uFillTx/>
              </a:rPr>
              <a:pPr marL="11207"/>
              <a:t>‹#›</a:t>
            </a:fld>
            <a:endParaRP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lvl1pPr algn="ctr">
              <a:defRPr b="1">
                <a:solidFill>
                  <a:srgbClr val="F7941D"/>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23/6/2021</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
        <p:nvSpPr>
          <p:cNvPr id="15" name="Marcador de texto 14"/>
          <p:cNvSpPr>
            <a:spLocks noGrp="1"/>
          </p:cNvSpPr>
          <p:nvPr>
            <p:ph type="body" sz="quarter" idx="13"/>
          </p:nvPr>
        </p:nvSpPr>
        <p:spPr>
          <a:xfrm>
            <a:off x="628650" y="1473199"/>
            <a:ext cx="7886700" cy="3294063"/>
          </a:xfrm>
        </p:spPr>
        <p:txBody>
          <a:bodyPr>
            <a:noAutofit/>
          </a:bodyPr>
          <a:lstStyle>
            <a:lvl1pPr>
              <a:defRPr sz="2800">
                <a:uFillTx/>
              </a:defRPr>
            </a:lvl1pPr>
            <a:lvl2pPr>
              <a:defRPr sz="2400">
                <a:uFillTx/>
              </a:defRPr>
            </a:lvl2pPr>
            <a:lvl3pPr>
              <a:defRPr sz="1800">
                <a:uFillTx/>
              </a:defRPr>
            </a:lvl3pPr>
            <a:lvl4pPr>
              <a:defRPr sz="1600">
                <a:uFillTx/>
              </a:defRPr>
            </a:lvl4pPr>
            <a:lvl5pPr>
              <a:defRPr sz="1600">
                <a:uFillTx/>
              </a:defRPr>
            </a:lvl5p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21307" y="1884293"/>
            <a:ext cx="7886700" cy="994172"/>
          </a:xfrm>
        </p:spPr>
        <p:txBody>
          <a:bodyPr>
            <a:noAutofit/>
          </a:bodyPr>
          <a:lstStyle>
            <a:lvl1pPr algn="ctr">
              <a:defRPr sz="6000" b="1">
                <a:solidFill>
                  <a:srgbClr val="F7941D"/>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23/6/2021</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
        <p:nvSpPr>
          <p:cNvPr id="15" name="Marcador de texto 14"/>
          <p:cNvSpPr>
            <a:spLocks noGrp="1"/>
          </p:cNvSpPr>
          <p:nvPr>
            <p:ph type="body" sz="quarter" idx="13"/>
          </p:nvPr>
        </p:nvSpPr>
        <p:spPr>
          <a:xfrm>
            <a:off x="721307" y="3534655"/>
            <a:ext cx="7886700" cy="914400"/>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0" y="-1"/>
            <a:ext cx="4776716" cy="4767263"/>
          </a:xfrm>
          <a:solidFill>
            <a:srgbClr val="F7941D"/>
          </a:solidFill>
          <a:ln>
            <a:solidFill>
              <a:srgbClr val="F7941D"/>
            </a:solidFill>
          </a:ln>
        </p:spPr>
        <p:txBody>
          <a:bodyPr/>
          <a:lstStyle>
            <a:lvl1pPr algn="ctr">
              <a:defRPr b="1">
                <a:solidFill>
                  <a:schemeClr val="bg1"/>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23/6/2021</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sp>
        <p:nvSpPr>
          <p:cNvPr id="15" name="Marcador de texto 14"/>
          <p:cNvSpPr>
            <a:spLocks noGrp="1"/>
          </p:cNvSpPr>
          <p:nvPr>
            <p:ph type="body" sz="quarter" idx="13"/>
          </p:nvPr>
        </p:nvSpPr>
        <p:spPr>
          <a:xfrm>
            <a:off x="4776716" y="-2"/>
            <a:ext cx="4367284" cy="4767264"/>
          </a:xfrm>
          <a:solidFill>
            <a:schemeClr val="bg1"/>
          </a:solidFill>
          <a:ln>
            <a:solidFill>
              <a:srgbClr val="F7941D"/>
            </a:solidFill>
          </a:ln>
        </p:spPr>
        <p:txBody>
          <a:bodyPr anchor="ct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VE" dirty="0">
              <a:uFillTx/>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0" y="-1"/>
            <a:ext cx="2554690" cy="4767263"/>
          </a:xfrm>
          <a:solidFill>
            <a:srgbClr val="F7941D"/>
          </a:solidFill>
          <a:ln>
            <a:solidFill>
              <a:srgbClr val="F7941D"/>
            </a:solidFill>
          </a:ln>
        </p:spPr>
        <p:txBody>
          <a:bodyPr/>
          <a:lstStyle>
            <a:lvl1pPr marL="0" indent="0" algn="ctr">
              <a:buFont typeface="Arial" panose="020B0604020202020204" pitchFamily="34" charset="0"/>
              <a:buNone/>
              <a:defRPr b="1">
                <a:solidFill>
                  <a:schemeClr val="bg1"/>
                </a:solidFill>
                <a:uFillTx/>
                <a:latin typeface="Gill Sans MT Condensed" panose="020B0506020104020203" pitchFamily="34" charset="0"/>
              </a:defRPr>
            </a:lvl1pPr>
          </a:lstStyle>
          <a:p>
            <a:r>
              <a:rPr lang="es-ES" dirty="0">
                <a:uFillTx/>
              </a:rPr>
              <a:t>HAGA CLIC PARA MODIFICAR EL ESTILO DE TÍTULO DEL PATRÓN</a:t>
            </a:r>
            <a:br>
              <a:rPr lang="es-ES" dirty="0">
                <a:uFillTx/>
              </a:rPr>
            </a:b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23/6/2021</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sp>
        <p:nvSpPr>
          <p:cNvPr id="15" name="Marcador de texto 14"/>
          <p:cNvSpPr>
            <a:spLocks noGrp="1"/>
          </p:cNvSpPr>
          <p:nvPr>
            <p:ph type="body" sz="quarter" idx="13"/>
          </p:nvPr>
        </p:nvSpPr>
        <p:spPr>
          <a:xfrm>
            <a:off x="2554690" y="-2"/>
            <a:ext cx="6589310" cy="4767264"/>
          </a:xfrm>
          <a:solidFill>
            <a:schemeClr val="bg1"/>
          </a:solidFill>
          <a:ln>
            <a:solidFill>
              <a:srgbClr val="F7941D"/>
            </a:solidFill>
          </a:ln>
        </p:spPr>
        <p:txBody>
          <a:bodyPr anchor="ct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VE" dirty="0">
              <a:uFillTx/>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uFillTx/>
              </a:defRPr>
            </a:lvl1p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uFillTx/>
              </a:defRPr>
            </a:lvl1pPr>
            <a:lvl2pPr marL="342900" indent="0">
              <a:buNone/>
              <a:defRPr sz="1500">
                <a:solidFill>
                  <a:schemeClr val="tx1">
                    <a:tint val="75000"/>
                  </a:schemeClr>
                </a:solidFill>
                <a:uFillTx/>
              </a:defRPr>
            </a:lvl2pPr>
            <a:lvl3pPr marL="685800" indent="0">
              <a:buNone/>
              <a:defRPr sz="1350">
                <a:solidFill>
                  <a:schemeClr val="tx1">
                    <a:tint val="75000"/>
                  </a:schemeClr>
                </a:solidFill>
                <a:uFillTx/>
              </a:defRPr>
            </a:lvl3pPr>
            <a:lvl4pPr marL="1028700" indent="0">
              <a:buNone/>
              <a:defRPr sz="1200">
                <a:solidFill>
                  <a:schemeClr val="tx1">
                    <a:tint val="75000"/>
                  </a:schemeClr>
                </a:solidFill>
                <a:uFillTx/>
              </a:defRPr>
            </a:lvl4pPr>
            <a:lvl5pPr marL="1371600" indent="0">
              <a:buNone/>
              <a:defRPr sz="1200">
                <a:solidFill>
                  <a:schemeClr val="tx1">
                    <a:tint val="75000"/>
                  </a:schemeClr>
                </a:solidFill>
                <a:uFillTx/>
              </a:defRPr>
            </a:lvl5pPr>
            <a:lvl6pPr marL="1714500" indent="0">
              <a:buNone/>
              <a:defRPr sz="1200">
                <a:solidFill>
                  <a:schemeClr val="tx1">
                    <a:tint val="75000"/>
                  </a:schemeClr>
                </a:solidFill>
                <a:uFillTx/>
              </a:defRPr>
            </a:lvl6pPr>
            <a:lvl7pPr marL="2057400" indent="0">
              <a:buNone/>
              <a:defRPr sz="1200">
                <a:solidFill>
                  <a:schemeClr val="tx1">
                    <a:tint val="75000"/>
                  </a:schemeClr>
                </a:solidFill>
                <a:uFillTx/>
              </a:defRPr>
            </a:lvl7pPr>
            <a:lvl8pPr marL="2400300" indent="0">
              <a:buNone/>
              <a:defRPr sz="1200">
                <a:solidFill>
                  <a:schemeClr val="tx1">
                    <a:tint val="75000"/>
                  </a:schemeClr>
                </a:solidFill>
                <a:uFillTx/>
              </a:defRPr>
            </a:lvl8pPr>
            <a:lvl9pPr marL="2743200" indent="0">
              <a:buNone/>
              <a:defRPr sz="1200">
                <a:solidFill>
                  <a:schemeClr val="tx1">
                    <a:tint val="75000"/>
                  </a:schemeClr>
                </a:solidFill>
                <a:uFillTx/>
              </a:defRPr>
            </a:lvl9pPr>
          </a:lstStyle>
          <a:p>
            <a:pPr lvl="0"/>
            <a:r>
              <a:rPr lang="es-ES">
                <a:uFillTx/>
              </a:rPr>
              <a:t>Haga clic para modificar el estilo de texto del patrón</a:t>
            </a:r>
          </a:p>
        </p:txBody>
      </p:sp>
      <p:sp>
        <p:nvSpPr>
          <p:cNvPr id="4" name="Marcador de fecha 3"/>
          <p:cNvSpPr>
            <a:spLocks noGrp="1"/>
          </p:cNvSpPr>
          <p:nvPr>
            <p:ph type="dt" sz="half" idx="10"/>
          </p:nvPr>
        </p:nvSpPr>
        <p:spPr/>
        <p:txBody>
          <a:bodyPr/>
          <a:lstStyle/>
          <a:p>
            <a:fld id="{8D023367-08F5-44F9-8584-69CC34AF4FE1}" type="datetime1">
              <a:rPr lang="es-VE" smtClean="0">
                <a:solidFill>
                  <a:srgbClr val="000000">
                    <a:tint val="75000"/>
                  </a:srgbClr>
                </a:solidFill>
                <a:uFillTx/>
              </a:rPr>
              <a:pPr/>
              <a:t>23/6/2021</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contenido 2"/>
          <p:cNvSpPr>
            <a:spLocks noGrp="1"/>
          </p:cNvSpPr>
          <p:nvPr>
            <p:ph sz="half" idx="1"/>
          </p:nvPr>
        </p:nvSpPr>
        <p:spPr>
          <a:xfrm>
            <a:off x="628650" y="1369219"/>
            <a:ext cx="3886200" cy="3263504"/>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contenido 3"/>
          <p:cNvSpPr>
            <a:spLocks noGrp="1"/>
          </p:cNvSpPr>
          <p:nvPr>
            <p:ph sz="half" idx="2"/>
          </p:nvPr>
        </p:nvSpPr>
        <p:spPr>
          <a:xfrm>
            <a:off x="4629150" y="1369219"/>
            <a:ext cx="3886200" cy="3263504"/>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5" name="Marcador de fecha 4"/>
          <p:cNvSpPr>
            <a:spLocks noGrp="1"/>
          </p:cNvSpPr>
          <p:nvPr>
            <p:ph type="dt" sz="half" idx="10"/>
          </p:nvPr>
        </p:nvSpPr>
        <p:spPr/>
        <p:txBody>
          <a:bodyPr/>
          <a:lstStyle/>
          <a:p>
            <a:fld id="{B358D4C4-E459-4745-8063-478FDD039414}" type="datetime1">
              <a:rPr lang="es-VE" smtClean="0">
                <a:solidFill>
                  <a:srgbClr val="000000">
                    <a:tint val="75000"/>
                  </a:srgbClr>
                </a:solidFill>
                <a:uFillTx/>
              </a:rPr>
              <a:pPr/>
              <a:t>23/6/2021</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9842" y="1260872"/>
            <a:ext cx="3868340" cy="617934"/>
          </a:xfrm>
        </p:spPr>
        <p:txBody>
          <a:bodyPr anchor="b"/>
          <a:lstStyle>
            <a:lvl1pPr marL="0" indent="0">
              <a:buNone/>
              <a:defRPr sz="1800" b="1">
                <a:uFillTx/>
              </a:defRPr>
            </a:lvl1pPr>
            <a:lvl2pPr marL="342900" indent="0">
              <a:buNone/>
              <a:defRPr sz="1500" b="1">
                <a:uFillTx/>
              </a:defRPr>
            </a:lvl2pPr>
            <a:lvl3pPr marL="685800" indent="0">
              <a:buNone/>
              <a:defRPr sz="1350" b="1">
                <a:uFillTx/>
              </a:defRPr>
            </a:lvl3pPr>
            <a:lvl4pPr marL="1028700" indent="0">
              <a:buNone/>
              <a:defRPr sz="1200" b="1">
                <a:uFillTx/>
              </a:defRPr>
            </a:lvl4pPr>
            <a:lvl5pPr marL="1371600" indent="0">
              <a:buNone/>
              <a:defRPr sz="1200" b="1">
                <a:uFillTx/>
              </a:defRPr>
            </a:lvl5pPr>
            <a:lvl6pPr marL="1714500" indent="0">
              <a:buNone/>
              <a:defRPr sz="1200" b="1">
                <a:uFillTx/>
              </a:defRPr>
            </a:lvl6pPr>
            <a:lvl7pPr marL="2057400" indent="0">
              <a:buNone/>
              <a:defRPr sz="1200" b="1">
                <a:uFillTx/>
              </a:defRPr>
            </a:lvl7pPr>
            <a:lvl8pPr marL="2400300" indent="0">
              <a:buNone/>
              <a:defRPr sz="1200" b="1">
                <a:uFillTx/>
              </a:defRPr>
            </a:lvl8pPr>
            <a:lvl9pPr marL="2743200" indent="0">
              <a:buNone/>
              <a:defRPr sz="1200" b="1">
                <a:uFillTx/>
              </a:defRPr>
            </a:lvl9pPr>
          </a:lstStyle>
          <a:p>
            <a:pPr lvl="0"/>
            <a:r>
              <a:rPr lang="es-ES">
                <a:uFillTx/>
              </a:rPr>
              <a:t>Haga clic para modificar el estilo de texto del patrón</a:t>
            </a:r>
          </a:p>
        </p:txBody>
      </p:sp>
      <p:sp>
        <p:nvSpPr>
          <p:cNvPr id="4" name="Marcador de contenido 3"/>
          <p:cNvSpPr>
            <a:spLocks noGrp="1"/>
          </p:cNvSpPr>
          <p:nvPr>
            <p:ph sz="half" idx="2"/>
          </p:nvPr>
        </p:nvSpPr>
        <p:spPr>
          <a:xfrm>
            <a:off x="629842" y="1878806"/>
            <a:ext cx="3868340" cy="2763441"/>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5" name="Marcador de texto 4"/>
          <p:cNvSpPr>
            <a:spLocks noGrp="1"/>
          </p:cNvSpPr>
          <p:nvPr>
            <p:ph type="body" sz="quarter" idx="3"/>
          </p:nvPr>
        </p:nvSpPr>
        <p:spPr>
          <a:xfrm>
            <a:off x="4629150" y="1260872"/>
            <a:ext cx="3887391" cy="617934"/>
          </a:xfrm>
        </p:spPr>
        <p:txBody>
          <a:bodyPr anchor="b"/>
          <a:lstStyle>
            <a:lvl1pPr marL="0" indent="0">
              <a:buNone/>
              <a:defRPr sz="1800" b="1">
                <a:uFillTx/>
              </a:defRPr>
            </a:lvl1pPr>
            <a:lvl2pPr marL="342900" indent="0">
              <a:buNone/>
              <a:defRPr sz="1500" b="1">
                <a:uFillTx/>
              </a:defRPr>
            </a:lvl2pPr>
            <a:lvl3pPr marL="685800" indent="0">
              <a:buNone/>
              <a:defRPr sz="1350" b="1">
                <a:uFillTx/>
              </a:defRPr>
            </a:lvl3pPr>
            <a:lvl4pPr marL="1028700" indent="0">
              <a:buNone/>
              <a:defRPr sz="1200" b="1">
                <a:uFillTx/>
              </a:defRPr>
            </a:lvl4pPr>
            <a:lvl5pPr marL="1371600" indent="0">
              <a:buNone/>
              <a:defRPr sz="1200" b="1">
                <a:uFillTx/>
              </a:defRPr>
            </a:lvl5pPr>
            <a:lvl6pPr marL="1714500" indent="0">
              <a:buNone/>
              <a:defRPr sz="1200" b="1">
                <a:uFillTx/>
              </a:defRPr>
            </a:lvl6pPr>
            <a:lvl7pPr marL="2057400" indent="0">
              <a:buNone/>
              <a:defRPr sz="1200" b="1">
                <a:uFillTx/>
              </a:defRPr>
            </a:lvl7pPr>
            <a:lvl8pPr marL="2400300" indent="0">
              <a:buNone/>
              <a:defRPr sz="1200" b="1">
                <a:uFillTx/>
              </a:defRPr>
            </a:lvl8pPr>
            <a:lvl9pPr marL="2743200" indent="0">
              <a:buNone/>
              <a:defRPr sz="1200" b="1">
                <a:uFillTx/>
              </a:defRPr>
            </a:lvl9pPr>
          </a:lstStyle>
          <a:p>
            <a:pPr lvl="0"/>
            <a:r>
              <a:rPr lang="es-ES">
                <a:uFillTx/>
              </a:rPr>
              <a:t>Haga clic para modificar el estilo de texto del patrón</a:t>
            </a:r>
          </a:p>
        </p:txBody>
      </p:sp>
      <p:sp>
        <p:nvSpPr>
          <p:cNvPr id="6" name="Marcador de contenido 5"/>
          <p:cNvSpPr>
            <a:spLocks noGrp="1"/>
          </p:cNvSpPr>
          <p:nvPr>
            <p:ph sz="quarter" idx="4"/>
          </p:nvPr>
        </p:nvSpPr>
        <p:spPr>
          <a:xfrm>
            <a:off x="4629150" y="1878806"/>
            <a:ext cx="3887391" cy="2763441"/>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7" name="Marcador de fecha 6"/>
          <p:cNvSpPr>
            <a:spLocks noGrp="1"/>
          </p:cNvSpPr>
          <p:nvPr>
            <p:ph type="dt" sz="half" idx="10"/>
          </p:nvPr>
        </p:nvSpPr>
        <p:spPr/>
        <p:txBody>
          <a:bodyPr/>
          <a:lstStyle/>
          <a:p>
            <a:fld id="{CB7EC5A0-CD80-44D7-8AB7-21CED25AC859}" type="datetime1">
              <a:rPr lang="es-VE" smtClean="0">
                <a:solidFill>
                  <a:srgbClr val="000000">
                    <a:tint val="75000"/>
                  </a:srgbClr>
                </a:solidFill>
                <a:uFillTx/>
              </a:rPr>
              <a:pPr/>
              <a:t>23/6/2021</a:t>
            </a:fld>
            <a:endParaRPr lang="es-VE" dirty="0">
              <a:solidFill>
                <a:srgbClr val="000000">
                  <a:tint val="75000"/>
                </a:srgbClr>
              </a:solidFill>
              <a:uFillTx/>
            </a:endParaRPr>
          </a:p>
        </p:txBody>
      </p:sp>
      <p:sp>
        <p:nvSpPr>
          <p:cNvPr id="8" name="Marcador de pie de página 7"/>
          <p:cNvSpPr>
            <a:spLocks noGrp="1"/>
          </p:cNvSpPr>
          <p:nvPr>
            <p:ph type="ftr" sz="quarter" idx="11"/>
          </p:nvPr>
        </p:nvSpPr>
        <p:spPr/>
        <p:txBody>
          <a:bodyPr/>
          <a:lstStyle/>
          <a:p>
            <a:endParaRPr lang="es-VE" dirty="0">
              <a:solidFill>
                <a:srgbClr val="000000">
                  <a:tint val="75000"/>
                </a:srgbClr>
              </a:solidFill>
              <a:uFillTx/>
            </a:endParaRPr>
          </a:p>
        </p:txBody>
      </p:sp>
      <p:sp>
        <p:nvSpPr>
          <p:cNvPr id="9" name="Marcador de número de diapositiva 8"/>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fld id="{0AB4C646-EB18-4AE9-9C98-72E9FDB51408}" type="datetime1">
              <a:rPr lang="es-VE" smtClean="0">
                <a:solidFill>
                  <a:srgbClr val="000000">
                    <a:tint val="75000"/>
                  </a:srgbClr>
                </a:solidFill>
                <a:uFillTx/>
              </a:rPr>
              <a:pPr/>
              <a:t>23/6/2021</a:t>
            </a:fld>
            <a:endParaRPr lang="es-VE" dirty="0">
              <a:solidFill>
                <a:srgbClr val="000000">
                  <a:tint val="75000"/>
                </a:srgbClr>
              </a:solidFill>
              <a:uFillTx/>
            </a:endParaRPr>
          </a:p>
        </p:txBody>
      </p:sp>
      <p:sp>
        <p:nvSpPr>
          <p:cNvPr id="4" name="Marcador de pie de página 3"/>
          <p:cNvSpPr>
            <a:spLocks noGrp="1"/>
          </p:cNvSpPr>
          <p:nvPr>
            <p:ph type="ftr" sz="quarter" idx="11"/>
          </p:nvPr>
        </p:nvSpPr>
        <p:spPr/>
        <p:txBody>
          <a:bodyPr/>
          <a:lstStyle/>
          <a:p>
            <a:endParaRPr lang="es-VE" dirty="0">
              <a:solidFill>
                <a:srgbClr val="000000">
                  <a:tint val="75000"/>
                </a:srgbClr>
              </a:solidFill>
              <a:uFillTx/>
            </a:endParaRPr>
          </a:p>
        </p:txBody>
      </p:sp>
      <p:sp>
        <p:nvSpPr>
          <p:cNvPr id="5" name="Marcador de número de diapositiva 4"/>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uFillTx/>
              </a:defRPr>
            </a:lvl1p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23/6/2021</a:t>
            </a:fld>
            <a:endParaRPr lang="es-VE" kern="1200" dirty="0">
              <a:solidFill>
                <a:srgbClr val="000000">
                  <a:tint val="75000"/>
                </a:srgbClr>
              </a:solidFill>
              <a:uFillTx/>
              <a:latin typeface="Palatino Linotype"/>
              <a:ea typeface="+mn-ea"/>
              <a:cs typeface="+mn-cs"/>
            </a:endParaRPr>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uFillTx/>
              </a:defRPr>
            </a:lvl1pPr>
          </a:lstStyle>
          <a:p>
            <a:pPr>
              <a:buFontTx/>
              <a:buNone/>
            </a:pPr>
            <a:endParaRPr lang="es-VE" kern="1200" dirty="0">
              <a:solidFill>
                <a:srgbClr val="000000">
                  <a:tint val="75000"/>
                </a:srgbClr>
              </a:solidFill>
              <a:uFillTx/>
              <a:latin typeface="Palatino Linotype"/>
              <a:ea typeface="+mn-ea"/>
              <a:cs typeface="+mn-cs"/>
            </a:endParaRPr>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uFillTx/>
              </a:defRPr>
            </a:lvl1p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685800" rtl="0" eaLnBrk="1" latinLnBrk="0" hangingPunct="1">
        <a:lnSpc>
          <a:spcPct val="90000"/>
        </a:lnSpc>
        <a:spcBef>
          <a:spcPct val="0"/>
        </a:spcBef>
        <a:buNone/>
        <a:defRPr sz="3300" kern="1200">
          <a:solidFill>
            <a:schemeClr val="tx1"/>
          </a:solidFill>
          <a:uFillTx/>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uFillTx/>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uFillTx/>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uFillTx/>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9pPr>
    </p:bodyStyle>
    <p:otherStyle>
      <a:defPPr>
        <a:defRPr lang="es-VE">
          <a:uFillTx/>
        </a:defRPr>
      </a:defPPr>
      <a:lvl1pPr marL="0" algn="l" defTabSz="685800" rtl="0" eaLnBrk="1" latinLnBrk="0" hangingPunct="1">
        <a:defRPr sz="1350" kern="1200">
          <a:solidFill>
            <a:schemeClr val="tx1"/>
          </a:solidFill>
          <a:uFillTx/>
          <a:latin typeface="+mn-lt"/>
          <a:ea typeface="+mn-ea"/>
          <a:cs typeface="+mn-cs"/>
        </a:defRPr>
      </a:lvl1pPr>
      <a:lvl2pPr marL="342900" algn="l" defTabSz="685800" rtl="0" eaLnBrk="1" latinLnBrk="0" hangingPunct="1">
        <a:defRPr sz="1350" kern="1200">
          <a:solidFill>
            <a:schemeClr val="tx1"/>
          </a:solidFill>
          <a:uFillTx/>
          <a:latin typeface="+mn-lt"/>
          <a:ea typeface="+mn-ea"/>
          <a:cs typeface="+mn-cs"/>
        </a:defRPr>
      </a:lvl2pPr>
      <a:lvl3pPr marL="685800" algn="l" defTabSz="685800" rtl="0" eaLnBrk="1" latinLnBrk="0" hangingPunct="1">
        <a:defRPr sz="1350" kern="1200">
          <a:solidFill>
            <a:schemeClr val="tx1"/>
          </a:solidFill>
          <a:uFillTx/>
          <a:latin typeface="+mn-lt"/>
          <a:ea typeface="+mn-ea"/>
          <a:cs typeface="+mn-cs"/>
        </a:defRPr>
      </a:lvl3pPr>
      <a:lvl4pPr marL="1028700" algn="l" defTabSz="685800" rtl="0" eaLnBrk="1" latinLnBrk="0" hangingPunct="1">
        <a:defRPr sz="1350" kern="1200">
          <a:solidFill>
            <a:schemeClr val="tx1"/>
          </a:solidFill>
          <a:uFillTx/>
          <a:latin typeface="+mn-lt"/>
          <a:ea typeface="+mn-ea"/>
          <a:cs typeface="+mn-cs"/>
        </a:defRPr>
      </a:lvl4pPr>
      <a:lvl5pPr marL="1371600" algn="l" defTabSz="685800" rtl="0" eaLnBrk="1" latinLnBrk="0" hangingPunct="1">
        <a:defRPr sz="1350" kern="1200">
          <a:solidFill>
            <a:schemeClr val="tx1"/>
          </a:solidFill>
          <a:uFillTx/>
          <a:latin typeface="+mn-lt"/>
          <a:ea typeface="+mn-ea"/>
          <a:cs typeface="+mn-cs"/>
        </a:defRPr>
      </a:lvl5pPr>
      <a:lvl6pPr marL="1714500" algn="l" defTabSz="685800" rtl="0" eaLnBrk="1" latinLnBrk="0" hangingPunct="1">
        <a:defRPr sz="1350" kern="1200">
          <a:solidFill>
            <a:schemeClr val="tx1"/>
          </a:solidFill>
          <a:uFillTx/>
          <a:latin typeface="+mn-lt"/>
          <a:ea typeface="+mn-ea"/>
          <a:cs typeface="+mn-cs"/>
        </a:defRPr>
      </a:lvl6pPr>
      <a:lvl7pPr marL="2057400" algn="l" defTabSz="685800" rtl="0" eaLnBrk="1" latinLnBrk="0" hangingPunct="1">
        <a:defRPr sz="1350" kern="1200">
          <a:solidFill>
            <a:schemeClr val="tx1"/>
          </a:solidFill>
          <a:uFillTx/>
          <a:latin typeface="+mn-lt"/>
          <a:ea typeface="+mn-ea"/>
          <a:cs typeface="+mn-cs"/>
        </a:defRPr>
      </a:lvl7pPr>
      <a:lvl8pPr marL="2400300" algn="l" defTabSz="685800" rtl="0" eaLnBrk="1" latinLnBrk="0" hangingPunct="1">
        <a:defRPr sz="1350" kern="1200">
          <a:solidFill>
            <a:schemeClr val="tx1"/>
          </a:solidFill>
          <a:uFillTx/>
          <a:latin typeface="+mn-lt"/>
          <a:ea typeface="+mn-ea"/>
          <a:cs typeface="+mn-cs"/>
        </a:defRPr>
      </a:lvl8pPr>
      <a:lvl9pPr marL="2743200" algn="l" defTabSz="685800" rtl="0" eaLnBrk="1" latinLnBrk="0" hangingPunct="1">
        <a:defRPr sz="135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pic>
        <p:nvPicPr>
          <p:cNvPr id="12" name="Marcador de posición de imagen 11"/>
          <p:cNvPicPr>
            <a:picLocks noGrp="1" noChangeAspect="1"/>
          </p:cNvPicPr>
          <p:nvPr>
            <p:ph type="pic" sz="quarter" idx="23"/>
          </p:nvPr>
        </p:nvPicPr>
        <p:blipFill>
          <a:blip r:embed="rId2"/>
          <a:srcRect l="2865" r="2865"/>
          <a:stretch>
            <a:fillRect/>
          </a:stretch>
        </p:blipFill>
        <p:spPr>
          <a:solidFill>
            <a:srgbClr val="818286"/>
          </a:solidFill>
        </p:spPr>
      </p:pic>
      <p:sp>
        <p:nvSpPr>
          <p:cNvPr id="18" name="Rectangle 13"/>
          <p:cNvSpPr>
            <a:spLocks/>
          </p:cNvSpPr>
          <p:nvPr/>
        </p:nvSpPr>
        <p:spPr>
          <a:xfrm>
            <a:off x="-13648" y="0"/>
            <a:ext cx="7288293" cy="5151863"/>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122" h="13738302">
                <a:moveTo>
                  <a:pt x="0" y="1"/>
                </a:moveTo>
                <a:lnTo>
                  <a:pt x="19403122" y="0"/>
                </a:lnTo>
                <a:lnTo>
                  <a:pt x="13782907" y="13738302"/>
                </a:lnTo>
                <a:lnTo>
                  <a:pt x="0" y="13738302"/>
                </a:lnTo>
                <a:lnTo>
                  <a:pt x="0" y="1"/>
                </a:lnTo>
                <a:close/>
              </a:path>
            </a:pathLst>
          </a:custGeom>
          <a:solidFill>
            <a:srgbClr val="81828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3"/>
            <a:endParaRPr lang="en-US" sz="1350" kern="1200" dirty="0">
              <a:solidFill>
                <a:srgbClr val="FFFFFF"/>
              </a:solidFill>
              <a:uFillTx/>
            </a:endParaRPr>
          </a:p>
        </p:txBody>
      </p:sp>
      <p:sp>
        <p:nvSpPr>
          <p:cNvPr id="16" name="Elipse 15"/>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7" name="Imagen 16"/>
          <p:cNvPicPr>
            <a:picLocks noChangeAspect="1"/>
          </p:cNvPicPr>
          <p:nvPr/>
        </p:nvPicPr>
        <p:blipFill>
          <a:blip r:embed="rId3" cstate="print"/>
          <a:stretch>
            <a:fillRect/>
          </a:stretch>
        </p:blipFill>
        <p:spPr>
          <a:xfrm>
            <a:off x="4684624" y="2975212"/>
            <a:ext cx="1884509" cy="1882156"/>
          </a:xfrm>
          <a:prstGeom prst="rect">
            <a:avLst/>
          </a:prstGeom>
          <a:noFill/>
        </p:spPr>
      </p:pic>
      <p:sp>
        <p:nvSpPr>
          <p:cNvPr id="7" name="object 2">
            <a:extLst>
              <a:ext uri="{FF2B5EF4-FFF2-40B4-BE49-F238E27FC236}">
                <a16:creationId xmlns:a16="http://schemas.microsoft.com/office/drawing/2014/main" id="{D126F21E-307F-4E8C-ABD2-A99D6AB66DAB}"/>
              </a:ext>
            </a:extLst>
          </p:cNvPr>
          <p:cNvSpPr txBox="1">
            <a:spLocks/>
          </p:cNvSpPr>
          <p:nvPr/>
        </p:nvSpPr>
        <p:spPr>
          <a:xfrm>
            <a:off x="0" y="1023689"/>
            <a:ext cx="9144000" cy="2057615"/>
          </a:xfrm>
          <a:prstGeom prst="rect">
            <a:avLst/>
          </a:prstGeom>
        </p:spPr>
        <p:txBody>
          <a:bodyPr vert="horz" wrap="square" lIns="0" tIns="13335" rIns="0" bIns="0" rtlCol="0" anchor="ctr">
            <a:spAutoFit/>
          </a:bodyPr>
          <a:lstStyle>
            <a:lvl1pPr algn="l" defTabSz="685800" rtl="0" eaLnBrk="1" latinLnBrk="0" hangingPunct="1">
              <a:lnSpc>
                <a:spcPct val="90000"/>
              </a:lnSpc>
              <a:spcBef>
                <a:spcPct val="0"/>
              </a:spcBef>
              <a:buNone/>
              <a:defRPr sz="3300" kern="1200">
                <a:solidFill>
                  <a:schemeClr val="tx1"/>
                </a:solidFill>
                <a:uFillTx/>
                <a:latin typeface="+mj-lt"/>
                <a:ea typeface="+mj-ea"/>
                <a:cs typeface="+mj-cs"/>
              </a:defRPr>
            </a:lvl1pPr>
          </a:lstStyle>
          <a:p>
            <a:pPr marL="12700" algn="ctr">
              <a:lnSpc>
                <a:spcPct val="100000"/>
              </a:lnSpc>
              <a:spcBef>
                <a:spcPts val="105"/>
              </a:spcBef>
              <a:buClrTx/>
            </a:pPr>
            <a:r>
              <a:rPr lang="en-US" sz="6600" b="1" dirty="0">
                <a:solidFill>
                  <a:schemeClr val="bg1"/>
                </a:solidFill>
              </a:rPr>
              <a:t>Exploring</a:t>
            </a:r>
          </a:p>
          <a:p>
            <a:pPr marL="12700" algn="ctr">
              <a:lnSpc>
                <a:spcPct val="100000"/>
              </a:lnSpc>
              <a:spcBef>
                <a:spcPts val="105"/>
              </a:spcBef>
              <a:buClrTx/>
            </a:pPr>
            <a:r>
              <a:rPr lang="en-US" sz="6600" b="1" dirty="0">
                <a:solidFill>
                  <a:schemeClr val="bg1"/>
                </a:solidFill>
              </a:rPr>
              <a:t> GraphQL APIs</a:t>
            </a:r>
          </a:p>
        </p:txBody>
      </p:sp>
    </p:spTree>
    <p:extLst>
      <p:ext uri="{BB962C8B-B14F-4D97-AF65-F5344CB8AC3E}">
        <p14:creationId xmlns:p14="http://schemas.microsoft.com/office/powerpoint/2010/main" val="1156167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10</a:t>
            </a:fld>
            <a:endParaRPr dirty="0">
              <a:uFillTx/>
              <a:latin typeface="Calibri Light"/>
              <a:cs typeface="Calibri Light"/>
            </a:endParaRPr>
          </a:p>
        </p:txBody>
      </p:sp>
      <p:pic>
        <p:nvPicPr>
          <p:cNvPr id="3" name="Picture 2">
            <a:extLst>
              <a:ext uri="{FF2B5EF4-FFF2-40B4-BE49-F238E27FC236}">
                <a16:creationId xmlns:a16="http://schemas.microsoft.com/office/drawing/2014/main" id="{8AAFEDEE-403B-45C6-A188-B6C4B5E69F82}"/>
              </a:ext>
            </a:extLst>
          </p:cNvPr>
          <p:cNvPicPr>
            <a:picLocks noChangeAspect="1"/>
          </p:cNvPicPr>
          <p:nvPr/>
        </p:nvPicPr>
        <p:blipFill>
          <a:blip r:embed="rId3"/>
          <a:stretch>
            <a:fillRect/>
          </a:stretch>
        </p:blipFill>
        <p:spPr>
          <a:xfrm>
            <a:off x="514350" y="0"/>
            <a:ext cx="8115300" cy="4638675"/>
          </a:xfrm>
          <a:prstGeom prst="rect">
            <a:avLst/>
          </a:prstGeom>
        </p:spPr>
      </p:pic>
    </p:spTree>
    <p:extLst>
      <p:ext uri="{BB962C8B-B14F-4D97-AF65-F5344CB8AC3E}">
        <p14:creationId xmlns:p14="http://schemas.microsoft.com/office/powerpoint/2010/main" val="544072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11</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dirty="0"/>
              <a:t>The basics of the GraphQL language</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113032"/>
            <a:ext cx="7596822" cy="3397725"/>
          </a:xfrm>
          <a:prstGeom prst="rect">
            <a:avLst/>
          </a:prstGeom>
        </p:spPr>
        <p:txBody>
          <a:bodyPr vert="horz" wrap="square" lIns="0" tIns="12065" rIns="0" bIns="0" rtlCol="0">
            <a:spAutoFit/>
          </a:bodyPr>
          <a:lstStyle/>
          <a:p>
            <a:pPr algn="ctr"/>
            <a:r>
              <a:rPr lang="en-US" sz="2200" b="1" dirty="0"/>
              <a:t>Requests</a:t>
            </a:r>
          </a:p>
          <a:p>
            <a:pPr marL="342900" indent="-342900">
              <a:buFont typeface="Arial" panose="020B0604020202020204" pitchFamily="34" charset="0"/>
              <a:buChar char="•"/>
            </a:pPr>
            <a:r>
              <a:rPr lang="en-US" sz="2200" dirty="0"/>
              <a:t>At the core of a GraphQL communication is a request object, The source text of a GraphQL request is often referred to as a document. </a:t>
            </a:r>
          </a:p>
          <a:p>
            <a:pPr marL="342900" indent="-342900">
              <a:buFont typeface="Arial" panose="020B0604020202020204" pitchFamily="34" charset="0"/>
              <a:buChar char="•"/>
            </a:pPr>
            <a:r>
              <a:rPr lang="en-US" sz="2200" dirty="0"/>
              <a:t>A document contains text that represents a request through operations like queries, mutations, and subscriptions. </a:t>
            </a:r>
          </a:p>
          <a:p>
            <a:pPr marL="342900" indent="-342900">
              <a:buFont typeface="Arial" panose="020B0604020202020204" pitchFamily="34" charset="0"/>
              <a:buChar char="•"/>
            </a:pPr>
            <a:r>
              <a:rPr lang="en-US" sz="2200" dirty="0"/>
              <a:t>In addition to the main operations, a GraphQL document text can contain fragments that can be used to compose other operations,</a:t>
            </a:r>
          </a:p>
        </p:txBody>
      </p:sp>
    </p:spTree>
    <p:extLst>
      <p:ext uri="{BB962C8B-B14F-4D97-AF65-F5344CB8AC3E}">
        <p14:creationId xmlns:p14="http://schemas.microsoft.com/office/powerpoint/2010/main" val="263688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12</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a:t>Requests</a:t>
            </a:r>
          </a:p>
        </p:txBody>
      </p:sp>
      <p:sp>
        <p:nvSpPr>
          <p:cNvPr id="4" name="object 2">
            <a:extLst>
              <a:ext uri="{FF2B5EF4-FFF2-40B4-BE49-F238E27FC236}">
                <a16:creationId xmlns:a16="http://schemas.microsoft.com/office/drawing/2014/main" id="{59C6EB5B-81CF-43FA-BC18-BF25A7F8CDD9}"/>
              </a:ext>
            </a:extLst>
          </p:cNvPr>
          <p:cNvSpPr txBox="1"/>
          <p:nvPr/>
        </p:nvSpPr>
        <p:spPr>
          <a:xfrm>
            <a:off x="847880" y="2571750"/>
            <a:ext cx="3430858" cy="750847"/>
          </a:xfrm>
          <a:prstGeom prst="rect">
            <a:avLst/>
          </a:prstGeom>
        </p:spPr>
        <p:txBody>
          <a:bodyPr vert="horz" wrap="square" lIns="0" tIns="12065" rIns="0" bIns="0" rtlCol="0">
            <a:spAutoFit/>
          </a:bodyPr>
          <a:lstStyle/>
          <a:p>
            <a:pPr algn="ctr"/>
            <a:r>
              <a:rPr lang="en-US" sz="2400" dirty="0"/>
              <a:t>The structure of a GraphQL request</a:t>
            </a:r>
          </a:p>
        </p:txBody>
      </p:sp>
      <p:pic>
        <p:nvPicPr>
          <p:cNvPr id="3" name="Picture 2">
            <a:extLst>
              <a:ext uri="{FF2B5EF4-FFF2-40B4-BE49-F238E27FC236}">
                <a16:creationId xmlns:a16="http://schemas.microsoft.com/office/drawing/2014/main" id="{9D80EF0A-3A4B-4D31-A955-8E08D4D5598F}"/>
              </a:ext>
            </a:extLst>
          </p:cNvPr>
          <p:cNvPicPr>
            <a:picLocks noChangeAspect="1"/>
          </p:cNvPicPr>
          <p:nvPr/>
        </p:nvPicPr>
        <p:blipFill>
          <a:blip r:embed="rId3"/>
          <a:stretch>
            <a:fillRect/>
          </a:stretch>
        </p:blipFill>
        <p:spPr>
          <a:xfrm>
            <a:off x="5410045" y="1103057"/>
            <a:ext cx="2886075" cy="3429000"/>
          </a:xfrm>
          <a:prstGeom prst="rect">
            <a:avLst/>
          </a:prstGeom>
        </p:spPr>
      </p:pic>
    </p:spTree>
    <p:extLst>
      <p:ext uri="{BB962C8B-B14F-4D97-AF65-F5344CB8AC3E}">
        <p14:creationId xmlns:p14="http://schemas.microsoft.com/office/powerpoint/2010/main" val="413658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13</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a:t>Requests</a:t>
            </a:r>
          </a:p>
        </p:txBody>
      </p:sp>
      <p:pic>
        <p:nvPicPr>
          <p:cNvPr id="3" name="Picture 2">
            <a:extLst>
              <a:ext uri="{FF2B5EF4-FFF2-40B4-BE49-F238E27FC236}">
                <a16:creationId xmlns:a16="http://schemas.microsoft.com/office/drawing/2014/main" id="{3B0FD118-0CCF-40E8-826D-759032BC8D0A}"/>
              </a:ext>
            </a:extLst>
          </p:cNvPr>
          <p:cNvPicPr>
            <a:picLocks noChangeAspect="1"/>
          </p:cNvPicPr>
          <p:nvPr/>
        </p:nvPicPr>
        <p:blipFill>
          <a:blip r:embed="rId3"/>
          <a:stretch>
            <a:fillRect/>
          </a:stretch>
        </p:blipFill>
        <p:spPr>
          <a:xfrm>
            <a:off x="1809750" y="1113692"/>
            <a:ext cx="5524500" cy="3581400"/>
          </a:xfrm>
          <a:prstGeom prst="rect">
            <a:avLst/>
          </a:prstGeom>
        </p:spPr>
      </p:pic>
    </p:spTree>
    <p:extLst>
      <p:ext uri="{BB962C8B-B14F-4D97-AF65-F5344CB8AC3E}">
        <p14:creationId xmlns:p14="http://schemas.microsoft.com/office/powerpoint/2010/main" val="431838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14</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a:t>Requests</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451572"/>
            <a:ext cx="7596822" cy="1120178"/>
          </a:xfrm>
          <a:prstGeom prst="rect">
            <a:avLst/>
          </a:prstGeom>
        </p:spPr>
        <p:txBody>
          <a:bodyPr vert="horz" wrap="square" lIns="0" tIns="12065" rIns="0" bIns="0" rtlCol="0">
            <a:spAutoFit/>
          </a:bodyPr>
          <a:lstStyle/>
          <a:p>
            <a:pPr marL="342900" indent="-342900">
              <a:buFont typeface="Arial" panose="020B0604020202020204" pitchFamily="34" charset="0"/>
              <a:buChar char="•"/>
            </a:pPr>
            <a:r>
              <a:rPr lang="en-US" sz="2400" dirty="0"/>
              <a:t>Since this document uses generic variables (the ones starting with the $ sign), we need a JSON object to represent values specific to a request.</a:t>
            </a:r>
          </a:p>
        </p:txBody>
      </p:sp>
      <p:pic>
        <p:nvPicPr>
          <p:cNvPr id="3" name="Picture 2">
            <a:extLst>
              <a:ext uri="{FF2B5EF4-FFF2-40B4-BE49-F238E27FC236}">
                <a16:creationId xmlns:a16="http://schemas.microsoft.com/office/drawing/2014/main" id="{B0BC8CB1-AC2F-4125-8B82-9982B8D1506A}"/>
              </a:ext>
            </a:extLst>
          </p:cNvPr>
          <p:cNvPicPr>
            <a:picLocks noChangeAspect="1"/>
          </p:cNvPicPr>
          <p:nvPr/>
        </p:nvPicPr>
        <p:blipFill>
          <a:blip r:embed="rId3"/>
          <a:stretch>
            <a:fillRect/>
          </a:stretch>
        </p:blipFill>
        <p:spPr>
          <a:xfrm>
            <a:off x="1078050" y="2975470"/>
            <a:ext cx="3142259" cy="1275310"/>
          </a:xfrm>
          <a:prstGeom prst="rect">
            <a:avLst/>
          </a:prstGeom>
        </p:spPr>
      </p:pic>
    </p:spTree>
    <p:extLst>
      <p:ext uri="{BB962C8B-B14F-4D97-AF65-F5344CB8AC3E}">
        <p14:creationId xmlns:p14="http://schemas.microsoft.com/office/powerpoint/2010/main" val="3691190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15</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a:t>Requests</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457663"/>
            <a:ext cx="7596822" cy="2228174"/>
          </a:xfrm>
          <a:prstGeom prst="rect">
            <a:avLst/>
          </a:prstGeom>
        </p:spPr>
        <p:txBody>
          <a:bodyPr vert="horz" wrap="square" lIns="0" tIns="12065" rIns="0" bIns="0" rtlCol="0">
            <a:spAutoFit/>
          </a:bodyPr>
          <a:lstStyle/>
          <a:p>
            <a:pPr marL="342900" indent="-342900">
              <a:buFont typeface="Arial" panose="020B0604020202020204" pitchFamily="34" charset="0"/>
              <a:buChar char="•"/>
            </a:pPr>
            <a:r>
              <a:rPr lang="en-US" sz="2400" dirty="0"/>
              <a:t>Also, since the document contains more than one operation (</a:t>
            </a:r>
            <a:r>
              <a:rPr lang="en-US" sz="2400" dirty="0" err="1"/>
              <a:t>GetEmployees</a:t>
            </a:r>
            <a:r>
              <a:rPr lang="en-US" sz="2400" dirty="0"/>
              <a:t> and </a:t>
            </a:r>
            <a:r>
              <a:rPr lang="en-US" sz="2400" dirty="0" err="1"/>
              <a:t>FindEmployee</a:t>
            </a:r>
            <a:r>
              <a:rPr lang="en-US" sz="2400" dirty="0"/>
              <a:t>), the request needs to provide the desired operation to be executed.</a:t>
            </a:r>
          </a:p>
          <a:p>
            <a:pPr marL="342900" indent="-342900">
              <a:buFont typeface="Arial" panose="020B0604020202020204" pitchFamily="34" charset="0"/>
              <a:buChar char="•"/>
            </a:pPr>
            <a:endParaRPr lang="en-US" sz="2400" dirty="0"/>
          </a:p>
          <a:p>
            <a:r>
              <a:rPr lang="en-US" sz="2400" dirty="0" err="1">
                <a:solidFill>
                  <a:srgbClr val="ED7D31"/>
                </a:solidFill>
              </a:rPr>
              <a:t>operationName</a:t>
            </a:r>
            <a:r>
              <a:rPr lang="en-US" sz="2400" dirty="0">
                <a:solidFill>
                  <a:srgbClr val="ED7D31"/>
                </a:solidFill>
              </a:rPr>
              <a:t>="</a:t>
            </a:r>
            <a:r>
              <a:rPr lang="en-US" sz="2400" dirty="0" err="1">
                <a:solidFill>
                  <a:srgbClr val="ED7D31"/>
                </a:solidFill>
              </a:rPr>
              <a:t>GetEmployees</a:t>
            </a:r>
            <a:r>
              <a:rPr lang="en-US" sz="2400" dirty="0">
                <a:solidFill>
                  <a:srgbClr val="ED7D31"/>
                </a:solidFill>
              </a:rPr>
              <a:t>"</a:t>
            </a:r>
          </a:p>
        </p:txBody>
      </p:sp>
    </p:spTree>
    <p:extLst>
      <p:ext uri="{BB962C8B-B14F-4D97-AF65-F5344CB8AC3E}">
        <p14:creationId xmlns:p14="http://schemas.microsoft.com/office/powerpoint/2010/main" val="385949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16</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a:t>Requests</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490305"/>
            <a:ext cx="7596822" cy="750847"/>
          </a:xfrm>
          <a:prstGeom prst="rect">
            <a:avLst/>
          </a:prstGeom>
        </p:spPr>
        <p:txBody>
          <a:bodyPr vert="horz" wrap="square" lIns="0" tIns="12065" rIns="0" bIns="0" rtlCol="0">
            <a:spAutoFit/>
          </a:bodyPr>
          <a:lstStyle/>
          <a:p>
            <a:pPr marL="342900" indent="-342900">
              <a:buFont typeface="Arial" panose="020B0604020202020204" pitchFamily="34" charset="0"/>
              <a:buChar char="•"/>
            </a:pPr>
            <a:r>
              <a:rPr lang="en-US" sz="2400" dirty="0"/>
              <a:t>Here is a hypothetical example of a mutation operation.</a:t>
            </a:r>
          </a:p>
        </p:txBody>
      </p:sp>
      <p:pic>
        <p:nvPicPr>
          <p:cNvPr id="3" name="Picture 2">
            <a:extLst>
              <a:ext uri="{FF2B5EF4-FFF2-40B4-BE49-F238E27FC236}">
                <a16:creationId xmlns:a16="http://schemas.microsoft.com/office/drawing/2014/main" id="{5DA94C33-B5F2-4ADF-AA5B-9B17F7AA7DB3}"/>
              </a:ext>
            </a:extLst>
          </p:cNvPr>
          <p:cNvPicPr>
            <a:picLocks noChangeAspect="1"/>
          </p:cNvPicPr>
          <p:nvPr/>
        </p:nvPicPr>
        <p:blipFill rotWithShape="1">
          <a:blip r:embed="rId3"/>
          <a:srcRect t="2466" b="1"/>
          <a:stretch/>
        </p:blipFill>
        <p:spPr>
          <a:xfrm>
            <a:off x="2047875" y="2571750"/>
            <a:ext cx="5048250" cy="1532862"/>
          </a:xfrm>
          <a:prstGeom prst="rect">
            <a:avLst/>
          </a:prstGeom>
        </p:spPr>
      </p:pic>
    </p:spTree>
    <p:extLst>
      <p:ext uri="{BB962C8B-B14F-4D97-AF65-F5344CB8AC3E}">
        <p14:creationId xmlns:p14="http://schemas.microsoft.com/office/powerpoint/2010/main" val="2656709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17</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a:t>Requests</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8" y="1662808"/>
            <a:ext cx="7596822" cy="750847"/>
          </a:xfrm>
          <a:prstGeom prst="rect">
            <a:avLst/>
          </a:prstGeom>
        </p:spPr>
        <p:txBody>
          <a:bodyPr vert="horz" wrap="square" lIns="0" tIns="12065" rIns="0" bIns="0" rtlCol="0">
            <a:spAutoFit/>
          </a:bodyPr>
          <a:lstStyle/>
          <a:p>
            <a:pPr marL="342900" indent="-342900">
              <a:buFont typeface="Arial" panose="020B0604020202020204" pitchFamily="34" charset="0"/>
              <a:buChar char="•"/>
            </a:pPr>
            <a:r>
              <a:rPr lang="en-US" sz="2400" dirty="0"/>
              <a:t>Here is a hypothetical example of a subscription operation.</a:t>
            </a:r>
          </a:p>
        </p:txBody>
      </p:sp>
      <p:pic>
        <p:nvPicPr>
          <p:cNvPr id="3" name="Picture 2">
            <a:extLst>
              <a:ext uri="{FF2B5EF4-FFF2-40B4-BE49-F238E27FC236}">
                <a16:creationId xmlns:a16="http://schemas.microsoft.com/office/drawing/2014/main" id="{A000701B-9C0A-453C-AC99-EC44E277BD5F}"/>
              </a:ext>
            </a:extLst>
          </p:cNvPr>
          <p:cNvPicPr>
            <a:picLocks noChangeAspect="1"/>
          </p:cNvPicPr>
          <p:nvPr/>
        </p:nvPicPr>
        <p:blipFill>
          <a:blip r:embed="rId3"/>
          <a:stretch>
            <a:fillRect/>
          </a:stretch>
        </p:blipFill>
        <p:spPr>
          <a:xfrm>
            <a:off x="1757362" y="2608430"/>
            <a:ext cx="5629275" cy="1352550"/>
          </a:xfrm>
          <a:prstGeom prst="rect">
            <a:avLst/>
          </a:prstGeom>
        </p:spPr>
      </p:pic>
    </p:spTree>
    <p:extLst>
      <p:ext uri="{BB962C8B-B14F-4D97-AF65-F5344CB8AC3E}">
        <p14:creationId xmlns:p14="http://schemas.microsoft.com/office/powerpoint/2010/main" val="324011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18</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a:t> Fields</a:t>
            </a:r>
          </a:p>
        </p:txBody>
      </p:sp>
      <p:sp>
        <p:nvSpPr>
          <p:cNvPr id="4" name="object 2">
            <a:extLst>
              <a:ext uri="{FF2B5EF4-FFF2-40B4-BE49-F238E27FC236}">
                <a16:creationId xmlns:a16="http://schemas.microsoft.com/office/drawing/2014/main" id="{59C6EB5B-81CF-43FA-BC18-BF25A7F8CDD9}"/>
              </a:ext>
            </a:extLst>
          </p:cNvPr>
          <p:cNvSpPr txBox="1"/>
          <p:nvPr/>
        </p:nvSpPr>
        <p:spPr>
          <a:xfrm>
            <a:off x="511577" y="1144223"/>
            <a:ext cx="8120845" cy="3705502"/>
          </a:xfrm>
          <a:prstGeom prst="rect">
            <a:avLst/>
          </a:prstGeom>
        </p:spPr>
        <p:txBody>
          <a:bodyPr vert="horz" wrap="square" lIns="0" tIns="12065" rIns="0" bIns="0" rtlCol="0">
            <a:spAutoFit/>
          </a:bodyPr>
          <a:lstStyle/>
          <a:p>
            <a:pPr marL="342900" indent="-342900">
              <a:buFont typeface="Arial" panose="020B0604020202020204" pitchFamily="34" charset="0"/>
              <a:buChar char="•"/>
            </a:pPr>
            <a:r>
              <a:rPr lang="en-US" sz="2400" dirty="0"/>
              <a:t>One of the core elements in the text of a GraphQL operation is the field.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simplest way to think about a GraphQL operation is as a way to select fields on objects.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 field always appears within a selection set (inside a pair of curly brackets), and it describes one discrete piece of information that you can retrieve about an object. </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52794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19</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a:t> Fields</a:t>
            </a:r>
          </a:p>
        </p:txBody>
      </p:sp>
      <p:sp>
        <p:nvSpPr>
          <p:cNvPr id="4" name="object 2">
            <a:extLst>
              <a:ext uri="{FF2B5EF4-FFF2-40B4-BE49-F238E27FC236}">
                <a16:creationId xmlns:a16="http://schemas.microsoft.com/office/drawing/2014/main" id="{59C6EB5B-81CF-43FA-BC18-BF25A7F8CDD9}"/>
              </a:ext>
            </a:extLst>
          </p:cNvPr>
          <p:cNvSpPr txBox="1"/>
          <p:nvPr/>
        </p:nvSpPr>
        <p:spPr>
          <a:xfrm>
            <a:off x="610200" y="1094794"/>
            <a:ext cx="7596822" cy="750847"/>
          </a:xfrm>
          <a:prstGeom prst="rect">
            <a:avLst/>
          </a:prstGeom>
        </p:spPr>
        <p:txBody>
          <a:bodyPr vert="horz" wrap="square" lIns="0" tIns="12065" rIns="0" bIns="0" rtlCol="0">
            <a:spAutoFit/>
          </a:bodyPr>
          <a:lstStyle/>
          <a:p>
            <a:pPr marL="342900" indent="-342900">
              <a:buFont typeface="Arial" panose="020B0604020202020204" pitchFamily="34" charset="0"/>
              <a:buChar char="•"/>
            </a:pPr>
            <a:r>
              <a:rPr lang="en-US" sz="2400" dirty="0"/>
              <a:t>Here is an example GraphQL query with different types of fields</a:t>
            </a:r>
          </a:p>
        </p:txBody>
      </p:sp>
      <p:pic>
        <p:nvPicPr>
          <p:cNvPr id="3" name="Picture 2">
            <a:extLst>
              <a:ext uri="{FF2B5EF4-FFF2-40B4-BE49-F238E27FC236}">
                <a16:creationId xmlns:a16="http://schemas.microsoft.com/office/drawing/2014/main" id="{9D7E793E-FDA4-4962-AC43-BAAFC9D61B5E}"/>
              </a:ext>
            </a:extLst>
          </p:cNvPr>
          <p:cNvPicPr>
            <a:picLocks noChangeAspect="1"/>
          </p:cNvPicPr>
          <p:nvPr/>
        </p:nvPicPr>
        <p:blipFill>
          <a:blip r:embed="rId3"/>
          <a:stretch>
            <a:fillRect/>
          </a:stretch>
        </p:blipFill>
        <p:spPr>
          <a:xfrm>
            <a:off x="792339" y="1995345"/>
            <a:ext cx="4400550" cy="2533650"/>
          </a:xfrm>
          <a:prstGeom prst="rect">
            <a:avLst/>
          </a:prstGeom>
        </p:spPr>
      </p:pic>
    </p:spTree>
    <p:extLst>
      <p:ext uri="{BB962C8B-B14F-4D97-AF65-F5344CB8AC3E}">
        <p14:creationId xmlns:p14="http://schemas.microsoft.com/office/powerpoint/2010/main" val="209495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2</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dirty="0"/>
              <a:t>Exploring GraphQL APIs</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143809"/>
            <a:ext cx="7596822" cy="3336170"/>
          </a:xfrm>
          <a:prstGeom prst="rect">
            <a:avLst/>
          </a:prstGeom>
        </p:spPr>
        <p:txBody>
          <a:bodyPr vert="horz" wrap="square" lIns="0" tIns="12065" rIns="0" bIns="0" rtlCol="0">
            <a:spAutoFit/>
          </a:bodyPr>
          <a:lstStyle/>
          <a:p>
            <a:r>
              <a:rPr lang="en-US" sz="2400" dirty="0"/>
              <a:t>This lesson covers</a:t>
            </a:r>
          </a:p>
          <a:p>
            <a:endParaRPr lang="en-US" sz="2400" dirty="0"/>
          </a:p>
          <a:p>
            <a:pPr marL="342900" indent="-342900">
              <a:buFont typeface="Arial" panose="020B0604020202020204" pitchFamily="34" charset="0"/>
              <a:buChar char="•"/>
            </a:pPr>
            <a:r>
              <a:rPr lang="en-US" sz="2400" dirty="0"/>
              <a:t>Using </a:t>
            </a:r>
            <a:r>
              <a:rPr lang="en-US" sz="2400" dirty="0" err="1"/>
              <a:t>GraphQL’s</a:t>
            </a:r>
            <a:r>
              <a:rPr lang="en-US" sz="2400" dirty="0"/>
              <a:t> in-browser IDE to test GraphQL requests</a:t>
            </a:r>
          </a:p>
          <a:p>
            <a:pPr marL="342900" indent="-342900">
              <a:buFont typeface="Arial" panose="020B0604020202020204" pitchFamily="34" charset="0"/>
              <a:buChar char="•"/>
            </a:pPr>
            <a:r>
              <a:rPr lang="en-US" sz="2400" dirty="0"/>
              <a:t>Exploring the fundamentals of sending GraphQL data requests</a:t>
            </a:r>
          </a:p>
          <a:p>
            <a:pPr marL="342900" indent="-342900">
              <a:buFont typeface="Arial" panose="020B0604020202020204" pitchFamily="34" charset="0"/>
              <a:buChar char="•"/>
            </a:pPr>
            <a:r>
              <a:rPr lang="en-US" sz="2400" dirty="0"/>
              <a:t>Exploring read and write example operations from the GitHub GraphQL API</a:t>
            </a:r>
          </a:p>
          <a:p>
            <a:pPr marL="342900" indent="-342900">
              <a:buFont typeface="Arial" panose="020B0604020202020204" pitchFamily="34" charset="0"/>
              <a:buChar char="•"/>
            </a:pPr>
            <a:r>
              <a:rPr lang="en-US" sz="2400" dirty="0"/>
              <a:t>Exploring </a:t>
            </a:r>
            <a:r>
              <a:rPr lang="en-US" sz="2400" dirty="0" err="1"/>
              <a:t>GraphQL’s</a:t>
            </a:r>
            <a:r>
              <a:rPr lang="en-US" sz="2400" dirty="0"/>
              <a:t> introspective features</a:t>
            </a:r>
          </a:p>
        </p:txBody>
      </p:sp>
    </p:spTree>
    <p:extLst>
      <p:ext uri="{BB962C8B-B14F-4D97-AF65-F5344CB8AC3E}">
        <p14:creationId xmlns:p14="http://schemas.microsoft.com/office/powerpoint/2010/main" val="841639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20</a:t>
            </a:fld>
            <a:endParaRPr dirty="0">
              <a:uFillTx/>
              <a:latin typeface="Calibri Light"/>
              <a:cs typeface="Calibri Light"/>
            </a:endParaRPr>
          </a:p>
        </p:txBody>
      </p:sp>
      <p:pic>
        <p:nvPicPr>
          <p:cNvPr id="3" name="Picture 2">
            <a:extLst>
              <a:ext uri="{FF2B5EF4-FFF2-40B4-BE49-F238E27FC236}">
                <a16:creationId xmlns:a16="http://schemas.microsoft.com/office/drawing/2014/main" id="{A5A7EB46-E3B6-4FEF-9D04-2237F4FBDF8C}"/>
              </a:ext>
            </a:extLst>
          </p:cNvPr>
          <p:cNvPicPr>
            <a:picLocks noChangeAspect="1"/>
          </p:cNvPicPr>
          <p:nvPr/>
        </p:nvPicPr>
        <p:blipFill>
          <a:blip r:embed="rId3"/>
          <a:stretch>
            <a:fillRect/>
          </a:stretch>
        </p:blipFill>
        <p:spPr>
          <a:xfrm>
            <a:off x="614362" y="316123"/>
            <a:ext cx="7915275" cy="4238625"/>
          </a:xfrm>
          <a:prstGeom prst="rect">
            <a:avLst/>
          </a:prstGeom>
        </p:spPr>
      </p:pic>
    </p:spTree>
    <p:extLst>
      <p:ext uri="{BB962C8B-B14F-4D97-AF65-F5344CB8AC3E}">
        <p14:creationId xmlns:p14="http://schemas.microsoft.com/office/powerpoint/2010/main" val="4267799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21</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dirty="0"/>
              <a:t> Examples from the GitHub API</a:t>
            </a:r>
          </a:p>
        </p:txBody>
      </p:sp>
      <p:pic>
        <p:nvPicPr>
          <p:cNvPr id="3" name="Picture 2">
            <a:extLst>
              <a:ext uri="{FF2B5EF4-FFF2-40B4-BE49-F238E27FC236}">
                <a16:creationId xmlns:a16="http://schemas.microsoft.com/office/drawing/2014/main" id="{5FCA6576-30A1-4D7C-9259-1C47E4007BFE}"/>
              </a:ext>
            </a:extLst>
          </p:cNvPr>
          <p:cNvPicPr>
            <a:picLocks noChangeAspect="1"/>
          </p:cNvPicPr>
          <p:nvPr/>
        </p:nvPicPr>
        <p:blipFill>
          <a:blip r:embed="rId3"/>
          <a:stretch>
            <a:fillRect/>
          </a:stretch>
        </p:blipFill>
        <p:spPr>
          <a:xfrm>
            <a:off x="1239248" y="928697"/>
            <a:ext cx="6665503" cy="3850497"/>
          </a:xfrm>
          <a:prstGeom prst="rect">
            <a:avLst/>
          </a:prstGeom>
        </p:spPr>
      </p:pic>
    </p:spTree>
    <p:extLst>
      <p:ext uri="{BB962C8B-B14F-4D97-AF65-F5344CB8AC3E}">
        <p14:creationId xmlns:p14="http://schemas.microsoft.com/office/powerpoint/2010/main" val="2446344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22</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dirty="0"/>
              <a:t>Reading data from GitHub</a:t>
            </a:r>
          </a:p>
        </p:txBody>
      </p:sp>
      <p:sp>
        <p:nvSpPr>
          <p:cNvPr id="4" name="object 2">
            <a:extLst>
              <a:ext uri="{FF2B5EF4-FFF2-40B4-BE49-F238E27FC236}">
                <a16:creationId xmlns:a16="http://schemas.microsoft.com/office/drawing/2014/main" id="{59C6EB5B-81CF-43FA-BC18-BF25A7F8CDD9}"/>
              </a:ext>
            </a:extLst>
          </p:cNvPr>
          <p:cNvSpPr txBox="1"/>
          <p:nvPr/>
        </p:nvSpPr>
        <p:spPr>
          <a:xfrm>
            <a:off x="264311" y="2067139"/>
            <a:ext cx="4512406" cy="1489510"/>
          </a:xfrm>
          <a:prstGeom prst="rect">
            <a:avLst/>
          </a:prstGeom>
        </p:spPr>
        <p:txBody>
          <a:bodyPr vert="horz" wrap="square" lIns="0" tIns="12065" rIns="0" bIns="0" rtlCol="0">
            <a:spAutoFit/>
          </a:bodyPr>
          <a:lstStyle/>
          <a:p>
            <a:pPr marL="342900" indent="-342900">
              <a:buFont typeface="Arial" panose="020B0604020202020204" pitchFamily="34" charset="0"/>
              <a:buChar char="•"/>
            </a:pPr>
            <a:r>
              <a:rPr lang="en-US" sz="2400" dirty="0"/>
              <a:t>For example, here is a query to see information about the most recent 10 repositories that you own or contribute to.</a:t>
            </a:r>
          </a:p>
        </p:txBody>
      </p:sp>
      <p:grpSp>
        <p:nvGrpSpPr>
          <p:cNvPr id="6" name="Group 5">
            <a:extLst>
              <a:ext uri="{FF2B5EF4-FFF2-40B4-BE49-F238E27FC236}">
                <a16:creationId xmlns:a16="http://schemas.microsoft.com/office/drawing/2014/main" id="{3C5149F0-A200-47CD-B441-38EF234425D6}"/>
              </a:ext>
            </a:extLst>
          </p:cNvPr>
          <p:cNvGrpSpPr/>
          <p:nvPr/>
        </p:nvGrpSpPr>
        <p:grpSpPr>
          <a:xfrm>
            <a:off x="5159169" y="1621573"/>
            <a:ext cx="5226609" cy="2674067"/>
            <a:chOff x="6691312" y="295275"/>
            <a:chExt cx="4238625" cy="2168589"/>
          </a:xfrm>
        </p:grpSpPr>
        <p:pic>
          <p:nvPicPr>
            <p:cNvPr id="3" name="Picture 2">
              <a:extLst>
                <a:ext uri="{FF2B5EF4-FFF2-40B4-BE49-F238E27FC236}">
                  <a16:creationId xmlns:a16="http://schemas.microsoft.com/office/drawing/2014/main" id="{A85C5031-A808-4A52-98A1-F7FDBA20EF07}"/>
                </a:ext>
              </a:extLst>
            </p:cNvPr>
            <p:cNvPicPr>
              <a:picLocks noChangeAspect="1"/>
            </p:cNvPicPr>
            <p:nvPr/>
          </p:nvPicPr>
          <p:blipFill rotWithShape="1">
            <a:blip r:embed="rId3"/>
            <a:srcRect t="79151"/>
            <a:stretch/>
          </p:blipFill>
          <p:spPr>
            <a:xfrm>
              <a:off x="6691312" y="1514641"/>
              <a:ext cx="4238625" cy="949223"/>
            </a:xfrm>
            <a:prstGeom prst="rect">
              <a:avLst/>
            </a:prstGeom>
          </p:spPr>
        </p:pic>
        <p:pic>
          <p:nvPicPr>
            <p:cNvPr id="7" name="Picture 6">
              <a:extLst>
                <a:ext uri="{FF2B5EF4-FFF2-40B4-BE49-F238E27FC236}">
                  <a16:creationId xmlns:a16="http://schemas.microsoft.com/office/drawing/2014/main" id="{2726FE39-7CAF-4C70-A9F9-44CE1FBD1EB9}"/>
                </a:ext>
              </a:extLst>
            </p:cNvPr>
            <p:cNvPicPr>
              <a:picLocks noChangeAspect="1"/>
            </p:cNvPicPr>
            <p:nvPr/>
          </p:nvPicPr>
          <p:blipFill rotWithShape="1">
            <a:blip r:embed="rId3"/>
            <a:srcRect b="71717"/>
            <a:stretch/>
          </p:blipFill>
          <p:spPr>
            <a:xfrm>
              <a:off x="6691312" y="295275"/>
              <a:ext cx="4238625" cy="1287719"/>
            </a:xfrm>
            <a:prstGeom prst="rect">
              <a:avLst/>
            </a:prstGeom>
          </p:spPr>
        </p:pic>
      </p:grpSp>
    </p:spTree>
    <p:extLst>
      <p:ext uri="{BB962C8B-B14F-4D97-AF65-F5344CB8AC3E}">
        <p14:creationId xmlns:p14="http://schemas.microsoft.com/office/powerpoint/2010/main" val="710921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23</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dirty="0"/>
              <a:t>Reading data from GitHub</a:t>
            </a:r>
          </a:p>
        </p:txBody>
      </p:sp>
      <p:sp>
        <p:nvSpPr>
          <p:cNvPr id="4" name="object 2">
            <a:extLst>
              <a:ext uri="{FF2B5EF4-FFF2-40B4-BE49-F238E27FC236}">
                <a16:creationId xmlns:a16="http://schemas.microsoft.com/office/drawing/2014/main" id="{59C6EB5B-81CF-43FA-BC18-BF25A7F8CDD9}"/>
              </a:ext>
            </a:extLst>
          </p:cNvPr>
          <p:cNvSpPr txBox="1"/>
          <p:nvPr/>
        </p:nvSpPr>
        <p:spPr>
          <a:xfrm>
            <a:off x="610200" y="1244498"/>
            <a:ext cx="7596822" cy="750847"/>
          </a:xfrm>
          <a:prstGeom prst="rect">
            <a:avLst/>
          </a:prstGeom>
        </p:spPr>
        <p:txBody>
          <a:bodyPr vert="horz" wrap="square" lIns="0" tIns="12065" rIns="0" bIns="0" rtlCol="0">
            <a:spAutoFit/>
          </a:bodyPr>
          <a:lstStyle/>
          <a:p>
            <a:pPr marL="342900" indent="-342900">
              <a:buFont typeface="Arial" panose="020B0604020202020204" pitchFamily="34" charset="0"/>
              <a:buChar char="•"/>
            </a:pPr>
            <a:r>
              <a:rPr lang="en-US" sz="2400" dirty="0"/>
              <a:t>Here is another query to see all the supported licenses in GitHub along with their URLs.</a:t>
            </a:r>
          </a:p>
        </p:txBody>
      </p:sp>
      <p:pic>
        <p:nvPicPr>
          <p:cNvPr id="3" name="Picture 2">
            <a:extLst>
              <a:ext uri="{FF2B5EF4-FFF2-40B4-BE49-F238E27FC236}">
                <a16:creationId xmlns:a16="http://schemas.microsoft.com/office/drawing/2014/main" id="{C5E23B63-D646-4EF5-ABE4-7E7351D792DE}"/>
              </a:ext>
            </a:extLst>
          </p:cNvPr>
          <p:cNvPicPr>
            <a:picLocks noChangeAspect="1"/>
          </p:cNvPicPr>
          <p:nvPr/>
        </p:nvPicPr>
        <p:blipFill>
          <a:blip r:embed="rId3"/>
          <a:stretch>
            <a:fillRect/>
          </a:stretch>
        </p:blipFill>
        <p:spPr>
          <a:xfrm>
            <a:off x="1008571" y="2297717"/>
            <a:ext cx="2430995" cy="1995383"/>
          </a:xfrm>
          <a:prstGeom prst="rect">
            <a:avLst/>
          </a:prstGeom>
        </p:spPr>
      </p:pic>
    </p:spTree>
    <p:extLst>
      <p:ext uri="{BB962C8B-B14F-4D97-AF65-F5344CB8AC3E}">
        <p14:creationId xmlns:p14="http://schemas.microsoft.com/office/powerpoint/2010/main" val="1095244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24</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dirty="0"/>
              <a:t>Reading data from GitHub</a:t>
            </a:r>
          </a:p>
        </p:txBody>
      </p:sp>
      <p:pic>
        <p:nvPicPr>
          <p:cNvPr id="3" name="Picture 2">
            <a:extLst>
              <a:ext uri="{FF2B5EF4-FFF2-40B4-BE49-F238E27FC236}">
                <a16:creationId xmlns:a16="http://schemas.microsoft.com/office/drawing/2014/main" id="{66675BA6-3172-4A28-8B34-887E6123E8D4}"/>
              </a:ext>
            </a:extLst>
          </p:cNvPr>
          <p:cNvPicPr>
            <a:picLocks noChangeAspect="1"/>
          </p:cNvPicPr>
          <p:nvPr/>
        </p:nvPicPr>
        <p:blipFill>
          <a:blip r:embed="rId3"/>
          <a:stretch>
            <a:fillRect/>
          </a:stretch>
        </p:blipFill>
        <p:spPr>
          <a:xfrm>
            <a:off x="1333515" y="1255302"/>
            <a:ext cx="6476970" cy="3277369"/>
          </a:xfrm>
          <a:prstGeom prst="rect">
            <a:avLst/>
          </a:prstGeom>
        </p:spPr>
      </p:pic>
    </p:spTree>
    <p:extLst>
      <p:ext uri="{BB962C8B-B14F-4D97-AF65-F5344CB8AC3E}">
        <p14:creationId xmlns:p14="http://schemas.microsoft.com/office/powerpoint/2010/main" val="776930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25</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dirty="0"/>
              <a:t> Updating data at GitHub</a:t>
            </a:r>
          </a:p>
        </p:txBody>
      </p:sp>
      <p:grpSp>
        <p:nvGrpSpPr>
          <p:cNvPr id="6" name="Group 5">
            <a:extLst>
              <a:ext uri="{FF2B5EF4-FFF2-40B4-BE49-F238E27FC236}">
                <a16:creationId xmlns:a16="http://schemas.microsoft.com/office/drawing/2014/main" id="{17AC7156-A3CC-497A-B6BD-5A2E6540B391}"/>
              </a:ext>
            </a:extLst>
          </p:cNvPr>
          <p:cNvGrpSpPr/>
          <p:nvPr/>
        </p:nvGrpSpPr>
        <p:grpSpPr>
          <a:xfrm>
            <a:off x="914400" y="1723279"/>
            <a:ext cx="7315200" cy="2177231"/>
            <a:chOff x="-226142" y="352425"/>
            <a:chExt cx="7315200" cy="2177231"/>
          </a:xfrm>
        </p:grpSpPr>
        <p:pic>
          <p:nvPicPr>
            <p:cNvPr id="3" name="Picture 2">
              <a:extLst>
                <a:ext uri="{FF2B5EF4-FFF2-40B4-BE49-F238E27FC236}">
                  <a16:creationId xmlns:a16="http://schemas.microsoft.com/office/drawing/2014/main" id="{6E8DF606-7407-4FC9-BE0C-5C4B228C7330}"/>
                </a:ext>
              </a:extLst>
            </p:cNvPr>
            <p:cNvPicPr>
              <a:picLocks noChangeAspect="1"/>
            </p:cNvPicPr>
            <p:nvPr/>
          </p:nvPicPr>
          <p:blipFill rotWithShape="1">
            <a:blip r:embed="rId3"/>
            <a:srcRect t="74685"/>
            <a:stretch/>
          </p:blipFill>
          <p:spPr>
            <a:xfrm>
              <a:off x="-226142" y="1406013"/>
              <a:ext cx="7315200" cy="1123643"/>
            </a:xfrm>
            <a:prstGeom prst="rect">
              <a:avLst/>
            </a:prstGeom>
          </p:spPr>
        </p:pic>
        <p:pic>
          <p:nvPicPr>
            <p:cNvPr id="7" name="Picture 6">
              <a:extLst>
                <a:ext uri="{FF2B5EF4-FFF2-40B4-BE49-F238E27FC236}">
                  <a16:creationId xmlns:a16="http://schemas.microsoft.com/office/drawing/2014/main" id="{8AFBF20A-3E1C-45C8-AD64-6489067D889D}"/>
                </a:ext>
              </a:extLst>
            </p:cNvPr>
            <p:cNvPicPr>
              <a:picLocks noChangeAspect="1"/>
            </p:cNvPicPr>
            <p:nvPr/>
          </p:nvPicPr>
          <p:blipFill rotWithShape="1">
            <a:blip r:embed="rId3"/>
            <a:srcRect b="76263"/>
            <a:stretch/>
          </p:blipFill>
          <p:spPr>
            <a:xfrm>
              <a:off x="-226142" y="352425"/>
              <a:ext cx="7315200" cy="1053588"/>
            </a:xfrm>
            <a:prstGeom prst="rect">
              <a:avLst/>
            </a:prstGeom>
          </p:spPr>
        </p:pic>
      </p:grpSp>
    </p:spTree>
    <p:extLst>
      <p:ext uri="{BB962C8B-B14F-4D97-AF65-F5344CB8AC3E}">
        <p14:creationId xmlns:p14="http://schemas.microsoft.com/office/powerpoint/2010/main" val="832074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26</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dirty="0"/>
              <a:t> Updating data at GitHub</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123165"/>
            <a:ext cx="7596822" cy="1858842"/>
          </a:xfrm>
          <a:prstGeom prst="rect">
            <a:avLst/>
          </a:prstGeom>
        </p:spPr>
        <p:txBody>
          <a:bodyPr vert="horz" wrap="square" lIns="0" tIns="12065" rIns="0" bIns="0" rtlCol="0">
            <a:spAutoFit/>
          </a:bodyPr>
          <a:lstStyle/>
          <a:p>
            <a:pPr marL="342900" indent="-342900">
              <a:buFont typeface="Arial" panose="020B0604020202020204" pitchFamily="34" charset="0"/>
              <a:buChar char="•"/>
            </a:pPr>
            <a:r>
              <a:rPr lang="en-US" sz="2400" dirty="0"/>
              <a:t>The input for this mutation is a simple object that has a </a:t>
            </a:r>
            <a:r>
              <a:rPr lang="en-US" sz="2400" dirty="0" err="1"/>
              <a:t>starrableId</a:t>
            </a:r>
            <a:r>
              <a:rPr lang="en-US" sz="2400" dirty="0"/>
              <a:t> value, which is the node identifier for the </a:t>
            </a:r>
            <a:r>
              <a:rPr lang="en-US" sz="2400" dirty="0" err="1"/>
              <a:t>graphql</a:t>
            </a:r>
            <a:r>
              <a:rPr lang="en-US" sz="2400" dirty="0"/>
              <a:t>-in-action repository.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 was able to find that value using this query</a:t>
            </a:r>
          </a:p>
        </p:txBody>
      </p:sp>
      <p:pic>
        <p:nvPicPr>
          <p:cNvPr id="3" name="Picture 2">
            <a:extLst>
              <a:ext uri="{FF2B5EF4-FFF2-40B4-BE49-F238E27FC236}">
                <a16:creationId xmlns:a16="http://schemas.microsoft.com/office/drawing/2014/main" id="{5321A0EB-00FE-4676-92C4-6DC1CF6EEFDF}"/>
              </a:ext>
            </a:extLst>
          </p:cNvPr>
          <p:cNvPicPr>
            <a:picLocks noChangeAspect="1"/>
          </p:cNvPicPr>
          <p:nvPr/>
        </p:nvPicPr>
        <p:blipFill>
          <a:blip r:embed="rId3"/>
          <a:stretch>
            <a:fillRect/>
          </a:stretch>
        </p:blipFill>
        <p:spPr>
          <a:xfrm>
            <a:off x="1352550" y="3140285"/>
            <a:ext cx="6438900" cy="1238250"/>
          </a:xfrm>
          <a:prstGeom prst="rect">
            <a:avLst/>
          </a:prstGeom>
        </p:spPr>
      </p:pic>
    </p:spTree>
    <p:extLst>
      <p:ext uri="{BB962C8B-B14F-4D97-AF65-F5344CB8AC3E}">
        <p14:creationId xmlns:p14="http://schemas.microsoft.com/office/powerpoint/2010/main" val="18605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27</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dirty="0"/>
              <a:t> Updating data at GitHub</a:t>
            </a:r>
          </a:p>
        </p:txBody>
      </p:sp>
      <p:pic>
        <p:nvPicPr>
          <p:cNvPr id="3" name="Picture 2">
            <a:extLst>
              <a:ext uri="{FF2B5EF4-FFF2-40B4-BE49-F238E27FC236}">
                <a16:creationId xmlns:a16="http://schemas.microsoft.com/office/drawing/2014/main" id="{A11125C2-6750-4108-A633-C63F6542905C}"/>
              </a:ext>
            </a:extLst>
          </p:cNvPr>
          <p:cNvPicPr>
            <a:picLocks noChangeAspect="1"/>
          </p:cNvPicPr>
          <p:nvPr/>
        </p:nvPicPr>
        <p:blipFill rotWithShape="1">
          <a:blip r:embed="rId3"/>
          <a:srcRect t="4298"/>
          <a:stretch/>
        </p:blipFill>
        <p:spPr>
          <a:xfrm>
            <a:off x="1228725" y="1913016"/>
            <a:ext cx="6686550" cy="1741077"/>
          </a:xfrm>
          <a:prstGeom prst="rect">
            <a:avLst/>
          </a:prstGeom>
        </p:spPr>
      </p:pic>
    </p:spTree>
    <p:extLst>
      <p:ext uri="{BB962C8B-B14F-4D97-AF65-F5344CB8AC3E}">
        <p14:creationId xmlns:p14="http://schemas.microsoft.com/office/powerpoint/2010/main" val="2793264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28</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dirty="0"/>
              <a:t> Updating data at GitHub</a:t>
            </a:r>
          </a:p>
        </p:txBody>
      </p:sp>
      <p:sp>
        <p:nvSpPr>
          <p:cNvPr id="4" name="object 2">
            <a:extLst>
              <a:ext uri="{FF2B5EF4-FFF2-40B4-BE49-F238E27FC236}">
                <a16:creationId xmlns:a16="http://schemas.microsoft.com/office/drawing/2014/main" id="{59C6EB5B-81CF-43FA-BC18-BF25A7F8CDD9}"/>
              </a:ext>
            </a:extLst>
          </p:cNvPr>
          <p:cNvSpPr txBox="1"/>
          <p:nvPr/>
        </p:nvSpPr>
        <p:spPr>
          <a:xfrm>
            <a:off x="769779" y="1110070"/>
            <a:ext cx="7596822" cy="750847"/>
          </a:xfrm>
          <a:prstGeom prst="rect">
            <a:avLst/>
          </a:prstGeom>
        </p:spPr>
        <p:txBody>
          <a:bodyPr vert="horz" wrap="square" lIns="0" tIns="12065" rIns="0" bIns="0" rtlCol="0">
            <a:spAutoFit/>
          </a:bodyPr>
          <a:lstStyle/>
          <a:p>
            <a:pPr marL="342900" indent="-342900">
              <a:buFont typeface="Arial" panose="020B0604020202020204" pitchFamily="34" charset="0"/>
              <a:buChar char="•"/>
            </a:pPr>
            <a:r>
              <a:rPr lang="en-US" sz="2400" dirty="0"/>
              <a:t>Now execute the following mutation, which uses that id value.</a:t>
            </a:r>
          </a:p>
        </p:txBody>
      </p:sp>
      <p:grpSp>
        <p:nvGrpSpPr>
          <p:cNvPr id="6" name="Group 5">
            <a:extLst>
              <a:ext uri="{FF2B5EF4-FFF2-40B4-BE49-F238E27FC236}">
                <a16:creationId xmlns:a16="http://schemas.microsoft.com/office/drawing/2014/main" id="{0C4B2097-53DF-4692-BCB7-8FC3C200B55F}"/>
              </a:ext>
            </a:extLst>
          </p:cNvPr>
          <p:cNvGrpSpPr/>
          <p:nvPr/>
        </p:nvGrpSpPr>
        <p:grpSpPr>
          <a:xfrm>
            <a:off x="968687" y="1932153"/>
            <a:ext cx="7199006" cy="2620467"/>
            <a:chOff x="-698986" y="-139142"/>
            <a:chExt cx="7199006" cy="2620467"/>
          </a:xfrm>
        </p:grpSpPr>
        <p:pic>
          <p:nvPicPr>
            <p:cNvPr id="3" name="Picture 2">
              <a:extLst>
                <a:ext uri="{FF2B5EF4-FFF2-40B4-BE49-F238E27FC236}">
                  <a16:creationId xmlns:a16="http://schemas.microsoft.com/office/drawing/2014/main" id="{5A794F0D-9135-4107-883F-4BB80AF14C30}"/>
                </a:ext>
              </a:extLst>
            </p:cNvPr>
            <p:cNvPicPr>
              <a:picLocks noChangeAspect="1"/>
            </p:cNvPicPr>
            <p:nvPr/>
          </p:nvPicPr>
          <p:blipFill rotWithShape="1">
            <a:blip r:embed="rId3"/>
            <a:srcRect t="85402"/>
            <a:stretch/>
          </p:blipFill>
          <p:spPr>
            <a:xfrm>
              <a:off x="-698986" y="1730477"/>
              <a:ext cx="7199006" cy="750848"/>
            </a:xfrm>
            <a:prstGeom prst="rect">
              <a:avLst/>
            </a:prstGeom>
          </p:spPr>
        </p:pic>
        <p:pic>
          <p:nvPicPr>
            <p:cNvPr id="7" name="Picture 6">
              <a:extLst>
                <a:ext uri="{FF2B5EF4-FFF2-40B4-BE49-F238E27FC236}">
                  <a16:creationId xmlns:a16="http://schemas.microsoft.com/office/drawing/2014/main" id="{85D8D11D-7285-4278-AF8F-07E5894C2F77}"/>
                </a:ext>
              </a:extLst>
            </p:cNvPr>
            <p:cNvPicPr>
              <a:picLocks noChangeAspect="1"/>
            </p:cNvPicPr>
            <p:nvPr/>
          </p:nvPicPr>
          <p:blipFill rotWithShape="1">
            <a:blip r:embed="rId3"/>
            <a:srcRect b="63651"/>
            <a:stretch/>
          </p:blipFill>
          <p:spPr>
            <a:xfrm>
              <a:off x="-698986" y="-139142"/>
              <a:ext cx="7199006" cy="1869619"/>
            </a:xfrm>
            <a:prstGeom prst="rect">
              <a:avLst/>
            </a:prstGeom>
          </p:spPr>
        </p:pic>
      </p:grpSp>
    </p:spTree>
    <p:extLst>
      <p:ext uri="{BB962C8B-B14F-4D97-AF65-F5344CB8AC3E}">
        <p14:creationId xmlns:p14="http://schemas.microsoft.com/office/powerpoint/2010/main" val="1466962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29</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a:t>Introspective queries</a:t>
            </a:r>
            <a:endParaRPr lang="en-US" sz="3200" dirty="0"/>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143809"/>
            <a:ext cx="7596822" cy="3336170"/>
          </a:xfrm>
          <a:prstGeom prst="rect">
            <a:avLst/>
          </a:prstGeom>
        </p:spPr>
        <p:txBody>
          <a:bodyPr vert="horz" wrap="square" lIns="0" tIns="12065" rIns="0" bIns="0" rtlCol="0">
            <a:spAutoFit/>
          </a:bodyPr>
          <a:lstStyle/>
          <a:p>
            <a:pPr marL="342900" indent="-342900">
              <a:buFont typeface="Arial" panose="020B0604020202020204" pitchFamily="34" charset="0"/>
              <a:buChar char="•"/>
            </a:pPr>
            <a:r>
              <a:rPr lang="en-US" sz="2400" dirty="0"/>
              <a:t>GraphQL APIs support introspective queries that can be used to answer questions about the API schema.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introspection support gives GraphQL tools powerful functionality, and it drives the features we have been using in the GraphiQL editor.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For example, the awesome type-ahead list in GraphiQL is sourced with an introspective query. </a:t>
            </a:r>
          </a:p>
        </p:txBody>
      </p:sp>
    </p:spTree>
    <p:extLst>
      <p:ext uri="{BB962C8B-B14F-4D97-AF65-F5344CB8AC3E}">
        <p14:creationId xmlns:p14="http://schemas.microsoft.com/office/powerpoint/2010/main" val="2570024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6BF60D-D462-45CC-9523-DA5FBB8A66FE}"/>
              </a:ext>
            </a:extLst>
          </p:cNvPr>
          <p:cNvPicPr>
            <a:picLocks noChangeAspect="1"/>
          </p:cNvPicPr>
          <p:nvPr/>
        </p:nvPicPr>
        <p:blipFill>
          <a:blip r:embed="rId3"/>
          <a:stretch>
            <a:fillRect/>
          </a:stretch>
        </p:blipFill>
        <p:spPr>
          <a:xfrm>
            <a:off x="1215768" y="879242"/>
            <a:ext cx="6712463" cy="3865306"/>
          </a:xfrm>
          <a:prstGeom prst="rect">
            <a:avLst/>
          </a:prstGeom>
        </p:spPr>
      </p:pic>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3</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dirty="0"/>
              <a:t>The GraphiQL editor</a:t>
            </a:r>
          </a:p>
        </p:txBody>
      </p:sp>
    </p:spTree>
    <p:extLst>
      <p:ext uri="{BB962C8B-B14F-4D97-AF65-F5344CB8AC3E}">
        <p14:creationId xmlns:p14="http://schemas.microsoft.com/office/powerpoint/2010/main" val="2837316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30</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a:t>Introspective queries</a:t>
            </a:r>
            <a:endParaRPr lang="en-US" sz="3200" dirty="0"/>
          </a:p>
        </p:txBody>
      </p:sp>
      <p:sp>
        <p:nvSpPr>
          <p:cNvPr id="4" name="object 2">
            <a:extLst>
              <a:ext uri="{FF2B5EF4-FFF2-40B4-BE49-F238E27FC236}">
                <a16:creationId xmlns:a16="http://schemas.microsoft.com/office/drawing/2014/main" id="{59C6EB5B-81CF-43FA-BC18-BF25A7F8CDD9}"/>
              </a:ext>
            </a:extLst>
          </p:cNvPr>
          <p:cNvSpPr txBox="1"/>
          <p:nvPr/>
        </p:nvSpPr>
        <p:spPr>
          <a:xfrm>
            <a:off x="610200" y="1244498"/>
            <a:ext cx="7596822" cy="750847"/>
          </a:xfrm>
          <a:prstGeom prst="rect">
            <a:avLst/>
          </a:prstGeom>
        </p:spPr>
        <p:txBody>
          <a:bodyPr vert="horz" wrap="square" lIns="0" tIns="12065" rIns="0" bIns="0" rtlCol="0">
            <a:spAutoFit/>
          </a:bodyPr>
          <a:lstStyle/>
          <a:p>
            <a:pPr marL="342900" indent="-342900">
              <a:buFont typeface="Arial" panose="020B0604020202020204" pitchFamily="34" charset="0"/>
              <a:buChar char="•"/>
            </a:pPr>
            <a:r>
              <a:rPr lang="en-US" sz="2400" dirty="0"/>
              <a:t>Let’s ask the GitHub API schema what types it supports. Here is an introspective query to do that</a:t>
            </a:r>
          </a:p>
        </p:txBody>
      </p:sp>
      <p:pic>
        <p:nvPicPr>
          <p:cNvPr id="3" name="Picture 2">
            <a:extLst>
              <a:ext uri="{FF2B5EF4-FFF2-40B4-BE49-F238E27FC236}">
                <a16:creationId xmlns:a16="http://schemas.microsoft.com/office/drawing/2014/main" id="{61DDC15B-608B-4C2C-B9FA-67D2AEB2560B}"/>
              </a:ext>
            </a:extLst>
          </p:cNvPr>
          <p:cNvPicPr>
            <a:picLocks noChangeAspect="1"/>
          </p:cNvPicPr>
          <p:nvPr/>
        </p:nvPicPr>
        <p:blipFill>
          <a:blip r:embed="rId3"/>
          <a:stretch>
            <a:fillRect/>
          </a:stretch>
        </p:blipFill>
        <p:spPr>
          <a:xfrm>
            <a:off x="3343275" y="2571750"/>
            <a:ext cx="2457450" cy="1800225"/>
          </a:xfrm>
          <a:prstGeom prst="rect">
            <a:avLst/>
          </a:prstGeom>
        </p:spPr>
      </p:pic>
    </p:spTree>
    <p:extLst>
      <p:ext uri="{BB962C8B-B14F-4D97-AF65-F5344CB8AC3E}">
        <p14:creationId xmlns:p14="http://schemas.microsoft.com/office/powerpoint/2010/main" val="654304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31</a:t>
            </a:fld>
            <a:endParaRPr dirty="0">
              <a:uFillTx/>
              <a:latin typeface="Calibri Light"/>
              <a:cs typeface="Calibri Light"/>
            </a:endParaRPr>
          </a:p>
        </p:txBody>
      </p:sp>
      <p:pic>
        <p:nvPicPr>
          <p:cNvPr id="3" name="Picture 2">
            <a:extLst>
              <a:ext uri="{FF2B5EF4-FFF2-40B4-BE49-F238E27FC236}">
                <a16:creationId xmlns:a16="http://schemas.microsoft.com/office/drawing/2014/main" id="{5CB4F681-4A21-406F-9FFF-12CEDCC746AF}"/>
              </a:ext>
            </a:extLst>
          </p:cNvPr>
          <p:cNvPicPr>
            <a:picLocks noChangeAspect="1"/>
          </p:cNvPicPr>
          <p:nvPr/>
        </p:nvPicPr>
        <p:blipFill>
          <a:blip r:embed="rId3"/>
          <a:stretch>
            <a:fillRect/>
          </a:stretch>
        </p:blipFill>
        <p:spPr>
          <a:xfrm>
            <a:off x="630665" y="139142"/>
            <a:ext cx="7882670" cy="4555869"/>
          </a:xfrm>
          <a:prstGeom prst="rect">
            <a:avLst/>
          </a:prstGeom>
        </p:spPr>
      </p:pic>
    </p:spTree>
    <p:extLst>
      <p:ext uri="{BB962C8B-B14F-4D97-AF65-F5344CB8AC3E}">
        <p14:creationId xmlns:p14="http://schemas.microsoft.com/office/powerpoint/2010/main" val="2465289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32</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a:t>Introspective queries</a:t>
            </a:r>
            <a:endParaRPr lang="en-US" sz="3200" dirty="0"/>
          </a:p>
        </p:txBody>
      </p:sp>
      <p:sp>
        <p:nvSpPr>
          <p:cNvPr id="4" name="object 2">
            <a:extLst>
              <a:ext uri="{FF2B5EF4-FFF2-40B4-BE49-F238E27FC236}">
                <a16:creationId xmlns:a16="http://schemas.microsoft.com/office/drawing/2014/main" id="{59C6EB5B-81CF-43FA-BC18-BF25A7F8CDD9}"/>
              </a:ext>
            </a:extLst>
          </p:cNvPr>
          <p:cNvSpPr txBox="1"/>
          <p:nvPr/>
        </p:nvSpPr>
        <p:spPr>
          <a:xfrm>
            <a:off x="610200" y="1135679"/>
            <a:ext cx="7596822" cy="1120178"/>
          </a:xfrm>
          <a:prstGeom prst="rect">
            <a:avLst/>
          </a:prstGeom>
        </p:spPr>
        <p:txBody>
          <a:bodyPr vert="horz" wrap="square" lIns="0" tIns="12065" rIns="0" bIns="0" rtlCol="0">
            <a:spAutoFit/>
          </a:bodyPr>
          <a:lstStyle/>
          <a:p>
            <a:pPr marL="342900" indent="-342900">
              <a:buFont typeface="Arial" panose="020B0604020202020204" pitchFamily="34" charset="0"/>
              <a:buChar char="•"/>
            </a:pPr>
            <a:r>
              <a:rPr lang="en-US" sz="2400" dirty="0"/>
              <a:t>For example, here is a query to find all the supported fields under the type Commit along with any arguments they accept.</a:t>
            </a:r>
          </a:p>
        </p:txBody>
      </p:sp>
      <p:pic>
        <p:nvPicPr>
          <p:cNvPr id="3" name="Picture 2">
            <a:extLst>
              <a:ext uri="{FF2B5EF4-FFF2-40B4-BE49-F238E27FC236}">
                <a16:creationId xmlns:a16="http://schemas.microsoft.com/office/drawing/2014/main" id="{19E3ACDC-9AC2-479E-8702-BE04C555C18A}"/>
              </a:ext>
            </a:extLst>
          </p:cNvPr>
          <p:cNvPicPr>
            <a:picLocks noChangeAspect="1"/>
          </p:cNvPicPr>
          <p:nvPr/>
        </p:nvPicPr>
        <p:blipFill>
          <a:blip r:embed="rId3"/>
          <a:stretch>
            <a:fillRect/>
          </a:stretch>
        </p:blipFill>
        <p:spPr>
          <a:xfrm>
            <a:off x="2509837" y="2364676"/>
            <a:ext cx="4124325" cy="2066925"/>
          </a:xfrm>
          <a:prstGeom prst="rect">
            <a:avLst/>
          </a:prstGeom>
        </p:spPr>
      </p:pic>
    </p:spTree>
    <p:extLst>
      <p:ext uri="{BB962C8B-B14F-4D97-AF65-F5344CB8AC3E}">
        <p14:creationId xmlns:p14="http://schemas.microsoft.com/office/powerpoint/2010/main" val="4024016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33</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a:t>Summary</a:t>
            </a:r>
            <a:endParaRPr lang="en-US" sz="3200" dirty="0"/>
          </a:p>
        </p:txBody>
      </p:sp>
      <p:sp>
        <p:nvSpPr>
          <p:cNvPr id="4" name="object 2">
            <a:extLst>
              <a:ext uri="{FF2B5EF4-FFF2-40B4-BE49-F238E27FC236}">
                <a16:creationId xmlns:a16="http://schemas.microsoft.com/office/drawing/2014/main" id="{59C6EB5B-81CF-43FA-BC18-BF25A7F8CDD9}"/>
              </a:ext>
            </a:extLst>
          </p:cNvPr>
          <p:cNvSpPr txBox="1"/>
          <p:nvPr/>
        </p:nvSpPr>
        <p:spPr>
          <a:xfrm>
            <a:off x="654145" y="989590"/>
            <a:ext cx="7835710" cy="3705502"/>
          </a:xfrm>
          <a:prstGeom prst="rect">
            <a:avLst/>
          </a:prstGeom>
        </p:spPr>
        <p:txBody>
          <a:bodyPr vert="horz" wrap="square" lIns="0" tIns="12065" rIns="0" bIns="0" rtlCol="0">
            <a:spAutoFit/>
          </a:bodyPr>
          <a:lstStyle/>
          <a:p>
            <a:pPr marL="342900" indent="-342900">
              <a:buFont typeface="Arial" panose="020B0604020202020204" pitchFamily="34" charset="0"/>
              <a:buChar char="•"/>
            </a:pPr>
            <a:r>
              <a:rPr lang="en-US" sz="2400" dirty="0"/>
              <a:t>GraphiQL is an in-browser IDE for writing and testing GraphQL requests. </a:t>
            </a:r>
          </a:p>
          <a:p>
            <a:pPr marL="342900" indent="-342900">
              <a:buFont typeface="Arial" panose="020B0604020202020204" pitchFamily="34" charset="0"/>
              <a:buChar char="•"/>
            </a:pPr>
            <a:r>
              <a:rPr lang="en-US" sz="2400" dirty="0"/>
              <a:t>It offers many great features to write, validate, and inspect GraphQL queries and mutations. </a:t>
            </a:r>
          </a:p>
          <a:p>
            <a:pPr marL="342900" indent="-342900">
              <a:buFont typeface="Arial" panose="020B0604020202020204" pitchFamily="34" charset="0"/>
              <a:buChar char="•"/>
            </a:pPr>
            <a:r>
              <a:rPr lang="en-US" sz="2400" dirty="0"/>
              <a:t>These features are made possible thanks to </a:t>
            </a:r>
            <a:r>
              <a:rPr lang="en-US" sz="2400" dirty="0" err="1"/>
              <a:t>GraphQL’s</a:t>
            </a:r>
            <a:r>
              <a:rPr lang="en-US" sz="2400" dirty="0"/>
              <a:t> introspective nature, which comes with its mandatory schemas. </a:t>
            </a:r>
          </a:p>
          <a:p>
            <a:pPr marL="342900" indent="-342900">
              <a:buFont typeface="Arial" panose="020B0604020202020204" pitchFamily="34" charset="0"/>
              <a:buChar char="•"/>
            </a:pPr>
            <a:r>
              <a:rPr lang="en-US" sz="2400" dirty="0"/>
              <a:t>A GraphQL request consists of a set of operations, an object for variables, and other meta-information elements as needed. </a:t>
            </a:r>
          </a:p>
        </p:txBody>
      </p:sp>
    </p:spTree>
    <p:extLst>
      <p:ext uri="{BB962C8B-B14F-4D97-AF65-F5344CB8AC3E}">
        <p14:creationId xmlns:p14="http://schemas.microsoft.com/office/powerpoint/2010/main" val="502806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34</a:t>
            </a:fld>
            <a:endParaRPr dirty="0">
              <a:uFillTx/>
              <a:latin typeface="Calibri Light"/>
              <a:cs typeface="Calibri Light"/>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2021364"/>
            <a:ext cx="7596822" cy="689291"/>
          </a:xfrm>
          <a:prstGeom prst="rect">
            <a:avLst/>
          </a:prstGeom>
        </p:spPr>
        <p:txBody>
          <a:bodyPr vert="horz" wrap="square" lIns="0" tIns="12065" rIns="0" bIns="0" rtlCol="0">
            <a:spAutoFit/>
          </a:bodyPr>
          <a:lstStyle/>
          <a:p>
            <a:pPr algn="ctr"/>
            <a:r>
              <a:rPr lang="en-US" sz="4400" b="1" dirty="0">
                <a:solidFill>
                  <a:srgbClr val="ED7D31"/>
                </a:solidFill>
              </a:rPr>
              <a:t>"Complete Lab"</a:t>
            </a:r>
          </a:p>
        </p:txBody>
      </p:sp>
    </p:spTree>
    <p:extLst>
      <p:ext uri="{BB962C8B-B14F-4D97-AF65-F5344CB8AC3E}">
        <p14:creationId xmlns:p14="http://schemas.microsoft.com/office/powerpoint/2010/main" val="4534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4</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dirty="0"/>
              <a:t>The GraphiQL editor</a:t>
            </a:r>
          </a:p>
        </p:txBody>
      </p:sp>
      <p:sp>
        <p:nvSpPr>
          <p:cNvPr id="4" name="object 2">
            <a:extLst>
              <a:ext uri="{FF2B5EF4-FFF2-40B4-BE49-F238E27FC236}">
                <a16:creationId xmlns:a16="http://schemas.microsoft.com/office/drawing/2014/main" id="{59C6EB5B-81CF-43FA-BC18-BF25A7F8CDD9}"/>
              </a:ext>
            </a:extLst>
          </p:cNvPr>
          <p:cNvSpPr txBox="1"/>
          <p:nvPr/>
        </p:nvSpPr>
        <p:spPr>
          <a:xfrm>
            <a:off x="610200" y="1244498"/>
            <a:ext cx="7596822" cy="750847"/>
          </a:xfrm>
          <a:prstGeom prst="rect">
            <a:avLst/>
          </a:prstGeom>
        </p:spPr>
        <p:txBody>
          <a:bodyPr vert="horz" wrap="square" lIns="0" tIns="12065" rIns="0" bIns="0" rtlCol="0">
            <a:spAutoFit/>
          </a:bodyPr>
          <a:lstStyle/>
          <a:p>
            <a:r>
              <a:rPr lang="en-US" sz="2400" dirty="0"/>
              <a:t>Go ahead and type the following simple GraphQL query in the editor</a:t>
            </a:r>
          </a:p>
        </p:txBody>
      </p:sp>
      <p:pic>
        <p:nvPicPr>
          <p:cNvPr id="3" name="Picture 2">
            <a:extLst>
              <a:ext uri="{FF2B5EF4-FFF2-40B4-BE49-F238E27FC236}">
                <a16:creationId xmlns:a16="http://schemas.microsoft.com/office/drawing/2014/main" id="{F4787EF0-4F4A-4522-BBFF-F51729B1FE01}"/>
              </a:ext>
            </a:extLst>
          </p:cNvPr>
          <p:cNvPicPr>
            <a:picLocks noChangeAspect="1"/>
          </p:cNvPicPr>
          <p:nvPr/>
        </p:nvPicPr>
        <p:blipFill>
          <a:blip r:embed="rId3"/>
          <a:stretch>
            <a:fillRect/>
          </a:stretch>
        </p:blipFill>
        <p:spPr>
          <a:xfrm>
            <a:off x="1604962" y="2230793"/>
            <a:ext cx="5934075" cy="2228850"/>
          </a:xfrm>
          <a:prstGeom prst="rect">
            <a:avLst/>
          </a:prstGeom>
        </p:spPr>
      </p:pic>
      <p:sp>
        <p:nvSpPr>
          <p:cNvPr id="6" name="Rectangle 5">
            <a:extLst>
              <a:ext uri="{FF2B5EF4-FFF2-40B4-BE49-F238E27FC236}">
                <a16:creationId xmlns:a16="http://schemas.microsoft.com/office/drawing/2014/main" id="{F9E3D32B-9B3C-4F88-8E46-F0019A516E41}"/>
              </a:ext>
            </a:extLst>
          </p:cNvPr>
          <p:cNvSpPr/>
          <p:nvPr/>
        </p:nvSpPr>
        <p:spPr>
          <a:xfrm>
            <a:off x="1936955" y="2311145"/>
            <a:ext cx="1209368" cy="333731"/>
          </a:xfrm>
          <a:prstGeom prst="rect">
            <a:avLst/>
          </a:prstGeom>
          <a:solidFill>
            <a:srgbClr val="71A2C4"/>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619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5</a:t>
            </a:fld>
            <a:endParaRPr dirty="0">
              <a:uFillTx/>
              <a:latin typeface="Calibri Light"/>
              <a:cs typeface="Calibri Light"/>
            </a:endParaRPr>
          </a:p>
        </p:txBody>
      </p:sp>
      <p:pic>
        <p:nvPicPr>
          <p:cNvPr id="3" name="Picture 2">
            <a:extLst>
              <a:ext uri="{FF2B5EF4-FFF2-40B4-BE49-F238E27FC236}">
                <a16:creationId xmlns:a16="http://schemas.microsoft.com/office/drawing/2014/main" id="{9F65401D-9BE1-474B-8F4E-12C542E85E65}"/>
              </a:ext>
            </a:extLst>
          </p:cNvPr>
          <p:cNvPicPr>
            <a:picLocks noChangeAspect="1"/>
          </p:cNvPicPr>
          <p:nvPr/>
        </p:nvPicPr>
        <p:blipFill>
          <a:blip r:embed="rId3"/>
          <a:stretch>
            <a:fillRect/>
          </a:stretch>
        </p:blipFill>
        <p:spPr>
          <a:xfrm>
            <a:off x="435305" y="0"/>
            <a:ext cx="8273390" cy="4695092"/>
          </a:xfrm>
          <a:prstGeom prst="rect">
            <a:avLst/>
          </a:prstGeom>
        </p:spPr>
      </p:pic>
    </p:spTree>
    <p:extLst>
      <p:ext uri="{BB962C8B-B14F-4D97-AF65-F5344CB8AC3E}">
        <p14:creationId xmlns:p14="http://schemas.microsoft.com/office/powerpoint/2010/main" val="177455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6</a:t>
            </a:fld>
            <a:endParaRPr dirty="0">
              <a:uFillTx/>
              <a:latin typeface="Calibri Light"/>
              <a:cs typeface="Calibri Light"/>
            </a:endParaRPr>
          </a:p>
        </p:txBody>
      </p:sp>
      <p:pic>
        <p:nvPicPr>
          <p:cNvPr id="4" name="Picture 3">
            <a:extLst>
              <a:ext uri="{FF2B5EF4-FFF2-40B4-BE49-F238E27FC236}">
                <a16:creationId xmlns:a16="http://schemas.microsoft.com/office/drawing/2014/main" id="{B8CD558F-FF28-4168-B75B-7CF14E2E0D86}"/>
              </a:ext>
            </a:extLst>
          </p:cNvPr>
          <p:cNvPicPr>
            <a:picLocks noChangeAspect="1"/>
          </p:cNvPicPr>
          <p:nvPr/>
        </p:nvPicPr>
        <p:blipFill>
          <a:blip r:embed="rId3"/>
          <a:stretch>
            <a:fillRect/>
          </a:stretch>
        </p:blipFill>
        <p:spPr>
          <a:xfrm>
            <a:off x="481636" y="0"/>
            <a:ext cx="8180728" cy="4695092"/>
          </a:xfrm>
          <a:prstGeom prst="rect">
            <a:avLst/>
          </a:prstGeom>
        </p:spPr>
      </p:pic>
    </p:spTree>
    <p:extLst>
      <p:ext uri="{BB962C8B-B14F-4D97-AF65-F5344CB8AC3E}">
        <p14:creationId xmlns:p14="http://schemas.microsoft.com/office/powerpoint/2010/main" val="235045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7</a:t>
            </a:fld>
            <a:endParaRPr dirty="0">
              <a:uFillTx/>
              <a:latin typeface="Calibri Light"/>
              <a:cs typeface="Calibri Light"/>
            </a:endParaRPr>
          </a:p>
        </p:txBody>
      </p:sp>
      <p:pic>
        <p:nvPicPr>
          <p:cNvPr id="3" name="Picture 2">
            <a:extLst>
              <a:ext uri="{FF2B5EF4-FFF2-40B4-BE49-F238E27FC236}">
                <a16:creationId xmlns:a16="http://schemas.microsoft.com/office/drawing/2014/main" id="{58BB4F1E-826A-4A04-88FE-42E9E74F2DE6}"/>
              </a:ext>
            </a:extLst>
          </p:cNvPr>
          <p:cNvPicPr>
            <a:picLocks noChangeAspect="1"/>
          </p:cNvPicPr>
          <p:nvPr/>
        </p:nvPicPr>
        <p:blipFill>
          <a:blip r:embed="rId3"/>
          <a:stretch>
            <a:fillRect/>
          </a:stretch>
        </p:blipFill>
        <p:spPr>
          <a:xfrm>
            <a:off x="620962" y="0"/>
            <a:ext cx="7902076" cy="4611329"/>
          </a:xfrm>
          <a:prstGeom prst="rect">
            <a:avLst/>
          </a:prstGeom>
        </p:spPr>
      </p:pic>
    </p:spTree>
    <p:extLst>
      <p:ext uri="{BB962C8B-B14F-4D97-AF65-F5344CB8AC3E}">
        <p14:creationId xmlns:p14="http://schemas.microsoft.com/office/powerpoint/2010/main" val="897769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8</a:t>
            </a:fld>
            <a:endParaRPr dirty="0">
              <a:uFillTx/>
              <a:latin typeface="Calibri Light"/>
              <a:cs typeface="Calibri Light"/>
            </a:endParaRPr>
          </a:p>
        </p:txBody>
      </p:sp>
      <p:grpSp>
        <p:nvGrpSpPr>
          <p:cNvPr id="6" name="Group 5">
            <a:extLst>
              <a:ext uri="{FF2B5EF4-FFF2-40B4-BE49-F238E27FC236}">
                <a16:creationId xmlns:a16="http://schemas.microsoft.com/office/drawing/2014/main" id="{562A915D-4430-4079-AC64-2DEA49E219A2}"/>
              </a:ext>
            </a:extLst>
          </p:cNvPr>
          <p:cNvGrpSpPr/>
          <p:nvPr/>
        </p:nvGrpSpPr>
        <p:grpSpPr>
          <a:xfrm>
            <a:off x="1727261" y="0"/>
            <a:ext cx="5689478" cy="4632488"/>
            <a:chOff x="2608948" y="0"/>
            <a:chExt cx="3926104" cy="3196713"/>
          </a:xfrm>
        </p:grpSpPr>
        <p:pic>
          <p:nvPicPr>
            <p:cNvPr id="3" name="Picture 2">
              <a:extLst>
                <a:ext uri="{FF2B5EF4-FFF2-40B4-BE49-F238E27FC236}">
                  <a16:creationId xmlns:a16="http://schemas.microsoft.com/office/drawing/2014/main" id="{0A287528-6B6C-44BE-BAC1-D6844ED9E5E5}"/>
                </a:ext>
              </a:extLst>
            </p:cNvPr>
            <p:cNvPicPr>
              <a:picLocks noChangeAspect="1"/>
            </p:cNvPicPr>
            <p:nvPr/>
          </p:nvPicPr>
          <p:blipFill rotWithShape="1">
            <a:blip r:embed="rId3"/>
            <a:srcRect b="70944"/>
            <a:stretch/>
          </p:blipFill>
          <p:spPr>
            <a:xfrm>
              <a:off x="2608948" y="0"/>
              <a:ext cx="3926104" cy="1494503"/>
            </a:xfrm>
            <a:prstGeom prst="rect">
              <a:avLst/>
            </a:prstGeom>
          </p:spPr>
        </p:pic>
        <p:pic>
          <p:nvPicPr>
            <p:cNvPr id="7" name="Picture 6">
              <a:extLst>
                <a:ext uri="{FF2B5EF4-FFF2-40B4-BE49-F238E27FC236}">
                  <a16:creationId xmlns:a16="http://schemas.microsoft.com/office/drawing/2014/main" id="{80979C39-893E-4806-AFF3-DBE2C59403E9}"/>
                </a:ext>
              </a:extLst>
            </p:cNvPr>
            <p:cNvPicPr>
              <a:picLocks noChangeAspect="1"/>
            </p:cNvPicPr>
            <p:nvPr/>
          </p:nvPicPr>
          <p:blipFill rotWithShape="1">
            <a:blip r:embed="rId3"/>
            <a:srcRect t="66906"/>
            <a:stretch/>
          </p:blipFill>
          <p:spPr>
            <a:xfrm>
              <a:off x="2608948" y="1494503"/>
              <a:ext cx="3926104" cy="1702210"/>
            </a:xfrm>
            <a:prstGeom prst="rect">
              <a:avLst/>
            </a:prstGeom>
          </p:spPr>
        </p:pic>
      </p:grpSp>
    </p:spTree>
    <p:extLst>
      <p:ext uri="{BB962C8B-B14F-4D97-AF65-F5344CB8AC3E}">
        <p14:creationId xmlns:p14="http://schemas.microsoft.com/office/powerpoint/2010/main" val="11884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9</a:t>
            </a:fld>
            <a:endParaRPr dirty="0">
              <a:uFillTx/>
              <a:latin typeface="Calibri Light"/>
              <a:cs typeface="Calibri Light"/>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0" y="230865"/>
            <a:ext cx="10385778" cy="697832"/>
          </a:xfrm>
          <a:prstGeom prst="homePlate">
            <a:avLst/>
          </a:prstGeom>
          <a:solidFill>
            <a:schemeClr val="accent2"/>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buClr>
                <a:schemeClr val="tx1">
                  <a:lumMod val="50000"/>
                  <a:lumOff val="50000"/>
                </a:schemeClr>
              </a:buClr>
            </a:pPr>
            <a:r>
              <a:rPr lang="en-US" sz="3200" dirty="0"/>
              <a:t>The GraphiQL editor</a:t>
            </a:r>
          </a:p>
        </p:txBody>
      </p:sp>
      <p:pic>
        <p:nvPicPr>
          <p:cNvPr id="3" name="Picture 2">
            <a:extLst>
              <a:ext uri="{FF2B5EF4-FFF2-40B4-BE49-F238E27FC236}">
                <a16:creationId xmlns:a16="http://schemas.microsoft.com/office/drawing/2014/main" id="{DAB6F766-15D9-4173-A578-A0E28BD492F9}"/>
              </a:ext>
            </a:extLst>
          </p:cNvPr>
          <p:cNvPicPr>
            <a:picLocks noChangeAspect="1"/>
          </p:cNvPicPr>
          <p:nvPr/>
        </p:nvPicPr>
        <p:blipFill>
          <a:blip r:embed="rId3"/>
          <a:stretch>
            <a:fillRect/>
          </a:stretch>
        </p:blipFill>
        <p:spPr>
          <a:xfrm>
            <a:off x="1282264" y="928696"/>
            <a:ext cx="6579471" cy="3766395"/>
          </a:xfrm>
          <a:prstGeom prst="rect">
            <a:avLst/>
          </a:prstGeom>
        </p:spPr>
      </p:pic>
    </p:spTree>
    <p:extLst>
      <p:ext uri="{BB962C8B-B14F-4D97-AF65-F5344CB8AC3E}">
        <p14:creationId xmlns:p14="http://schemas.microsoft.com/office/powerpoint/2010/main" val="476514758"/>
      </p:ext>
    </p:extLst>
  </p:cSld>
  <p:clrMapOvr>
    <a:masterClrMapping/>
  </p:clrMapOvr>
</p:sld>
</file>

<file path=ppt/theme/theme1.xml><?xml version="1.0" encoding="utf-8"?>
<a:theme xmlns:a="http://schemas.openxmlformats.org/drawingml/2006/main"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1">
      <a:majorFont>
        <a:latin typeface="Times New Roman"/>
        <a:ea typeface=""/>
        <a:cs typeface=""/>
      </a:majorFont>
      <a:minorFont>
        <a:latin typeface="Palatino Linoty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24390</TotalTime>
  <Words>3729</Words>
  <Application>Microsoft Office PowerPoint</Application>
  <PresentationFormat>On-screen Show (16:9)</PresentationFormat>
  <Paragraphs>175</Paragraphs>
  <Slides>34</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 Light</vt:lpstr>
      <vt:lpstr>Gill Sans MT Condensed</vt:lpstr>
      <vt:lpstr>Palatino Linotype</vt:lpstr>
      <vt:lpstr>Poppins Bold</vt:lpstr>
      <vt:lpstr>Times New Roman</vt:lpstr>
      <vt:lpstr>1_Tema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Owner</dc:creator>
  <cp:lastModifiedBy>ZAIN-UL-ABDIN</cp:lastModifiedBy>
  <cp:revision>493</cp:revision>
  <dcterms:modified xsi:type="dcterms:W3CDTF">2021-06-23T12:20:34Z</dcterms:modified>
</cp:coreProperties>
</file>