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5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1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988C92-8474-44D2-877A-EC15C0D6EF15}"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9F028-2538-4E6F-8BA0-5335FD69D2F8}" type="slidenum">
              <a:rPr lang="en-US" smtClean="0"/>
              <a:t>‹#›</a:t>
            </a:fld>
            <a:endParaRPr lang="en-US"/>
          </a:p>
        </p:txBody>
      </p:sp>
    </p:spTree>
    <p:extLst>
      <p:ext uri="{BB962C8B-B14F-4D97-AF65-F5344CB8AC3E}">
        <p14:creationId xmlns:p14="http://schemas.microsoft.com/office/powerpoint/2010/main" val="95883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88C92-8474-44D2-877A-EC15C0D6EF15}"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9F028-2538-4E6F-8BA0-5335FD69D2F8}" type="slidenum">
              <a:rPr lang="en-US" smtClean="0"/>
              <a:t>‹#›</a:t>
            </a:fld>
            <a:endParaRPr lang="en-US"/>
          </a:p>
        </p:txBody>
      </p:sp>
    </p:spTree>
    <p:extLst>
      <p:ext uri="{BB962C8B-B14F-4D97-AF65-F5344CB8AC3E}">
        <p14:creationId xmlns:p14="http://schemas.microsoft.com/office/powerpoint/2010/main" val="334117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88C92-8474-44D2-877A-EC15C0D6EF15}"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9F028-2538-4E6F-8BA0-5335FD69D2F8}" type="slidenum">
              <a:rPr lang="en-US" smtClean="0"/>
              <a:t>‹#›</a:t>
            </a:fld>
            <a:endParaRPr lang="en-US"/>
          </a:p>
        </p:txBody>
      </p:sp>
    </p:spTree>
    <p:extLst>
      <p:ext uri="{BB962C8B-B14F-4D97-AF65-F5344CB8AC3E}">
        <p14:creationId xmlns:p14="http://schemas.microsoft.com/office/powerpoint/2010/main" val="254326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988C92-8474-44D2-877A-EC15C0D6EF15}"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9F028-2538-4E6F-8BA0-5335FD69D2F8}" type="slidenum">
              <a:rPr lang="en-US" smtClean="0"/>
              <a:t>‹#›</a:t>
            </a:fld>
            <a:endParaRPr lang="en-US"/>
          </a:p>
        </p:txBody>
      </p:sp>
    </p:spTree>
    <p:extLst>
      <p:ext uri="{BB962C8B-B14F-4D97-AF65-F5344CB8AC3E}">
        <p14:creationId xmlns:p14="http://schemas.microsoft.com/office/powerpoint/2010/main" val="324775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988C92-8474-44D2-877A-EC15C0D6EF15}"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9F028-2538-4E6F-8BA0-5335FD69D2F8}" type="slidenum">
              <a:rPr lang="en-US" smtClean="0"/>
              <a:t>‹#›</a:t>
            </a:fld>
            <a:endParaRPr lang="en-US"/>
          </a:p>
        </p:txBody>
      </p:sp>
    </p:spTree>
    <p:extLst>
      <p:ext uri="{BB962C8B-B14F-4D97-AF65-F5344CB8AC3E}">
        <p14:creationId xmlns:p14="http://schemas.microsoft.com/office/powerpoint/2010/main" val="44432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988C92-8474-44D2-877A-EC15C0D6EF15}"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9F028-2538-4E6F-8BA0-5335FD69D2F8}" type="slidenum">
              <a:rPr lang="en-US" smtClean="0"/>
              <a:t>‹#›</a:t>
            </a:fld>
            <a:endParaRPr lang="en-US"/>
          </a:p>
        </p:txBody>
      </p:sp>
    </p:spTree>
    <p:extLst>
      <p:ext uri="{BB962C8B-B14F-4D97-AF65-F5344CB8AC3E}">
        <p14:creationId xmlns:p14="http://schemas.microsoft.com/office/powerpoint/2010/main" val="92050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988C92-8474-44D2-877A-EC15C0D6EF15}" type="datetimeFigureOut">
              <a:rPr lang="en-US" smtClean="0"/>
              <a:t>5/3/2019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9F028-2538-4E6F-8BA0-5335FD69D2F8}" type="slidenum">
              <a:rPr lang="en-US" smtClean="0"/>
              <a:t>‹#›</a:t>
            </a:fld>
            <a:endParaRPr lang="en-US"/>
          </a:p>
        </p:txBody>
      </p:sp>
    </p:spTree>
    <p:extLst>
      <p:ext uri="{BB962C8B-B14F-4D97-AF65-F5344CB8AC3E}">
        <p14:creationId xmlns:p14="http://schemas.microsoft.com/office/powerpoint/2010/main" val="74767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988C92-8474-44D2-877A-EC15C0D6EF15}" type="datetimeFigureOut">
              <a:rPr lang="en-US" smtClean="0"/>
              <a:t>5/3/2019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9F028-2538-4E6F-8BA0-5335FD69D2F8}" type="slidenum">
              <a:rPr lang="en-US" smtClean="0"/>
              <a:t>‹#›</a:t>
            </a:fld>
            <a:endParaRPr lang="en-US"/>
          </a:p>
        </p:txBody>
      </p:sp>
    </p:spTree>
    <p:extLst>
      <p:ext uri="{BB962C8B-B14F-4D97-AF65-F5344CB8AC3E}">
        <p14:creationId xmlns:p14="http://schemas.microsoft.com/office/powerpoint/2010/main" val="295690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88C92-8474-44D2-877A-EC15C0D6EF15}" type="datetimeFigureOut">
              <a:rPr lang="en-US" smtClean="0"/>
              <a:t>5/3/2019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B9F028-2538-4E6F-8BA0-5335FD69D2F8}" type="slidenum">
              <a:rPr lang="en-US" smtClean="0"/>
              <a:t>‹#›</a:t>
            </a:fld>
            <a:endParaRPr lang="en-US"/>
          </a:p>
        </p:txBody>
      </p:sp>
    </p:spTree>
    <p:extLst>
      <p:ext uri="{BB962C8B-B14F-4D97-AF65-F5344CB8AC3E}">
        <p14:creationId xmlns:p14="http://schemas.microsoft.com/office/powerpoint/2010/main" val="164701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88C92-8474-44D2-877A-EC15C0D6EF15}"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9F028-2538-4E6F-8BA0-5335FD69D2F8}" type="slidenum">
              <a:rPr lang="en-US" smtClean="0"/>
              <a:t>‹#›</a:t>
            </a:fld>
            <a:endParaRPr lang="en-US"/>
          </a:p>
        </p:txBody>
      </p:sp>
    </p:spTree>
    <p:extLst>
      <p:ext uri="{BB962C8B-B14F-4D97-AF65-F5344CB8AC3E}">
        <p14:creationId xmlns:p14="http://schemas.microsoft.com/office/powerpoint/2010/main" val="356264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88C92-8474-44D2-877A-EC15C0D6EF15}"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9F028-2538-4E6F-8BA0-5335FD69D2F8}" type="slidenum">
              <a:rPr lang="en-US" smtClean="0"/>
              <a:t>‹#›</a:t>
            </a:fld>
            <a:endParaRPr lang="en-US"/>
          </a:p>
        </p:txBody>
      </p:sp>
    </p:spTree>
    <p:extLst>
      <p:ext uri="{BB962C8B-B14F-4D97-AF65-F5344CB8AC3E}">
        <p14:creationId xmlns:p14="http://schemas.microsoft.com/office/powerpoint/2010/main" val="103086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88C92-8474-44D2-877A-EC15C0D6EF15}" type="datetimeFigureOut">
              <a:rPr lang="en-US" smtClean="0"/>
              <a:t>5/3/2019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9F028-2538-4E6F-8BA0-5335FD69D2F8}" type="slidenum">
              <a:rPr lang="en-US" smtClean="0"/>
              <a:t>‹#›</a:t>
            </a:fld>
            <a:endParaRPr lang="en-US"/>
          </a:p>
        </p:txBody>
      </p:sp>
    </p:spTree>
    <p:extLst>
      <p:ext uri="{BB962C8B-B14F-4D97-AF65-F5344CB8AC3E}">
        <p14:creationId xmlns:p14="http://schemas.microsoft.com/office/powerpoint/2010/main" val="4147782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863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Kubernetes Work Units</a:t>
            </a:r>
            <a:br>
              <a:rPr lang="en-US" b="1" dirty="0"/>
            </a:br>
            <a:endParaRPr lang="en-US" dirty="0"/>
          </a:p>
        </p:txBody>
      </p:sp>
      <p:sp>
        <p:nvSpPr>
          <p:cNvPr id="3" name="Content Placeholder 2"/>
          <p:cNvSpPr>
            <a:spLocks noGrp="1"/>
          </p:cNvSpPr>
          <p:nvPr>
            <p:ph idx="1"/>
          </p:nvPr>
        </p:nvSpPr>
        <p:spPr>
          <a:xfrm>
            <a:off x="457200" y="1600200"/>
            <a:ext cx="3810000" cy="4525963"/>
          </a:xfrm>
        </p:spPr>
        <p:txBody>
          <a:bodyPr>
            <a:normAutofit/>
          </a:bodyPr>
          <a:lstStyle/>
          <a:p>
            <a:r>
              <a:rPr lang="en-US" sz="2400" b="1" dirty="0"/>
              <a:t>Service</a:t>
            </a:r>
            <a:r>
              <a:rPr lang="en-US" sz="2400" dirty="0"/>
              <a:t> groups together logical collections of pods that perform the same function and presents them as a single entity. Also, it acts as a basic load balancer between pods and enables consumers not to worry about anything beyond a single access location.</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485" y="1371600"/>
            <a:ext cx="3519788"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431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Kubernetes Work Units</a:t>
            </a:r>
            <a:br>
              <a:rPr lang="en-US" b="1" dirty="0"/>
            </a:br>
            <a:endParaRPr lang="en-US" dirty="0"/>
          </a:p>
        </p:txBody>
      </p:sp>
      <p:sp>
        <p:nvSpPr>
          <p:cNvPr id="3" name="Content Placeholder 2"/>
          <p:cNvSpPr>
            <a:spLocks noGrp="1"/>
          </p:cNvSpPr>
          <p:nvPr>
            <p:ph idx="1"/>
          </p:nvPr>
        </p:nvSpPr>
        <p:spPr>
          <a:xfrm>
            <a:off x="685800" y="1600200"/>
            <a:ext cx="3429000" cy="4525963"/>
          </a:xfrm>
        </p:spPr>
        <p:txBody>
          <a:bodyPr>
            <a:normAutofit fontScale="70000" lnSpcReduction="20000"/>
          </a:bodyPr>
          <a:lstStyle/>
          <a:p>
            <a:r>
              <a:rPr lang="en-US" b="1" dirty="0"/>
              <a:t>Label</a:t>
            </a:r>
            <a:r>
              <a:rPr lang="en-US" dirty="0"/>
              <a:t> is an arbitrary tag to mark work units. Basic key-value pairs. They are what enable services to group several pods together. Let's say you give your pods this label "</a:t>
            </a:r>
            <a:r>
              <a:rPr lang="en-US" dirty="0" err="1"/>
              <a:t>microservice</a:t>
            </a:r>
            <a:r>
              <a:rPr lang="en-US" dirty="0"/>
              <a:t>: </a:t>
            </a:r>
            <a:r>
              <a:rPr lang="en-US" dirty="0" err="1"/>
              <a:t>auth</a:t>
            </a:r>
            <a:r>
              <a:rPr lang="en-US" dirty="0"/>
              <a:t>" and the service with the same selector ("</a:t>
            </a:r>
            <a:r>
              <a:rPr lang="en-US" dirty="0" err="1"/>
              <a:t>microservice</a:t>
            </a:r>
            <a:r>
              <a:rPr lang="en-US" dirty="0"/>
              <a:t>: </a:t>
            </a:r>
            <a:r>
              <a:rPr lang="en-US" dirty="0" err="1"/>
              <a:t>auth</a:t>
            </a:r>
            <a:r>
              <a:rPr lang="en-US" dirty="0"/>
              <a:t>") will be able to forward traffic to those pods.</a:t>
            </a:r>
          </a:p>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572904"/>
            <a:ext cx="3055387" cy="3913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965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Kubernetes Work Units</a:t>
            </a:r>
            <a:br>
              <a:rPr lang="en-US" b="1" dirty="0"/>
            </a:br>
            <a:endParaRPr lang="en-US" dirty="0"/>
          </a:p>
        </p:txBody>
      </p:sp>
      <p:sp>
        <p:nvSpPr>
          <p:cNvPr id="3" name="Content Placeholder 2"/>
          <p:cNvSpPr>
            <a:spLocks noGrp="1"/>
          </p:cNvSpPr>
          <p:nvPr>
            <p:ph idx="1"/>
          </p:nvPr>
        </p:nvSpPr>
        <p:spPr>
          <a:xfrm>
            <a:off x="457200" y="1600200"/>
            <a:ext cx="3581400" cy="4525963"/>
          </a:xfrm>
        </p:spPr>
        <p:txBody>
          <a:bodyPr>
            <a:normAutofit fontScale="47500" lnSpcReduction="20000"/>
          </a:bodyPr>
          <a:lstStyle/>
          <a:p>
            <a:r>
              <a:rPr lang="en-US" b="1" dirty="0"/>
              <a:t>Deployment</a:t>
            </a:r>
            <a:r>
              <a:rPr lang="en-US" dirty="0"/>
              <a:t> provides a declarative syntax to create/update pods. You tell a deployment your desired state (how many, how fast, when) and it changes the actual state to the desired state at a specified </a:t>
            </a:r>
            <a:r>
              <a:rPr lang="en-US" dirty="0" smtClean="0"/>
              <a:t>rate.</a:t>
            </a:r>
          </a:p>
          <a:p>
            <a:r>
              <a:rPr lang="en-US" b="1" dirty="0"/>
              <a:t>Ingress</a:t>
            </a:r>
            <a:r>
              <a:rPr lang="en-US" dirty="0"/>
              <a:t> manages external access to the services. Provides load balancing, SSL termination and path/hos based routing, which are considered its advantages over services of "Load Balancer" type. See below for more details.</a:t>
            </a:r>
          </a:p>
          <a:p>
            <a:r>
              <a:rPr lang="en-US" b="1" dirty="0"/>
              <a:t>Ingress Controller</a:t>
            </a:r>
            <a:r>
              <a:rPr lang="en-US" dirty="0"/>
              <a:t> is what implements Ingress definitions. That is, you write what you need in Ingress objects and ingress controllers will turn them into reality. It means that Ingress itself is nothing without Ingress Controllers</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00200"/>
            <a:ext cx="3733800" cy="3923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56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Common pitfalls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Using services of type "</a:t>
            </a:r>
            <a:r>
              <a:rPr lang="en-US" b="1" dirty="0" err="1"/>
              <a:t>LoadBalancer</a:t>
            </a:r>
            <a:r>
              <a:rPr lang="en-US" b="1" dirty="0"/>
              <a:t>" to expose externally</a:t>
            </a:r>
            <a:r>
              <a:rPr lang="en-US" dirty="0"/>
              <a:t>: In most tutorials, even in the official documentation, they use </a:t>
            </a:r>
            <a:r>
              <a:rPr lang="en-US" dirty="0" err="1"/>
              <a:t>LoadBalancer</a:t>
            </a:r>
            <a:r>
              <a:rPr lang="en-US" dirty="0"/>
              <a:t> services to expose the application. The reason is that it is really easy to do and great of testing. However, when you want to do SSL termination or route/host based routing, services are not your friends. Use </a:t>
            </a:r>
            <a:r>
              <a:rPr lang="en-US" dirty="0" err="1"/>
              <a:t>Ingressfor</a:t>
            </a:r>
            <a:r>
              <a:rPr lang="en-US" dirty="0"/>
              <a:t> real applications.</a:t>
            </a:r>
          </a:p>
          <a:p>
            <a:r>
              <a:rPr lang="en-US" b="1" dirty="0"/>
              <a:t>GKE Ingress Controller</a:t>
            </a:r>
            <a:r>
              <a:rPr lang="en-US" dirty="0"/>
              <a:t>: In GKE, you don't have to manage your own ingress controller because GKE has its own managed for you. It is great and it works great. However, it cannot force https at the time of this writing. Maybe it will change in the future. But for now, you will have to manage your own Ingress Controller if https is a must for your app, which it should be in 2018. See the full example about on how to do that.</a:t>
            </a:r>
          </a:p>
          <a:p>
            <a:r>
              <a:rPr lang="en-US" b="1" dirty="0"/>
              <a:t>SSL certificates</a:t>
            </a:r>
            <a:r>
              <a:rPr lang="en-US" dirty="0"/>
              <a:t>: Don't manage them yourself. Use </a:t>
            </a:r>
            <a:r>
              <a:rPr lang="en-US" dirty="0" err="1" smtClean="0"/>
              <a:t>kube-lego</a:t>
            </a:r>
            <a:r>
              <a:rPr lang="en-US" dirty="0" smtClean="0"/>
              <a:t> which </a:t>
            </a:r>
            <a:r>
              <a:rPr lang="en-US" dirty="0"/>
              <a:t>automatically updates your certificates when they are about to expire.</a:t>
            </a:r>
          </a:p>
          <a:p>
            <a:endParaRPr lang="en-US" dirty="0"/>
          </a:p>
        </p:txBody>
      </p:sp>
    </p:spTree>
    <p:extLst>
      <p:ext uri="{BB962C8B-B14F-4D97-AF65-F5344CB8AC3E}">
        <p14:creationId xmlns:p14="http://schemas.microsoft.com/office/powerpoint/2010/main" val="386436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Bonus</a:t>
            </a:r>
            <a:br>
              <a:rPr lang="en-US" b="1" dirty="0"/>
            </a:br>
            <a:endParaRPr lang="en-US" dirty="0"/>
          </a:p>
        </p:txBody>
      </p:sp>
      <p:sp>
        <p:nvSpPr>
          <p:cNvPr id="3" name="Content Placeholder 2"/>
          <p:cNvSpPr>
            <a:spLocks noGrp="1"/>
          </p:cNvSpPr>
          <p:nvPr>
            <p:ph idx="1"/>
          </p:nvPr>
        </p:nvSpPr>
        <p:spPr/>
        <p:txBody>
          <a:bodyPr>
            <a:normAutofit/>
          </a:bodyPr>
          <a:lstStyle/>
          <a:p>
            <a:r>
              <a:rPr lang="en-US" sz="1400" b="1" dirty="0"/>
              <a:t>Zero Downtime</a:t>
            </a:r>
            <a:r>
              <a:rPr lang="en-US" sz="1400" dirty="0"/>
              <a:t>: By using something called readiness-probe and a rolling update strategy it is very easy to achieve zero-downtime deployment. Let me know in the comments if you want a post showing how to do this.</a:t>
            </a:r>
          </a:p>
          <a:p>
            <a:r>
              <a:rPr lang="en-US" sz="1400" b="1" dirty="0"/>
              <a:t>Don't be afraid to switch to Kubernetes</a:t>
            </a:r>
            <a:r>
              <a:rPr lang="en-US" sz="1400" dirty="0"/>
              <a:t>: Kubernetes is a new technology and is full of dark magic. That's why, it is very natural to be afraid to switch from old tools to Kubernetes, especially in production. I know I was terrified. So, what I did was to switch gradually. First step was to forward 10% of the production traffic to our Kubernetes cluster and the rest 90% to our old setup. Next step was to monitor how it was doing. If it was doing OK we changed those numbers to 30% and 70%. And on it goes until it reaches 100% to Kubernetes cluster and 0% to our old setup. This way, you can make sure that your new </a:t>
            </a:r>
            <a:r>
              <a:rPr lang="en-US" sz="1400" dirty="0" err="1"/>
              <a:t>Kuberbetes</a:t>
            </a:r>
            <a:r>
              <a:rPr lang="en-US" sz="1400" dirty="0"/>
              <a:t> cluster will do just fine even in production. We were using NGINX in our old setup and this is how we split traffic between </a:t>
            </a:r>
            <a:r>
              <a:rPr lang="en-US" sz="1400" dirty="0" err="1"/>
              <a:t>upstreams</a:t>
            </a:r>
            <a:r>
              <a:rPr lang="en-US" sz="1400" dirty="0" smtClean="0"/>
              <a:t>:</a:t>
            </a:r>
          </a:p>
          <a:p>
            <a:endParaRPr lang="en-US" sz="1400" dirty="0"/>
          </a:p>
          <a:p>
            <a:pPr marL="0" indent="0">
              <a:buNone/>
            </a:pPr>
            <a:r>
              <a:rPr lang="en-US" sz="1400" dirty="0" smtClean="0"/>
              <a:t>                                       upstream </a:t>
            </a:r>
            <a:r>
              <a:rPr lang="en-US" sz="1400" dirty="0" err="1" smtClean="0"/>
              <a:t>dashboard_app_server</a:t>
            </a:r>
            <a:endParaRPr lang="en-US" sz="1400" dirty="0" smtClean="0"/>
          </a:p>
          <a:p>
            <a:pPr marL="0" indent="0">
              <a:buNone/>
            </a:pPr>
            <a:r>
              <a:rPr lang="en-US" sz="1400" dirty="0" smtClean="0"/>
              <a:t>                                      </a:t>
            </a:r>
            <a:r>
              <a:rPr lang="en-US" sz="1400" dirty="0"/>
              <a:t>{</a:t>
            </a:r>
            <a:r>
              <a:rPr lang="en-US" sz="1400" dirty="0"/>
              <a:t> </a:t>
            </a:r>
            <a:endParaRPr lang="en-US" sz="1400" dirty="0" smtClean="0"/>
          </a:p>
          <a:p>
            <a:pPr marL="0" indent="0">
              <a:buNone/>
            </a:pPr>
            <a:r>
              <a:rPr lang="en-US" sz="1400" dirty="0"/>
              <a:t> </a:t>
            </a:r>
            <a:r>
              <a:rPr lang="en-US" sz="1400" dirty="0" smtClean="0"/>
              <a:t>                                     	server </a:t>
            </a:r>
            <a:r>
              <a:rPr lang="en-US" sz="1400" dirty="0"/>
              <a:t>old-setup.com </a:t>
            </a:r>
            <a:r>
              <a:rPr lang="en-US" sz="1400" dirty="0"/>
              <a:t>weight=</a:t>
            </a:r>
            <a:r>
              <a:rPr lang="en-US" sz="1400" dirty="0"/>
              <a:t>9; </a:t>
            </a:r>
            <a:endParaRPr lang="en-US" sz="1400" dirty="0" smtClean="0"/>
          </a:p>
          <a:p>
            <a:pPr marL="0" indent="0">
              <a:buNone/>
            </a:pPr>
            <a:r>
              <a:rPr lang="en-US" sz="1400" dirty="0" smtClean="0"/>
              <a:t>                                       	server </a:t>
            </a:r>
            <a:r>
              <a:rPr lang="en-US" sz="1400" dirty="0"/>
              <a:t>new-kubernetes-cluster.com </a:t>
            </a:r>
            <a:r>
              <a:rPr lang="en-US" sz="1400" dirty="0"/>
              <a:t>weight=</a:t>
            </a:r>
            <a:r>
              <a:rPr lang="en-US" sz="1400" dirty="0"/>
              <a:t>1; </a:t>
            </a:r>
            <a:endParaRPr lang="en-US" sz="1400" dirty="0" smtClean="0"/>
          </a:p>
          <a:p>
            <a:pPr marL="0" indent="0">
              <a:buNone/>
            </a:pPr>
            <a:r>
              <a:rPr lang="en-US" sz="1400" dirty="0" smtClean="0"/>
              <a:t>	               }</a:t>
            </a:r>
            <a:endParaRPr lang="en-US" sz="1400" dirty="0"/>
          </a:p>
          <a:p>
            <a:r>
              <a:rPr lang="en-US" sz="1400" dirty="0"/>
              <a:t>It means that 90% of the traffic goes to old old-setup.com and 10% goes to new-kubernetes-cluster.com. Pretty easy.</a:t>
            </a:r>
            <a:endParaRPr lang="en-US" sz="1400" dirty="0"/>
          </a:p>
        </p:txBody>
      </p:sp>
    </p:spTree>
    <p:extLst>
      <p:ext uri="{BB962C8B-B14F-4D97-AF65-F5344CB8AC3E}">
        <p14:creationId xmlns:p14="http://schemas.microsoft.com/office/powerpoint/2010/main" val="3327309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Zero Downtime Deployment with Kubernetes</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It is 2018 and your users will not, I repeat, WILL NOT tolerate any downtime or outage with your application. Especially if your app is in the B2B sector and other people's money depends on your app. That's why, as a responsible developer you come to the office on Sundays and deploy the new version of your application hoping that people are not using your application on weekends and that everything will go smoothly and there will be only 10 minutes of downtime as usual. You go to Intercom ( or whatever you use for customer support) and see that there are already a few people complaining about the outage. You tell them everything is fine now and go home with a bad mood. You don't want to do anything now but drink/smoke/(insert your bad habit here</a:t>
            </a:r>
            <a:r>
              <a:rPr lang="en-US" dirty="0" smtClean="0"/>
              <a:t>).</a:t>
            </a:r>
          </a:p>
          <a:p>
            <a:endParaRPr lang="en-US" dirty="0"/>
          </a:p>
          <a:p>
            <a:r>
              <a:rPr lang="en-US" dirty="0"/>
              <a:t>Instead of all that BS, you could have used your Sunday for something more useful. Only if there was no downtime while deploying a new version. But that's just an unachievable dream</a:t>
            </a:r>
            <a:r>
              <a:rPr lang="en-US" dirty="0" smtClean="0"/>
              <a:t>.</a:t>
            </a:r>
          </a:p>
          <a:p>
            <a:endParaRPr lang="en-US" dirty="0"/>
          </a:p>
          <a:p>
            <a:r>
              <a:rPr lang="en-US" dirty="0"/>
              <a:t>Well, I am happy to tell you that with Kubernetes it is extremely easy, I repeat, EXTREMELY EASY to do a zero-downtime deployment . Are you feeling excited? Let's see a practical example then, shall we?</a:t>
            </a:r>
          </a:p>
          <a:p>
            <a:endParaRPr lang="en-US" dirty="0"/>
          </a:p>
        </p:txBody>
      </p:sp>
    </p:spTree>
    <p:extLst>
      <p:ext uri="{BB962C8B-B14F-4D97-AF65-F5344CB8AC3E}">
        <p14:creationId xmlns:p14="http://schemas.microsoft.com/office/powerpoint/2010/main" val="2368374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Deploy your app</a:t>
            </a:r>
            <a:br>
              <a:rPr lang="en-US" b="1" dirty="0"/>
            </a:br>
            <a:endParaRPr lang="en-US" sz="2700"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err="1">
                <a:latin typeface="Consolas" panose="020B0609020204030204" pitchFamily="49" charset="0"/>
              </a:rPr>
              <a:t>apiVersion</a:t>
            </a:r>
            <a:r>
              <a:rPr lang="en-US" dirty="0">
                <a:latin typeface="Consolas" panose="020B0609020204030204" pitchFamily="49" charset="0"/>
              </a:rPr>
              <a:t>: extensions/v1beta1</a:t>
            </a:r>
          </a:p>
          <a:p>
            <a:pPr marL="0" indent="0">
              <a:buNone/>
            </a:pPr>
            <a:r>
              <a:rPr lang="en-US" dirty="0">
                <a:latin typeface="Consolas" panose="020B0609020204030204" pitchFamily="49" charset="0"/>
              </a:rPr>
              <a:t>kind: Deployment</a:t>
            </a:r>
          </a:p>
          <a:p>
            <a:pPr marL="0" indent="0">
              <a:buNone/>
            </a:pPr>
            <a:r>
              <a:rPr lang="en-US" dirty="0">
                <a:latin typeface="Consolas" panose="020B0609020204030204" pitchFamily="49" charset="0"/>
              </a:rPr>
              <a:t>metadata:</a:t>
            </a:r>
          </a:p>
          <a:p>
            <a:pPr marL="0" indent="0">
              <a:buNone/>
            </a:pPr>
            <a:r>
              <a:rPr lang="en-US" dirty="0">
                <a:latin typeface="Consolas" panose="020B0609020204030204" pitchFamily="49" charset="0"/>
              </a:rPr>
              <a:t>  name: </a:t>
            </a:r>
            <a:r>
              <a:rPr lang="en-US" dirty="0" err="1">
                <a:latin typeface="Consolas" panose="020B0609020204030204" pitchFamily="49" charset="0"/>
              </a:rPr>
              <a:t>myapp</a:t>
            </a:r>
            <a:r>
              <a:rPr lang="en-US" dirty="0">
                <a:latin typeface="Consolas" panose="020B0609020204030204" pitchFamily="49" charset="0"/>
              </a:rPr>
              <a:t>-deployment</a:t>
            </a:r>
          </a:p>
          <a:p>
            <a:pPr marL="0" indent="0">
              <a:buNone/>
            </a:pPr>
            <a:r>
              <a:rPr lang="en-US" dirty="0">
                <a:latin typeface="Consolas" panose="020B0609020204030204" pitchFamily="49" charset="0"/>
              </a:rPr>
              <a:t>spec:</a:t>
            </a:r>
          </a:p>
          <a:p>
            <a:pPr marL="0" indent="0">
              <a:buNone/>
            </a:pPr>
            <a:r>
              <a:rPr lang="en-US" dirty="0">
                <a:latin typeface="Consolas" panose="020B0609020204030204" pitchFamily="49" charset="0"/>
              </a:rPr>
              <a:t>  template:</a:t>
            </a:r>
          </a:p>
          <a:p>
            <a:pPr marL="0" indent="0">
              <a:buNone/>
            </a:pPr>
            <a:r>
              <a:rPr lang="en-US" dirty="0">
                <a:latin typeface="Consolas" panose="020B0609020204030204" pitchFamily="49" charset="0"/>
              </a:rPr>
              <a:t>    metadata:</a:t>
            </a:r>
          </a:p>
          <a:p>
            <a:pPr marL="0" indent="0">
              <a:buNone/>
            </a:pPr>
            <a:r>
              <a:rPr lang="en-US" dirty="0">
                <a:latin typeface="Consolas" panose="020B0609020204030204" pitchFamily="49" charset="0"/>
              </a:rPr>
              <a:t>      labels:</a:t>
            </a:r>
          </a:p>
          <a:p>
            <a:pPr marL="0" indent="0">
              <a:buNone/>
            </a:pPr>
            <a:r>
              <a:rPr lang="en-US" dirty="0">
                <a:latin typeface="Consolas" panose="020B0609020204030204" pitchFamily="49" charset="0"/>
              </a:rPr>
              <a:t>        app: </a:t>
            </a:r>
            <a:r>
              <a:rPr lang="en-US" dirty="0" err="1">
                <a:latin typeface="Consolas" panose="020B0609020204030204" pitchFamily="49" charset="0"/>
              </a:rPr>
              <a:t>myapp</a:t>
            </a:r>
            <a:endParaRPr lang="en-US" dirty="0">
              <a:latin typeface="Consolas" panose="020B0609020204030204" pitchFamily="49" charset="0"/>
            </a:endParaRPr>
          </a:p>
          <a:p>
            <a:pPr marL="0" indent="0">
              <a:buNone/>
            </a:pPr>
            <a:r>
              <a:rPr lang="en-US" dirty="0">
                <a:latin typeface="Consolas" panose="020B0609020204030204" pitchFamily="49" charset="0"/>
              </a:rPr>
              <a:t>    spec:</a:t>
            </a:r>
          </a:p>
          <a:p>
            <a:pPr marL="0" indent="0">
              <a:buNone/>
            </a:pPr>
            <a:r>
              <a:rPr lang="en-US" dirty="0">
                <a:latin typeface="Consolas" panose="020B0609020204030204" pitchFamily="49" charset="0"/>
              </a:rPr>
              <a:t>      containers:</a:t>
            </a:r>
          </a:p>
          <a:p>
            <a:pPr marL="0" indent="0">
              <a:buNone/>
            </a:pPr>
            <a:r>
              <a:rPr lang="en-US" dirty="0">
                <a:latin typeface="Consolas" panose="020B0609020204030204" pitchFamily="49" charset="0"/>
              </a:rPr>
              <a:t>      - name: </a:t>
            </a:r>
            <a:r>
              <a:rPr lang="en-US" dirty="0" err="1">
                <a:latin typeface="Consolas" panose="020B0609020204030204" pitchFamily="49" charset="0"/>
              </a:rPr>
              <a:t>myapp</a:t>
            </a:r>
            <a:r>
              <a:rPr lang="en-US" dirty="0">
                <a:latin typeface="Consolas" panose="020B0609020204030204" pitchFamily="49" charset="0"/>
              </a:rPr>
              <a:t>-container</a:t>
            </a:r>
          </a:p>
          <a:p>
            <a:pPr marL="0" indent="0">
              <a:buNone/>
            </a:pPr>
            <a:r>
              <a:rPr lang="en-US" dirty="0">
                <a:latin typeface="Consolas" panose="020B0609020204030204" pitchFamily="49" charset="0"/>
              </a:rPr>
              <a:t>        image: </a:t>
            </a:r>
            <a:r>
              <a:rPr lang="en-US" dirty="0" err="1">
                <a:latin typeface="Consolas" panose="020B0609020204030204" pitchFamily="49" charset="0"/>
              </a:rPr>
              <a:t>jahongirr</a:t>
            </a:r>
            <a:r>
              <a:rPr lang="en-US" dirty="0">
                <a:latin typeface="Consolas" panose="020B0609020204030204" pitchFamily="49" charset="0"/>
              </a:rPr>
              <a:t>/myapp:1</a:t>
            </a:r>
          </a:p>
          <a:p>
            <a:pPr marL="0" indent="0">
              <a:buNone/>
            </a:pPr>
            <a:r>
              <a:rPr lang="en-US" dirty="0">
                <a:latin typeface="Consolas" panose="020B0609020204030204" pitchFamily="49" charset="0"/>
              </a:rPr>
              <a:t>        </a:t>
            </a:r>
            <a:r>
              <a:rPr lang="en-US" dirty="0" err="1">
                <a:latin typeface="Consolas" panose="020B0609020204030204" pitchFamily="49" charset="0"/>
              </a:rPr>
              <a:t>imagePullPolicy</a:t>
            </a:r>
            <a:r>
              <a:rPr lang="en-US" dirty="0">
                <a:latin typeface="Consolas" panose="020B0609020204030204" pitchFamily="49" charset="0"/>
              </a:rPr>
              <a:t>: Always</a:t>
            </a:r>
          </a:p>
          <a:p>
            <a:pPr marL="0" indent="0">
              <a:buNone/>
            </a:pPr>
            <a:r>
              <a:rPr lang="en-US" dirty="0">
                <a:latin typeface="Consolas" panose="020B0609020204030204" pitchFamily="49" charset="0"/>
              </a:rPr>
              <a:t>        ports:</a:t>
            </a:r>
          </a:p>
          <a:p>
            <a:pPr marL="0" indent="0">
              <a:buNone/>
            </a:pPr>
            <a:r>
              <a:rPr lang="en-US" dirty="0">
                <a:latin typeface="Consolas" panose="020B0609020204030204" pitchFamily="49" charset="0"/>
              </a:rPr>
              <a:t>          - </a:t>
            </a:r>
            <a:r>
              <a:rPr lang="en-US" dirty="0" err="1">
                <a:latin typeface="Consolas" panose="020B0609020204030204" pitchFamily="49" charset="0"/>
              </a:rPr>
              <a:t>containerPort</a:t>
            </a:r>
            <a:r>
              <a:rPr lang="en-US" dirty="0">
                <a:latin typeface="Consolas" panose="020B0609020204030204" pitchFamily="49" charset="0"/>
              </a:rPr>
              <a:t>: 80</a:t>
            </a:r>
          </a:p>
          <a:p>
            <a:pPr marL="0" indent="0">
              <a:buNone/>
            </a:pPr>
            <a:r>
              <a:rPr lang="en-US" dirty="0">
                <a:latin typeface="Consolas" panose="020B0609020204030204" pitchFamily="49" charset="0"/>
              </a:rPr>
              <a:t>            protocol: TCP</a:t>
            </a:r>
          </a:p>
        </p:txBody>
      </p:sp>
      <p:sp>
        <p:nvSpPr>
          <p:cNvPr id="4" name="Rectangle 3"/>
          <p:cNvSpPr/>
          <p:nvPr/>
        </p:nvSpPr>
        <p:spPr>
          <a:xfrm>
            <a:off x="4557214" y="2438400"/>
            <a:ext cx="2681786" cy="400110"/>
          </a:xfrm>
          <a:prstGeom prst="rect">
            <a:avLst/>
          </a:prstGeom>
        </p:spPr>
        <p:txBody>
          <a:bodyPr wrap="square">
            <a:spAutoFit/>
          </a:bodyPr>
          <a:lstStyle/>
          <a:p>
            <a:r>
              <a:rPr lang="en-US" sz="2000" b="1" dirty="0" err="1" smtClean="0"/>
              <a:t>deployment.yml</a:t>
            </a:r>
            <a:endParaRPr lang="en-US" sz="2000" b="1" dirty="0"/>
          </a:p>
        </p:txBody>
      </p:sp>
    </p:spTree>
    <p:extLst>
      <p:ext uri="{BB962C8B-B14F-4D97-AF65-F5344CB8AC3E}">
        <p14:creationId xmlns:p14="http://schemas.microsoft.com/office/powerpoint/2010/main" val="3650574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Everything is simple here. We are running our app on the port 80. Time to create the deployment</a:t>
            </a:r>
            <a:r>
              <a:rPr lang="en-US" dirty="0" smtClean="0"/>
              <a:t>:</a:t>
            </a:r>
          </a:p>
          <a:p>
            <a:pPr lvl="1"/>
            <a:r>
              <a:rPr lang="en-US" dirty="0" err="1">
                <a:latin typeface="Consolas" panose="020B0609020204030204" pitchFamily="49" charset="0"/>
              </a:rPr>
              <a:t>kubectl</a:t>
            </a:r>
            <a:r>
              <a:rPr lang="en-US" dirty="0">
                <a:latin typeface="Consolas" panose="020B0609020204030204" pitchFamily="49" charset="0"/>
              </a:rPr>
              <a:t> create -f </a:t>
            </a:r>
            <a:r>
              <a:rPr lang="en-US" dirty="0" err="1" smtClean="0">
                <a:latin typeface="Consolas" panose="020B0609020204030204" pitchFamily="49" charset="0"/>
              </a:rPr>
              <a:t>deployment.yaml</a:t>
            </a:r>
            <a:endParaRPr lang="en-US" dirty="0" smtClean="0">
              <a:latin typeface="Consolas" panose="020B0609020204030204" pitchFamily="49" charset="0"/>
            </a:endParaRPr>
          </a:p>
          <a:p>
            <a:r>
              <a:rPr lang="en-US" dirty="0"/>
              <a:t>Verify that the app is running by doing </a:t>
            </a:r>
            <a:r>
              <a:rPr lang="en-US" dirty="0" err="1"/>
              <a:t>kubectl</a:t>
            </a:r>
            <a:r>
              <a:rPr lang="en-US" dirty="0"/>
              <a:t> get pods. If you see something like the following, you should be good:</a:t>
            </a:r>
          </a:p>
          <a:p>
            <a:pPr lvl="1"/>
            <a:r>
              <a:rPr lang="en-US" dirty="0">
                <a:latin typeface="Consolas" panose="020B0609020204030204" pitchFamily="49" charset="0"/>
              </a:rPr>
              <a:t>myapp-deployment-5c66bd8856-t6rrt 1/1 Running 0 6m</a:t>
            </a:r>
          </a:p>
          <a:p>
            <a:endParaRPr lang="en-US" dirty="0"/>
          </a:p>
        </p:txBody>
      </p:sp>
    </p:spTree>
    <p:extLst>
      <p:ext uri="{BB962C8B-B14F-4D97-AF65-F5344CB8AC3E}">
        <p14:creationId xmlns:p14="http://schemas.microsoft.com/office/powerpoint/2010/main" val="2003797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kubeadm</a:t>
            </a:r>
            <a:r>
              <a:rPr lang="en-US" dirty="0" smtClean="0"/>
              <a:t> </a:t>
            </a:r>
            <a:r>
              <a:rPr lang="en-US" dirty="0" err="1" smtClean="0"/>
              <a:t>init</a:t>
            </a:r>
            <a:r>
              <a:rPr lang="en-US" dirty="0" smtClean="0"/>
              <a:t> --pod-network-</a:t>
            </a:r>
            <a:r>
              <a:rPr lang="en-US" dirty="0" err="1" smtClean="0"/>
              <a:t>cidr</a:t>
            </a:r>
            <a:r>
              <a:rPr lang="en-US" dirty="0" smtClean="0"/>
              <a:t>=192.168.0.0/16 --</a:t>
            </a:r>
            <a:r>
              <a:rPr lang="en-US" dirty="0" err="1" smtClean="0"/>
              <a:t>apiserver</a:t>
            </a:r>
            <a:r>
              <a:rPr lang="en-US" smtClean="0"/>
              <a:t>-advertise-address=&lt;private IP&gt;</a:t>
            </a:r>
            <a:endParaRPr lang="en-US"/>
          </a:p>
        </p:txBody>
      </p:sp>
    </p:spTree>
    <p:extLst>
      <p:ext uri="{BB962C8B-B14F-4D97-AF65-F5344CB8AC3E}">
        <p14:creationId xmlns:p14="http://schemas.microsoft.com/office/powerpoint/2010/main" val="194495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Kubernetes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DESCRIPTION: Course overview As a result of attending this class, students should be able to containerize simple software applications and services, deploy them with Docker, </a:t>
            </a:r>
            <a:r>
              <a:rPr lang="en-US" dirty="0" smtClean="0"/>
              <a:t>Kubernetes, </a:t>
            </a:r>
            <a:r>
              <a:rPr lang="en-US" dirty="0"/>
              <a:t>test the containerized version, and troubleshoot issues with deployment. </a:t>
            </a:r>
            <a:endParaRPr lang="en-US" dirty="0" smtClean="0"/>
          </a:p>
          <a:p>
            <a:r>
              <a:rPr lang="en-US" dirty="0" smtClean="0"/>
              <a:t>Course </a:t>
            </a:r>
            <a:r>
              <a:rPr lang="en-US" dirty="0"/>
              <a:t>summary </a:t>
            </a:r>
            <a:endParaRPr lang="en-US" dirty="0" smtClean="0"/>
          </a:p>
          <a:p>
            <a:pPr lvl="1"/>
            <a:r>
              <a:rPr lang="en-US" dirty="0" smtClean="0"/>
              <a:t>Container</a:t>
            </a:r>
            <a:r>
              <a:rPr lang="en-US" dirty="0"/>
              <a:t>, </a:t>
            </a:r>
            <a:r>
              <a:rPr lang="en-US" dirty="0" smtClean="0"/>
              <a:t>Docker</a:t>
            </a:r>
          </a:p>
          <a:p>
            <a:pPr lvl="1"/>
            <a:r>
              <a:rPr lang="en-US" dirty="0" smtClean="0"/>
              <a:t> </a:t>
            </a:r>
            <a:r>
              <a:rPr lang="en-US" dirty="0"/>
              <a:t>Create containerized </a:t>
            </a:r>
            <a:r>
              <a:rPr lang="en-US" dirty="0" smtClean="0"/>
              <a:t>services</a:t>
            </a:r>
          </a:p>
          <a:p>
            <a:pPr lvl="1"/>
            <a:r>
              <a:rPr lang="en-US" dirty="0" smtClean="0"/>
              <a:t>Manage </a:t>
            </a:r>
            <a:r>
              <a:rPr lang="en-US" dirty="0"/>
              <a:t>containers and container </a:t>
            </a:r>
            <a:r>
              <a:rPr lang="en-US" dirty="0" smtClean="0"/>
              <a:t>Images</a:t>
            </a:r>
          </a:p>
          <a:p>
            <a:pPr lvl="1"/>
            <a:r>
              <a:rPr lang="en-US" dirty="0" smtClean="0"/>
              <a:t>Create </a:t>
            </a:r>
            <a:r>
              <a:rPr lang="en-US" dirty="0"/>
              <a:t>custom container </a:t>
            </a:r>
            <a:r>
              <a:rPr lang="en-US" dirty="0" smtClean="0"/>
              <a:t>images</a:t>
            </a:r>
          </a:p>
          <a:p>
            <a:pPr lvl="1"/>
            <a:r>
              <a:rPr lang="en-US" dirty="0" smtClean="0"/>
              <a:t>Deploy </a:t>
            </a:r>
            <a:r>
              <a:rPr lang="en-US" dirty="0"/>
              <a:t>containerized applications </a:t>
            </a:r>
            <a:endParaRPr lang="en-US" dirty="0" smtClean="0"/>
          </a:p>
          <a:p>
            <a:pPr lvl="1"/>
            <a:r>
              <a:rPr lang="en-US" dirty="0" smtClean="0"/>
              <a:t>Deploy </a:t>
            </a:r>
            <a:r>
              <a:rPr lang="en-US" dirty="0"/>
              <a:t>multi-container applications</a:t>
            </a:r>
          </a:p>
          <a:p>
            <a:endParaRPr lang="en-US" dirty="0"/>
          </a:p>
        </p:txBody>
      </p:sp>
    </p:spTree>
    <p:extLst>
      <p:ext uri="{BB962C8B-B14F-4D97-AF65-F5344CB8AC3E}">
        <p14:creationId xmlns:p14="http://schemas.microsoft.com/office/powerpoint/2010/main" val="12314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Kubernetes cluster.</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API Server - The REST API endpoint for managing most aspects of the Kubernetes cluster.</a:t>
            </a:r>
          </a:p>
          <a:p>
            <a:r>
              <a:rPr lang="en-US" dirty="0" smtClean="0"/>
              <a:t>Replication Controller - Ensures the number of specified pod replicas are always running by starting or shutting down pods.</a:t>
            </a:r>
          </a:p>
          <a:p>
            <a:r>
              <a:rPr lang="en-US" dirty="0" smtClean="0"/>
              <a:t>Scheduler - Finds a suitable host where new pods will be reside.</a:t>
            </a:r>
          </a:p>
          <a:p>
            <a:r>
              <a:rPr lang="en-US" dirty="0" err="1" smtClean="0"/>
              <a:t>etcd</a:t>
            </a:r>
            <a:r>
              <a:rPr lang="en-US" dirty="0" smtClean="0"/>
              <a:t> - A distributed key value store where Kubernetes stores information about itself, pods, services, etc.</a:t>
            </a:r>
          </a:p>
          <a:p>
            <a:r>
              <a:rPr lang="en-US" dirty="0" smtClean="0"/>
              <a:t>Flannel - A network overlay that will allow containers to communicate across multiple hosts.</a:t>
            </a:r>
          </a:p>
          <a:p>
            <a:r>
              <a:rPr lang="en-US" dirty="0" smtClean="0"/>
              <a:t>The minion hosts will run the following services to manage containers and their network.</a:t>
            </a:r>
          </a:p>
          <a:p>
            <a:r>
              <a:rPr lang="en-US" dirty="0" err="1" smtClean="0"/>
              <a:t>Kubelet</a:t>
            </a:r>
            <a:r>
              <a:rPr lang="en-US" dirty="0" smtClean="0"/>
              <a:t> - Host level pod management; determines the state of pod containers based on the pod manifest received from the Kubernetes master.</a:t>
            </a:r>
          </a:p>
          <a:p>
            <a:r>
              <a:rPr lang="en-US" dirty="0" smtClean="0"/>
              <a:t>Proxy - Manages the container network (IP addresses and ports) based on the network service manifests received from the Kubernetes master.</a:t>
            </a:r>
          </a:p>
          <a:p>
            <a:r>
              <a:rPr lang="en-US" dirty="0" smtClean="0"/>
              <a:t>Docker - An API and framework built around Linux Containers (LXC) that allows for the easy management of containers and their images.</a:t>
            </a:r>
          </a:p>
          <a:p>
            <a:r>
              <a:rPr lang="en-US" dirty="0" smtClean="0"/>
              <a:t>Flannel - A network overlay that will allow containers to communicate across multiple hosts.</a:t>
            </a:r>
          </a:p>
          <a:p>
            <a:endParaRPr lang="en-US" dirty="0"/>
          </a:p>
        </p:txBody>
      </p:sp>
    </p:spTree>
    <p:extLst>
      <p:ext uri="{BB962C8B-B14F-4D97-AF65-F5344CB8AC3E}">
        <p14:creationId xmlns:p14="http://schemas.microsoft.com/office/powerpoint/2010/main" val="365479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AUDIENCE AND PREREQUISITES:</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Audience </a:t>
            </a:r>
            <a:r>
              <a:rPr lang="en-US" dirty="0"/>
              <a:t>for this course</a:t>
            </a:r>
          </a:p>
          <a:p>
            <a:pPr lvl="1"/>
            <a:r>
              <a:rPr lang="en-US" dirty="0" smtClean="0"/>
              <a:t>Developers </a:t>
            </a:r>
            <a:r>
              <a:rPr lang="en-US" dirty="0"/>
              <a:t>who wish to containerize software applications</a:t>
            </a:r>
          </a:p>
          <a:p>
            <a:pPr lvl="1"/>
            <a:r>
              <a:rPr lang="en-US" dirty="0" smtClean="0"/>
              <a:t>Administrators </a:t>
            </a:r>
            <a:r>
              <a:rPr lang="en-US" dirty="0"/>
              <a:t>who are new to container technology and container</a:t>
            </a:r>
          </a:p>
          <a:p>
            <a:pPr lvl="1"/>
            <a:r>
              <a:rPr lang="en-US" dirty="0"/>
              <a:t>orchestration</a:t>
            </a:r>
          </a:p>
          <a:p>
            <a:pPr lvl="1"/>
            <a:r>
              <a:rPr lang="en-US" dirty="0" smtClean="0"/>
              <a:t>Architects </a:t>
            </a:r>
            <a:r>
              <a:rPr lang="en-US" dirty="0"/>
              <a:t>who are considering using container technologies in software</a:t>
            </a:r>
          </a:p>
          <a:p>
            <a:pPr lvl="1"/>
            <a:r>
              <a:rPr lang="en-US" dirty="0"/>
              <a:t>architectures</a:t>
            </a:r>
          </a:p>
          <a:p>
            <a:pPr lvl="1"/>
            <a:r>
              <a:rPr lang="en-US" dirty="0"/>
              <a:t>Prerequisites for this course</a:t>
            </a:r>
          </a:p>
          <a:p>
            <a:r>
              <a:rPr lang="en-US" dirty="0"/>
              <a:t>Red Hat recommends these prerequisites:</a:t>
            </a:r>
          </a:p>
          <a:p>
            <a:pPr lvl="1"/>
            <a:r>
              <a:rPr lang="en-US" dirty="0" smtClean="0"/>
              <a:t>Be </a:t>
            </a:r>
            <a:r>
              <a:rPr lang="en-US" dirty="0"/>
              <a:t>able to use a Linux terminal session and issue operating system</a:t>
            </a:r>
          </a:p>
          <a:p>
            <a:pPr lvl="1"/>
            <a:r>
              <a:rPr lang="en-US" dirty="0"/>
              <a:t>commands</a:t>
            </a:r>
          </a:p>
          <a:p>
            <a:pPr lvl="1"/>
            <a:r>
              <a:rPr lang="en-US" dirty="0" smtClean="0"/>
              <a:t>Have </a:t>
            </a:r>
            <a:r>
              <a:rPr lang="en-US" dirty="0"/>
              <a:t>Red Hat Certified System Administrator (RHCSA) certification or</a:t>
            </a:r>
          </a:p>
          <a:p>
            <a:pPr lvl="1"/>
            <a:r>
              <a:rPr lang="en-US" dirty="0"/>
              <a:t>equivalent experience</a:t>
            </a:r>
          </a:p>
          <a:p>
            <a:pPr lvl="1"/>
            <a:r>
              <a:rPr lang="en-US" dirty="0" smtClean="0"/>
              <a:t>Have </a:t>
            </a:r>
            <a:r>
              <a:rPr lang="en-US" dirty="0"/>
              <a:t>experience with web application architectures and their</a:t>
            </a:r>
          </a:p>
          <a:p>
            <a:pPr lvl="1"/>
            <a:r>
              <a:rPr lang="en-US" dirty="0"/>
              <a:t>corresponding technologies</a:t>
            </a:r>
          </a:p>
          <a:p>
            <a:pPr lvl="1"/>
            <a:r>
              <a:rPr lang="en-US" dirty="0"/>
              <a:t>Learn the benefits of containers, Docker, Kubernetes, and Red Hat </a:t>
            </a:r>
            <a:r>
              <a:rPr lang="en-US" dirty="0" err="1"/>
              <a:t>OpenShift</a:t>
            </a:r>
            <a:r>
              <a:rPr lang="en-US" dirty="0"/>
              <a:t> with our</a:t>
            </a:r>
          </a:p>
          <a:p>
            <a:pPr lvl="1"/>
            <a:r>
              <a:rPr lang="en-US" dirty="0"/>
              <a:t>free, technical overview Deploying Containerized Applications Technical Overview</a:t>
            </a:r>
          </a:p>
          <a:p>
            <a:pPr lvl="1"/>
            <a:r>
              <a:rPr lang="en-US" dirty="0"/>
              <a:t>(DO080).</a:t>
            </a:r>
          </a:p>
        </p:txBody>
      </p:sp>
    </p:spTree>
    <p:extLst>
      <p:ext uri="{BB962C8B-B14F-4D97-AF65-F5344CB8AC3E}">
        <p14:creationId xmlns:p14="http://schemas.microsoft.com/office/powerpoint/2010/main" val="29510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 The largest cloud providers such as AWS, Microsoft Azure and Oracle Cloud announced Kubernetes integrations into their respective cloud platforms, not mentioning Google where Kubernetes came from originally. So, every developer would benefit from at least learning the basics of Kubernetes. That's exactly what we are going to do in this post.</a:t>
            </a:r>
            <a:endParaRPr lang="en-US" dirty="0" smtClean="0"/>
          </a:p>
          <a:p>
            <a:pPr lvl="1"/>
            <a:r>
              <a:rPr lang="en-US" dirty="0" smtClean="0"/>
              <a:t>“Kubernetes </a:t>
            </a:r>
            <a:r>
              <a:rPr lang="en-US" dirty="0"/>
              <a:t>is a system for managing containerized applications across a cluster of </a:t>
            </a:r>
            <a:r>
              <a:rPr lang="en-US" dirty="0" smtClean="0"/>
              <a:t>nodes”</a:t>
            </a:r>
          </a:p>
          <a:p>
            <a:pPr lvl="1"/>
            <a:endParaRPr lang="en-US" dirty="0"/>
          </a:p>
          <a:p>
            <a:pPr marL="457200" lvl="1" indent="0">
              <a:buNone/>
            </a:pPr>
            <a:r>
              <a:rPr lang="en-US" dirty="0"/>
              <a:t>In simple terms, you have a group of machines (e.g. VMs) and containerized applications (e.g. </a:t>
            </a:r>
            <a:r>
              <a:rPr lang="en-US" dirty="0" err="1"/>
              <a:t>Dockerized</a:t>
            </a:r>
            <a:r>
              <a:rPr lang="en-US" dirty="0"/>
              <a:t> applications), and Kubernetes will help you to easily manage those apps across those machines. We will see a practical example later.</a:t>
            </a:r>
            <a:endParaRPr lang="en-US" dirty="0"/>
          </a:p>
        </p:txBody>
      </p:sp>
    </p:spTree>
    <p:extLst>
      <p:ext uri="{BB962C8B-B14F-4D97-AF65-F5344CB8AC3E}">
        <p14:creationId xmlns:p14="http://schemas.microsoft.com/office/powerpoint/2010/main" val="328647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Kubernetes components</a:t>
            </a:r>
            <a:br>
              <a:rPr lang="en-US" b="1" dirty="0"/>
            </a:b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800" dirty="0"/>
              <a:t>Kubernetes cluster consists of Master and Nodes</a:t>
            </a:r>
            <a:r>
              <a:rPr lang="en-US" sz="2800" dirty="0" smtClean="0"/>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2762" y="1524000"/>
            <a:ext cx="4511638" cy="4031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62000" y="1524000"/>
            <a:ext cx="2895600" cy="4031873"/>
          </a:xfrm>
          <a:prstGeom prst="rect">
            <a:avLst/>
          </a:prstGeom>
        </p:spPr>
        <p:txBody>
          <a:bodyPr wrap="square">
            <a:spAutoFit/>
          </a:bodyPr>
          <a:lstStyle/>
          <a:p>
            <a:pPr marL="285750" indent="-285750" algn="just">
              <a:buFont typeface="Arial" panose="020B0604020202020204" pitchFamily="34" charset="0"/>
              <a:buChar char="•"/>
            </a:pPr>
            <a:r>
              <a:rPr lang="en-US" sz="1600" dirty="0"/>
              <a:t>Master is the controlling machine and has components which operate as the main management contact point for users. Nodes are where your containerized apps run. </a:t>
            </a:r>
            <a:endParaRPr lang="en-US" sz="1600" dirty="0" smtClean="0"/>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r>
              <a:rPr lang="en-US" sz="1600" dirty="0" smtClean="0"/>
              <a:t>Simply </a:t>
            </a:r>
            <a:r>
              <a:rPr lang="en-US" sz="1600" dirty="0"/>
              <a:t>put, you run your containerized apps in nodes and you control them through the master</a:t>
            </a:r>
            <a:r>
              <a:rPr lang="en-US" sz="1600" dirty="0" smtClean="0"/>
              <a: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Both master and nodes have very important components which we discuss below.</a:t>
            </a:r>
            <a:endParaRPr lang="en-US" sz="1600" dirty="0"/>
          </a:p>
        </p:txBody>
      </p:sp>
    </p:spTree>
    <p:extLst>
      <p:ext uri="{BB962C8B-B14F-4D97-AF65-F5344CB8AC3E}">
        <p14:creationId xmlns:p14="http://schemas.microsoft.com/office/powerpoint/2010/main" val="27469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Master Components</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en-US" b="1" dirty="0" err="1" smtClean="0"/>
              <a:t>Etcd</a:t>
            </a:r>
            <a:r>
              <a:rPr lang="en-US" dirty="0"/>
              <a:t> is a consistent and highly-available key-value store used as Kubernetes’ backing store for all cluster data. Basically, it is a database for Kubernetes data and represents the state of the cluster.</a:t>
            </a:r>
          </a:p>
          <a:p>
            <a:r>
              <a:rPr lang="en-US" b="1" dirty="0"/>
              <a:t>API Server</a:t>
            </a:r>
            <a:r>
              <a:rPr lang="en-US" dirty="0"/>
              <a:t> is what exposes Kubernetes API, as its name suggests. It is the main management point of the entire cluster. It acts as the bridge between various components disseminating information and commands. In simple terms, it is the frontend of the Kubernetes control pane.</a:t>
            </a:r>
          </a:p>
          <a:p>
            <a:r>
              <a:rPr lang="en-US" b="1" dirty="0"/>
              <a:t>Controller Manager</a:t>
            </a:r>
            <a:r>
              <a:rPr lang="en-US" dirty="0"/>
              <a:t> is responsible for regulating the state of the cluster and performing routine tasks. For example, the replication controller ensures that the number of replicas defined for a service matches the number currently deployed on the cluster. Another example is the endpoints controller adjusting, well, endpoints by watching for changes in </a:t>
            </a:r>
            <a:r>
              <a:rPr lang="en-US" dirty="0" err="1"/>
              <a:t>Etcd</a:t>
            </a:r>
            <a:r>
              <a:rPr lang="en-US" dirty="0"/>
              <a:t>.</a:t>
            </a:r>
          </a:p>
          <a:p>
            <a:r>
              <a:rPr lang="en-US" b="1" dirty="0"/>
              <a:t>Scheduler Service</a:t>
            </a:r>
            <a:r>
              <a:rPr lang="en-US" dirty="0"/>
              <a:t> is what assigns workloads to nodes. This is how it does it:</a:t>
            </a:r>
          </a:p>
          <a:p>
            <a:pPr lvl="1"/>
            <a:r>
              <a:rPr lang="en-US" dirty="0"/>
              <a:t>Reads the workload's operating requirements</a:t>
            </a:r>
          </a:p>
          <a:p>
            <a:pPr lvl="1"/>
            <a:r>
              <a:rPr lang="en-US" dirty="0"/>
              <a:t>Analyze the current infrastructure environment</a:t>
            </a:r>
          </a:p>
          <a:p>
            <a:pPr lvl="1"/>
            <a:r>
              <a:rPr lang="en-US" dirty="0"/>
              <a:t>Place the workload on an acceptable node(s)</a:t>
            </a:r>
          </a:p>
          <a:p>
            <a:endParaRPr lang="en-US" dirty="0"/>
          </a:p>
        </p:txBody>
      </p:sp>
    </p:spTree>
    <p:extLst>
      <p:ext uri="{BB962C8B-B14F-4D97-AF65-F5344CB8AC3E}">
        <p14:creationId xmlns:p14="http://schemas.microsoft.com/office/powerpoint/2010/main" val="9801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Node Components</a:t>
            </a:r>
            <a:br>
              <a:rPr lang="en-US" b="1" dirty="0"/>
            </a:br>
            <a:endParaRPr lang="en-US" dirty="0"/>
          </a:p>
        </p:txBody>
      </p:sp>
      <p:sp>
        <p:nvSpPr>
          <p:cNvPr id="3" name="Content Placeholder 2"/>
          <p:cNvSpPr>
            <a:spLocks noGrp="1"/>
          </p:cNvSpPr>
          <p:nvPr>
            <p:ph idx="1"/>
          </p:nvPr>
        </p:nvSpPr>
        <p:spPr>
          <a:xfrm>
            <a:off x="457200" y="1600200"/>
            <a:ext cx="4191000" cy="4525963"/>
          </a:xfrm>
        </p:spPr>
        <p:txBody>
          <a:bodyPr>
            <a:normAutofit fontScale="55000" lnSpcReduction="20000"/>
          </a:bodyPr>
          <a:lstStyle/>
          <a:p>
            <a:r>
              <a:rPr lang="en-US" b="1" dirty="0"/>
              <a:t>Docker</a:t>
            </a:r>
            <a:r>
              <a:rPr lang="en-US" dirty="0"/>
              <a:t> is used in order to run your containers, duh! </a:t>
            </a:r>
            <a:r>
              <a:rPr lang="en-US" dirty="0" err="1"/>
              <a:t>rkt</a:t>
            </a:r>
            <a:r>
              <a:rPr lang="en-US" dirty="0"/>
              <a:t> can be used as an alternative to </a:t>
            </a:r>
            <a:r>
              <a:rPr lang="en-US" dirty="0" err="1"/>
              <a:t>docker</a:t>
            </a:r>
            <a:r>
              <a:rPr lang="en-US" dirty="0"/>
              <a:t>.</a:t>
            </a:r>
          </a:p>
          <a:p>
            <a:r>
              <a:rPr lang="en-US" b="1" dirty="0" err="1"/>
              <a:t>Kubelet</a:t>
            </a:r>
            <a:r>
              <a:rPr lang="en-US" dirty="0"/>
              <a:t> is the main contact point for each node with the cluster group, relaying to and from control pane services (master).</a:t>
            </a:r>
          </a:p>
          <a:p>
            <a:r>
              <a:rPr lang="en-US" b="1" dirty="0"/>
              <a:t>Proxy</a:t>
            </a:r>
            <a:r>
              <a:rPr lang="en-US" dirty="0"/>
              <a:t> is used for </a:t>
            </a:r>
            <a:r>
              <a:rPr lang="en-US" dirty="0" err="1"/>
              <a:t>maintaning</a:t>
            </a:r>
            <a:r>
              <a:rPr lang="en-US" dirty="0"/>
              <a:t> network rules and performing connection forwarding. This is what enables the Kubernetes service abstraction (DNS).</a:t>
            </a:r>
          </a:p>
          <a:p>
            <a:r>
              <a:rPr lang="en-US" dirty="0"/>
              <a:t>You won't directly interact with these components directly but it is good to know what is happening behind the magic.</a:t>
            </a:r>
          </a:p>
          <a:p>
            <a:r>
              <a:rPr lang="en-US" dirty="0"/>
              <a:t>If the above components are something you don't have to know, the following you must know. Pay great attention.</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723030"/>
            <a:ext cx="4048807"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760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Kubernetes Work Units</a:t>
            </a:r>
            <a:br>
              <a:rPr lang="en-US" b="1" dirty="0"/>
            </a:br>
            <a:endParaRPr lang="en-US" dirty="0"/>
          </a:p>
        </p:txBody>
      </p:sp>
      <p:sp>
        <p:nvSpPr>
          <p:cNvPr id="3" name="Content Placeholder 2"/>
          <p:cNvSpPr>
            <a:spLocks noGrp="1"/>
          </p:cNvSpPr>
          <p:nvPr>
            <p:ph idx="1"/>
          </p:nvPr>
        </p:nvSpPr>
        <p:spPr>
          <a:xfrm>
            <a:off x="457200" y="1600200"/>
            <a:ext cx="4343400" cy="4724400"/>
          </a:xfrm>
        </p:spPr>
        <p:txBody>
          <a:bodyPr>
            <a:normAutofit fontScale="55000" lnSpcReduction="20000"/>
          </a:bodyPr>
          <a:lstStyle/>
          <a:p>
            <a:r>
              <a:rPr lang="en-US" b="1" dirty="0"/>
              <a:t>Pod</a:t>
            </a:r>
            <a:r>
              <a:rPr lang="en-US" dirty="0"/>
              <a:t> is the most basic unit in Kubernetes. It represents a unit of deployment, i.e. a single instance of an application which may consist of either a single container or a small number of containers that are tightly coupled and that share resources (for example, a cloud </a:t>
            </a:r>
            <a:r>
              <a:rPr lang="en-US" dirty="0" err="1"/>
              <a:t>sql</a:t>
            </a:r>
            <a:r>
              <a:rPr lang="en-US" dirty="0"/>
              <a:t> proxy container should run in the same pod as the main application). Other than an application container (or multiple containers), a pod encapsulates storage resources, a unique network IP and options that govern how the container(s) should run.</a:t>
            </a:r>
          </a:p>
          <a:p>
            <a:r>
              <a:rPr lang="en-US" dirty="0" smtClean="0"/>
              <a:t>Excuse </a:t>
            </a:r>
            <a:r>
              <a:rPr lang="en-US" dirty="0"/>
              <a:t>the image size. You rarely have to directly deploy pods (I never have). You mostly will attach into the process for debugging and testing purposes.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00200"/>
            <a:ext cx="3677479"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9264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812</Words>
  <Application>Microsoft Office PowerPoint</Application>
  <PresentationFormat>On-screen Show (4:3)</PresentationFormat>
  <Paragraphs>119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Kubernetes</vt:lpstr>
      <vt:lpstr>Kubernetes cluster. </vt:lpstr>
      <vt:lpstr>AUDIENCE AND PREREQUISITES: </vt:lpstr>
      <vt:lpstr>Introduction</vt:lpstr>
      <vt:lpstr>Kubernetes components </vt:lpstr>
      <vt:lpstr>Master Components </vt:lpstr>
      <vt:lpstr>Node Components </vt:lpstr>
      <vt:lpstr>Kubernetes Work Units </vt:lpstr>
      <vt:lpstr>Kubernetes Work Units </vt:lpstr>
      <vt:lpstr>Kubernetes Work Units </vt:lpstr>
      <vt:lpstr>Kubernetes Work Units </vt:lpstr>
      <vt:lpstr>Common pitfalls </vt:lpstr>
      <vt:lpstr>Bonus </vt:lpstr>
      <vt:lpstr>Zero Downtime Deployment with Kubernetes </vt:lpstr>
      <vt:lpstr>Deploy your app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Yoganand A</dc:creator>
  <cp:lastModifiedBy>Vivek Yoganand A</cp:lastModifiedBy>
  <cp:revision>13</cp:revision>
  <dcterms:created xsi:type="dcterms:W3CDTF">2019-05-02T09:10:54Z</dcterms:created>
  <dcterms:modified xsi:type="dcterms:W3CDTF">2019-05-03T07:51:08Z</dcterms:modified>
</cp:coreProperties>
</file>