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82" r:id="rId5"/>
    <p:sldId id="258" r:id="rId6"/>
    <p:sldId id="268" r:id="rId7"/>
    <p:sldId id="259" r:id="rId8"/>
    <p:sldId id="269" r:id="rId9"/>
    <p:sldId id="275" r:id="rId10"/>
    <p:sldId id="260" r:id="rId11"/>
    <p:sldId id="261" r:id="rId12"/>
    <p:sldId id="270" r:id="rId13"/>
    <p:sldId id="271" r:id="rId14"/>
    <p:sldId id="272" r:id="rId15"/>
    <p:sldId id="274" r:id="rId16"/>
    <p:sldId id="273" r:id="rId17"/>
    <p:sldId id="276" r:id="rId18"/>
    <p:sldId id="277" r:id="rId19"/>
    <p:sldId id="278" r:id="rId20"/>
    <p:sldId id="279" r:id="rId21"/>
    <p:sldId id="280" r:id="rId22"/>
    <p:sldId id="281" r:id="rId23"/>
    <p:sldId id="265"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4" d="100"/>
          <a:sy n="74" d="100"/>
        </p:scale>
        <p:origin x="-55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t>09/01/2024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t>09/01/2024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09/01/2024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09/01/2024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smtClean="0"/>
              <a:t>PROJECT </a:t>
            </a:r>
            <a:r>
              <a:rPr lang="en-GB" dirty="0"/>
              <a:t>TITLE :- AI Solution For </a:t>
            </a:r>
            <a:r>
              <a:rPr lang="en-GB" dirty="0" smtClean="0"/>
              <a:t>Farmers</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smtClean="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031183526"/>
              </p:ext>
            </p:extLst>
          </p:nvPr>
        </p:nvGraphicFramePr>
        <p:xfrm>
          <a:off x="630904" y="3274141"/>
          <a:ext cx="5418666" cy="2494280"/>
        </p:xfrm>
        <a:graphic>
          <a:graphicData uri="http://schemas.openxmlformats.org/drawingml/2006/table">
            <a:tbl>
              <a:tblPr firstRow="1" bandRow="1">
                <a:tableStyleId>{2D5ABB26-0587-4C30-8999-92F81FD0307C}</a:tableStyleId>
              </a:tblPr>
              <a:tblGrid>
                <a:gridCol w="2085000">
                  <a:extLst>
                    <a:ext uri="{9D8B030D-6E8A-4147-A177-3AD203B41FA5}">
                      <a16:colId xmlns="" xmlns:a16="http://schemas.microsoft.com/office/drawing/2014/main" val="3331634959"/>
                    </a:ext>
                  </a:extLst>
                </a:gridCol>
                <a:gridCol w="3333666">
                  <a:extLst>
                    <a:ext uri="{9D8B030D-6E8A-4147-A177-3AD203B41FA5}">
                      <a16:colId xmlns="" xmlns:a16="http://schemas.microsoft.com/office/drawing/2014/main" val="2054911721"/>
                    </a:ext>
                  </a:extLst>
                </a:gridCol>
              </a:tblGrid>
              <a:tr h="370840">
                <a:tc>
                  <a:txBody>
                    <a:bodyPr/>
                    <a:lstStyle/>
                    <a:p>
                      <a:pPr algn="ctr"/>
                      <a:r>
                        <a:rPr lang="en-GB" b="1" dirty="0" smtClean="0">
                          <a:solidFill>
                            <a:schemeClr val="tx2">
                              <a:lumMod val="75000"/>
                            </a:schemeClr>
                          </a:solidFill>
                        </a:rPr>
                        <a:t>Roll Number</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smtClean="0">
                          <a:solidFill>
                            <a:schemeClr val="tx2">
                              <a:lumMod val="75000"/>
                            </a:schemeClr>
                          </a:solidFill>
                        </a:rPr>
                        <a:t>Student Name</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854405261"/>
                  </a:ext>
                </a:extLst>
              </a:tr>
              <a:tr h="370840">
                <a:tc>
                  <a:txBody>
                    <a:bodyPr/>
                    <a:lstStyle/>
                    <a:p>
                      <a:pPr algn="ctr"/>
                      <a:r>
                        <a:rPr lang="en-GB" dirty="0" smtClean="0"/>
                        <a:t>20201CSE0225</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ASHOK D</a:t>
                      </a:r>
                      <a:r>
                        <a:rPr lang="en-GB" baseline="0" dirty="0" smtClean="0"/>
                        <a:t> S</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4083651183"/>
                  </a:ext>
                </a:extLst>
              </a:tr>
              <a:tr h="370840">
                <a:tc>
                  <a:txBody>
                    <a:bodyPr/>
                    <a:lstStyle/>
                    <a:p>
                      <a:pPr algn="ctr"/>
                      <a:r>
                        <a:rPr lang="en-GB" dirty="0" smtClean="0"/>
                        <a:t>20201CSE0273</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TDV KARTHIK</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653141741"/>
                  </a:ext>
                </a:extLst>
              </a:tr>
              <a:tr h="370840">
                <a:tc>
                  <a:txBody>
                    <a:bodyPr/>
                    <a:lstStyle/>
                    <a:p>
                      <a:pPr algn="ctr"/>
                      <a:r>
                        <a:rPr lang="en-GB" dirty="0" smtClean="0"/>
                        <a:t>20201CSE0296</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R</a:t>
                      </a:r>
                      <a:r>
                        <a:rPr lang="en-GB" baseline="0" dirty="0" smtClean="0"/>
                        <a:t> D ADITYA</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499541891"/>
                  </a:ext>
                </a:extLst>
              </a:tr>
              <a:tr h="370840">
                <a:tc>
                  <a:txBody>
                    <a:bodyPr/>
                    <a:lstStyle/>
                    <a:p>
                      <a:pPr algn="ctr"/>
                      <a:r>
                        <a:rPr lang="en-GB" dirty="0" smtClean="0"/>
                        <a:t>20201CSE0353</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C VENKATESWARA</a:t>
                      </a:r>
                      <a:r>
                        <a:rPr lang="en-GB" baseline="0" dirty="0" smtClean="0"/>
                        <a:t>  REDDY</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Under the Supervision of,</a:t>
            </a:r>
          </a:p>
          <a:p>
            <a:endParaRPr lang="en-GB" dirty="0" smtClean="0"/>
          </a:p>
          <a:p>
            <a:pPr algn="l"/>
            <a:r>
              <a:rPr lang="en-GB" sz="1700" dirty="0" err="1"/>
              <a:t>Mr.</a:t>
            </a:r>
            <a:r>
              <a:rPr lang="en-GB" sz="1700" dirty="0"/>
              <a:t> P PENIEL JOHN WHISTELY</a:t>
            </a:r>
          </a:p>
          <a:p>
            <a:pPr algn="l"/>
            <a:endParaRPr lang="en-GB" sz="1700" dirty="0" smtClean="0"/>
          </a:p>
          <a:p>
            <a:pPr algn="l"/>
            <a:r>
              <a:rPr lang="en-GB" sz="1700" dirty="0" smtClean="0"/>
              <a:t>Professor / Associate Professor / Assistant Professor</a:t>
            </a:r>
          </a:p>
          <a:p>
            <a:pPr algn="l"/>
            <a:r>
              <a:rPr lang="en-GB" sz="1700" dirty="0" smtClean="0"/>
              <a:t>School of Computer Science &amp; Engineering</a:t>
            </a:r>
          </a:p>
          <a:p>
            <a:pPr algn="l"/>
            <a:r>
              <a:rPr lang="en-GB" sz="1700" dirty="0" smtClean="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PIP104 University Project-II</a:t>
            </a:r>
          </a:p>
          <a:p>
            <a:r>
              <a:rPr lang="en-GB" dirty="0" smtClean="0"/>
              <a:t>Final Review</a:t>
            </a:r>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endParaRPr lang="en-GB" dirty="0"/>
          </a:p>
        </p:txBody>
      </p:sp>
      <p:pic>
        <p:nvPicPr>
          <p:cNvPr id="4" name="image1.png"/>
          <p:cNvPicPr>
            <a:picLocks noGrp="1"/>
          </p:cNvPicPr>
          <p:nvPr>
            <p:ph idx="1"/>
          </p:nvPr>
        </p:nvPicPr>
        <p:blipFill>
          <a:blip r:embed="rId2"/>
          <a:srcRect/>
          <a:stretch>
            <a:fillRect/>
          </a:stretch>
        </p:blipFill>
        <p:spPr>
          <a:xfrm>
            <a:off x="2175055" y="1143000"/>
            <a:ext cx="7943490" cy="4953000"/>
          </a:xfrm>
          <a:prstGeom prst="rect">
            <a:avLst/>
          </a:prstGeom>
          <a:ln/>
        </p:spPr>
      </p:pic>
    </p:spTree>
    <p:extLst>
      <p:ext uri="{BB962C8B-B14F-4D97-AF65-F5344CB8AC3E}">
        <p14:creationId xmlns:p14="http://schemas.microsoft.com/office/powerpoint/2010/main" val="26667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lstStyle/>
          <a:p>
            <a:pPr lvl="0"/>
            <a:endParaRPr lang="en-US" dirty="0" smtClean="0"/>
          </a:p>
          <a:p>
            <a:pPr marL="457200" lvl="0" indent="-457200">
              <a:buFont typeface="+mj-lt"/>
              <a:buAutoNum type="arabicPeriod"/>
            </a:pPr>
            <a:r>
              <a:rPr lang="en-US" b="1" dirty="0" smtClean="0"/>
              <a:t>Crop </a:t>
            </a:r>
            <a:r>
              <a:rPr lang="en-US" b="1" dirty="0"/>
              <a:t>Health Monitoring</a:t>
            </a:r>
          </a:p>
          <a:p>
            <a:pPr marL="457200" lvl="0" indent="-457200">
              <a:buFont typeface="+mj-lt"/>
              <a:buAutoNum type="arabicPeriod"/>
            </a:pPr>
            <a:r>
              <a:rPr lang="en-US" b="1" dirty="0"/>
              <a:t>Soil Nutrient Measurement</a:t>
            </a:r>
          </a:p>
          <a:p>
            <a:pPr marL="457200" lvl="0" indent="-457200">
              <a:buFont typeface="+mj-lt"/>
              <a:buAutoNum type="arabicPeriod"/>
            </a:pPr>
            <a:r>
              <a:rPr lang="en-US" b="1" dirty="0"/>
              <a:t>Crop Yield Prediction</a:t>
            </a:r>
          </a:p>
          <a:p>
            <a:pPr marL="457200" lvl="0" indent="-457200">
              <a:buFont typeface="+mj-lt"/>
              <a:buAutoNum type="arabicPeriod"/>
            </a:pPr>
            <a:r>
              <a:rPr lang="en-US" b="1" dirty="0"/>
              <a:t>Pesticides Management</a:t>
            </a:r>
          </a:p>
          <a:p>
            <a:pPr marL="457200" lvl="0" indent="-457200">
              <a:buFont typeface="+mj-lt"/>
              <a:buAutoNum type="arabicPeriod"/>
            </a:pPr>
            <a:r>
              <a:rPr lang="en-US" b="1" dirty="0"/>
              <a:t>Fertilizer Management</a:t>
            </a:r>
          </a:p>
          <a:p>
            <a:pPr marL="457200" lvl="0" indent="-457200">
              <a:buFont typeface="+mj-lt"/>
              <a:buAutoNum type="arabicPeriod"/>
            </a:pPr>
            <a:r>
              <a:rPr lang="en-US" b="1" dirty="0"/>
              <a:t>Irrigation Management</a:t>
            </a: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fontScale="92500"/>
          </a:bodyPr>
          <a:lstStyle/>
          <a:p>
            <a:r>
              <a:rPr lang="en-US" b="1" dirty="0"/>
              <a:t>Crop Health Monitoring : </a:t>
            </a:r>
            <a:r>
              <a:rPr lang="en-US" dirty="0"/>
              <a:t>Crop health monitoring involves the use of advanced technologies, such as remote sensing, satellite imagery, and sensor networks, to assess and manage the well-being of crops in agricultural fields. By leveraging these tools, farmers and agricultural experts can gain valuable insights into various aspects of crop health, including growth patterns, stress factors, and potential diseases</a:t>
            </a:r>
            <a:r>
              <a:rPr lang="en-US" dirty="0" smtClean="0"/>
              <a:t>.</a:t>
            </a:r>
          </a:p>
          <a:p>
            <a:r>
              <a:rPr lang="en-US" b="1" dirty="0"/>
              <a:t>Soil Nutrient Measurement : </a:t>
            </a:r>
            <a:r>
              <a:rPr lang="en-US" dirty="0"/>
              <a:t>Soil nutrient measurement is a crucial aspect of agriculture and environmental science, as it provides essential information about the fertility and health of soil. The analysis involves assessing the concentration of key nutrients such as nitrogen, phosphorus, potassium, and micronutrients like iron and zinc. Various methods are employed for soil nutrient measurement, including chemical tests, spectroscopy, and sensor technologies. </a:t>
            </a:r>
          </a:p>
        </p:txBody>
      </p:sp>
    </p:spTree>
    <p:extLst>
      <p:ext uri="{BB962C8B-B14F-4D97-AF65-F5344CB8AC3E}">
        <p14:creationId xmlns:p14="http://schemas.microsoft.com/office/powerpoint/2010/main" val="141790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lstStyle/>
          <a:p>
            <a:r>
              <a:rPr lang="en-US" b="1" dirty="0"/>
              <a:t>Crop Yield Prediction : </a:t>
            </a:r>
            <a:r>
              <a:rPr lang="en-US" dirty="0"/>
              <a:t>Crop yield prediction is a crucial aspect of modern agriculture, utilizing advanced technologies to forecast the quantity of crops that will be harvested in a given area. This process involves the integration of various data sources, including historical yield data, weather patterns, soil health information, and satellite imagery</a:t>
            </a:r>
            <a:r>
              <a:rPr lang="en-US" dirty="0" smtClean="0"/>
              <a:t>.</a:t>
            </a:r>
          </a:p>
          <a:p>
            <a:r>
              <a:rPr lang="en-US" b="1" dirty="0"/>
              <a:t>Pesticides Management : </a:t>
            </a:r>
            <a:r>
              <a:rPr lang="en-US" dirty="0"/>
              <a:t>Pesticides management involves the careful and responsible handling, application, and regulation of chemical substances designed to control or eliminate pests that can negatively impact crops, livestock, or public health. Effective pesticides management encompasses various stages, including product development, registration, and monitoring of usage. </a:t>
            </a:r>
          </a:p>
        </p:txBody>
      </p:sp>
    </p:spTree>
    <p:extLst>
      <p:ext uri="{BB962C8B-B14F-4D97-AF65-F5344CB8AC3E}">
        <p14:creationId xmlns:p14="http://schemas.microsoft.com/office/powerpoint/2010/main" val="3721833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fontScale="92500"/>
          </a:bodyPr>
          <a:lstStyle/>
          <a:p>
            <a:r>
              <a:rPr lang="en-US" b="1" dirty="0"/>
              <a:t>Fertilizer Management : </a:t>
            </a:r>
            <a:r>
              <a:rPr lang="en-US" dirty="0"/>
              <a:t>Fertilizer management is a crucial aspect of modern agriculture, aimed at optimizing crop production while minimizing environmental impact. It involves the judicious application of fertilizers to provide essential nutrients to plants, such as nitrogen, phosphorus, and potassium, which are vital for their growth and development. Farmers need to consider factors like soil type, crop requirements, and climatic conditions to determine the appropriate type and amount of fertilizers to use. </a:t>
            </a:r>
            <a:endParaRPr lang="en-US" dirty="0" smtClean="0"/>
          </a:p>
          <a:p>
            <a:r>
              <a:rPr lang="en-US" b="1" dirty="0"/>
              <a:t>Irrigation Management : </a:t>
            </a:r>
            <a:r>
              <a:rPr lang="en-US" dirty="0"/>
              <a:t>Irrigation management involves the planning, scheduling, and efficient use of water resources to ensure the optimal growth of crops. It plays a crucial role in agriculture, especially in regions where rainfall is insufficient or irregular. Effective irrigation management aims to provide crops with the right amount of water at the right time to maximize yields while minimizing water wastage</a:t>
            </a:r>
          </a:p>
        </p:txBody>
      </p:sp>
    </p:spTree>
    <p:extLst>
      <p:ext uri="{BB962C8B-B14F-4D97-AF65-F5344CB8AC3E}">
        <p14:creationId xmlns:p14="http://schemas.microsoft.com/office/powerpoint/2010/main" val="191194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SYSTEM SPECIFICATIONS:</a:t>
            </a:r>
          </a:p>
          <a:p>
            <a:pPr marL="0" indent="0">
              <a:buNone/>
            </a:pPr>
            <a:r>
              <a:rPr lang="en-US" b="1" dirty="0"/>
              <a:t>H/W Specifications: </a:t>
            </a:r>
          </a:p>
          <a:p>
            <a:pPr marL="0" lvl="0" indent="0">
              <a:buNone/>
            </a:pPr>
            <a:r>
              <a:rPr lang="en-US" dirty="0"/>
              <a:t>RAM : 8gb</a:t>
            </a:r>
          </a:p>
          <a:p>
            <a:pPr marL="0" lvl="0" indent="0">
              <a:buNone/>
            </a:pPr>
            <a:r>
              <a:rPr lang="en-US" dirty="0"/>
              <a:t>OS     : Windows 7-11</a:t>
            </a:r>
          </a:p>
          <a:p>
            <a:pPr marL="0" indent="0">
              <a:buNone/>
            </a:pPr>
            <a:r>
              <a:rPr lang="en-US" b="1" dirty="0"/>
              <a:t> </a:t>
            </a:r>
            <a:endParaRPr lang="en-US" dirty="0"/>
          </a:p>
          <a:p>
            <a:pPr marL="0" indent="0">
              <a:buNone/>
            </a:pPr>
            <a:r>
              <a:rPr lang="en-US" b="1" dirty="0"/>
              <a:t>S/W Specifications:</a:t>
            </a:r>
          </a:p>
          <a:p>
            <a:pPr marL="0" lvl="0" indent="0">
              <a:buNone/>
            </a:pPr>
            <a:r>
              <a:rPr lang="en-US" dirty="0"/>
              <a:t>Server-side Script    : AI</a:t>
            </a:r>
          </a:p>
          <a:p>
            <a:pPr marL="0" lvl="0" indent="0">
              <a:buNone/>
            </a:pPr>
            <a:r>
              <a:rPr lang="en-US" dirty="0"/>
              <a:t>IDE                          : Google </a:t>
            </a:r>
            <a:r>
              <a:rPr lang="en-US" dirty="0" err="1"/>
              <a:t>Collab</a:t>
            </a:r>
            <a:r>
              <a:rPr lang="en-US" dirty="0"/>
              <a:t>, VS Code </a:t>
            </a:r>
          </a:p>
          <a:p>
            <a:pPr marL="0" indent="0">
              <a:buNone/>
            </a:pPr>
            <a:r>
              <a:rPr lang="en-US" dirty="0"/>
              <a:t> </a:t>
            </a:r>
          </a:p>
          <a:p>
            <a:pPr marL="0" indent="0">
              <a:buNone/>
            </a:pPr>
            <a:r>
              <a:rPr lang="en-US" dirty="0"/>
              <a:t>Designing an AI solution for farmers involves creating a system that integrates various factors influencing crop growth to recommend suitable crops. The system should consider soil quality indicators such as nitrogen (N), phosphorus (P), and potassium (K), as well as environmental factors like temperature, humidity, and rainfall. The goal is to provide farmers with informed recommendations on what crops to plant based on these parameters.</a:t>
            </a:r>
          </a:p>
          <a:p>
            <a:pPr marL="0" indent="0">
              <a:buNone/>
            </a:pPr>
            <a:r>
              <a:rPr lang="en-US" dirty="0"/>
              <a:t> </a:t>
            </a:r>
          </a:p>
          <a:p>
            <a:endParaRPr lang="en-US" dirty="0"/>
          </a:p>
        </p:txBody>
      </p:sp>
    </p:spTree>
    <p:extLst>
      <p:ext uri="{BB962C8B-B14F-4D97-AF65-F5344CB8AC3E}">
        <p14:creationId xmlns:p14="http://schemas.microsoft.com/office/powerpoint/2010/main" val="934423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system's architecture should include modules for data acquisition, preprocessing, feature extraction, and model training. Data acquisition involves collecting real-time or historical data on soil quality (N, P, K levels) and environmental conditions (temperature, humidity, rainfall). Preprocessing involves cleaning and organizing the data for analysis, while feature extraction focuses on identifying key variables that impact crop growth.</a:t>
            </a:r>
          </a:p>
          <a:p>
            <a:pPr marL="0" indent="0">
              <a:buNone/>
            </a:pPr>
            <a:endParaRPr lang="en-US" dirty="0"/>
          </a:p>
          <a:p>
            <a:pPr marL="0" indent="0">
              <a:buNone/>
            </a:pPr>
            <a:r>
              <a:rPr lang="en-US" dirty="0"/>
              <a:t>The core of the system lies in the model training phase, where machine learning algorithms are employed to analyze the relationships between soil quality, environmental conditions, and successful crop outcomes. The model should be trained on a diverse dataset that includes information on different crops, their growth patterns, and the corresponding soil and environmental conditions.</a:t>
            </a:r>
          </a:p>
          <a:p>
            <a:pPr marL="0" indent="0">
              <a:buNone/>
            </a:pPr>
            <a:r>
              <a:rPr lang="en-US" dirty="0"/>
              <a:t> </a:t>
            </a:r>
          </a:p>
          <a:p>
            <a:pPr marL="0" indent="0">
              <a:buNone/>
            </a:pPr>
            <a:r>
              <a:rPr lang="en-US" dirty="0"/>
              <a:t>The target variable, "what crop to plant," is determined through classification algorithms. These algorithms categorize crops based on the input features, helping the system make predictions on the most suitable crops for a given set of soil and environmental conditions. Additionally, the system can be designed to consider crop rotation strategies, taking into account the historical planting patterns on a particular farm.</a:t>
            </a:r>
          </a:p>
          <a:p>
            <a:pPr marL="0" indent="0">
              <a:buNone/>
            </a:pPr>
            <a:endParaRPr lang="en-US" dirty="0"/>
          </a:p>
        </p:txBody>
      </p:sp>
    </p:spTree>
    <p:extLst>
      <p:ext uri="{BB962C8B-B14F-4D97-AF65-F5344CB8AC3E}">
        <p14:creationId xmlns:p14="http://schemas.microsoft.com/office/powerpoint/2010/main" val="1218870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 FOR EXECUTION OF PROJECT</a:t>
            </a:r>
            <a:br>
              <a:rPr lang="en-US" dirty="0"/>
            </a:br>
            <a:r>
              <a:rPr lang="en-US" dirty="0"/>
              <a:t>(GANTT CHART)</a:t>
            </a:r>
          </a:p>
        </p:txBody>
      </p:sp>
      <p:sp>
        <p:nvSpPr>
          <p:cNvPr id="3" name="Content Placeholder 2"/>
          <p:cNvSpPr>
            <a:spLocks noGrp="1"/>
          </p:cNvSpPr>
          <p:nvPr>
            <p:ph idx="1"/>
          </p:nvPr>
        </p:nvSpPr>
        <p:spPr/>
        <p:txBody>
          <a:bodyPr/>
          <a:lstStyle/>
          <a:p>
            <a:pPr lvl="1"/>
            <a:r>
              <a:rPr lang="en-US" dirty="0"/>
              <a:t>9th October-Title Finalization with Supervisor, Literature Survey, Finalizing objectives, Deciding the methodology.</a:t>
            </a:r>
            <a:endParaRPr lang="en-US" sz="1600" dirty="0"/>
          </a:p>
          <a:p>
            <a:pPr lvl="1"/>
            <a:r>
              <a:rPr lang="en-US" dirty="0"/>
              <a:t>	6th November -Title, Abstract, and Literature Survey – Minimum 1 research papers must be referred. Objectives, Existing Methods-Drawbacks, Proposed Method, Architecture Diagram, Modules, Hardware and Software Details Time Line by Gantt Chart References Spiral-</a:t>
            </a:r>
            <a:r>
              <a:rPr lang="en-US" dirty="0" err="1"/>
              <a:t>Binded</a:t>
            </a:r>
            <a:r>
              <a:rPr lang="en-US" dirty="0"/>
              <a:t> Hard copy of Review-1 report.</a:t>
            </a:r>
            <a:endParaRPr lang="en-US" sz="1600" dirty="0"/>
          </a:p>
          <a:p>
            <a:pPr lvl="1"/>
            <a:r>
              <a:rPr lang="en-US" dirty="0"/>
              <a:t>27th November-Algorithm Details, Source Code Details, 50% implementation details with live demo of the project, 50% report softcopy to be submitted.</a:t>
            </a:r>
            <a:endParaRPr lang="en-US" sz="1600" dirty="0"/>
          </a:p>
          <a:p>
            <a:pPr lvl="1"/>
            <a:r>
              <a:rPr lang="en-US" dirty="0"/>
              <a:t>26th December-Algorithm Details, Source Code Details, 50% implementation details with live demo of the project, 50% report softcopy to be submitted, Live Demonstration of Project.</a:t>
            </a:r>
            <a:endParaRPr lang="en-US" sz="1600" dirty="0"/>
          </a:p>
          <a:p>
            <a:pPr lvl="1"/>
            <a:r>
              <a:rPr lang="en-US" dirty="0"/>
              <a:t>8th January-Final report and submission of Project.</a:t>
            </a:r>
            <a:endParaRPr lang="en-US" sz="1600" dirty="0"/>
          </a:p>
          <a:p>
            <a:endParaRPr lang="en-US" dirty="0"/>
          </a:p>
        </p:txBody>
      </p:sp>
    </p:spTree>
    <p:extLst>
      <p:ext uri="{BB962C8B-B14F-4D97-AF65-F5344CB8AC3E}">
        <p14:creationId xmlns:p14="http://schemas.microsoft.com/office/powerpoint/2010/main" val="3911706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3" name="Content Placeholder 2"/>
          <p:cNvSpPr>
            <a:spLocks noGrp="1"/>
          </p:cNvSpPr>
          <p:nvPr>
            <p:ph idx="1"/>
          </p:nvPr>
        </p:nvSpPr>
        <p:spPr/>
        <p:txBody>
          <a:bodyPr>
            <a:normAutofit fontScale="92500"/>
          </a:bodyPr>
          <a:lstStyle/>
          <a:p>
            <a:r>
              <a:rPr lang="en-US" dirty="0"/>
              <a:t>The target variable, "what crop to plant," is determined through classification algorithms. These algorithms categorize crops based on the input features, helping the system make predictions on the most suitable crops for a given set of soil and environmental conditions. Additionally, the system can be designed to consider crop rotation strategies, taking into account the historical planting patterns on a particular farm.</a:t>
            </a:r>
          </a:p>
          <a:p>
            <a:r>
              <a:rPr lang="en-US" dirty="0"/>
              <a:t> </a:t>
            </a:r>
          </a:p>
          <a:p>
            <a:r>
              <a:rPr lang="en-US" dirty="0"/>
              <a:t>To enhance the system's usability, a user interface can be developed for farmers to input their location, view recommendations, and receive insights into the reasoning behind each recommendation. The system should be designed to be user-friendly and accessible, providing actionable information that empowers farmers to make informed decisions about their crop choices.</a:t>
            </a:r>
          </a:p>
          <a:p>
            <a:endParaRPr lang="en-US" dirty="0"/>
          </a:p>
        </p:txBody>
      </p:sp>
    </p:spTree>
    <p:extLst>
      <p:ext uri="{BB962C8B-B14F-4D97-AF65-F5344CB8AC3E}">
        <p14:creationId xmlns:p14="http://schemas.microsoft.com/office/powerpoint/2010/main" val="685766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a:t>
            </a:r>
            <a:r>
              <a:rPr lang="en-US" dirty="0" smtClean="0"/>
              <a:t>DISCUSSIONS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1. </a:t>
            </a:r>
            <a:r>
              <a:rPr lang="en-US" dirty="0"/>
              <a:t>Quantitative Results:</a:t>
            </a:r>
          </a:p>
          <a:p>
            <a:pPr marL="0" indent="0">
              <a:buNone/>
            </a:pPr>
            <a:r>
              <a:rPr lang="en-US" dirty="0"/>
              <a:t>   - Crop Yields:</a:t>
            </a:r>
          </a:p>
          <a:p>
            <a:pPr marL="0" indent="0">
              <a:buNone/>
            </a:pPr>
            <a:r>
              <a:rPr lang="en-US" dirty="0"/>
              <a:t>     - Present data on the impact of AI-driven precision agriculture on crop yields.</a:t>
            </a:r>
          </a:p>
          <a:p>
            <a:pPr marL="0" indent="0">
              <a:buNone/>
            </a:pPr>
            <a:r>
              <a:rPr lang="en-US" dirty="0"/>
              <a:t>     </a:t>
            </a:r>
            <a:r>
              <a:rPr lang="en-US" dirty="0" smtClean="0"/>
              <a:t>- </a:t>
            </a:r>
            <a:r>
              <a:rPr lang="en-US" dirty="0"/>
              <a:t>Resource Usage:</a:t>
            </a:r>
          </a:p>
          <a:p>
            <a:pPr marL="0" indent="0">
              <a:buNone/>
            </a:pPr>
            <a:r>
              <a:rPr lang="en-US" dirty="0"/>
              <a:t>     - Quantify the efficiency gains in water, fertilizer, and pesticide usage.</a:t>
            </a:r>
          </a:p>
          <a:p>
            <a:pPr marL="0" indent="0">
              <a:buNone/>
            </a:pPr>
            <a:r>
              <a:rPr lang="en-US" dirty="0"/>
              <a:t>      </a:t>
            </a:r>
          </a:p>
          <a:p>
            <a:pPr marL="0" indent="0">
              <a:buNone/>
            </a:pPr>
            <a:r>
              <a:rPr lang="en-US" dirty="0"/>
              <a:t>2. Financial Impacts:</a:t>
            </a:r>
          </a:p>
          <a:p>
            <a:pPr marL="0" indent="0">
              <a:buNone/>
            </a:pPr>
            <a:r>
              <a:rPr lang="en-US" dirty="0"/>
              <a:t>   - Cost Savings:</a:t>
            </a:r>
          </a:p>
          <a:p>
            <a:pPr marL="0" indent="0">
              <a:buNone/>
            </a:pPr>
            <a:r>
              <a:rPr lang="en-US" dirty="0"/>
              <a:t>     - Provide insights into the economic benefits derived from cost savings.</a:t>
            </a:r>
          </a:p>
          <a:p>
            <a:pPr marL="0" indent="0">
              <a:buNone/>
            </a:pPr>
            <a:endParaRPr lang="en-US" dirty="0" smtClean="0"/>
          </a:p>
          <a:p>
            <a:pPr marL="0" indent="0">
              <a:buNone/>
            </a:pPr>
            <a:r>
              <a:rPr lang="en-US" dirty="0" smtClean="0"/>
              <a:t>3</a:t>
            </a:r>
            <a:r>
              <a:rPr lang="en-US" dirty="0"/>
              <a:t>. Qualitative Results:</a:t>
            </a:r>
          </a:p>
          <a:p>
            <a:pPr marL="0" indent="0">
              <a:buNone/>
            </a:pPr>
            <a:r>
              <a:rPr lang="en-US" dirty="0"/>
              <a:t>   - Farmers' Experiences:</a:t>
            </a:r>
          </a:p>
          <a:p>
            <a:pPr marL="0" indent="0">
              <a:buNone/>
            </a:pPr>
            <a:r>
              <a:rPr lang="en-US" dirty="0"/>
              <a:t>     - Include feedback from farmers about their experiences with the AI system.</a:t>
            </a:r>
          </a:p>
          <a:p>
            <a:pPr marL="0" indent="0">
              <a:buNone/>
            </a:pPr>
            <a:r>
              <a:rPr lang="en-US" dirty="0"/>
              <a:t>     - Highlight any positive testimonials or challenges encountered during the implementation.</a:t>
            </a:r>
          </a:p>
          <a:p>
            <a:r>
              <a:rPr lang="en-US" dirty="0"/>
              <a:t> </a:t>
            </a:r>
          </a:p>
          <a:p>
            <a:pPr marL="0" indent="0">
              <a:buNone/>
            </a:pPr>
            <a:endParaRPr lang="en-US" dirty="0"/>
          </a:p>
        </p:txBody>
      </p:sp>
    </p:spTree>
    <p:extLst>
      <p:ext uri="{BB962C8B-B14F-4D97-AF65-F5344CB8AC3E}">
        <p14:creationId xmlns:p14="http://schemas.microsoft.com/office/powerpoint/2010/main" val="345598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a:t>
            </a:r>
            <a:endParaRPr lang="en-GB" dirty="0"/>
          </a:p>
        </p:txBody>
      </p:sp>
      <p:sp>
        <p:nvSpPr>
          <p:cNvPr id="3" name="Content Placeholder 2"/>
          <p:cNvSpPr>
            <a:spLocks noGrp="1"/>
          </p:cNvSpPr>
          <p:nvPr>
            <p:ph idx="1"/>
          </p:nvPr>
        </p:nvSpPr>
        <p:spPr/>
        <p:txBody>
          <a:bodyPr>
            <a:normAutofit fontScale="92500" lnSpcReduction="10000"/>
          </a:bodyPr>
          <a:lstStyle/>
          <a:p>
            <a:r>
              <a:rPr lang="en-US" dirty="0"/>
              <a:t> This AI solution addresses the challenges faced by farmers in optimizing crop selection based on soil quality parameters, specifically Nitrogen (N), Phosphorus (P), and Potassium (K), commonly known as NPK. The system integrates additional environmental factors such as temperature, humidity, and rainfall to provide a comprehensive analysis for informed decision-making in agriculture. By leveraging machine learning algorithms, the AI model analyzes historical and real-time data to assess the soil composition and environmental conditions, offering insights into the most suitable crops for cultivation. The target variable of this solution is the recommended crop for planting, taking into account the optimal NPK levels and environmental factors. This innovative approach empowers farmers with personalized recommendations, enhancing crop yield and sustainability while minimizing resource input. The AI solution serves as a valuable tool in modernizing agricultural practices, fostering efficiency, and contributing to the overall well-being of the farming community.</a:t>
            </a:r>
            <a:endParaRPr lang="en-US" dirty="0" smtClean="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4. Case Studies:</a:t>
            </a:r>
          </a:p>
          <a:p>
            <a:pPr marL="0" indent="0">
              <a:buNone/>
            </a:pPr>
            <a:r>
              <a:rPr lang="en-US" dirty="0"/>
              <a:t>   - Success Stories:</a:t>
            </a:r>
          </a:p>
          <a:p>
            <a:pPr marL="0" indent="0">
              <a:buNone/>
            </a:pPr>
            <a:r>
              <a:rPr lang="en-US" dirty="0"/>
              <a:t>     - Share specific case studies or success stories where AI solutions had a notable impact.</a:t>
            </a:r>
          </a:p>
          <a:p>
            <a:pPr marL="0" indent="0">
              <a:buNone/>
            </a:pPr>
            <a:r>
              <a:rPr lang="en-US" dirty="0"/>
              <a:t>     - Highlight key metrics and outcomes from these cases.</a:t>
            </a:r>
          </a:p>
          <a:p>
            <a:pPr marL="0" indent="0">
              <a:buNone/>
            </a:pPr>
            <a:r>
              <a:rPr lang="en-US" dirty="0"/>
              <a:t> </a:t>
            </a:r>
          </a:p>
          <a:p>
            <a:pPr marL="0" indent="0">
              <a:buNone/>
            </a:pPr>
            <a:r>
              <a:rPr lang="en-US" dirty="0"/>
              <a:t> 5. Decision-Making Improvements:</a:t>
            </a:r>
          </a:p>
          <a:p>
            <a:pPr marL="0" indent="0">
              <a:buNone/>
            </a:pPr>
            <a:r>
              <a:rPr lang="en-US" dirty="0"/>
              <a:t>   - Informed Decision-Making:</a:t>
            </a:r>
          </a:p>
          <a:p>
            <a:pPr marL="0" indent="0">
              <a:buNone/>
            </a:pPr>
            <a:r>
              <a:rPr lang="en-US" dirty="0"/>
              <a:t>     - Discuss how AI insights contributed to more informed and strategic decision-making for farmers.</a:t>
            </a:r>
          </a:p>
          <a:p>
            <a:pPr marL="0" indent="0">
              <a:buNone/>
            </a:pPr>
            <a:r>
              <a:rPr lang="en-US" dirty="0"/>
              <a:t>     - Include examples where farmers altered their practices based on AI recommendations.</a:t>
            </a:r>
          </a:p>
          <a:p>
            <a:pPr marL="0" indent="0">
              <a:buNone/>
            </a:pPr>
            <a:r>
              <a:rPr lang="en-US" dirty="0"/>
              <a:t> </a:t>
            </a:r>
          </a:p>
          <a:p>
            <a:pPr marL="0" indent="0">
              <a:buNone/>
            </a:pPr>
            <a:r>
              <a:rPr lang="en-US" dirty="0"/>
              <a:t> 6. Crop Health and Disease Management:</a:t>
            </a:r>
          </a:p>
          <a:p>
            <a:pPr marL="0" indent="0">
              <a:buNone/>
            </a:pPr>
            <a:r>
              <a:rPr lang="en-US" dirty="0"/>
              <a:t>   - Early Disease Detection:</a:t>
            </a:r>
          </a:p>
          <a:p>
            <a:pPr marL="0" indent="0">
              <a:buNone/>
            </a:pPr>
            <a:r>
              <a:rPr lang="en-US" dirty="0"/>
              <a:t>     - Provide evidence of AI-driven early detection leading to disease management.</a:t>
            </a:r>
          </a:p>
          <a:p>
            <a:pPr marL="0" indent="0">
              <a:buNone/>
            </a:pPr>
            <a:r>
              <a:rPr lang="en-US" dirty="0"/>
              <a:t>     - Include statistics on reduced crop losses due to timely interventions.</a:t>
            </a:r>
            <a:endParaRPr lang="en-US" dirty="0"/>
          </a:p>
        </p:txBody>
      </p:sp>
    </p:spTree>
    <p:extLst>
      <p:ext uri="{BB962C8B-B14F-4D97-AF65-F5344CB8AC3E}">
        <p14:creationId xmlns:p14="http://schemas.microsoft.com/office/powerpoint/2010/main" val="1085232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An AI solution for farmers aims to enhance the existing methods of assessing soil quality and determining the optimal crop to plant by incorporating advanced technologies and data analytics. Traditionally, farmers have relied on assessing soil nutrients, specifically nitrogen (N), phosphorus (P), and potassium (K), to make decisions about crop selection. This method, while effective to some extent, can be further improved by integrating additional parameters such as temperature,</a:t>
            </a:r>
          </a:p>
          <a:p>
            <a:pPr marL="0" indent="0">
              <a:buNone/>
            </a:pPr>
            <a:r>
              <a:rPr lang="en-US" dirty="0" smtClean="0"/>
              <a:t>    humidity</a:t>
            </a:r>
            <a:r>
              <a:rPr lang="en-US" dirty="0"/>
              <a:t>, and rainfall.</a:t>
            </a:r>
          </a:p>
          <a:p>
            <a:r>
              <a:rPr lang="en-US" dirty="0"/>
              <a:t>The AI solution would utilize machine learning algorithms to analyze a comprehensive dataset that includes soil nutrient levels, climate conditions, and historical crop performance. By processing this diverse set of information, the AI model can identify patterns and correlations that may not be immediately apparent to humans. For example, the system could recognize how specific crops respond to variations in temperature, humidity, or rainfall under different soil conditions.</a:t>
            </a:r>
          </a:p>
          <a:p>
            <a:pPr marL="0" indent="0">
              <a:buNone/>
            </a:pPr>
            <a:endParaRPr lang="en-US" dirty="0"/>
          </a:p>
        </p:txBody>
      </p:sp>
    </p:spTree>
    <p:extLst>
      <p:ext uri="{BB962C8B-B14F-4D97-AF65-F5344CB8AC3E}">
        <p14:creationId xmlns:p14="http://schemas.microsoft.com/office/powerpoint/2010/main" val="3902886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An effective AI solution for farmers involves leveraging machine learning algorithms to analyze various factors that influence soil quality and crop growth. The key parameters considered in this model are Nitrogen (N), Phosphorus (P), and Potassium (K), which are essential nutrients for plants. Additionally, environmental factors such as temperature, humidity, and rainfall are also taken into account as they play a crucial role in determining the suitability of the environment for different crops.</a:t>
            </a:r>
          </a:p>
        </p:txBody>
      </p:sp>
    </p:spTree>
    <p:extLst>
      <p:ext uri="{BB962C8B-B14F-4D97-AF65-F5344CB8AC3E}">
        <p14:creationId xmlns:p14="http://schemas.microsoft.com/office/powerpoint/2010/main" val="2536996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62500" lnSpcReduction="20000"/>
          </a:bodyPr>
          <a:lstStyle/>
          <a:p>
            <a:r>
              <a:rPr lang="en-US" dirty="0"/>
              <a:t>[1] M.  A.  </a:t>
            </a:r>
            <a:r>
              <a:rPr lang="en-US" dirty="0" err="1"/>
              <a:t>Kekane</a:t>
            </a:r>
            <a:r>
              <a:rPr lang="en-US" dirty="0"/>
              <a:t>,  “Indian agriculture-status,  importance and  role  in  Indian  economy”,  International  Journal of Agriculture and Food Science Technology, Vol. 4, No. 4, pp. 343-346, 2013 </a:t>
            </a:r>
          </a:p>
          <a:p>
            <a:r>
              <a:rPr lang="en-US" dirty="0"/>
              <a:t>[2] B.  F.  Johnston,  P.  </a:t>
            </a:r>
            <a:r>
              <a:rPr lang="en-US" dirty="0" err="1"/>
              <a:t>Kilby</a:t>
            </a:r>
            <a:r>
              <a:rPr lang="en-US" dirty="0"/>
              <a:t>,  Agriculture  and  Structural Transformation:  Economic  Strategies  in  Late-Developing Countries, Oxford University Press, 1975 </a:t>
            </a:r>
          </a:p>
          <a:p>
            <a:r>
              <a:rPr lang="en-US" dirty="0"/>
              <a:t>[3] S.  Kuznets,  “Modern economic  growth:  Findings  and reflections”, American Economic Association, Vol. 63, No. 3, pp. 247–258, 1973</a:t>
            </a:r>
          </a:p>
          <a:p>
            <a:r>
              <a:rPr lang="en-US" dirty="0"/>
              <a:t>[4] M.  </a:t>
            </a:r>
            <a:r>
              <a:rPr lang="en-US" dirty="0" err="1"/>
              <a:t>Syrquin</a:t>
            </a:r>
            <a:r>
              <a:rPr lang="en-US" dirty="0"/>
              <a:t>,  “Patterns  on  Structural  Change”,  in: Handbook  of  Development  Economics,  Vol.  1, Elsevier, 1988 </a:t>
            </a:r>
          </a:p>
          <a:p>
            <a:r>
              <a:rPr lang="en-US" dirty="0"/>
              <a:t>[5] R. </a:t>
            </a:r>
            <a:r>
              <a:rPr lang="en-US" dirty="0" err="1"/>
              <a:t>Dekle</a:t>
            </a:r>
            <a:r>
              <a:rPr lang="en-US" dirty="0"/>
              <a:t>, G. </a:t>
            </a:r>
            <a:r>
              <a:rPr lang="en-US" dirty="0" err="1"/>
              <a:t>Vandenbroucke</a:t>
            </a:r>
            <a:r>
              <a:rPr lang="en-US" dirty="0"/>
              <a:t>, “A quantitative analysis of  China’s  structural  transformation”,  Journal  of Economic Dynamics and  Control, Vol.  36, No. 1,  pp. 119-135, 2012</a:t>
            </a:r>
          </a:p>
          <a:p>
            <a:r>
              <a:rPr lang="en-US" dirty="0"/>
              <a:t>[6] M.  Fan, J.  </a:t>
            </a:r>
            <a:r>
              <a:rPr lang="en-US" dirty="0" err="1"/>
              <a:t>Shen</a:t>
            </a:r>
            <a:r>
              <a:rPr lang="en-US" dirty="0"/>
              <a:t>, L.  Yuan,  R. Jiang,  X. Chen,  W.  J. Davies,  F.  Zhang,  “Improving  crop  productivity  and resource  use  efficiency  to  ensure  food  security  and environmental  quality  in  China”,  Journal  of Experimental Botany, Vol. 63, No. 1, pp. 13-24, 2012 </a:t>
            </a:r>
          </a:p>
          <a:p>
            <a:r>
              <a:rPr lang="en-US" dirty="0"/>
              <a:t>[7] O.  </a:t>
            </a:r>
            <a:r>
              <a:rPr lang="en-US" dirty="0" err="1"/>
              <a:t>Oyakhilomen</a:t>
            </a:r>
            <a:r>
              <a:rPr lang="en-US" dirty="0"/>
              <a:t>,  R.  G.  </a:t>
            </a:r>
            <a:r>
              <a:rPr lang="en-US" dirty="0" err="1"/>
              <a:t>Zibah</a:t>
            </a:r>
            <a:r>
              <a:rPr lang="en-US" dirty="0"/>
              <a:t>,  “Agricultural production  and  economic  growth  in  Nigeria: Implication  for  rural  poverty  alleviation”,  Quarterly Journal  of  International Agriculture,  Vol.  53,  No. 3, pp. 207-223, 2014</a:t>
            </a:r>
          </a:p>
          <a:p>
            <a:r>
              <a:rPr lang="en-US" dirty="0"/>
              <a:t>[8] T.  O.  </a:t>
            </a:r>
            <a:r>
              <a:rPr lang="en-US" dirty="0" err="1"/>
              <a:t>Awokuse</a:t>
            </a:r>
            <a:r>
              <a:rPr lang="en-US" dirty="0"/>
              <a:t>,  “Does  Agriculture  Really Matter  for Economic  Growth  in  Developing  Countries?”,  The American Agricultural Economics Association Annual Meeting, Milwaukee, Newark, USA, July 28, 2009 </a:t>
            </a:r>
          </a:p>
          <a:p>
            <a:r>
              <a:rPr lang="en-US" dirty="0"/>
              <a:t>[9] J. </a:t>
            </a:r>
            <a:r>
              <a:rPr lang="en-US" dirty="0" err="1"/>
              <a:t>Rockstrom</a:t>
            </a:r>
            <a:r>
              <a:rPr lang="en-US" dirty="0"/>
              <a:t>, J. Williams, G. Daily et al., “Sustainable intensification of agriculture for human prosperity and global sustainability,”  </a:t>
            </a:r>
            <a:r>
              <a:rPr lang="en-US" dirty="0" err="1"/>
              <a:t>Ambio</a:t>
            </a:r>
            <a:r>
              <a:rPr lang="en-US" dirty="0"/>
              <a:t>, vol. 46, no. 1, pp. 4–17, 2017 </a:t>
            </a:r>
          </a:p>
        </p:txBody>
      </p:sp>
    </p:spTree>
    <p:extLst>
      <p:ext uri="{BB962C8B-B14F-4D97-AF65-F5344CB8AC3E}">
        <p14:creationId xmlns:p14="http://schemas.microsoft.com/office/powerpoint/2010/main" val="361386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 In modern agriculture, the integration of artificial intelligence (AI) has proven to be a revolutionary solution for farmers, providing advanced tools to optimize crop production. One crucial aspect of agricultural success is understanding soil quality, encompassing key nutrients such as Nitrogen (N), Phosphorus (P), and Potassium (K). AI systems can analyze soil compositions with unparalleled precision, offering valuable insights into the soil's health and fertility. By harnessing this technology, farmers can make informed decisions about the types and quantities of fertilizers required for optimal crop growth.</a:t>
            </a:r>
          </a:p>
          <a:p>
            <a:pPr marL="0" indent="0">
              <a:buNone/>
            </a:pPr>
            <a:r>
              <a:rPr lang="en-US" dirty="0"/>
              <a:t>	</a:t>
            </a:r>
          </a:p>
          <a:p>
            <a:r>
              <a:rPr lang="en-US" dirty="0"/>
              <a:t>Beyond soil composition, AI also considers environmental factors like temperature, humidity, and rainfall. These variables significantly influence crop performance, and AI algorithms can process vast amounts of data to identify patterns and correlations. For instance, AI can predict the best planting times based on historical weather data, helping farmers schedule planting activities for maximum yield.</a:t>
            </a:r>
            <a:endParaRPr lang="en-US" dirty="0"/>
          </a:p>
        </p:txBody>
      </p:sp>
    </p:spTree>
    <p:extLst>
      <p:ext uri="{BB962C8B-B14F-4D97-AF65-F5344CB8AC3E}">
        <p14:creationId xmlns:p14="http://schemas.microsoft.com/office/powerpoint/2010/main" val="196887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US" dirty="0"/>
          </a:p>
        </p:txBody>
      </p:sp>
      <p:sp>
        <p:nvSpPr>
          <p:cNvPr id="3" name="Content Placeholder 2"/>
          <p:cNvSpPr>
            <a:spLocks noGrp="1"/>
          </p:cNvSpPr>
          <p:nvPr>
            <p:ph idx="1"/>
          </p:nvPr>
        </p:nvSpPr>
        <p:spPr/>
        <p:txBody>
          <a:bodyPr>
            <a:normAutofit fontScale="92500"/>
          </a:bodyPr>
          <a:lstStyle/>
          <a:p>
            <a:r>
              <a:rPr lang="en-US" dirty="0"/>
              <a:t>The ultimate goal of this AI solution is to determine the most suitable crop to plant, considering the amalgamation of soil quality and environmental conditions. By employing machine learning models, the system can analyze historical data, learning from past successes and failures to predict the ideal crop for a specific plot of land. This predictive capability empowers farmers to optimize their crop selection, enhancing overall productivity and minimizing risks.</a:t>
            </a:r>
          </a:p>
          <a:p>
            <a:r>
              <a:rPr lang="en-US" dirty="0"/>
              <a:t>In conclusion, the integration of AI in agriculture, specifically for crop selection based on soil quality and environmental factors, marks a significant advancement in precision farming. This technology empowers farmers with data-driven insights, enabling them to make informed decisions that can enhance crop yields, reduce resource usage, and contribute to sustainable and efficient agricultural practices.</a:t>
            </a:r>
          </a:p>
          <a:p>
            <a:endParaRPr lang="en-US" dirty="0"/>
          </a:p>
        </p:txBody>
      </p:sp>
    </p:spTree>
    <p:extLst>
      <p:ext uri="{BB962C8B-B14F-4D97-AF65-F5344CB8AC3E}">
        <p14:creationId xmlns:p14="http://schemas.microsoft.com/office/powerpoint/2010/main" val="2131194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a:t>
            </a:r>
            <a:r>
              <a:rPr lang="en-GB" dirty="0" smtClean="0"/>
              <a:t>Survey</a:t>
            </a:r>
            <a:endParaRPr lang="en-GB" dirty="0"/>
          </a:p>
        </p:txBody>
      </p:sp>
      <p:sp>
        <p:nvSpPr>
          <p:cNvPr id="3" name="Content Placeholder 2"/>
          <p:cNvSpPr>
            <a:spLocks noGrp="1"/>
          </p:cNvSpPr>
          <p:nvPr>
            <p:ph idx="1"/>
          </p:nvPr>
        </p:nvSpPr>
        <p:spPr/>
        <p:txBody>
          <a:bodyPr>
            <a:normAutofit fontScale="92500" lnSpcReduction="10000"/>
          </a:bodyPr>
          <a:lstStyle/>
          <a:p>
            <a:r>
              <a:rPr lang="en-US" dirty="0"/>
              <a:t>Juan </a:t>
            </a:r>
            <a:r>
              <a:rPr lang="en-US" dirty="0" err="1"/>
              <a:t>Jesús</a:t>
            </a:r>
            <a:r>
              <a:rPr lang="en-US" dirty="0"/>
              <a:t> </a:t>
            </a:r>
            <a:r>
              <a:rPr lang="en-US" dirty="0" err="1"/>
              <a:t>Roldán</a:t>
            </a:r>
            <a:r>
              <a:rPr lang="en-US" dirty="0"/>
              <a:t>, Jaime del Cerro, and others talked about the main areas of application of agriculture such as precision agriculture and greenhouse cultivation and gathered information on planting and harvesting, environmental monitoring in the field as well as the inspection and treatment of plants. They also talk about the robots proposed to accomplish these tasks for  example manipulators,  ground vehicles, and airborne robots. The authors  defined studies initiatives associated with precision agriculture and greenhouse cultivation. [1]</a:t>
            </a:r>
          </a:p>
          <a:p>
            <a:r>
              <a:rPr lang="en-US" dirty="0"/>
              <a:t> </a:t>
            </a:r>
          </a:p>
          <a:p>
            <a:r>
              <a:rPr lang="en-US" dirty="0"/>
              <a:t>Agricultural robots have been the subject of extensive research and development for decades and are being studied by many groups  around  the  world.  Robert  </a:t>
            </a:r>
            <a:r>
              <a:rPr lang="en-US" dirty="0" err="1"/>
              <a:t>Bogue</a:t>
            </a:r>
            <a:r>
              <a:rPr lang="en-US" dirty="0"/>
              <a:t>  aims  to  provide  an  overview  of  some  important  and  recent  research  and developments in agricultural robotics. He  also mentions </a:t>
            </a:r>
            <a:r>
              <a:rPr lang="en-US" dirty="0" err="1"/>
              <a:t>therobots</a:t>
            </a:r>
            <a:r>
              <a:rPr lang="en-US" dirty="0"/>
              <a:t> developed so far, for example: ladybug robot, RIPPA robot, harvesting robot. [2] </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Survey</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agricultural enterprise faces numerous demanding situations along with loss of green irrigation systems, weeds, crop tracking issues because of crop altitude and severe climate conditions. But performance is often increased with the help of technology and thus these problems are often solved. It can be augmented with various AI-based techniques such as remote sensing for  soil, image  processing for  weed detection, </a:t>
            </a:r>
            <a:r>
              <a:rPr lang="en-US" dirty="0" err="1"/>
              <a:t>chatbots</a:t>
            </a:r>
            <a:r>
              <a:rPr lang="en-US" dirty="0"/>
              <a:t>  for farmers,  automation of irrigation  using technologies. Various AI, agricultural drones to improve efficiency. [3]</a:t>
            </a:r>
          </a:p>
          <a:p>
            <a:r>
              <a:rPr lang="en-US" dirty="0"/>
              <a:t> </a:t>
            </a:r>
          </a:p>
          <a:p>
            <a:r>
              <a:rPr lang="en-US" dirty="0"/>
              <a:t>The authors presented the need, benefits, applications and success stories of using agricultural robots in agriculture. They review the successes of robotic  farming in  different fields  of agriculture.  N. </a:t>
            </a:r>
            <a:r>
              <a:rPr lang="en-US" dirty="0" err="1"/>
              <a:t>Vamshidhar</a:t>
            </a:r>
            <a:r>
              <a:rPr lang="en-US" dirty="0"/>
              <a:t>  Reddy, S.  </a:t>
            </a:r>
            <a:r>
              <a:rPr lang="en-US" dirty="0" err="1"/>
              <a:t>Pranavadithya</a:t>
            </a:r>
            <a:r>
              <a:rPr lang="en-US" dirty="0"/>
              <a:t> and others presented the use and results of using robots in agriculture, they tried to increase their knowledge about the use of agricultural robots on behalf of farmers, especially in developing countries like India, Paraguay, Albania, Guinea, etc. [4] </a:t>
            </a:r>
          </a:p>
        </p:txBody>
      </p:sp>
    </p:spTree>
    <p:extLst>
      <p:ext uri="{BB962C8B-B14F-4D97-AF65-F5344CB8AC3E}">
        <p14:creationId xmlns:p14="http://schemas.microsoft.com/office/powerpoint/2010/main" val="260389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457200" lvl="1" indent="0">
              <a:buNone/>
            </a:pPr>
            <a:r>
              <a:rPr lang="en-US" b="1" dirty="0"/>
              <a:t>Existing Method</a:t>
            </a:r>
            <a:endParaRPr lang="en-US" sz="1800" dirty="0"/>
          </a:p>
          <a:p>
            <a:r>
              <a:rPr lang="en-US" dirty="0"/>
              <a:t>                             An AI solution for farmers aims to enhance the existing methods of assessing soil quality and determining the optimal crop to plant by incorporating advanced technologies and data analytics. Traditionally, farmers have relied on assessing soil nutrients, specifically nitrogen (N), phosphorus (P), and potassium (K), to make decisions about crop selection. This method, while effective to some extent, can be further improved by integrating additional parameters such as temperature, humidity, and rainfall</a:t>
            </a:r>
            <a:r>
              <a:rPr lang="en-US" dirty="0" smtClean="0"/>
              <a:t>.</a:t>
            </a:r>
            <a:endParaRPr lang="en-US" sz="2000"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US" dirty="0"/>
          </a:p>
        </p:txBody>
      </p:sp>
      <p:sp>
        <p:nvSpPr>
          <p:cNvPr id="3" name="Content Placeholder 2"/>
          <p:cNvSpPr>
            <a:spLocks noGrp="1"/>
          </p:cNvSpPr>
          <p:nvPr>
            <p:ph idx="1"/>
          </p:nvPr>
        </p:nvSpPr>
        <p:spPr/>
        <p:txBody>
          <a:bodyPr/>
          <a:lstStyle/>
          <a:p>
            <a:pPr marL="0" indent="0">
              <a:buNone/>
            </a:pPr>
            <a:r>
              <a:rPr lang="en-US" b="1" dirty="0"/>
              <a:t>Proposed Method</a:t>
            </a:r>
            <a:endParaRPr lang="en-US" dirty="0"/>
          </a:p>
          <a:p>
            <a:r>
              <a:rPr lang="en-US" dirty="0"/>
              <a:t>   An effective AI solution for farmers involves leveraging machine learning algorithms to analyze various factors that influence soil quality and crop growth. The key parameters considered in this model are Nitrogen (N), Phosphorus (P), and Potassium (K), which are essential nutrients for plants. Additionally, environmental factors such as temperature, humidity, and rainfall are also taken into account as they play a crucial role in determining the suitability of the environment for </a:t>
            </a:r>
            <a:r>
              <a:rPr lang="en-US" dirty="0" smtClean="0"/>
              <a:t>different crops.</a:t>
            </a:r>
            <a:endParaRPr lang="en-US" dirty="0"/>
          </a:p>
          <a:p>
            <a:endParaRPr lang="en-US" dirty="0"/>
          </a:p>
        </p:txBody>
      </p:sp>
    </p:spTree>
    <p:extLst>
      <p:ext uri="{BB962C8B-B14F-4D97-AF65-F5344CB8AC3E}">
        <p14:creationId xmlns:p14="http://schemas.microsoft.com/office/powerpoint/2010/main" val="8800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 An AI solution for farmers with the objectives of optimizing crop selection based on soil quality and environmental factors such as temperature, humidity, and rainfall is a valuable tool for precision agriculture. The primary focus of this AI system is to analyze and interpret the levels of essential nutrients in the soil, namely Nitrogen (N), Phosphorus (P), and Potassium (K), which are critical for plant growth. By assessing soil quality, the AI model can provide insights into the soil's fertility, helping farmers make informed decisions about the type and quantity of fertilizers needed for optimal crop yield.</a:t>
            </a:r>
          </a:p>
          <a:p>
            <a:pPr marL="0" indent="0">
              <a:buNone/>
            </a:pPr>
            <a:endParaRPr lang="en-US" dirty="0"/>
          </a:p>
          <a:p>
            <a:r>
              <a:rPr lang="en-US" dirty="0"/>
              <a:t>In addition to soil quality, the AI solution takes into account environmental parameters such as temperature, humidity, and rainfall. These factors play a crucial role in determining the suitability of different crops for a particular region and season. The model can analyze historical weather data and predict future conditions, allowing farmers to anticipate potential challenges and choose crops that are well-suited to the prevailing climate.</a:t>
            </a:r>
          </a:p>
          <a:p>
            <a:endParaRPr lang="en-US" dirty="0"/>
          </a:p>
        </p:txBody>
      </p:sp>
    </p:spTree>
    <p:extLst>
      <p:ext uri="{BB962C8B-B14F-4D97-AF65-F5344CB8AC3E}">
        <p14:creationId xmlns:p14="http://schemas.microsoft.com/office/powerpoint/2010/main" val="173584062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98</TotalTime>
  <Words>2405</Words>
  <Application>Microsoft Office PowerPoint</Application>
  <PresentationFormat>Custom</PresentationFormat>
  <Paragraphs>145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Bioinformatics</vt:lpstr>
      <vt:lpstr>PROJECT TITLE :- AI Solution For Farmers</vt:lpstr>
      <vt:lpstr>Abstract</vt:lpstr>
      <vt:lpstr>Introduction</vt:lpstr>
      <vt:lpstr>Introduction</vt:lpstr>
      <vt:lpstr>Literature Survey</vt:lpstr>
      <vt:lpstr>Literature Survey</vt:lpstr>
      <vt:lpstr>Proposed Method</vt:lpstr>
      <vt:lpstr>Proposed Method</vt:lpstr>
      <vt:lpstr>Objectives</vt:lpstr>
      <vt:lpstr>System Architecture</vt:lpstr>
      <vt:lpstr>MODULES</vt:lpstr>
      <vt:lpstr>MODULES</vt:lpstr>
      <vt:lpstr>MODULES</vt:lpstr>
      <vt:lpstr>MODULES</vt:lpstr>
      <vt:lpstr>System Design</vt:lpstr>
      <vt:lpstr>System Design</vt:lpstr>
      <vt:lpstr>TIMELINE FOR EXECUTION OF PROJECT (GANTT CHART)</vt:lpstr>
      <vt:lpstr>OUTCOMES</vt:lpstr>
      <vt:lpstr>RESULTS AND DISCUSSIONS</vt:lpstr>
      <vt:lpstr>RESULTS AND DISCUSSIONS</vt:lpstr>
      <vt:lpstr>Conclusion</vt:lpstr>
      <vt:lpstr>Conclusion</vt:lpstr>
      <vt:lpstr>References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Inspiron</cp:lastModifiedBy>
  <cp:revision>20</cp:revision>
  <dcterms:created xsi:type="dcterms:W3CDTF">2023-03-16T03:26:27Z</dcterms:created>
  <dcterms:modified xsi:type="dcterms:W3CDTF">2024-01-09T16:40:14Z</dcterms:modified>
</cp:coreProperties>
</file>