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9" r:id="rId3"/>
    <p:sldId id="260"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7"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7103D07-2F6B-4D04-9AF8-6251B683EB5F}" type="datetimeFigureOut">
              <a:rPr lang="en-US" smtClean="0"/>
              <a:t>6/16/2019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67E7BDE-2736-4BAB-97E0-62A47491F3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103D07-2F6B-4D04-9AF8-6251B683EB5F}"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E7BDE-2736-4BAB-97E0-62A47491F3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103D07-2F6B-4D04-9AF8-6251B683EB5F}"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E7BDE-2736-4BAB-97E0-62A47491F3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7103D07-2F6B-4D04-9AF8-6251B683EB5F}" type="datetimeFigureOut">
              <a:rPr lang="en-US" smtClean="0"/>
              <a:t>6/16/2019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67E7BDE-2736-4BAB-97E0-62A47491F3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7103D07-2F6B-4D04-9AF8-6251B683EB5F}" type="datetimeFigureOut">
              <a:rPr lang="en-US" smtClean="0"/>
              <a:t>6/16/2019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67E7BDE-2736-4BAB-97E0-62A47491F3E5}"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7103D07-2F6B-4D04-9AF8-6251B683EB5F}" type="datetimeFigureOut">
              <a:rPr lang="en-US" smtClean="0"/>
              <a:t>6/16/2019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67E7BDE-2736-4BAB-97E0-62A47491F3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7103D07-2F6B-4D04-9AF8-6251B683EB5F}" type="datetimeFigureOut">
              <a:rPr lang="en-US" smtClean="0"/>
              <a:t>6/16/2019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67E7BDE-2736-4BAB-97E0-62A47491F3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103D07-2F6B-4D04-9AF8-6251B683EB5F}" type="datetimeFigureOut">
              <a:rPr lang="en-US" smtClean="0"/>
              <a:t>6/16/2019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E7BDE-2736-4BAB-97E0-62A47491F3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7103D07-2F6B-4D04-9AF8-6251B683EB5F}" type="datetimeFigureOut">
              <a:rPr lang="en-US" smtClean="0"/>
              <a:t>6/16/2019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67E7BDE-2736-4BAB-97E0-62A47491F3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7103D07-2F6B-4D04-9AF8-6251B683EB5F}" type="datetimeFigureOut">
              <a:rPr lang="en-US" smtClean="0"/>
              <a:t>6/16/2019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67E7BDE-2736-4BAB-97E0-62A47491F3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7103D07-2F6B-4D04-9AF8-6251B683EB5F}" type="datetimeFigureOut">
              <a:rPr lang="en-US" smtClean="0"/>
              <a:t>6/16/2019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67E7BDE-2736-4BAB-97E0-62A47491F3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7103D07-2F6B-4D04-9AF8-6251B683EB5F}" type="datetimeFigureOut">
              <a:rPr lang="en-US" smtClean="0"/>
              <a:t>6/16/2019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67E7BDE-2736-4BAB-97E0-62A47491F3E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type="ctrTitle"/>
          </p:nvPr>
        </p:nvSpPr>
        <p:spPr bwMode="auto">
          <a:xfrm>
            <a:off x="685800" y="1219200"/>
            <a:ext cx="79248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effectLst/>
                <a:latin typeface="Calibri" pitchFamily="34" charset="0"/>
                <a:ea typeface="Times New Roman" pitchFamily="18" charset="0"/>
                <a:cs typeface="Arial" pitchFamily="34" charset="0"/>
              </a:rPr>
              <a:t>Comparative evaluation of free gingival graft and AlloDerm in enhancing the width of attached gingival: A clinical study</a:t>
            </a:r>
            <a:endParaRPr kumimoji="0" lang="en-US" sz="3200" b="0" i="0" u="none" strike="noStrike" cap="none" normalizeH="0" baseline="0" dirty="0" smtClean="0">
              <a:ln>
                <a:noFill/>
              </a:ln>
              <a:effectLst/>
              <a:latin typeface="Calibri" pitchFamily="34" charset="0"/>
              <a:cs typeface="Arial" pitchFamily="34" charset="0"/>
            </a:endParaRPr>
          </a:p>
        </p:txBody>
      </p:sp>
      <p:sp>
        <p:nvSpPr>
          <p:cNvPr id="3" name="Subtitle 2"/>
          <p:cNvSpPr>
            <a:spLocks noGrp="1"/>
          </p:cNvSpPr>
          <p:nvPr>
            <p:ph type="subTitle" idx="1"/>
          </p:nvPr>
        </p:nvSpPr>
        <p:spPr>
          <a:xfrm>
            <a:off x="914400" y="4267200"/>
            <a:ext cx="7924800" cy="1219200"/>
          </a:xfrm>
        </p:spPr>
        <p:txBody>
          <a:bodyPr/>
          <a:lstStyle/>
          <a:p>
            <a:pPr algn="l"/>
            <a:r>
              <a:rPr lang="en-IN" sz="2400" b="1" dirty="0">
                <a:solidFill>
                  <a:schemeClr val="tx1"/>
                </a:solidFill>
                <a:latin typeface="Calibri" pitchFamily="34" charset="0"/>
                <a:cs typeface="Arial" pitchFamily="34" charset="0"/>
              </a:rPr>
              <a:t>Chitra Agarwal, A. B. Tarun Kumar1, Dhoom Singh Mehta</a:t>
            </a:r>
            <a:endParaRPr lang="en-US" sz="2400" b="1" dirty="0">
              <a:solidFill>
                <a:schemeClr val="tx1"/>
              </a:solidFill>
              <a:latin typeface="Calibri" pitchFamily="34" charset="0"/>
              <a:cs typeface="Arial" pitchFamily="34"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646906"/>
          </a:xfrm>
        </p:spPr>
        <p:txBody>
          <a:bodyPr>
            <a:normAutofit fontScale="90000"/>
          </a:bodyPr>
          <a:lstStyle/>
          <a:p>
            <a:r>
              <a:rPr lang="en-IN" sz="3100" b="1" dirty="0" smtClean="0">
                <a:latin typeface="Calibri" pitchFamily="34" charset="0"/>
              </a:rPr>
              <a:t>Postsurgical care</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692808"/>
          </a:xfrm>
        </p:spPr>
        <p:txBody>
          <a:bodyPr>
            <a:normAutofit/>
          </a:bodyPr>
          <a:lstStyle/>
          <a:p>
            <a:pPr algn="just"/>
            <a:r>
              <a:rPr lang="en-IN" sz="2000" dirty="0" smtClean="0">
                <a:latin typeface="Calibri" pitchFamily="34" charset="0"/>
              </a:rPr>
              <a:t>Antibiotics (amoxicillin, 500 mg, three times a day (</a:t>
            </a:r>
            <a:r>
              <a:rPr lang="en-IN" sz="2000" dirty="0" err="1" smtClean="0">
                <a:latin typeface="Calibri" pitchFamily="34" charset="0"/>
              </a:rPr>
              <a:t>t.i.d</a:t>
            </a:r>
            <a:r>
              <a:rPr lang="en-IN" sz="2000" dirty="0" smtClean="0">
                <a:latin typeface="Calibri" pitchFamily="34" charset="0"/>
              </a:rPr>
              <a:t>), for 7 days), analgesics (ibuprofen, 400 mg, </a:t>
            </a:r>
            <a:r>
              <a:rPr lang="en-IN" sz="2000" dirty="0" err="1" smtClean="0">
                <a:latin typeface="Calibri" pitchFamily="34" charset="0"/>
              </a:rPr>
              <a:t>t.i.d</a:t>
            </a:r>
            <a:r>
              <a:rPr lang="en-IN" sz="2000" dirty="0" smtClean="0">
                <a:latin typeface="Calibri" pitchFamily="34" charset="0"/>
              </a:rPr>
              <a:t> for 3 days) and </a:t>
            </a:r>
            <a:r>
              <a:rPr lang="en-IN" sz="2000" dirty="0" err="1" smtClean="0">
                <a:latin typeface="Calibri" pitchFamily="34" charset="0"/>
              </a:rPr>
              <a:t>chlorhexidine</a:t>
            </a:r>
            <a:r>
              <a:rPr lang="en-IN" sz="2000" dirty="0" smtClean="0">
                <a:latin typeface="Calibri" pitchFamily="34" charset="0"/>
              </a:rPr>
              <a:t> (0.12%) mouthwash twice daily for 6 weeks was prescribed to every patient. The patient was advised to refrain from retracting the lips and cheeks and to avoid brushing or flossing in the grafted area for 6 weeks. After 15 days, periodontal dressing and remaining sutures were removed, and the area was thoroughly irrigated with normal saline [Figures 3a and 4a]. The patient was recalled at regular intervals and followed for 12 months postoperatively and at every visit, patient’s oral hygiene status was monitored </a:t>
            </a:r>
            <a:r>
              <a:rPr lang="en-IN" sz="2000" dirty="0" smtClean="0">
                <a:latin typeface="Calibri" pitchFamily="34" charset="0"/>
              </a:rPr>
              <a:t>.</a:t>
            </a:r>
          </a:p>
          <a:p>
            <a:pPr>
              <a:buNone/>
            </a:pPr>
            <a:r>
              <a:rPr lang="en-IN" sz="2800" b="1" dirty="0" smtClean="0">
                <a:solidFill>
                  <a:srgbClr val="FFC000"/>
                </a:solidFill>
                <a:latin typeface="Calibri" pitchFamily="34" charset="0"/>
              </a:rPr>
              <a:t>Statistical analysis</a:t>
            </a:r>
            <a:endParaRPr lang="en-US" sz="2800" dirty="0" smtClean="0">
              <a:solidFill>
                <a:srgbClr val="FFC000"/>
              </a:solidFill>
              <a:latin typeface="Calibri" pitchFamily="34" charset="0"/>
            </a:endParaRPr>
          </a:p>
          <a:p>
            <a:pPr algn="just"/>
            <a:r>
              <a:rPr lang="en-IN" sz="2000" dirty="0" smtClean="0">
                <a:latin typeface="Calibri" pitchFamily="34" charset="0"/>
              </a:rPr>
              <a:t>The </a:t>
            </a:r>
            <a:r>
              <a:rPr lang="en-IN" sz="2000" dirty="0" smtClean="0">
                <a:latin typeface="Calibri" pitchFamily="34" charset="0"/>
              </a:rPr>
              <a:t>difference in clinical parameters such as PI, GI, PD, GR, and Attached tissue (AT) width at baseline and 12 months postoperative data within each group were assessed by </a:t>
            </a:r>
            <a:r>
              <a:rPr lang="en-IN" sz="2000" dirty="0" err="1" smtClean="0">
                <a:latin typeface="Calibri" pitchFamily="34" charset="0"/>
              </a:rPr>
              <a:t>Wilcoxon</a:t>
            </a:r>
            <a:r>
              <a:rPr lang="en-IN" sz="2000" dirty="0" smtClean="0">
                <a:latin typeface="Calibri" pitchFamily="34" charset="0"/>
              </a:rPr>
              <a:t> signed rank test. However, Mann–Whitney </a:t>
            </a:r>
            <a:r>
              <a:rPr lang="en-IN" sz="2000" dirty="0" err="1" smtClean="0">
                <a:latin typeface="Calibri" pitchFamily="34" charset="0"/>
              </a:rPr>
              <a:t>U‑test</a:t>
            </a:r>
            <a:r>
              <a:rPr lang="en-IN" sz="2000" dirty="0" smtClean="0">
                <a:latin typeface="Calibri" pitchFamily="34" charset="0"/>
              </a:rPr>
              <a:t> was used to analyze the differences between test and control groups in mean PI, GI, PD, GR, AT width and the shrinkage of the graft.</a:t>
            </a:r>
            <a:endParaRPr lang="en-US" sz="2000" dirty="0" smtClean="0">
              <a:latin typeface="Calibri" pitchFamily="34" charset="0"/>
            </a:endParaRPr>
          </a:p>
          <a:p>
            <a:pPr algn="just"/>
            <a:endParaRPr lang="en-US" sz="2000" dirty="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646906"/>
          </a:xfrm>
        </p:spPr>
        <p:txBody>
          <a:bodyPr>
            <a:normAutofit/>
          </a:bodyPr>
          <a:lstStyle/>
          <a:p>
            <a:r>
              <a:rPr lang="en-US" sz="2800" b="1" dirty="0" smtClean="0">
                <a:latin typeface="Calibri" pitchFamily="34" charset="0"/>
              </a:rPr>
              <a:t>RESULTS</a:t>
            </a:r>
            <a:endParaRPr lang="en-US" sz="2800" b="1" dirty="0">
              <a:latin typeface="Calibri" pitchFamily="34" charset="0"/>
            </a:endParaRPr>
          </a:p>
        </p:txBody>
      </p:sp>
      <p:sp>
        <p:nvSpPr>
          <p:cNvPr id="3" name="Content Placeholder 2"/>
          <p:cNvSpPr>
            <a:spLocks noGrp="1"/>
          </p:cNvSpPr>
          <p:nvPr>
            <p:ph idx="1"/>
          </p:nvPr>
        </p:nvSpPr>
        <p:spPr>
          <a:xfrm>
            <a:off x="457200" y="838200"/>
            <a:ext cx="8229600" cy="5616608"/>
          </a:xfrm>
        </p:spPr>
        <p:txBody>
          <a:bodyPr>
            <a:normAutofit/>
          </a:bodyPr>
          <a:lstStyle/>
          <a:p>
            <a:pPr algn="just">
              <a:buNone/>
            </a:pPr>
            <a:r>
              <a:rPr lang="en-IN" sz="2000" b="1" dirty="0" smtClean="0">
                <a:solidFill>
                  <a:srgbClr val="FFC000"/>
                </a:solidFill>
                <a:latin typeface="Calibri" pitchFamily="34" charset="0"/>
              </a:rPr>
              <a:t>Clinical </a:t>
            </a:r>
            <a:r>
              <a:rPr lang="en-IN" sz="2000" b="1" dirty="0" smtClean="0">
                <a:solidFill>
                  <a:srgbClr val="FFC000"/>
                </a:solidFill>
                <a:latin typeface="Calibri" pitchFamily="34" charset="0"/>
              </a:rPr>
              <a:t>observations</a:t>
            </a:r>
            <a:endParaRPr lang="en-IN" sz="1800" dirty="0" smtClean="0">
              <a:latin typeface="Calibri" pitchFamily="34" charset="0"/>
            </a:endParaRPr>
          </a:p>
          <a:p>
            <a:pPr algn="just"/>
            <a:r>
              <a:rPr lang="en-IN" sz="2000" dirty="0" smtClean="0">
                <a:latin typeface="Calibri" pitchFamily="34" charset="0"/>
              </a:rPr>
              <a:t>The </a:t>
            </a:r>
            <a:r>
              <a:rPr lang="en-IN" sz="2000" dirty="0" smtClean="0">
                <a:latin typeface="Calibri" pitchFamily="34" charset="0"/>
              </a:rPr>
              <a:t>wound healing was uneventful without any </a:t>
            </a:r>
            <a:r>
              <a:rPr lang="en-IN" sz="2000" dirty="0" err="1" smtClean="0">
                <a:latin typeface="Calibri" pitchFamily="34" charset="0"/>
              </a:rPr>
              <a:t>graft‑related</a:t>
            </a:r>
            <a:r>
              <a:rPr lang="en-IN" sz="2000" dirty="0" smtClean="0">
                <a:latin typeface="Calibri" pitchFamily="34" charset="0"/>
              </a:rPr>
              <a:t> adverse effects. The postoperative examination after12 months revealed increased zone of attached gingiva both in FGG and ADM allograft groups though FGG showed far superior results than the ADM group. On the other, there was an excellent blending of </a:t>
            </a:r>
            <a:r>
              <a:rPr lang="en-IN" sz="2000" dirty="0" err="1" smtClean="0">
                <a:latin typeface="Calibri" pitchFamily="34" charset="0"/>
              </a:rPr>
              <a:t>color</a:t>
            </a:r>
            <a:r>
              <a:rPr lang="en-IN" sz="2000" dirty="0" smtClean="0">
                <a:latin typeface="Calibri" pitchFamily="34" charset="0"/>
              </a:rPr>
              <a:t> and texture with the adjacent native tissues at the </a:t>
            </a:r>
            <a:r>
              <a:rPr lang="en-IN" sz="2000" dirty="0" err="1" smtClean="0">
                <a:latin typeface="Calibri" pitchFamily="34" charset="0"/>
              </a:rPr>
              <a:t>ADM‑treated</a:t>
            </a:r>
            <a:r>
              <a:rPr lang="en-IN" sz="2000" dirty="0" smtClean="0">
                <a:latin typeface="Calibri" pitchFamily="34" charset="0"/>
              </a:rPr>
              <a:t> sites though </a:t>
            </a:r>
            <a:r>
              <a:rPr lang="en-IN" sz="2000" dirty="0" err="1" smtClean="0">
                <a:latin typeface="Calibri" pitchFamily="34" charset="0"/>
              </a:rPr>
              <a:t>FGG‑treated</a:t>
            </a:r>
            <a:r>
              <a:rPr lang="en-IN" sz="2000" dirty="0" smtClean="0">
                <a:latin typeface="Calibri" pitchFamily="34" charset="0"/>
              </a:rPr>
              <a:t> sites were associated with the slightly different </a:t>
            </a:r>
            <a:r>
              <a:rPr lang="en-IN" sz="2000" dirty="0" err="1" smtClean="0">
                <a:latin typeface="Calibri" pitchFamily="34" charset="0"/>
              </a:rPr>
              <a:t>color</a:t>
            </a:r>
            <a:r>
              <a:rPr lang="en-IN" sz="2000" dirty="0" smtClean="0">
                <a:latin typeface="Calibri" pitchFamily="34" charset="0"/>
              </a:rPr>
              <a:t> of the healed tissues with visible borders demarcating the adjacent areas. </a:t>
            </a:r>
            <a:endParaRPr lang="en-IN" sz="2000" dirty="0" smtClean="0">
              <a:latin typeface="Calibri" pitchFamily="34" charset="0"/>
            </a:endParaRPr>
          </a:p>
          <a:p>
            <a:pPr algn="just">
              <a:buNone/>
            </a:pPr>
            <a:endParaRPr lang="en-IN" sz="2000" dirty="0" smtClean="0">
              <a:latin typeface="Calibri" pitchFamily="34" charset="0"/>
            </a:endParaRPr>
          </a:p>
          <a:p>
            <a:pPr algn="just"/>
            <a:r>
              <a:rPr lang="en-IN" sz="2000" dirty="0" smtClean="0">
                <a:latin typeface="Calibri" pitchFamily="34" charset="0"/>
              </a:rPr>
              <a:t>In </a:t>
            </a:r>
            <a:r>
              <a:rPr lang="en-IN" sz="2000" dirty="0" smtClean="0">
                <a:latin typeface="Calibri" pitchFamily="34" charset="0"/>
              </a:rPr>
              <a:t>ADM allograft group, the </a:t>
            </a:r>
            <a:r>
              <a:rPr lang="en-IN" sz="2000" dirty="0" err="1" smtClean="0">
                <a:latin typeface="Calibri" pitchFamily="34" charset="0"/>
              </a:rPr>
              <a:t>epithelization</a:t>
            </a:r>
            <a:r>
              <a:rPr lang="en-IN" sz="2000" dirty="0" smtClean="0">
                <a:latin typeface="Calibri" pitchFamily="34" charset="0"/>
              </a:rPr>
              <a:t> appeared at 4 weeks and </a:t>
            </a:r>
            <a:r>
              <a:rPr lang="en-IN" sz="2000" dirty="0" err="1" smtClean="0">
                <a:latin typeface="Calibri" pitchFamily="34" charset="0"/>
              </a:rPr>
              <a:t>keratinization</a:t>
            </a:r>
            <a:r>
              <a:rPr lang="en-IN" sz="2000" dirty="0" smtClean="0">
                <a:latin typeface="Calibri" pitchFamily="34" charset="0"/>
              </a:rPr>
              <a:t> of newly formed attached tissue was not obvious until 6–8 weeks postoperatively. Maturation and stability of the attached gingiva were achieved at 12 weeks and were maintained till 12 months postoperatively. However, the healing period appeared slightly longer for ADM allograft than the FGG.</a:t>
            </a:r>
            <a:endParaRPr lang="en-US" sz="2000" dirty="0" smtClean="0">
              <a:latin typeface="Calibri"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646906"/>
          </a:xfrm>
        </p:spPr>
        <p:txBody>
          <a:bodyPr>
            <a:normAutofit/>
          </a:bodyPr>
          <a:lstStyle/>
          <a:p>
            <a:r>
              <a:rPr lang="en-US" sz="2800" b="1" dirty="0" smtClean="0">
                <a:latin typeface="Calibri" pitchFamily="34" charset="0"/>
              </a:rPr>
              <a:t>RESULTS</a:t>
            </a:r>
            <a:endParaRPr lang="en-US" sz="2800" b="1" dirty="0">
              <a:latin typeface="Calibri" pitchFamily="34" charset="0"/>
            </a:endParaRPr>
          </a:p>
        </p:txBody>
      </p:sp>
      <p:sp>
        <p:nvSpPr>
          <p:cNvPr id="3" name="Content Placeholder 2"/>
          <p:cNvSpPr>
            <a:spLocks noGrp="1"/>
          </p:cNvSpPr>
          <p:nvPr>
            <p:ph idx="1"/>
          </p:nvPr>
        </p:nvSpPr>
        <p:spPr>
          <a:xfrm>
            <a:off x="457200" y="838200"/>
            <a:ext cx="8229600" cy="5616608"/>
          </a:xfrm>
        </p:spPr>
        <p:txBody>
          <a:bodyPr>
            <a:normAutofit/>
          </a:bodyPr>
          <a:lstStyle/>
          <a:p>
            <a:pPr algn="just">
              <a:buNone/>
            </a:pPr>
            <a:r>
              <a:rPr lang="en-IN" sz="2400" b="1" dirty="0" smtClean="0">
                <a:solidFill>
                  <a:srgbClr val="FFC000"/>
                </a:solidFill>
                <a:latin typeface="Calibri" pitchFamily="34" charset="0"/>
              </a:rPr>
              <a:t>Clinical measurements</a:t>
            </a:r>
            <a:endParaRPr lang="en-US" sz="2400" dirty="0" smtClean="0">
              <a:solidFill>
                <a:srgbClr val="FFC000"/>
              </a:solidFill>
              <a:latin typeface="Calibri" pitchFamily="34" charset="0"/>
            </a:endParaRPr>
          </a:p>
          <a:p>
            <a:pPr algn="just"/>
            <a:r>
              <a:rPr lang="en-IN" sz="2000" dirty="0" smtClean="0">
                <a:latin typeface="Calibri" pitchFamily="34" charset="0"/>
              </a:rPr>
              <a:t>On comparison between baseline and 12 months postoperative evaluation, no statistically significant difference (</a:t>
            </a:r>
            <a:r>
              <a:rPr lang="en-IN" sz="2000" i="1" dirty="0" smtClean="0">
                <a:latin typeface="Calibri" pitchFamily="34" charset="0"/>
              </a:rPr>
              <a:t>P</a:t>
            </a:r>
            <a:r>
              <a:rPr lang="en-IN" sz="2000" dirty="0" smtClean="0">
                <a:latin typeface="Calibri" pitchFamily="34" charset="0"/>
              </a:rPr>
              <a:t>&gt; 0.05) was found for any of the variables (PI, GI, PD, and GR) between FGG and ADM allograft groups (Mann–Whitney </a:t>
            </a:r>
            <a:r>
              <a:rPr lang="en-IN" sz="2000" dirty="0" err="1" smtClean="0">
                <a:latin typeface="Calibri" pitchFamily="34" charset="0"/>
              </a:rPr>
              <a:t>U‑test</a:t>
            </a:r>
            <a:r>
              <a:rPr lang="en-IN" sz="2000" dirty="0" smtClean="0">
                <a:latin typeface="Calibri" pitchFamily="34" charset="0"/>
              </a:rPr>
              <a:t>) </a:t>
            </a:r>
            <a:r>
              <a:rPr lang="en-IN" sz="2000" dirty="0" smtClean="0">
                <a:latin typeface="Calibri" pitchFamily="34" charset="0"/>
              </a:rPr>
              <a:t>. </a:t>
            </a:r>
            <a:r>
              <a:rPr lang="en-IN" sz="2000" dirty="0" smtClean="0">
                <a:latin typeface="Calibri" pitchFamily="34" charset="0"/>
              </a:rPr>
              <a:t>The width of attached gingiva increased significantly (</a:t>
            </a:r>
            <a:r>
              <a:rPr lang="en-IN" sz="2000" i="1" dirty="0" smtClean="0">
                <a:latin typeface="Calibri" pitchFamily="34" charset="0"/>
              </a:rPr>
              <a:t>P</a:t>
            </a:r>
            <a:r>
              <a:rPr lang="en-IN" sz="2000" dirty="0" smtClean="0">
                <a:latin typeface="Calibri" pitchFamily="34" charset="0"/>
              </a:rPr>
              <a:t>&lt; 0.01) following both the treatments. </a:t>
            </a:r>
            <a:r>
              <a:rPr lang="en-IN" sz="2000" dirty="0" smtClean="0">
                <a:latin typeface="Calibri" pitchFamily="34" charset="0"/>
              </a:rPr>
              <a:t>However</a:t>
            </a:r>
            <a:r>
              <a:rPr lang="en-IN" sz="2000" dirty="0" smtClean="0">
                <a:latin typeface="Calibri" pitchFamily="34" charset="0"/>
              </a:rPr>
              <a:t>, the sites treated with ADM allograft demonstrated a comparatively lesser gain in the width of attached gingiva than the </a:t>
            </a:r>
            <a:r>
              <a:rPr lang="en-IN" sz="2000" dirty="0" err="1" smtClean="0">
                <a:latin typeface="Calibri" pitchFamily="34" charset="0"/>
              </a:rPr>
              <a:t>FGG‑treated</a:t>
            </a:r>
            <a:r>
              <a:rPr lang="en-IN" sz="2000" dirty="0" smtClean="0">
                <a:latin typeface="Calibri" pitchFamily="34" charset="0"/>
              </a:rPr>
              <a:t> sites at 12 months of </a:t>
            </a:r>
            <a:r>
              <a:rPr lang="en-IN" sz="2000" dirty="0" err="1" smtClean="0">
                <a:latin typeface="Calibri" pitchFamily="34" charset="0"/>
              </a:rPr>
              <a:t>postsurgery</a:t>
            </a:r>
            <a:r>
              <a:rPr lang="en-IN" sz="2000" dirty="0" smtClean="0">
                <a:latin typeface="Calibri" pitchFamily="34" charset="0"/>
              </a:rPr>
              <a:t> (2.13 mm vs. 4.8 mm, respectively</a:t>
            </a:r>
            <a:r>
              <a:rPr lang="en-IN" sz="2000" dirty="0" smtClean="0">
                <a:latin typeface="Calibri" pitchFamily="34" charset="0"/>
              </a:rPr>
              <a:t>). </a:t>
            </a:r>
          </a:p>
          <a:p>
            <a:pPr algn="just">
              <a:buNone/>
            </a:pPr>
            <a:endParaRPr lang="en-IN" sz="2000" dirty="0" smtClean="0">
              <a:latin typeface="Calibri" pitchFamily="34" charset="0"/>
            </a:endParaRPr>
          </a:p>
          <a:p>
            <a:pPr algn="just"/>
            <a:r>
              <a:rPr lang="en-IN" sz="2000" dirty="0" smtClean="0">
                <a:latin typeface="Calibri" pitchFamily="34" charset="0"/>
              </a:rPr>
              <a:t>This </a:t>
            </a:r>
            <a:r>
              <a:rPr lang="en-IN" sz="2000" dirty="0" smtClean="0">
                <a:latin typeface="Calibri" pitchFamily="34" charset="0"/>
              </a:rPr>
              <a:t>difference in increased width of attached gingiva between the two treatment modality was statistically significant (</a:t>
            </a:r>
            <a:r>
              <a:rPr lang="en-IN" sz="2000" i="1" dirty="0" smtClean="0">
                <a:latin typeface="Calibri" pitchFamily="34" charset="0"/>
              </a:rPr>
              <a:t>P</a:t>
            </a:r>
            <a:r>
              <a:rPr lang="en-IN" sz="2000" dirty="0" smtClean="0">
                <a:latin typeface="Calibri" pitchFamily="34" charset="0"/>
              </a:rPr>
              <a:t>&lt; 0.01). Comparison of the percentage shrinkage of the grafts between the two groups at baseline and 12 months showed that ADM site had significantly more shrinkage (76.6%) than </a:t>
            </a:r>
            <a:r>
              <a:rPr lang="en-IN" sz="2000" dirty="0" err="1" smtClean="0">
                <a:latin typeface="Calibri" pitchFamily="34" charset="0"/>
              </a:rPr>
              <a:t>FGGsite</a:t>
            </a:r>
            <a:r>
              <a:rPr lang="en-IN" sz="2000" dirty="0" smtClean="0">
                <a:latin typeface="Calibri" pitchFamily="34" charset="0"/>
              </a:rPr>
              <a:t> (49.7%)</a:t>
            </a:r>
            <a:endParaRPr lang="en-US" sz="2000" dirty="0" smtClean="0">
              <a:latin typeface="Calibri"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a:bodyPr>
          <a:lstStyle/>
          <a:p>
            <a:r>
              <a:rPr lang="en-US" sz="2800" b="1" dirty="0" smtClean="0">
                <a:latin typeface="Calibri" pitchFamily="34" charset="0"/>
              </a:rPr>
              <a:t>Discussion</a:t>
            </a:r>
            <a:endParaRPr lang="en-US" sz="2800" b="1" dirty="0">
              <a:latin typeface="Calibri" pitchFamily="34" charset="0"/>
            </a:endParaRPr>
          </a:p>
        </p:txBody>
      </p:sp>
      <p:sp>
        <p:nvSpPr>
          <p:cNvPr id="3" name="Content Placeholder 2"/>
          <p:cNvSpPr>
            <a:spLocks noGrp="1"/>
          </p:cNvSpPr>
          <p:nvPr>
            <p:ph idx="1"/>
          </p:nvPr>
        </p:nvSpPr>
        <p:spPr>
          <a:xfrm>
            <a:off x="457200" y="609600"/>
            <a:ext cx="8229600" cy="5845208"/>
          </a:xfrm>
        </p:spPr>
        <p:txBody>
          <a:bodyPr>
            <a:normAutofit/>
          </a:bodyPr>
          <a:lstStyle/>
          <a:p>
            <a:pPr algn="just"/>
            <a:r>
              <a:rPr lang="en-IN" sz="1800" dirty="0" smtClean="0">
                <a:latin typeface="Calibri" pitchFamily="34" charset="0"/>
              </a:rPr>
              <a:t>It has been postulated that the presence of an inadequate width of keratinized gingiva around the teeth[2‑4] and implants[24‑26] is often associated with difficult plaque control, persistent gingival inflammation, and GR. For decades, one of the main goals of </a:t>
            </a:r>
            <a:r>
              <a:rPr lang="en-IN" sz="1800" dirty="0" err="1" smtClean="0">
                <a:latin typeface="Calibri" pitchFamily="34" charset="0"/>
              </a:rPr>
              <a:t>mucogingival</a:t>
            </a:r>
            <a:r>
              <a:rPr lang="en-IN" sz="1800" dirty="0" smtClean="0">
                <a:latin typeface="Calibri" pitchFamily="34" charset="0"/>
              </a:rPr>
              <a:t> surgical procedures was to widen the zone of attached gingiva in areas where it is deficient to improve the periodontal health. The controversy continues to exist regarding the philosophy of determining how much attached gingiva, if any, was required for maintaining good gingival health. </a:t>
            </a:r>
            <a:endParaRPr lang="en-US" sz="1800" dirty="0" smtClean="0">
              <a:latin typeface="Calibri" pitchFamily="34" charset="0"/>
            </a:endParaRPr>
          </a:p>
          <a:p>
            <a:pPr algn="just"/>
            <a:r>
              <a:rPr lang="en-IN" sz="1800" dirty="0" smtClean="0">
                <a:latin typeface="Calibri" pitchFamily="34" charset="0"/>
              </a:rPr>
              <a:t>Though some authors[2‑4] advocated the requirement of a minimum of 2 mm width of attached gingiva sufficient to guarantee a healthy periodontium, other observations indicated that even &lt;1 mm of attached gingiva is adequate when marginal inflammation is under control.[5,6] However, </a:t>
            </a:r>
            <a:r>
              <a:rPr lang="en-IN" sz="1800" dirty="0" err="1" smtClean="0">
                <a:latin typeface="Calibri" pitchFamily="34" charset="0"/>
              </a:rPr>
              <a:t>evidence‑based</a:t>
            </a:r>
            <a:r>
              <a:rPr lang="en-IN" sz="1800" dirty="0" smtClean="0">
                <a:latin typeface="Calibri" pitchFamily="34" charset="0"/>
              </a:rPr>
              <a:t> data seem to suggest that an intact </a:t>
            </a:r>
            <a:r>
              <a:rPr lang="en-IN" sz="1800" dirty="0" err="1" smtClean="0">
                <a:latin typeface="Calibri" pitchFamily="34" charset="0"/>
              </a:rPr>
              <a:t>mucogingival</a:t>
            </a:r>
            <a:r>
              <a:rPr lang="en-IN" sz="1800" dirty="0" smtClean="0">
                <a:latin typeface="Calibri" pitchFamily="34" charset="0"/>
              </a:rPr>
              <a:t> complex including an adequate band of keratinized gingiva is necessary for maintaining the sustained periodontal health</a:t>
            </a:r>
            <a:r>
              <a:rPr lang="en-IN" sz="1800" dirty="0" smtClean="0">
                <a:latin typeface="Calibri" pitchFamily="34" charset="0"/>
              </a:rPr>
              <a:t>.</a:t>
            </a:r>
          </a:p>
          <a:p>
            <a:pPr algn="just"/>
            <a:r>
              <a:rPr lang="en-IN" sz="1800" dirty="0" smtClean="0">
                <a:latin typeface="Calibri" pitchFamily="34" charset="0"/>
              </a:rPr>
              <a:t>Though the technique of FGG is in the practice since its introduction in 1963, it is still considered as gold standard and the most predictable gingival augmentation procedure. The term “Free gingival graft” seems to be misleading because “free gingiva” is the unattached gingiva surrounding the teeth and this tissue is not used in the grafting procedure. In addition, the palatal tissue used for grafting is not actually gingiva but technically </a:t>
            </a:r>
            <a:r>
              <a:rPr lang="en-IN" sz="1800" dirty="0" err="1" smtClean="0">
                <a:latin typeface="Calibri" pitchFamily="34" charset="0"/>
              </a:rPr>
              <a:t>masticatory</a:t>
            </a:r>
            <a:r>
              <a:rPr lang="en-IN" sz="1800" dirty="0" smtClean="0">
                <a:latin typeface="Calibri" pitchFamily="34" charset="0"/>
              </a:rPr>
              <a:t> mucosa</a:t>
            </a:r>
            <a:r>
              <a:rPr lang="en-IN" sz="1800" dirty="0" smtClean="0">
                <a:latin typeface="Calibri" pitchFamily="34" charset="0"/>
              </a:rPr>
              <a:t>.</a:t>
            </a:r>
            <a:endParaRPr lang="en-US" sz="1800" dirty="0" smtClean="0">
              <a:latin typeface="Calibri" pitchFamily="34" charset="0"/>
            </a:endParaRPr>
          </a:p>
          <a:p>
            <a:pPr algn="just"/>
            <a:endParaRPr lang="en-IN" sz="1800" dirty="0" smtClean="0">
              <a:latin typeface="Calibri" pitchFamily="34" charset="0"/>
            </a:endParaRPr>
          </a:p>
          <a:p>
            <a:pPr algn="just"/>
            <a:endParaRPr lang="en-US" sz="1800" dirty="0" smtClean="0">
              <a:latin typeface="Calibri"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a:bodyPr>
          <a:lstStyle/>
          <a:p>
            <a:r>
              <a:rPr lang="en-US" sz="2800" b="1" dirty="0" smtClean="0">
                <a:latin typeface="Calibri" pitchFamily="34" charset="0"/>
              </a:rPr>
              <a:t>Discussion</a:t>
            </a:r>
            <a:endParaRPr lang="en-US" sz="2800" b="1" dirty="0">
              <a:latin typeface="Calibri" pitchFamily="34" charset="0"/>
            </a:endParaRPr>
          </a:p>
        </p:txBody>
      </p:sp>
      <p:sp>
        <p:nvSpPr>
          <p:cNvPr id="3" name="Content Placeholder 2"/>
          <p:cNvSpPr>
            <a:spLocks noGrp="1"/>
          </p:cNvSpPr>
          <p:nvPr>
            <p:ph idx="1"/>
          </p:nvPr>
        </p:nvSpPr>
        <p:spPr>
          <a:xfrm>
            <a:off x="457200" y="609600"/>
            <a:ext cx="8229600" cy="5845208"/>
          </a:xfrm>
        </p:spPr>
        <p:txBody>
          <a:bodyPr>
            <a:normAutofit/>
          </a:bodyPr>
          <a:lstStyle/>
          <a:p>
            <a:pPr algn="just"/>
            <a:r>
              <a:rPr lang="en-IN" sz="1800" dirty="0" smtClean="0">
                <a:latin typeface="Calibri" pitchFamily="34" charset="0"/>
              </a:rPr>
              <a:t>However, these terminologies are routinely in practice despite their ambiguous meaning and description. The clinical performance of autogenous FGG is always considered superior to </a:t>
            </a:r>
            <a:r>
              <a:rPr lang="en-IN" sz="1800" dirty="0" smtClean="0">
                <a:latin typeface="Calibri" pitchFamily="34" charset="0"/>
              </a:rPr>
              <a:t>other contemporary </a:t>
            </a:r>
            <a:r>
              <a:rPr lang="en-IN" sz="1800" dirty="0" smtClean="0">
                <a:latin typeface="Calibri" pitchFamily="34" charset="0"/>
              </a:rPr>
              <a:t>gingival augmentation procedures in terms of its effectiveness, reliability, and a high degree of predictability, as also was evident in the present study.</a:t>
            </a:r>
            <a:endParaRPr lang="en-US" sz="1800" dirty="0" smtClean="0">
              <a:latin typeface="Calibri" pitchFamily="34" charset="0"/>
            </a:endParaRPr>
          </a:p>
          <a:p>
            <a:pPr algn="just"/>
            <a:r>
              <a:rPr lang="en-IN" sz="1800" dirty="0" smtClean="0">
                <a:latin typeface="Calibri" pitchFamily="34" charset="0"/>
              </a:rPr>
              <a:t>In the present study, though there was a significant improvement in clinical parameters, in both the gingival augmentation procedures when baseline parameters were compared with 12‑month </a:t>
            </a:r>
            <a:r>
              <a:rPr lang="en-IN" sz="1800" dirty="0" err="1" smtClean="0">
                <a:latin typeface="Calibri" pitchFamily="34" charset="0"/>
              </a:rPr>
              <a:t>follow‑up</a:t>
            </a:r>
            <a:r>
              <a:rPr lang="en-IN" sz="1800" dirty="0" smtClean="0">
                <a:latin typeface="Calibri" pitchFamily="34" charset="0"/>
              </a:rPr>
              <a:t> data. However on the inter‑group comparison, a significant difference was found between the two treatment modalities in terms of the key variables such as increase in the amount and resultant width of keratinized gingiva; the ADM allograft was found comparatively less effective and less predictable than the autogenous FGG. </a:t>
            </a:r>
            <a:endParaRPr lang="en-IN" sz="1800" dirty="0" smtClean="0">
              <a:latin typeface="Calibri" pitchFamily="34" charset="0"/>
            </a:endParaRPr>
          </a:p>
          <a:p>
            <a:pPr algn="just"/>
            <a:r>
              <a:rPr lang="en-IN" sz="1800" dirty="0" smtClean="0">
                <a:latin typeface="Calibri" pitchFamily="34" charset="0"/>
              </a:rPr>
              <a:t>These results are in agreement with that of other studies[7,8] and may be attributed to the cumulative effects of significant structural differences that exist between FGG and ADM allograft. Since the </a:t>
            </a:r>
            <a:r>
              <a:rPr lang="en-IN" sz="1800" dirty="0" smtClean="0">
                <a:latin typeface="Calibri" pitchFamily="34" charset="0"/>
              </a:rPr>
              <a:t>non vital </a:t>
            </a:r>
            <a:r>
              <a:rPr lang="en-IN" sz="1800" dirty="0" smtClean="0">
                <a:latin typeface="Calibri" pitchFamily="34" charset="0"/>
              </a:rPr>
              <a:t>matrix of ADM allograft has no blood vessels or cells, its incorporation is slower and depends exclusively on cell and blood vessel infiltration from the </a:t>
            </a:r>
            <a:r>
              <a:rPr lang="en-IN" sz="1800" dirty="0" err="1" smtClean="0">
                <a:latin typeface="Calibri" pitchFamily="34" charset="0"/>
              </a:rPr>
              <a:t>periosteum</a:t>
            </a:r>
            <a:r>
              <a:rPr lang="en-IN" sz="1800" dirty="0" smtClean="0">
                <a:latin typeface="Calibri" pitchFamily="34" charset="0"/>
              </a:rPr>
              <a:t> and the gingival corium that covers it. </a:t>
            </a:r>
            <a:endParaRPr lang="en-US" sz="1800" dirty="0" smtClean="0">
              <a:latin typeface="Calibri" pitchFamily="34" charset="0"/>
            </a:endParaRPr>
          </a:p>
          <a:p>
            <a:pPr algn="just"/>
            <a:endParaRPr lang="en-IN" sz="1800" dirty="0" smtClean="0">
              <a:latin typeface="Calibri" pitchFamily="34" charset="0"/>
            </a:endParaRPr>
          </a:p>
          <a:p>
            <a:pPr algn="just"/>
            <a:endParaRPr lang="en-US" sz="1800" dirty="0" smtClean="0">
              <a:latin typeface="Calibri"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a:bodyPr>
          <a:lstStyle/>
          <a:p>
            <a:r>
              <a:rPr lang="en-US" sz="2800" b="1" dirty="0" smtClean="0">
                <a:latin typeface="Calibri" pitchFamily="34" charset="0"/>
              </a:rPr>
              <a:t>Discussion</a:t>
            </a:r>
            <a:endParaRPr lang="en-US" sz="2800" b="1" dirty="0">
              <a:latin typeface="Calibri" pitchFamily="34" charset="0"/>
            </a:endParaRPr>
          </a:p>
        </p:txBody>
      </p:sp>
      <p:sp>
        <p:nvSpPr>
          <p:cNvPr id="3" name="Content Placeholder 2"/>
          <p:cNvSpPr>
            <a:spLocks noGrp="1"/>
          </p:cNvSpPr>
          <p:nvPr>
            <p:ph idx="1"/>
          </p:nvPr>
        </p:nvSpPr>
        <p:spPr>
          <a:xfrm>
            <a:off x="457200" y="609600"/>
            <a:ext cx="8229600" cy="5845208"/>
          </a:xfrm>
        </p:spPr>
        <p:txBody>
          <a:bodyPr>
            <a:normAutofit/>
          </a:bodyPr>
          <a:lstStyle/>
          <a:p>
            <a:pPr algn="just"/>
            <a:r>
              <a:rPr lang="en-IN" sz="1800" dirty="0" smtClean="0">
                <a:latin typeface="Calibri" pitchFamily="34" charset="0"/>
              </a:rPr>
              <a:t>The ADM allograft may eventually be replaced by surrounding tissues manifesting </a:t>
            </a:r>
            <a:r>
              <a:rPr lang="en-IN" sz="1800" dirty="0" err="1" smtClean="0">
                <a:latin typeface="Calibri" pitchFamily="34" charset="0"/>
              </a:rPr>
              <a:t>unfavorable</a:t>
            </a:r>
            <a:r>
              <a:rPr lang="en-IN" sz="1800" dirty="0" smtClean="0">
                <a:latin typeface="Calibri" pitchFamily="34" charset="0"/>
              </a:rPr>
              <a:t> healing characteristics and inconsistent quality of gained attached gingiva. The lack of ability of epithelial differentiation predominantly explain the more shrinkage in ADM than FGG (76% vs. 49%) and thus less gain in the width of attached gingiva than the autogenous FGG in 12‑month </a:t>
            </a:r>
            <a:r>
              <a:rPr lang="en-IN" sz="1800" dirty="0" err="1" smtClean="0">
                <a:latin typeface="Calibri" pitchFamily="34" charset="0"/>
              </a:rPr>
              <a:t>follow‑up</a:t>
            </a:r>
            <a:r>
              <a:rPr lang="en-IN" sz="1800" dirty="0" smtClean="0">
                <a:latin typeface="Calibri" pitchFamily="34" charset="0"/>
              </a:rPr>
              <a:t> though </a:t>
            </a:r>
            <a:r>
              <a:rPr lang="en-IN" sz="1800" dirty="0" smtClean="0">
                <a:latin typeface="Calibri" pitchFamily="34" charset="0"/>
              </a:rPr>
              <a:t>other studies reported the comparable outcome in both the treatment groups </a:t>
            </a:r>
            <a:endParaRPr lang="en-IN" sz="1800" dirty="0" smtClean="0">
              <a:latin typeface="Calibri" pitchFamily="34" charset="0"/>
            </a:endParaRPr>
          </a:p>
          <a:p>
            <a:pPr algn="just"/>
            <a:r>
              <a:rPr lang="en-IN" sz="1800" dirty="0" smtClean="0">
                <a:latin typeface="Calibri" pitchFamily="34" charset="0"/>
              </a:rPr>
              <a:t>Despite its clinical superiority and more predictability, certain disadvantages associated with FGG continue to spur interest for the less invasive alternatives. In the present study also, the </a:t>
            </a:r>
            <a:r>
              <a:rPr lang="en-IN" sz="1800" dirty="0" err="1" smtClean="0">
                <a:latin typeface="Calibri" pitchFamily="34" charset="0"/>
              </a:rPr>
              <a:t>esthetic</a:t>
            </a:r>
            <a:r>
              <a:rPr lang="en-IN" sz="1800" dirty="0" smtClean="0">
                <a:latin typeface="Calibri" pitchFamily="34" charset="0"/>
              </a:rPr>
              <a:t> results varied greatly in both the groups; the FGG tended to create a more “</a:t>
            </a:r>
            <a:r>
              <a:rPr lang="en-IN" sz="1800" dirty="0" err="1" smtClean="0">
                <a:latin typeface="Calibri" pitchFamily="34" charset="0"/>
              </a:rPr>
              <a:t>patch‑like</a:t>
            </a:r>
            <a:r>
              <a:rPr lang="en-IN" sz="1800" dirty="0" smtClean="0">
                <a:latin typeface="Calibri" pitchFamily="34" charset="0"/>
              </a:rPr>
              <a:t>” appearance whereas the ADM allograft yielded better </a:t>
            </a:r>
            <a:r>
              <a:rPr lang="en-IN" sz="1800" dirty="0" err="1" smtClean="0">
                <a:latin typeface="Calibri" pitchFamily="34" charset="0"/>
              </a:rPr>
              <a:t>color</a:t>
            </a:r>
            <a:r>
              <a:rPr lang="en-IN" sz="1800" dirty="0" smtClean="0">
                <a:latin typeface="Calibri" pitchFamily="34" charset="0"/>
              </a:rPr>
              <a:t> and tissue blending than the FGG. Similar observations were made by other authors in their respective studies </a:t>
            </a:r>
            <a:endParaRPr lang="en-IN" sz="1800" dirty="0" smtClean="0">
              <a:latin typeface="Calibri" pitchFamily="34" charset="0"/>
            </a:endParaRPr>
          </a:p>
          <a:p>
            <a:pPr algn="just"/>
            <a:r>
              <a:rPr lang="en-IN" sz="1800" dirty="0" smtClean="0">
                <a:latin typeface="Calibri" pitchFamily="34" charset="0"/>
              </a:rPr>
              <a:t>This phenomenon of “</a:t>
            </a:r>
            <a:r>
              <a:rPr lang="en-IN" sz="1800" dirty="0" err="1" smtClean="0">
                <a:latin typeface="Calibri" pitchFamily="34" charset="0"/>
              </a:rPr>
              <a:t>patch‑like</a:t>
            </a:r>
            <a:r>
              <a:rPr lang="en-IN" sz="1800" dirty="0" smtClean="0">
                <a:latin typeface="Calibri" pitchFamily="34" charset="0"/>
              </a:rPr>
              <a:t>” appearance can readily be explained by the fact that by retaining viable cellular components, the FGG remains vital at an ectopic site and stubbornly expresses the characteristics of palatal mucosa, On the other, ADM allograft being biologically compatible with the oral tissues is </a:t>
            </a:r>
            <a:r>
              <a:rPr lang="en-IN" sz="1800" dirty="0" smtClean="0">
                <a:latin typeface="Calibri" pitchFamily="34" charset="0"/>
              </a:rPr>
              <a:t>replaced by </a:t>
            </a:r>
            <a:r>
              <a:rPr lang="en-IN" sz="1800" dirty="0" smtClean="0">
                <a:latin typeface="Calibri" pitchFamily="34" charset="0"/>
              </a:rPr>
              <a:t>invading tissue from the adjacent areas and is most likely incorporated into the site and finally </a:t>
            </a:r>
            <a:r>
              <a:rPr lang="en-IN" sz="1800" dirty="0" err="1" smtClean="0">
                <a:latin typeface="Calibri" pitchFamily="34" charset="0"/>
              </a:rPr>
              <a:t>remodeled</a:t>
            </a:r>
            <a:r>
              <a:rPr lang="en-IN" sz="1800" dirty="0" smtClean="0">
                <a:latin typeface="Calibri" pitchFamily="34" charset="0"/>
              </a:rPr>
              <a:t>; it seems that the ADM graft itself had little influence on epithelial differentiation. </a:t>
            </a:r>
            <a:endParaRPr lang="en-US" sz="1800" dirty="0" smtClean="0">
              <a:latin typeface="Calibri" pitchFamily="34" charset="0"/>
            </a:endParaRPr>
          </a:p>
          <a:p>
            <a:pPr algn="just"/>
            <a:endParaRPr lang="en-IN" sz="1800" dirty="0" smtClean="0">
              <a:latin typeface="Calibri" pitchFamily="34" charset="0"/>
            </a:endParaRPr>
          </a:p>
          <a:p>
            <a:pPr algn="just"/>
            <a:endParaRPr lang="en-US" sz="1800" dirty="0" smtClean="0">
              <a:latin typeface="Calibri" pitchFamily="34"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a:bodyPr>
          <a:lstStyle/>
          <a:p>
            <a:r>
              <a:rPr lang="en-US" sz="2800" b="1" dirty="0" smtClean="0">
                <a:latin typeface="Calibri" pitchFamily="34" charset="0"/>
              </a:rPr>
              <a:t>Discussion</a:t>
            </a:r>
            <a:endParaRPr lang="en-US" sz="2800" b="1" dirty="0">
              <a:latin typeface="Calibri" pitchFamily="34" charset="0"/>
            </a:endParaRPr>
          </a:p>
        </p:txBody>
      </p:sp>
      <p:sp>
        <p:nvSpPr>
          <p:cNvPr id="3" name="Content Placeholder 2"/>
          <p:cNvSpPr>
            <a:spLocks noGrp="1"/>
          </p:cNvSpPr>
          <p:nvPr>
            <p:ph idx="1"/>
          </p:nvPr>
        </p:nvSpPr>
        <p:spPr>
          <a:xfrm>
            <a:off x="457200" y="609600"/>
            <a:ext cx="8229600" cy="5845208"/>
          </a:xfrm>
        </p:spPr>
        <p:txBody>
          <a:bodyPr>
            <a:normAutofit/>
          </a:bodyPr>
          <a:lstStyle/>
          <a:p>
            <a:pPr algn="just"/>
            <a:r>
              <a:rPr lang="en-IN" sz="1600" dirty="0" smtClean="0">
                <a:latin typeface="Calibri" pitchFamily="34" charset="0"/>
              </a:rPr>
              <a:t>The type of epithelium that covered the allograft seems to have been determined by the surrounding tissues. In addition, this nonimmunogenic </a:t>
            </a:r>
            <a:r>
              <a:rPr lang="en-IN" sz="1600" dirty="0" smtClean="0">
                <a:latin typeface="Calibri" pitchFamily="34" charset="0"/>
              </a:rPr>
              <a:t>freeze-dried </a:t>
            </a:r>
            <a:r>
              <a:rPr lang="en-IN" sz="1600" dirty="0" smtClean="0">
                <a:latin typeface="Calibri" pitchFamily="34" charset="0"/>
              </a:rPr>
              <a:t>allograft demonstrates no anti‑human leukocyte antigen antibody activity following its placement in humans</a:t>
            </a:r>
            <a:endParaRPr lang="en-US" sz="1600" dirty="0" smtClean="0">
              <a:latin typeface="Calibri" pitchFamily="34" charset="0"/>
            </a:endParaRPr>
          </a:p>
          <a:p>
            <a:pPr algn="just"/>
            <a:r>
              <a:rPr lang="en-IN" sz="1600" dirty="0" smtClean="0">
                <a:latin typeface="Calibri" pitchFamily="34" charset="0"/>
              </a:rPr>
              <a:t>Though, the ADM allograft is slightly less predictable and effective in gingival augmentation procedure, it is sufficient to maintain good oral hygiene and resolve persistent gingival inflammation. It also has certain advantages such </a:t>
            </a:r>
            <a:r>
              <a:rPr lang="en-IN" sz="1600" dirty="0" smtClean="0">
                <a:latin typeface="Calibri" pitchFamily="34" charset="0"/>
              </a:rPr>
              <a:t>as :</a:t>
            </a:r>
          </a:p>
          <a:p>
            <a:pPr algn="just">
              <a:buFont typeface="+mj-lt"/>
              <a:buAutoNum type="arabicPeriod"/>
            </a:pPr>
            <a:r>
              <a:rPr lang="en-IN" sz="1600" dirty="0" smtClean="0">
                <a:latin typeface="Calibri" pitchFamily="34" charset="0"/>
              </a:rPr>
              <a:t>N</a:t>
            </a:r>
            <a:r>
              <a:rPr lang="en-IN" sz="1600" dirty="0" smtClean="0">
                <a:latin typeface="Calibri" pitchFamily="34" charset="0"/>
              </a:rPr>
              <a:t>ot </a:t>
            </a:r>
            <a:r>
              <a:rPr lang="en-IN" sz="1600" dirty="0" smtClean="0">
                <a:latin typeface="Calibri" pitchFamily="34" charset="0"/>
              </a:rPr>
              <a:t>requiring second surgical site for graft procurement, </a:t>
            </a:r>
            <a:endParaRPr lang="en-US" sz="1600" dirty="0" smtClean="0">
              <a:latin typeface="Calibri" pitchFamily="34" charset="0"/>
            </a:endParaRPr>
          </a:p>
          <a:p>
            <a:pPr algn="just">
              <a:buFont typeface="+mj-lt"/>
              <a:buAutoNum type="arabicPeriod"/>
            </a:pPr>
            <a:r>
              <a:rPr lang="en-IN" sz="1600" dirty="0" smtClean="0">
                <a:latin typeface="Calibri" pitchFamily="34" charset="0"/>
              </a:rPr>
              <a:t>L</a:t>
            </a:r>
            <a:r>
              <a:rPr lang="en-IN" sz="1600" dirty="0" smtClean="0">
                <a:latin typeface="Calibri" pitchFamily="34" charset="0"/>
              </a:rPr>
              <a:t>ess </a:t>
            </a:r>
            <a:r>
              <a:rPr lang="en-IN" sz="1600" dirty="0" smtClean="0">
                <a:latin typeface="Calibri" pitchFamily="34" charset="0"/>
              </a:rPr>
              <a:t>invasive surgical procedure with reduced morbidity</a:t>
            </a:r>
            <a:endParaRPr lang="en-US" sz="1600" dirty="0" smtClean="0">
              <a:latin typeface="Calibri" pitchFamily="34" charset="0"/>
            </a:endParaRPr>
          </a:p>
          <a:p>
            <a:pPr algn="just">
              <a:buFont typeface="+mj-lt"/>
              <a:buAutoNum type="arabicPeriod"/>
            </a:pPr>
            <a:r>
              <a:rPr lang="en-IN" sz="1600" dirty="0" smtClean="0">
                <a:latin typeface="Calibri" pitchFamily="34" charset="0"/>
              </a:rPr>
              <a:t> I</a:t>
            </a:r>
            <a:r>
              <a:rPr lang="en-IN" sz="1600" dirty="0" smtClean="0">
                <a:latin typeface="Calibri" pitchFamily="34" charset="0"/>
              </a:rPr>
              <a:t>t </a:t>
            </a:r>
            <a:r>
              <a:rPr lang="en-IN" sz="1600" dirty="0" smtClean="0">
                <a:latin typeface="Calibri" pitchFamily="34" charset="0"/>
              </a:rPr>
              <a:t>provides a uniform thickness; easily trimmed, well adaptable material, and requires a short time (&lt;10 min) to rehydrate before it can be used.</a:t>
            </a:r>
            <a:endParaRPr lang="en-US" sz="1600" dirty="0" smtClean="0">
              <a:latin typeface="Calibri" pitchFamily="34" charset="0"/>
            </a:endParaRPr>
          </a:p>
          <a:p>
            <a:pPr algn="just">
              <a:buFont typeface="+mj-lt"/>
              <a:buAutoNum type="arabicPeriod"/>
            </a:pPr>
            <a:r>
              <a:rPr lang="en-IN" sz="1600" dirty="0" smtClean="0">
                <a:latin typeface="Calibri" pitchFamily="34" charset="0"/>
              </a:rPr>
              <a:t> </a:t>
            </a:r>
            <a:r>
              <a:rPr lang="en-IN" sz="1600" dirty="0" smtClean="0">
                <a:latin typeface="Calibri" pitchFamily="34" charset="0"/>
              </a:rPr>
              <a:t>Minimal </a:t>
            </a:r>
            <a:r>
              <a:rPr lang="en-IN" sz="1600" dirty="0" smtClean="0">
                <a:latin typeface="Calibri" pitchFamily="34" charset="0"/>
              </a:rPr>
              <a:t>postoperative pain without any adverse complications</a:t>
            </a:r>
            <a:endParaRPr lang="en-US" sz="1600" dirty="0" smtClean="0">
              <a:latin typeface="Calibri" pitchFamily="34" charset="0"/>
            </a:endParaRPr>
          </a:p>
          <a:p>
            <a:pPr algn="just">
              <a:buFont typeface="+mj-lt"/>
              <a:buAutoNum type="arabicPeriod"/>
            </a:pPr>
            <a:r>
              <a:rPr lang="en-IN" sz="1600" dirty="0" smtClean="0">
                <a:latin typeface="Calibri" pitchFamily="34" charset="0"/>
              </a:rPr>
              <a:t> S</a:t>
            </a:r>
            <a:r>
              <a:rPr lang="en-IN" sz="1600" dirty="0" smtClean="0">
                <a:latin typeface="Calibri" pitchFamily="34" charset="0"/>
              </a:rPr>
              <a:t>eems </a:t>
            </a:r>
            <a:r>
              <a:rPr lang="en-IN" sz="1600" dirty="0" smtClean="0">
                <a:latin typeface="Calibri" pitchFamily="34" charset="0"/>
              </a:rPr>
              <a:t>to be easily handled material </a:t>
            </a:r>
            <a:endParaRPr lang="en-US" sz="1600" dirty="0" smtClean="0">
              <a:latin typeface="Calibri" pitchFamily="34" charset="0"/>
            </a:endParaRPr>
          </a:p>
          <a:p>
            <a:pPr algn="just">
              <a:buFont typeface="+mj-lt"/>
              <a:buAutoNum type="arabicPeriod"/>
            </a:pPr>
            <a:r>
              <a:rPr lang="en-IN" sz="1600" dirty="0" smtClean="0">
                <a:latin typeface="Calibri" pitchFamily="34" charset="0"/>
              </a:rPr>
              <a:t>C</a:t>
            </a:r>
            <a:r>
              <a:rPr lang="en-IN" sz="1600" dirty="0" smtClean="0">
                <a:latin typeface="Calibri" pitchFamily="34" charset="0"/>
              </a:rPr>
              <a:t>omplete </a:t>
            </a:r>
            <a:r>
              <a:rPr lang="en-IN" sz="1600" dirty="0" smtClean="0">
                <a:latin typeface="Calibri" pitchFamily="34" charset="0"/>
              </a:rPr>
              <a:t>integration with the host tissues </a:t>
            </a:r>
            <a:endParaRPr lang="en-US" sz="1600" dirty="0" smtClean="0">
              <a:latin typeface="Calibri" pitchFamily="34" charset="0"/>
            </a:endParaRPr>
          </a:p>
          <a:p>
            <a:pPr algn="just">
              <a:buFont typeface="+mj-lt"/>
              <a:buAutoNum type="arabicPeriod"/>
            </a:pPr>
            <a:r>
              <a:rPr lang="en-IN" sz="1600" dirty="0" smtClean="0">
                <a:latin typeface="Calibri" pitchFamily="34" charset="0"/>
              </a:rPr>
              <a:t>ADM </a:t>
            </a:r>
            <a:r>
              <a:rPr lang="en-IN" sz="1600" dirty="0" smtClean="0">
                <a:latin typeface="Calibri" pitchFamily="34" charset="0"/>
              </a:rPr>
              <a:t>sites have subjectively demonstrated better esthetics and blending with the surrounding tissue </a:t>
            </a:r>
            <a:endParaRPr lang="en-US" sz="1600" dirty="0" smtClean="0">
              <a:latin typeface="Calibri" pitchFamily="34" charset="0"/>
            </a:endParaRPr>
          </a:p>
          <a:p>
            <a:pPr algn="just">
              <a:buFont typeface="+mj-lt"/>
              <a:buAutoNum type="arabicPeriod"/>
            </a:pPr>
            <a:r>
              <a:rPr lang="en-IN" sz="1600" dirty="0" smtClean="0">
                <a:latin typeface="Calibri" pitchFamily="34" charset="0"/>
              </a:rPr>
              <a:t>U</a:t>
            </a:r>
            <a:r>
              <a:rPr lang="en-IN" sz="1600" dirty="0" smtClean="0">
                <a:latin typeface="Calibri" pitchFamily="34" charset="0"/>
              </a:rPr>
              <a:t>nlimited </a:t>
            </a:r>
            <a:r>
              <a:rPr lang="en-IN" sz="1600" dirty="0" smtClean="0">
                <a:latin typeface="Calibri" pitchFamily="34" charset="0"/>
              </a:rPr>
              <a:t>supply to treat the larger and multiple sites. These features suggested that ADM can be effectively used as an alternative to autogenous gingival graft for gingival augmentation procedures. However, further studies are necessary with larger sample size and </a:t>
            </a:r>
            <a:r>
              <a:rPr lang="en-IN" sz="1600" dirty="0" smtClean="0">
                <a:latin typeface="Calibri" pitchFamily="34" charset="0"/>
              </a:rPr>
              <a:t>long-term follow-up </a:t>
            </a:r>
            <a:r>
              <a:rPr lang="en-IN" sz="1600" dirty="0" smtClean="0">
                <a:latin typeface="Calibri" pitchFamily="34" charset="0"/>
              </a:rPr>
              <a:t>to validate the results and for further insight into the use of tissue engineering in gingival augmentation procedure and also compare it with other recent advances in this field.</a:t>
            </a:r>
            <a:endParaRPr lang="en-US" sz="1600" dirty="0" smtClean="0">
              <a:latin typeface="Calibri" pitchFamily="34" charset="0"/>
            </a:endParaRPr>
          </a:p>
          <a:p>
            <a:pPr algn="just"/>
            <a:endParaRPr lang="en-IN" sz="1800" dirty="0" smtClean="0">
              <a:latin typeface="Calibri" pitchFamily="34" charset="0"/>
            </a:endParaRPr>
          </a:p>
          <a:p>
            <a:pPr algn="just"/>
            <a:endParaRPr lang="en-US" sz="1800" dirty="0" smtClean="0">
              <a:latin typeface="Calibri" pitchFamily="34"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99306"/>
          </a:xfrm>
        </p:spPr>
        <p:txBody>
          <a:bodyPr>
            <a:normAutofit/>
          </a:bodyPr>
          <a:lstStyle/>
          <a:p>
            <a:r>
              <a:rPr lang="en-US" sz="2800" b="1" dirty="0" smtClean="0">
                <a:latin typeface="Calibri" pitchFamily="34" charset="0"/>
                <a:cs typeface="Arial" pitchFamily="34" charset="0"/>
              </a:rPr>
              <a:t>Conclusion</a:t>
            </a:r>
            <a:endParaRPr lang="en-US" sz="2800" b="1" dirty="0">
              <a:latin typeface="Calibri" pitchFamily="34" charset="0"/>
              <a:cs typeface="Arial" pitchFamily="34" charset="0"/>
            </a:endParaRPr>
          </a:p>
        </p:txBody>
      </p:sp>
      <p:sp>
        <p:nvSpPr>
          <p:cNvPr id="3" name="Content Placeholder 2"/>
          <p:cNvSpPr>
            <a:spLocks noGrp="1"/>
          </p:cNvSpPr>
          <p:nvPr>
            <p:ph idx="1"/>
          </p:nvPr>
        </p:nvSpPr>
        <p:spPr>
          <a:xfrm>
            <a:off x="457200" y="1524000"/>
            <a:ext cx="8229600" cy="4930808"/>
          </a:xfrm>
        </p:spPr>
        <p:txBody>
          <a:bodyPr/>
          <a:lstStyle/>
          <a:p>
            <a:pPr algn="just"/>
            <a:r>
              <a:rPr lang="en-IN" sz="2400" dirty="0" smtClean="0">
                <a:latin typeface="Calibri" pitchFamily="34" charset="0"/>
              </a:rPr>
              <a:t>The results of the present clinical investigation comparing the effectiveness of FGG and ADM allograft support further studies in this direction to explore the possibility of using ADM allograft as a substitute to FGG in augmenting the areas deficient in keratinized </a:t>
            </a:r>
            <a:r>
              <a:rPr lang="en-IN" sz="2400" dirty="0" smtClean="0">
                <a:latin typeface="Calibri" pitchFamily="34" charset="0"/>
              </a:rPr>
              <a:t>gingiva.</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23106"/>
          </a:xfrm>
        </p:spPr>
        <p:txBody>
          <a:bodyPr>
            <a:normAutofit/>
          </a:bodyPr>
          <a:lstStyle/>
          <a:p>
            <a:r>
              <a:rPr lang="en-US" sz="2800" b="1" dirty="0" smtClean="0">
                <a:latin typeface="Calibri" pitchFamily="34" charset="0"/>
              </a:rPr>
              <a:t>References</a:t>
            </a:r>
            <a:endParaRPr lang="en-US" sz="2800" b="1" dirty="0">
              <a:latin typeface="Calibri" pitchFamily="34" charset="0"/>
            </a:endParaRPr>
          </a:p>
        </p:txBody>
      </p:sp>
      <p:sp>
        <p:nvSpPr>
          <p:cNvPr id="3" name="Content Placeholder 2"/>
          <p:cNvSpPr>
            <a:spLocks noGrp="1"/>
          </p:cNvSpPr>
          <p:nvPr>
            <p:ph idx="1"/>
          </p:nvPr>
        </p:nvSpPr>
        <p:spPr>
          <a:xfrm>
            <a:off x="457200" y="914400"/>
            <a:ext cx="8229600" cy="5540408"/>
          </a:xfrm>
        </p:spPr>
        <p:txBody>
          <a:bodyPr>
            <a:normAutofit fontScale="92500" lnSpcReduction="20000"/>
          </a:bodyPr>
          <a:lstStyle/>
          <a:p>
            <a:pPr marL="578358" lvl="0" indent="-514350">
              <a:buFont typeface="Wingdings" pitchFamily="2" charset="2"/>
              <a:buChar char="Ø"/>
            </a:pPr>
            <a:r>
              <a:rPr lang="en-IN" sz="1800" dirty="0" smtClean="0">
                <a:latin typeface="Calibri" pitchFamily="34" charset="0"/>
              </a:rPr>
              <a:t>Wennström JL. Mucogingival therapy. Ann </a:t>
            </a:r>
            <a:r>
              <a:rPr lang="en-IN" sz="1800" dirty="0" smtClean="0">
                <a:latin typeface="Calibri" pitchFamily="34" charset="0"/>
              </a:rPr>
              <a:t>Periodontol</a:t>
            </a:r>
            <a:endParaRPr lang="en-US" sz="1800" dirty="0" smtClean="0">
              <a:latin typeface="Calibri" pitchFamily="34" charset="0"/>
            </a:endParaRPr>
          </a:p>
          <a:p>
            <a:pPr marL="578358" lvl="0" indent="-514350">
              <a:buNone/>
            </a:pPr>
            <a:r>
              <a:rPr lang="en-US" sz="1800" dirty="0" smtClean="0">
                <a:latin typeface="Calibri" pitchFamily="34" charset="0"/>
              </a:rPr>
              <a:t>         </a:t>
            </a:r>
            <a:r>
              <a:rPr lang="en-IN" sz="1800" dirty="0" smtClean="0">
                <a:latin typeface="Calibri" pitchFamily="34" charset="0"/>
              </a:rPr>
              <a:t>1996;1:671‑701</a:t>
            </a:r>
            <a:r>
              <a:rPr lang="en-IN" sz="1800" dirty="0" smtClean="0">
                <a:latin typeface="Calibri" pitchFamily="34" charset="0"/>
              </a:rPr>
              <a:t>.</a:t>
            </a:r>
            <a:endParaRPr lang="en-US" sz="1800" dirty="0" smtClean="0">
              <a:latin typeface="Calibri" pitchFamily="34" charset="0"/>
            </a:endParaRPr>
          </a:p>
          <a:p>
            <a:pPr marL="578358" indent="-514350">
              <a:buFont typeface="Wingdings" pitchFamily="2" charset="2"/>
              <a:buChar char="Ø"/>
            </a:pPr>
            <a:endParaRPr lang="en-US" sz="1800" dirty="0" smtClean="0">
              <a:latin typeface="Calibri" pitchFamily="34" charset="0"/>
            </a:endParaRPr>
          </a:p>
          <a:p>
            <a:pPr marL="578358" lvl="0" indent="-514350">
              <a:buFont typeface="Wingdings" pitchFamily="2" charset="2"/>
              <a:buChar char="Ø"/>
            </a:pPr>
            <a:r>
              <a:rPr lang="en-IN" sz="1800" dirty="0" smtClean="0">
                <a:latin typeface="Calibri" pitchFamily="34" charset="0"/>
              </a:rPr>
              <a:t>Wilson RD. Marginal tissue recession in general dental practice: A preliminary study. Int J Periodontics Restorative </a:t>
            </a:r>
            <a:r>
              <a:rPr lang="en-IN" sz="1800" dirty="0" smtClean="0">
                <a:latin typeface="Calibri" pitchFamily="34" charset="0"/>
              </a:rPr>
              <a:t>Dent</a:t>
            </a:r>
            <a:r>
              <a:rPr lang="en-US" sz="1800" dirty="0" smtClean="0">
                <a:latin typeface="Calibri" pitchFamily="34" charset="0"/>
              </a:rPr>
              <a:t> </a:t>
            </a:r>
          </a:p>
          <a:p>
            <a:pPr marL="578358" lvl="0" indent="-514350">
              <a:buNone/>
            </a:pPr>
            <a:r>
              <a:rPr lang="en-US" sz="1800" dirty="0" smtClean="0">
                <a:latin typeface="Calibri" pitchFamily="34" charset="0"/>
              </a:rPr>
              <a:t>          </a:t>
            </a:r>
            <a:r>
              <a:rPr lang="en-IN" sz="1800" dirty="0" smtClean="0">
                <a:latin typeface="Calibri" pitchFamily="34" charset="0"/>
              </a:rPr>
              <a:t>1983;3:40‑53</a:t>
            </a:r>
            <a:r>
              <a:rPr lang="en-IN" sz="1800" dirty="0" smtClean="0">
                <a:latin typeface="Calibri" pitchFamily="34" charset="0"/>
              </a:rPr>
              <a:t>.</a:t>
            </a:r>
            <a:endParaRPr lang="en-US" sz="1800" dirty="0" smtClean="0">
              <a:latin typeface="Calibri" pitchFamily="34" charset="0"/>
            </a:endParaRPr>
          </a:p>
          <a:p>
            <a:pPr marL="578358" indent="-514350">
              <a:buFont typeface="Wingdings" pitchFamily="2" charset="2"/>
              <a:buChar char="Ø"/>
            </a:pPr>
            <a:endParaRPr lang="en-US" sz="1800" dirty="0" smtClean="0">
              <a:latin typeface="Calibri" pitchFamily="34" charset="0"/>
            </a:endParaRPr>
          </a:p>
          <a:p>
            <a:pPr marL="578358" lvl="0" indent="-514350">
              <a:buFont typeface="Wingdings" pitchFamily="2" charset="2"/>
              <a:buChar char="Ø"/>
            </a:pPr>
            <a:r>
              <a:rPr lang="en-IN" sz="1800" dirty="0" smtClean="0">
                <a:latin typeface="Calibri" pitchFamily="34" charset="0"/>
              </a:rPr>
              <a:t>Dorfman HS, Kennedy JE, Bird WC. Longitudinal evaluation of free autogenous gingival grafts. J ClinPeriodontol 1980;7:316‑24</a:t>
            </a:r>
            <a:r>
              <a:rPr lang="en-IN" sz="1800" dirty="0" smtClean="0">
                <a:latin typeface="Calibri" pitchFamily="34" charset="0"/>
              </a:rPr>
              <a:t>.</a:t>
            </a:r>
            <a:endParaRPr lang="en-US" sz="1800" dirty="0" smtClean="0">
              <a:latin typeface="Calibri" pitchFamily="34" charset="0"/>
            </a:endParaRPr>
          </a:p>
          <a:p>
            <a:pPr marL="578358" lvl="0" indent="-514350">
              <a:buFont typeface="Wingdings" pitchFamily="2" charset="2"/>
              <a:buChar char="Ø"/>
            </a:pPr>
            <a:endParaRPr lang="en-US" sz="1800" dirty="0" smtClean="0">
              <a:latin typeface="Calibri" pitchFamily="34" charset="0"/>
            </a:endParaRPr>
          </a:p>
          <a:p>
            <a:pPr marL="578358" lvl="0" indent="-514350">
              <a:buFont typeface="Wingdings" pitchFamily="2" charset="2"/>
              <a:buChar char="Ø"/>
            </a:pPr>
            <a:r>
              <a:rPr lang="en-IN" sz="1800" dirty="0" smtClean="0">
                <a:latin typeface="Calibri" pitchFamily="34" charset="0"/>
              </a:rPr>
              <a:t>Nevins M. Attached gingiva – Mucogingival therapy and restorative dentistry. Int J Periodontics Restorative Dent 1986;6:9‑27</a:t>
            </a:r>
            <a:r>
              <a:rPr lang="en-IN" sz="1800" dirty="0" smtClean="0">
                <a:latin typeface="Calibri" pitchFamily="34" charset="0"/>
              </a:rPr>
              <a:t>.</a:t>
            </a:r>
          </a:p>
          <a:p>
            <a:pPr marL="578358" lvl="0" indent="-514350">
              <a:buFont typeface="Wingdings" pitchFamily="2" charset="2"/>
              <a:buChar char="Ø"/>
            </a:pPr>
            <a:endParaRPr lang="en-IN" sz="1800" dirty="0" smtClean="0">
              <a:latin typeface="Calibri" pitchFamily="34" charset="0"/>
            </a:endParaRPr>
          </a:p>
          <a:p>
            <a:pPr marL="578358" lvl="0" indent="-514350">
              <a:buFont typeface="Wingdings" pitchFamily="2" charset="2"/>
              <a:buChar char="Ø"/>
            </a:pPr>
            <a:r>
              <a:rPr lang="en-IN" sz="1800" dirty="0" smtClean="0">
                <a:latin typeface="Calibri" pitchFamily="34" charset="0"/>
              </a:rPr>
              <a:t>Wei PC, Laurell L, Geivelis M, Lingen MW, Maddalozzo D. Acellular dermal matrix allografts to achieve increased attached gingiva.</a:t>
            </a:r>
            <a:endParaRPr lang="en-US" sz="1800" dirty="0" smtClean="0">
              <a:latin typeface="Calibri" pitchFamily="34" charset="0"/>
            </a:endParaRPr>
          </a:p>
          <a:p>
            <a:pPr marL="578358" indent="-514350">
              <a:buNone/>
            </a:pPr>
            <a:r>
              <a:rPr lang="en-IN" sz="1800" dirty="0" smtClean="0">
                <a:latin typeface="Calibri" pitchFamily="34" charset="0"/>
              </a:rPr>
              <a:t>          Part 1. A clinical study. J Periodontol 2000;71:1297‑305.</a:t>
            </a:r>
            <a:r>
              <a:rPr lang="en-US" sz="1800" dirty="0" smtClean="0">
                <a:latin typeface="Calibri" pitchFamily="34" charset="0"/>
              </a:rPr>
              <a:t/>
            </a:r>
            <a:br>
              <a:rPr lang="en-US" sz="1800" dirty="0" smtClean="0">
                <a:latin typeface="Calibri" pitchFamily="34" charset="0"/>
              </a:rPr>
            </a:br>
            <a:r>
              <a:rPr lang="en-IN" sz="1800" dirty="0" smtClean="0">
                <a:latin typeface="Calibri" pitchFamily="34" charset="0"/>
              </a:rPr>
              <a:t> </a:t>
            </a:r>
            <a:endParaRPr lang="en-US" sz="1800" dirty="0" smtClean="0">
              <a:latin typeface="Calibri" pitchFamily="34" charset="0"/>
            </a:endParaRPr>
          </a:p>
          <a:p>
            <a:pPr marL="578358" indent="-514350">
              <a:buFont typeface="Wingdings" pitchFamily="2" charset="2"/>
              <a:buChar char="Ø"/>
            </a:pPr>
            <a:r>
              <a:rPr lang="en-IN" sz="1800" dirty="0" smtClean="0">
                <a:latin typeface="Calibri" pitchFamily="34" charset="0"/>
              </a:rPr>
              <a:t>Scarano A, Barros RR, Iezzi G, Piattelli A, Novaes AB Jr. Acellular dermal matrix graft for gingival augmentation: A preliminary clinical, histologic, and ultrastructural evaluation. J Periodontol</a:t>
            </a:r>
            <a:endParaRPr lang="en-US" sz="1800" dirty="0" smtClean="0">
              <a:latin typeface="Calibri" pitchFamily="34" charset="0"/>
            </a:endParaRPr>
          </a:p>
          <a:p>
            <a:pPr marL="578358" indent="-514350">
              <a:buNone/>
            </a:pPr>
            <a:r>
              <a:rPr lang="en-IN" sz="1800" dirty="0" smtClean="0">
                <a:latin typeface="Calibri" pitchFamily="34" charset="0"/>
              </a:rPr>
              <a:t>           2009;80:253‑9.</a:t>
            </a:r>
          </a:p>
          <a:p>
            <a:pPr marL="578358" lvl="0" indent="-514350">
              <a:buFont typeface="Wingdings" pitchFamily="2" charset="2"/>
              <a:buChar char="Ø"/>
            </a:pPr>
            <a:endParaRPr lang="en-IN" sz="1800" dirty="0" smtClean="0">
              <a:latin typeface="Calibri" pitchFamily="34" charset="0"/>
            </a:endParaRPr>
          </a:p>
          <a:p>
            <a:pPr marL="578358" lvl="0" indent="-514350">
              <a:buFont typeface="Wingdings" pitchFamily="2" charset="2"/>
              <a:buChar char="Ø"/>
            </a:pPr>
            <a:endParaRPr lang="en-US" sz="4500" dirty="0" smtClean="0">
              <a:latin typeface="Calibri" pitchFamily="34"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23106"/>
          </a:xfrm>
        </p:spPr>
        <p:txBody>
          <a:bodyPr>
            <a:normAutofit/>
          </a:bodyPr>
          <a:lstStyle/>
          <a:p>
            <a:r>
              <a:rPr lang="en-US" sz="2800" b="1" dirty="0" smtClean="0">
                <a:latin typeface="Calibri" pitchFamily="34" charset="0"/>
              </a:rPr>
              <a:t>References</a:t>
            </a:r>
            <a:endParaRPr lang="en-US" sz="2800" b="1" dirty="0">
              <a:latin typeface="Calibri" pitchFamily="34" charset="0"/>
            </a:endParaRPr>
          </a:p>
        </p:txBody>
      </p:sp>
      <p:sp>
        <p:nvSpPr>
          <p:cNvPr id="3" name="Content Placeholder 2"/>
          <p:cNvSpPr>
            <a:spLocks noGrp="1"/>
          </p:cNvSpPr>
          <p:nvPr>
            <p:ph idx="1"/>
          </p:nvPr>
        </p:nvSpPr>
        <p:spPr>
          <a:xfrm>
            <a:off x="457200" y="914400"/>
            <a:ext cx="8229600" cy="5540408"/>
          </a:xfrm>
        </p:spPr>
        <p:txBody>
          <a:bodyPr>
            <a:normAutofit fontScale="70000" lnSpcReduction="20000"/>
          </a:bodyPr>
          <a:lstStyle/>
          <a:p>
            <a:pPr lvl="0">
              <a:buFont typeface="Wingdings" pitchFamily="2" charset="2"/>
              <a:buChar char="Ø"/>
            </a:pPr>
            <a:r>
              <a:rPr lang="en-IN" sz="2000" dirty="0" smtClean="0">
                <a:latin typeface="Calibri" pitchFamily="34" charset="0"/>
              </a:rPr>
              <a:t>Carnio J, Camargo PM. The modified apically repositioned flap to increase the dimensions of attached gingiva: The single incision technique for multiple adjacent teeth. Int J Periodontics </a:t>
            </a:r>
            <a:r>
              <a:rPr lang="en-IN" sz="2000" dirty="0" smtClean="0">
                <a:latin typeface="Calibri" pitchFamily="34" charset="0"/>
              </a:rPr>
              <a:t>Restorative</a:t>
            </a:r>
            <a:endParaRPr lang="en-US" sz="2000" dirty="0" smtClean="0">
              <a:latin typeface="Calibri" pitchFamily="34" charset="0"/>
            </a:endParaRPr>
          </a:p>
          <a:p>
            <a:pPr lvl="0">
              <a:buNone/>
            </a:pPr>
            <a:r>
              <a:rPr lang="en-US" sz="2000" dirty="0" smtClean="0">
                <a:latin typeface="Calibri" pitchFamily="34" charset="0"/>
              </a:rPr>
              <a:t> </a:t>
            </a:r>
            <a:r>
              <a:rPr lang="en-US" sz="2000" dirty="0" smtClean="0">
                <a:latin typeface="Calibri" pitchFamily="34" charset="0"/>
              </a:rPr>
              <a:t>        </a:t>
            </a:r>
            <a:r>
              <a:rPr lang="en-IN" sz="2000" dirty="0" smtClean="0">
                <a:latin typeface="Calibri" pitchFamily="34" charset="0"/>
              </a:rPr>
              <a:t>Dent </a:t>
            </a:r>
            <a:r>
              <a:rPr lang="en-IN" sz="2000" dirty="0" smtClean="0">
                <a:latin typeface="Calibri" pitchFamily="34" charset="0"/>
              </a:rPr>
              <a:t>2006;26:265‑9.</a:t>
            </a:r>
            <a:endParaRPr lang="en-US" sz="2000" dirty="0" smtClean="0">
              <a:latin typeface="Calibri" pitchFamily="34" charset="0"/>
            </a:endParaRPr>
          </a:p>
          <a:p>
            <a:pPr marL="578358" indent="-514350">
              <a:buFont typeface="Wingdings" pitchFamily="2" charset="2"/>
              <a:buChar char="Ø"/>
            </a:pPr>
            <a:endParaRPr lang="en-US" sz="2000" dirty="0" smtClean="0">
              <a:latin typeface="Calibri" pitchFamily="34" charset="0"/>
            </a:endParaRPr>
          </a:p>
          <a:p>
            <a:pPr lvl="0">
              <a:buFont typeface="Wingdings" pitchFamily="2" charset="2"/>
              <a:buChar char="Ø"/>
            </a:pPr>
            <a:r>
              <a:rPr lang="en-IN" sz="2000" dirty="0" smtClean="0">
                <a:latin typeface="Calibri" pitchFamily="34" charset="0"/>
              </a:rPr>
              <a:t>Mohammadi M, Shokrgozar MA, </a:t>
            </a:r>
            <a:r>
              <a:rPr lang="en-IN" sz="2000" dirty="0" err="1" smtClean="0">
                <a:latin typeface="Calibri" pitchFamily="34" charset="0"/>
              </a:rPr>
              <a:t>Mofid</a:t>
            </a:r>
            <a:r>
              <a:rPr lang="en-IN" sz="2000" dirty="0" smtClean="0">
                <a:latin typeface="Calibri" pitchFamily="34" charset="0"/>
              </a:rPr>
              <a:t> R. Culture of human gingival fibroblasts on a biodegradable scaffold and evaluation of its effect on attached gingiva: A randomized, controlled pilot study. J Periodontol 2007;78:1897‑903</a:t>
            </a:r>
            <a:r>
              <a:rPr lang="en-IN" sz="2000" dirty="0" smtClean="0">
                <a:latin typeface="Calibri" pitchFamily="34" charset="0"/>
              </a:rPr>
              <a:t>.</a:t>
            </a:r>
          </a:p>
          <a:p>
            <a:pPr lvl="0">
              <a:buFont typeface="Wingdings" pitchFamily="2" charset="2"/>
              <a:buChar char="Ø"/>
            </a:pPr>
            <a:endParaRPr lang="en-US" sz="2000" dirty="0" smtClean="0">
              <a:latin typeface="Calibri" pitchFamily="34" charset="0"/>
            </a:endParaRPr>
          </a:p>
          <a:p>
            <a:pPr lvl="0">
              <a:buFont typeface="Wingdings" pitchFamily="2" charset="2"/>
              <a:buChar char="Ø"/>
            </a:pPr>
            <a:r>
              <a:rPr lang="en-IN" sz="2000" dirty="0" smtClean="0">
                <a:latin typeface="Calibri" pitchFamily="34" charset="0"/>
              </a:rPr>
              <a:t>Nevins M, Nevins ML, </a:t>
            </a:r>
            <a:r>
              <a:rPr lang="en-IN" sz="2000" dirty="0" err="1" smtClean="0">
                <a:latin typeface="Calibri" pitchFamily="34" charset="0"/>
              </a:rPr>
              <a:t>Camelo</a:t>
            </a:r>
            <a:r>
              <a:rPr lang="en-IN" sz="2000" dirty="0" smtClean="0">
                <a:latin typeface="Calibri" pitchFamily="34" charset="0"/>
              </a:rPr>
              <a:t> M, </a:t>
            </a:r>
            <a:r>
              <a:rPr lang="en-IN" sz="2000" dirty="0" err="1" smtClean="0">
                <a:latin typeface="Calibri" pitchFamily="34" charset="0"/>
              </a:rPr>
              <a:t>Camelo</a:t>
            </a:r>
            <a:r>
              <a:rPr lang="en-IN" sz="2000" dirty="0" smtClean="0">
                <a:latin typeface="Calibri" pitchFamily="34" charset="0"/>
              </a:rPr>
              <a:t> JM, Schupbach P, Kim DM. The clinical efficacy of DynaMatrix extracellular membrane in augmenting keratinized tissue. Int J Periodontics</a:t>
            </a:r>
            <a:endParaRPr lang="en-US" sz="2000" dirty="0" smtClean="0">
              <a:latin typeface="Calibri" pitchFamily="34" charset="0"/>
            </a:endParaRPr>
          </a:p>
          <a:p>
            <a:pPr>
              <a:buNone/>
            </a:pPr>
            <a:r>
              <a:rPr lang="en-IN" sz="2000" dirty="0" smtClean="0">
                <a:latin typeface="Calibri" pitchFamily="34" charset="0"/>
              </a:rPr>
              <a:t> </a:t>
            </a:r>
            <a:r>
              <a:rPr lang="en-IN" sz="2000" dirty="0" smtClean="0">
                <a:latin typeface="Calibri" pitchFamily="34" charset="0"/>
              </a:rPr>
              <a:t>        Restorative </a:t>
            </a:r>
            <a:r>
              <a:rPr lang="en-IN" sz="2000" dirty="0" smtClean="0">
                <a:latin typeface="Calibri" pitchFamily="34" charset="0"/>
              </a:rPr>
              <a:t>Dent 2010;30:151‑61.</a:t>
            </a:r>
            <a:endParaRPr lang="en-US" sz="2000" dirty="0" smtClean="0">
              <a:latin typeface="Calibri" pitchFamily="34" charset="0"/>
            </a:endParaRPr>
          </a:p>
          <a:p>
            <a:pPr>
              <a:buNone/>
            </a:pPr>
            <a:endParaRPr lang="en-US" sz="2000" dirty="0" smtClean="0">
              <a:latin typeface="Calibri" pitchFamily="34" charset="0"/>
            </a:endParaRPr>
          </a:p>
          <a:p>
            <a:pPr lvl="0">
              <a:buFont typeface="Wingdings" pitchFamily="2" charset="2"/>
              <a:buChar char="Ø"/>
            </a:pPr>
            <a:r>
              <a:rPr lang="en-IN" sz="2000" dirty="0" smtClean="0">
                <a:latin typeface="Calibri" pitchFamily="34" charset="0"/>
              </a:rPr>
              <a:t>Nevins ML. </a:t>
            </a:r>
            <a:r>
              <a:rPr lang="en-IN" sz="2000" dirty="0" err="1" smtClean="0">
                <a:latin typeface="Calibri" pitchFamily="34" charset="0"/>
              </a:rPr>
              <a:t>Tissue‑engineered</a:t>
            </a:r>
            <a:r>
              <a:rPr lang="en-IN" sz="2000" dirty="0" smtClean="0">
                <a:latin typeface="Calibri" pitchFamily="34" charset="0"/>
              </a:rPr>
              <a:t> bilayered cell therapy for the treatment of oral mucosal defects: A case series. Int J Periodontics</a:t>
            </a:r>
            <a:endParaRPr lang="en-US" sz="2000" dirty="0" smtClean="0">
              <a:latin typeface="Calibri" pitchFamily="34" charset="0"/>
            </a:endParaRPr>
          </a:p>
          <a:p>
            <a:pPr>
              <a:buNone/>
            </a:pPr>
            <a:r>
              <a:rPr lang="en-IN" sz="2000" dirty="0" smtClean="0">
                <a:latin typeface="Calibri" pitchFamily="34" charset="0"/>
              </a:rPr>
              <a:t>         Restorative </a:t>
            </a:r>
            <a:r>
              <a:rPr lang="en-IN" sz="2000" dirty="0" smtClean="0">
                <a:latin typeface="Calibri" pitchFamily="34" charset="0"/>
              </a:rPr>
              <a:t>Dent 2010;30:31‑9.</a:t>
            </a:r>
            <a:endParaRPr lang="en-US" sz="2000" dirty="0" smtClean="0">
              <a:latin typeface="Calibri" pitchFamily="34" charset="0"/>
            </a:endParaRPr>
          </a:p>
          <a:p>
            <a:pPr>
              <a:buNone/>
            </a:pPr>
            <a:r>
              <a:rPr lang="en-IN" sz="2000" dirty="0" smtClean="0">
                <a:latin typeface="Calibri" pitchFamily="34" charset="0"/>
              </a:rPr>
              <a:t> </a:t>
            </a:r>
            <a:endParaRPr lang="en-US" sz="2000" dirty="0" smtClean="0">
              <a:latin typeface="Calibri" pitchFamily="34" charset="0"/>
            </a:endParaRPr>
          </a:p>
          <a:p>
            <a:pPr lvl="0">
              <a:buFont typeface="Wingdings" pitchFamily="2" charset="2"/>
              <a:buChar char="Ø"/>
            </a:pPr>
            <a:r>
              <a:rPr lang="en-IN" sz="2000" dirty="0" smtClean="0">
                <a:latin typeface="Calibri" pitchFamily="34" charset="0"/>
              </a:rPr>
              <a:t>Bjorn H. Free transplantation of gingiva propria. Symposium in</a:t>
            </a:r>
            <a:endParaRPr lang="en-US" sz="2000" dirty="0" smtClean="0">
              <a:latin typeface="Calibri" pitchFamily="34" charset="0"/>
            </a:endParaRPr>
          </a:p>
          <a:p>
            <a:pPr>
              <a:buNone/>
            </a:pPr>
            <a:r>
              <a:rPr lang="en-IN" sz="2000" dirty="0" smtClean="0">
                <a:latin typeface="Calibri" pitchFamily="34" charset="0"/>
              </a:rPr>
              <a:t>         Periodontology </a:t>
            </a:r>
            <a:r>
              <a:rPr lang="en-IN" sz="2000" dirty="0" smtClean="0">
                <a:latin typeface="Calibri" pitchFamily="34" charset="0"/>
              </a:rPr>
              <a:t>in Malmö. </a:t>
            </a:r>
            <a:r>
              <a:rPr lang="en-IN" sz="2000" dirty="0" err="1" smtClean="0">
                <a:latin typeface="Calibri" pitchFamily="34" charset="0"/>
              </a:rPr>
              <a:t>Odontol</a:t>
            </a:r>
            <a:r>
              <a:rPr lang="en-IN" sz="2000" dirty="0" smtClean="0">
                <a:latin typeface="Calibri" pitchFamily="34" charset="0"/>
              </a:rPr>
              <a:t> Revy 1963;14:323.</a:t>
            </a:r>
            <a:endParaRPr lang="en-US" sz="2000" dirty="0" smtClean="0">
              <a:latin typeface="Calibri" pitchFamily="34" charset="0"/>
            </a:endParaRPr>
          </a:p>
          <a:p>
            <a:pPr>
              <a:buNone/>
            </a:pPr>
            <a:r>
              <a:rPr lang="en-IN" sz="2000" dirty="0" smtClean="0">
                <a:latin typeface="Calibri" pitchFamily="34" charset="0"/>
              </a:rPr>
              <a:t> </a:t>
            </a:r>
            <a:endParaRPr lang="en-US" sz="2000" dirty="0" smtClean="0">
              <a:latin typeface="Calibri" pitchFamily="34" charset="0"/>
            </a:endParaRPr>
          </a:p>
          <a:p>
            <a:pPr lvl="0">
              <a:buFont typeface="Wingdings" pitchFamily="2" charset="2"/>
              <a:buChar char="Ø"/>
            </a:pPr>
            <a:r>
              <a:rPr lang="en-IN" sz="2000" dirty="0" smtClean="0">
                <a:latin typeface="Calibri" pitchFamily="34" charset="0"/>
              </a:rPr>
              <a:t>Nabers JM. Free gingival grafts. Periodontics 1966;4:243‑5.</a:t>
            </a:r>
            <a:endParaRPr lang="en-US" sz="2000" dirty="0" smtClean="0">
              <a:latin typeface="Calibri" pitchFamily="34" charset="0"/>
            </a:endParaRPr>
          </a:p>
          <a:p>
            <a:pPr>
              <a:buNone/>
            </a:pPr>
            <a:endParaRPr lang="en-US" sz="2000" dirty="0" smtClean="0">
              <a:latin typeface="Calibri" pitchFamily="34" charset="0"/>
            </a:endParaRPr>
          </a:p>
          <a:p>
            <a:pPr lvl="0">
              <a:buFont typeface="Wingdings" pitchFamily="2" charset="2"/>
              <a:buChar char="Ø"/>
            </a:pPr>
            <a:r>
              <a:rPr lang="en-IN" sz="2000" dirty="0" smtClean="0">
                <a:latin typeface="Calibri" pitchFamily="34" charset="0"/>
              </a:rPr>
              <a:t>Nabers JM. Extension of the vestibular fornix utilizing a gingival graft – Case history. Periodontics 1966;4:77‑9.</a:t>
            </a:r>
            <a:endParaRPr lang="en-US" sz="2000" dirty="0" smtClean="0">
              <a:latin typeface="Calibri" pitchFamily="34" charset="0"/>
            </a:endParaRPr>
          </a:p>
          <a:p>
            <a:pPr>
              <a:buNone/>
            </a:pPr>
            <a:endParaRPr lang="en-US" sz="2000" dirty="0" smtClean="0">
              <a:latin typeface="Calibri" pitchFamily="34" charset="0"/>
            </a:endParaRPr>
          </a:p>
          <a:p>
            <a:pPr lvl="0">
              <a:buFont typeface="Wingdings" pitchFamily="2" charset="2"/>
              <a:buChar char="Ø"/>
            </a:pPr>
            <a:r>
              <a:rPr lang="en-IN" sz="2000" dirty="0" smtClean="0">
                <a:latin typeface="Calibri" pitchFamily="34" charset="0"/>
              </a:rPr>
              <a:t>Sullivan HC, Atkins JH. Free autogenous gingival grafts. I.</a:t>
            </a:r>
            <a:endParaRPr lang="en-US" sz="2000" dirty="0" smtClean="0">
              <a:latin typeface="Calibri" pitchFamily="34" charset="0"/>
            </a:endParaRPr>
          </a:p>
          <a:p>
            <a:pPr>
              <a:buNone/>
            </a:pPr>
            <a:r>
              <a:rPr lang="en-IN" sz="2000" dirty="0" smtClean="0">
                <a:latin typeface="Calibri" pitchFamily="34" charset="0"/>
              </a:rPr>
              <a:t>         Principles </a:t>
            </a:r>
            <a:r>
              <a:rPr lang="en-IN" sz="2000" dirty="0" smtClean="0">
                <a:latin typeface="Calibri" pitchFamily="34" charset="0"/>
              </a:rPr>
              <a:t>of successful grafting. Periodontics 1968;6:121‑</a:t>
            </a:r>
            <a:endParaRPr lang="en-US" sz="2000" dirty="0" smtClean="0">
              <a:latin typeface="Calibri" pitchFamily="34" charset="0"/>
            </a:endParaRPr>
          </a:p>
          <a:p>
            <a:pPr marL="578358" lvl="0" indent="-514350">
              <a:buFont typeface="Wingdings" pitchFamily="2" charset="2"/>
              <a:buChar char="Ø"/>
            </a:pPr>
            <a:endParaRPr lang="en-IN" sz="2000" dirty="0" smtClean="0">
              <a:latin typeface="Calibri" pitchFamily="34" charset="0"/>
            </a:endParaRPr>
          </a:p>
          <a:p>
            <a:pPr marL="578358" lvl="0" indent="-514350">
              <a:buFont typeface="Wingdings" pitchFamily="2" charset="2"/>
              <a:buChar char="Ø"/>
            </a:pPr>
            <a:endParaRPr lang="en-US" sz="4500" dirty="0" smtClean="0">
              <a:latin typeface="Calibri"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15962"/>
          </a:xfrm>
        </p:spPr>
        <p:txBody>
          <a:bodyPr>
            <a:normAutofit fontScale="90000"/>
          </a:bodyPr>
          <a:lstStyle/>
          <a:p>
            <a:pPr algn="l"/>
            <a:r>
              <a:rPr lang="en-IN" sz="3100" b="1" dirty="0">
                <a:latin typeface="Calibri" pitchFamily="34" charset="0"/>
                <a:cs typeface="Arial" pitchFamily="34" charset="0"/>
              </a:rPr>
              <a:t>Introduction</a:t>
            </a:r>
            <a:r>
              <a:rPr lang="en-US" dirty="0"/>
              <a:t/>
            </a:r>
            <a:br>
              <a:rPr lang="en-US" dirty="0"/>
            </a:br>
            <a:endParaRPr lang="en-US" dirty="0"/>
          </a:p>
        </p:txBody>
      </p:sp>
      <p:sp>
        <p:nvSpPr>
          <p:cNvPr id="3" name="Content Placeholder 2"/>
          <p:cNvSpPr>
            <a:spLocks noGrp="1"/>
          </p:cNvSpPr>
          <p:nvPr>
            <p:ph idx="1"/>
          </p:nvPr>
        </p:nvSpPr>
        <p:spPr>
          <a:xfrm>
            <a:off x="457200" y="914400"/>
            <a:ext cx="8229600" cy="5364163"/>
          </a:xfrm>
        </p:spPr>
        <p:txBody>
          <a:bodyPr>
            <a:normAutofit lnSpcReduction="10000"/>
          </a:bodyPr>
          <a:lstStyle/>
          <a:p>
            <a:pPr algn="just"/>
            <a:r>
              <a:rPr lang="en-IN" sz="2000" dirty="0">
                <a:latin typeface="Calibri" pitchFamily="34" charset="0"/>
                <a:cs typeface="Arial" pitchFamily="34" charset="0"/>
              </a:rPr>
              <a:t>The presence of an intact </a:t>
            </a:r>
            <a:r>
              <a:rPr lang="en-IN" sz="2000" dirty="0" err="1">
                <a:latin typeface="Calibri" pitchFamily="34" charset="0"/>
                <a:cs typeface="Arial" pitchFamily="34" charset="0"/>
              </a:rPr>
              <a:t>mucogingival</a:t>
            </a:r>
            <a:r>
              <a:rPr lang="en-IN" sz="2000" dirty="0">
                <a:latin typeface="Calibri" pitchFamily="34" charset="0"/>
                <a:cs typeface="Arial" pitchFamily="34" charset="0"/>
              </a:rPr>
              <a:t> complex including an adequate width of attached gingiva has been considered as a critical component to the protective function of </a:t>
            </a:r>
            <a:r>
              <a:rPr lang="en-IN" sz="2000" dirty="0" err="1">
                <a:latin typeface="Calibri" pitchFamily="34" charset="0"/>
                <a:cs typeface="Arial" pitchFamily="34" charset="0"/>
              </a:rPr>
              <a:t>mucogingival</a:t>
            </a:r>
            <a:r>
              <a:rPr lang="en-IN" sz="2000" dirty="0">
                <a:latin typeface="Calibri" pitchFamily="34" charset="0"/>
                <a:cs typeface="Arial" pitchFamily="34" charset="0"/>
              </a:rPr>
              <a:t> complex.[1] </a:t>
            </a:r>
            <a:endParaRPr lang="en-IN" sz="2000" dirty="0" smtClean="0">
              <a:latin typeface="Calibri" pitchFamily="34" charset="0"/>
              <a:cs typeface="Arial" pitchFamily="34" charset="0"/>
            </a:endParaRPr>
          </a:p>
          <a:p>
            <a:pPr algn="just"/>
            <a:endParaRPr lang="en-IN" sz="2000" dirty="0" smtClean="0">
              <a:latin typeface="Calibri" pitchFamily="34" charset="0"/>
              <a:cs typeface="Arial" pitchFamily="34" charset="0"/>
            </a:endParaRPr>
          </a:p>
          <a:p>
            <a:pPr algn="just"/>
            <a:r>
              <a:rPr lang="en-IN" sz="2000" dirty="0" smtClean="0">
                <a:latin typeface="Calibri" pitchFamily="34" charset="0"/>
                <a:cs typeface="Arial" pitchFamily="34" charset="0"/>
              </a:rPr>
              <a:t>Though </a:t>
            </a:r>
            <a:r>
              <a:rPr lang="en-IN" sz="2000" dirty="0">
                <a:latin typeface="Calibri" pitchFamily="34" charset="0"/>
                <a:cs typeface="Arial" pitchFamily="34" charset="0"/>
              </a:rPr>
              <a:t>a number of studies suggest that a minimum of 2 mm width of keratinized gingiva, corresponding to 1 mm of attached gingiva is necessary for maintaining a good periodontal health,[2‑4] others claim that 1 mm or less of keratinized tissue is sufficient to guarantee a healthy periodontium in the presence of good oral hygiene.[5,6] </a:t>
            </a:r>
            <a:r>
              <a:rPr lang="en-IN" sz="2000" dirty="0" smtClean="0">
                <a:latin typeface="Calibri" pitchFamily="34" charset="0"/>
                <a:cs typeface="Arial" pitchFamily="34" charset="0"/>
              </a:rPr>
              <a:t>.</a:t>
            </a:r>
          </a:p>
          <a:p>
            <a:pPr algn="just"/>
            <a:endParaRPr lang="en-IN" sz="2000" dirty="0" smtClean="0">
              <a:latin typeface="Calibri" pitchFamily="34" charset="0"/>
              <a:cs typeface="Arial" pitchFamily="34" charset="0"/>
            </a:endParaRPr>
          </a:p>
          <a:p>
            <a:pPr algn="just"/>
            <a:r>
              <a:rPr lang="en-IN" sz="2000" dirty="0">
                <a:latin typeface="Calibri" pitchFamily="34" charset="0"/>
                <a:cs typeface="Arial" pitchFamily="34" charset="0"/>
              </a:rPr>
              <a:t>The healthy keratinized nature of gingival tissue acts as a protective barrier </a:t>
            </a:r>
            <a:r>
              <a:rPr lang="en-IN" sz="2000" dirty="0" err="1">
                <a:latin typeface="Calibri" pitchFamily="34" charset="0"/>
                <a:cs typeface="Arial" pitchFamily="34" charset="0"/>
              </a:rPr>
              <a:t>againstphysical</a:t>
            </a:r>
            <a:r>
              <a:rPr lang="en-IN" sz="2000" dirty="0">
                <a:latin typeface="Calibri" pitchFamily="34" charset="0"/>
                <a:cs typeface="Arial" pitchFamily="34" charset="0"/>
              </a:rPr>
              <a:t> trauma caused by tooth brushing; it also facilitates plaque control and helps in the maintenance of gingival health around teeth subjected to restoration and orthodontic tooth movement. </a:t>
            </a:r>
            <a:r>
              <a:rPr lang="en-IN" sz="2000" dirty="0" err="1">
                <a:latin typeface="Calibri" pitchFamily="34" charset="0"/>
                <a:cs typeface="Arial" pitchFamily="34" charset="0"/>
              </a:rPr>
              <a:t>Evidence‑based</a:t>
            </a:r>
            <a:r>
              <a:rPr lang="en-IN" sz="2000" dirty="0">
                <a:latin typeface="Calibri" pitchFamily="34" charset="0"/>
                <a:cs typeface="Arial" pitchFamily="34" charset="0"/>
              </a:rPr>
              <a:t> data also suggest that a healthy band of keratinized gingiva is necessary for the maintenance of health of the </a:t>
            </a:r>
            <a:r>
              <a:rPr lang="en-IN" sz="2000" dirty="0" err="1">
                <a:latin typeface="Calibri" pitchFamily="34" charset="0"/>
                <a:cs typeface="Arial" pitchFamily="34" charset="0"/>
              </a:rPr>
              <a:t>peri‑implant</a:t>
            </a:r>
            <a:r>
              <a:rPr lang="en-IN" sz="2000" dirty="0">
                <a:latin typeface="Calibri" pitchFamily="34" charset="0"/>
                <a:cs typeface="Arial" pitchFamily="34" charset="0"/>
              </a:rPr>
              <a:t> tissues and survival of the </a:t>
            </a:r>
            <a:r>
              <a:rPr lang="en-IN" sz="2000" dirty="0" smtClean="0">
                <a:latin typeface="Calibri" pitchFamily="34" charset="0"/>
                <a:cs typeface="Arial" pitchFamily="34" charset="0"/>
              </a:rPr>
              <a:t>implant.</a:t>
            </a:r>
            <a:endParaRPr lang="en-US" sz="2000" dirty="0">
              <a:latin typeface="Calibri" pitchFamily="34" charset="0"/>
              <a:cs typeface="Arial" pitchFamily="34" charset="0"/>
            </a:endParaRPr>
          </a:p>
          <a:p>
            <a:pPr algn="just"/>
            <a:endParaRPr lang="en-IN" sz="2000" dirty="0" smtClean="0"/>
          </a:p>
          <a:p>
            <a:pPr algn="just"/>
            <a:endParaRPr lang="en-IN" sz="2000" dirty="0" smtClean="0"/>
          </a:p>
          <a:p>
            <a:pPr algn="just"/>
            <a:endParaRPr lang="en-IN" sz="2000" dirty="0" smtClean="0"/>
          </a:p>
          <a:p>
            <a:pPr algn="just"/>
            <a:endParaRPr lang="en-IN" sz="2000" dirty="0" smtClean="0">
              <a:cs typeface="Arial" pitchFamily="34" charset="0"/>
            </a:endParaRPr>
          </a:p>
          <a:p>
            <a:pPr algn="just"/>
            <a:endParaRPr lang="en-US" sz="1600" dirty="0" smtClean="0">
              <a:latin typeface="Arial" pitchFamily="34" charset="0"/>
              <a:cs typeface="Arial"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b="1" dirty="0" smtClean="0">
                <a:latin typeface="Calibri" pitchFamily="34" charset="0"/>
              </a:rPr>
              <a:t>Cont</a:t>
            </a:r>
            <a:endParaRPr lang="en-US" sz="2800" b="1" dirty="0">
              <a:latin typeface="Calibri" pitchFamily="34" charset="0"/>
            </a:endParaRPr>
          </a:p>
        </p:txBody>
      </p:sp>
      <p:sp>
        <p:nvSpPr>
          <p:cNvPr id="3" name="Content Placeholder 2"/>
          <p:cNvSpPr>
            <a:spLocks noGrp="1"/>
          </p:cNvSpPr>
          <p:nvPr>
            <p:ph idx="1"/>
          </p:nvPr>
        </p:nvSpPr>
        <p:spPr>
          <a:xfrm>
            <a:off x="457200" y="914400"/>
            <a:ext cx="8229600" cy="5440363"/>
          </a:xfrm>
        </p:spPr>
        <p:txBody>
          <a:bodyPr>
            <a:normAutofit/>
          </a:bodyPr>
          <a:lstStyle/>
          <a:p>
            <a:pPr algn="just"/>
            <a:r>
              <a:rPr lang="en-IN" sz="2000" dirty="0">
                <a:latin typeface="Calibri" pitchFamily="34" charset="0"/>
              </a:rPr>
              <a:t>Since the establishment of the adequate width of attached gingiva is one of the important goals of periodontal surgery, several techniques have been developed to widen the zone of keratinized gingiva and obtain the predictable outcome in improving the periodontal </a:t>
            </a:r>
            <a:r>
              <a:rPr lang="en-IN" sz="2000" dirty="0" smtClean="0">
                <a:latin typeface="Calibri" pitchFamily="34" charset="0"/>
              </a:rPr>
              <a:t>health.</a:t>
            </a:r>
          </a:p>
          <a:p>
            <a:pPr algn="just"/>
            <a:endParaRPr lang="en-IN" sz="2000" dirty="0">
              <a:latin typeface="Calibri" pitchFamily="34" charset="0"/>
              <a:cs typeface="Arial" pitchFamily="34" charset="0"/>
            </a:endParaRPr>
          </a:p>
          <a:p>
            <a:r>
              <a:rPr lang="en-IN" sz="2000" dirty="0">
                <a:latin typeface="Calibri" pitchFamily="34" charset="0"/>
              </a:rPr>
              <a:t>Though free gingival graft (FGG) is considered as a gold standard for the gingival augmentation procedures, several other techniques such as </a:t>
            </a:r>
            <a:r>
              <a:rPr lang="en-IN" sz="2000" dirty="0" err="1">
                <a:latin typeface="Calibri" pitchFamily="34" charset="0"/>
              </a:rPr>
              <a:t>acellular</a:t>
            </a:r>
            <a:r>
              <a:rPr lang="en-IN" sz="2000" dirty="0">
                <a:latin typeface="Calibri" pitchFamily="34" charset="0"/>
              </a:rPr>
              <a:t> dermal matrix (ADM) allograft,[7,8] modified apically repositioned flap,[9] tissue engineered human gingival </a:t>
            </a:r>
            <a:r>
              <a:rPr lang="en-IN" sz="2000" dirty="0" err="1">
                <a:latin typeface="Calibri" pitchFamily="34" charset="0"/>
              </a:rPr>
              <a:t>fibroblast‑derived</a:t>
            </a:r>
            <a:r>
              <a:rPr lang="en-IN" sz="2000" dirty="0">
                <a:latin typeface="Calibri" pitchFamily="34" charset="0"/>
              </a:rPr>
              <a:t> dermal substitute,[10]DynaMatrix extracellular </a:t>
            </a:r>
            <a:r>
              <a:rPr lang="en-IN" sz="2000" dirty="0" err="1">
                <a:latin typeface="Calibri" pitchFamily="34" charset="0"/>
              </a:rPr>
              <a:t>rmembrane</a:t>
            </a:r>
            <a:r>
              <a:rPr lang="en-IN" sz="2000" dirty="0">
                <a:latin typeface="Calibri" pitchFamily="34" charset="0"/>
              </a:rPr>
              <a:t>,[11] </a:t>
            </a:r>
            <a:r>
              <a:rPr lang="en-IN" sz="2000" dirty="0" err="1">
                <a:latin typeface="Calibri" pitchFamily="34" charset="0"/>
              </a:rPr>
              <a:t>tissue‑engineered</a:t>
            </a:r>
            <a:r>
              <a:rPr lang="en-IN" sz="2000" dirty="0">
                <a:latin typeface="Calibri" pitchFamily="34" charset="0"/>
              </a:rPr>
              <a:t> bilayered cell therapy,[12] and </a:t>
            </a:r>
            <a:r>
              <a:rPr lang="en-IN" sz="2000" dirty="0" err="1">
                <a:latin typeface="Calibri" pitchFamily="34" charset="0"/>
              </a:rPr>
              <a:t>mucograft</a:t>
            </a:r>
            <a:r>
              <a:rPr lang="en-IN" sz="2000" dirty="0">
                <a:latin typeface="Calibri" pitchFamily="34" charset="0"/>
              </a:rPr>
              <a:t> collagen matrix,[1] have been tried in periodontal plastic surgery with varying rates of success.</a:t>
            </a:r>
            <a:endParaRPr lang="en-US" sz="2000" dirty="0">
              <a:latin typeface="Calibri" pitchFamily="34" charset="0"/>
            </a:endParaRPr>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b="1" dirty="0" smtClean="0">
                <a:latin typeface="Calibri" pitchFamily="34" charset="0"/>
              </a:rPr>
              <a:t>Cont</a:t>
            </a:r>
            <a:endParaRPr lang="en-US" sz="2800" b="1" dirty="0">
              <a:latin typeface="Calibri" pitchFamily="34" charset="0"/>
            </a:endParaRPr>
          </a:p>
        </p:txBody>
      </p:sp>
      <p:sp>
        <p:nvSpPr>
          <p:cNvPr id="3" name="Content Placeholder 2"/>
          <p:cNvSpPr>
            <a:spLocks noGrp="1"/>
          </p:cNvSpPr>
          <p:nvPr>
            <p:ph idx="1"/>
          </p:nvPr>
        </p:nvSpPr>
        <p:spPr>
          <a:xfrm>
            <a:off x="381000" y="914400"/>
            <a:ext cx="8229600" cy="5440363"/>
          </a:xfrm>
        </p:spPr>
        <p:txBody>
          <a:bodyPr>
            <a:normAutofit fontScale="92500"/>
          </a:bodyPr>
          <a:lstStyle/>
          <a:p>
            <a:pPr algn="just"/>
            <a:r>
              <a:rPr lang="en-IN" sz="2200" dirty="0">
                <a:latin typeface="Calibri" pitchFamily="34" charset="0"/>
              </a:rPr>
              <a:t>The autogenous FGG has been considered the most predictable and popular procedure for increasing the width of keratinized tissue around a tooth[13‑16] associated with any </a:t>
            </a:r>
            <a:r>
              <a:rPr lang="en-IN" sz="2200" dirty="0" err="1">
                <a:latin typeface="Calibri" pitchFamily="34" charset="0"/>
              </a:rPr>
              <a:t>mucogingival</a:t>
            </a:r>
            <a:r>
              <a:rPr lang="en-IN" sz="2200" dirty="0">
                <a:latin typeface="Calibri" pitchFamily="34" charset="0"/>
              </a:rPr>
              <a:t> defect. </a:t>
            </a:r>
            <a:endParaRPr lang="en-IN" sz="2200" dirty="0" smtClean="0">
              <a:latin typeface="Calibri" pitchFamily="34" charset="0"/>
            </a:endParaRPr>
          </a:p>
          <a:p>
            <a:pPr algn="just"/>
            <a:endParaRPr lang="en-IN" sz="2200" dirty="0" smtClean="0">
              <a:latin typeface="Calibri" pitchFamily="34" charset="0"/>
            </a:endParaRPr>
          </a:p>
          <a:p>
            <a:pPr algn="just"/>
            <a:r>
              <a:rPr lang="en-IN" sz="2200" dirty="0" smtClean="0">
                <a:latin typeface="Calibri" pitchFamily="34" charset="0"/>
              </a:rPr>
              <a:t>Even </a:t>
            </a:r>
            <a:r>
              <a:rPr lang="en-IN" sz="2200" dirty="0">
                <a:latin typeface="Calibri" pitchFamily="34" charset="0"/>
              </a:rPr>
              <a:t>though this technique shows a high degree of predictability in achieving the satisfactory final outcome, it has certain disadvantages such as procurement of FGG procedure requires an additional donor surgical site, availability of limited amount of donor tissue, leaves a wound of considerable size in the palatal donor area to heal by secondary intention causing postoperative pain, and other complications</a:t>
            </a:r>
            <a:r>
              <a:rPr lang="en-IN" sz="2200" dirty="0" smtClean="0">
                <a:latin typeface="Calibri" pitchFamily="34" charset="0"/>
              </a:rPr>
              <a:t>.</a:t>
            </a:r>
          </a:p>
          <a:p>
            <a:pPr algn="just"/>
            <a:endParaRPr lang="en-IN" sz="2200" dirty="0" smtClean="0">
              <a:latin typeface="Calibri" pitchFamily="34" charset="0"/>
            </a:endParaRPr>
          </a:p>
          <a:p>
            <a:pPr algn="just"/>
            <a:r>
              <a:rPr lang="en-IN" sz="2200" dirty="0" smtClean="0">
                <a:latin typeface="Calibri" pitchFamily="34" charset="0"/>
              </a:rPr>
              <a:t> </a:t>
            </a:r>
            <a:r>
              <a:rPr lang="en-IN" sz="2200" dirty="0">
                <a:latin typeface="Calibri" pitchFamily="34" charset="0"/>
              </a:rPr>
              <a:t>Similarly, at the recipient site, FGG may be associated with </a:t>
            </a:r>
            <a:r>
              <a:rPr lang="en-IN" sz="2200" dirty="0" err="1">
                <a:latin typeface="Calibri" pitchFamily="34" charset="0"/>
              </a:rPr>
              <a:t>esthetic</a:t>
            </a:r>
            <a:r>
              <a:rPr lang="en-IN" sz="2200" dirty="0">
                <a:latin typeface="Calibri" pitchFamily="34" charset="0"/>
              </a:rPr>
              <a:t> problems due to discrepancies of </a:t>
            </a:r>
            <a:r>
              <a:rPr lang="en-IN" sz="2200" dirty="0" err="1">
                <a:latin typeface="Calibri" pitchFamily="34" charset="0"/>
              </a:rPr>
              <a:t>color</a:t>
            </a:r>
            <a:r>
              <a:rPr lang="en-IN" sz="2200" dirty="0">
                <a:latin typeface="Calibri" pitchFamily="34" charset="0"/>
              </a:rPr>
              <a:t> and texture between the healed graft and surrounding mucosa as well as a bulky appearance. These disadvantages of FGG have forced investigators to seek a better alternative for the gingival augmentation procedure</a:t>
            </a:r>
            <a:r>
              <a:rPr lang="en-IN" sz="2200" dirty="0"/>
              <a:t>.</a:t>
            </a:r>
            <a:endParaRPr lang="en-US" sz="22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dirty="0" smtClean="0">
                <a:latin typeface="Calibri" pitchFamily="34" charset="0"/>
              </a:rPr>
              <a:t>Cont</a:t>
            </a:r>
            <a:endParaRPr lang="en-US" sz="2800" b="1" dirty="0">
              <a:latin typeface="Calibri" pitchFamily="34" charset="0"/>
            </a:endParaRPr>
          </a:p>
        </p:txBody>
      </p:sp>
      <p:sp>
        <p:nvSpPr>
          <p:cNvPr id="3" name="Content Placeholder 2"/>
          <p:cNvSpPr>
            <a:spLocks noGrp="1"/>
          </p:cNvSpPr>
          <p:nvPr>
            <p:ph idx="1"/>
          </p:nvPr>
        </p:nvSpPr>
        <p:spPr>
          <a:xfrm>
            <a:off x="457200" y="762000"/>
            <a:ext cx="8229600" cy="5364163"/>
          </a:xfrm>
        </p:spPr>
        <p:txBody>
          <a:bodyPr>
            <a:normAutofit/>
          </a:bodyPr>
          <a:lstStyle/>
          <a:p>
            <a:pPr algn="just"/>
            <a:r>
              <a:rPr lang="en-IN" sz="2000" dirty="0">
                <a:latin typeface="Calibri" pitchFamily="34" charset="0"/>
              </a:rPr>
              <a:t>The ADM allograft, which was originally used for treating the burn wounds,[17‑19] was recently introduced in Periodontics as an alternative to FGG in increasing the width of attached gingival around the teeth,[20] implants[21] and in the treatment of gingival </a:t>
            </a:r>
            <a:r>
              <a:rPr lang="en-IN" sz="2000" dirty="0" smtClean="0">
                <a:latin typeface="Calibri" pitchFamily="34" charset="0"/>
              </a:rPr>
              <a:t>recession </a:t>
            </a:r>
            <a:r>
              <a:rPr lang="en-IN" sz="2000" dirty="0">
                <a:latin typeface="Calibri" pitchFamily="34" charset="0"/>
              </a:rPr>
              <a:t>(GR).[22</a:t>
            </a:r>
            <a:r>
              <a:rPr lang="en-IN" sz="2000" dirty="0" smtClean="0">
                <a:latin typeface="Calibri" pitchFamily="34" charset="0"/>
              </a:rPr>
              <a:t>]</a:t>
            </a:r>
          </a:p>
          <a:p>
            <a:pPr algn="just"/>
            <a:endParaRPr lang="en-IN" sz="2000" dirty="0">
              <a:latin typeface="Calibri" pitchFamily="34" charset="0"/>
            </a:endParaRPr>
          </a:p>
          <a:p>
            <a:pPr algn="just"/>
            <a:r>
              <a:rPr lang="en-IN" sz="2000" dirty="0">
                <a:latin typeface="Calibri" pitchFamily="34" charset="0"/>
              </a:rPr>
              <a:t>This allograft is a </a:t>
            </a:r>
            <a:r>
              <a:rPr lang="en-IN" sz="2000" dirty="0" err="1">
                <a:latin typeface="Calibri" pitchFamily="34" charset="0"/>
              </a:rPr>
              <a:t>freeze‑dried</a:t>
            </a:r>
            <a:r>
              <a:rPr lang="en-IN" sz="2000" dirty="0">
                <a:latin typeface="Calibri" pitchFamily="34" charset="0"/>
              </a:rPr>
              <a:t>, cell free, dermal matrix comprised a structurally integrated basement membrane complex (BMC) and extracellular matrix in which collagen bundles and elastic </a:t>
            </a:r>
            <a:r>
              <a:rPr lang="en-IN" sz="2000" dirty="0" err="1">
                <a:latin typeface="Calibri" pitchFamily="34" charset="0"/>
              </a:rPr>
              <a:t>fibers</a:t>
            </a:r>
            <a:r>
              <a:rPr lang="en-IN" sz="2000" dirty="0">
                <a:latin typeface="Calibri" pitchFamily="34" charset="0"/>
              </a:rPr>
              <a:t> are the main components. </a:t>
            </a:r>
            <a:r>
              <a:rPr lang="en-IN" sz="2000" dirty="0" smtClean="0">
                <a:latin typeface="Calibri" pitchFamily="34" charset="0"/>
              </a:rPr>
              <a:t>The </a:t>
            </a:r>
            <a:r>
              <a:rPr lang="en-IN" sz="2000" dirty="0">
                <a:latin typeface="Calibri" pitchFamily="34" charset="0"/>
              </a:rPr>
              <a:t>ADM allograft is able to act as a bioactive scaffold for migration of fibroblasts, epithelial and endothelial cells and could consistently integrate into the host tissue.[23] </a:t>
            </a:r>
            <a:endParaRPr lang="en-IN" sz="2000" dirty="0" smtClean="0">
              <a:latin typeface="Calibri" pitchFamily="34" charset="0"/>
            </a:endParaRPr>
          </a:p>
          <a:p>
            <a:pPr algn="just">
              <a:buNone/>
            </a:pPr>
            <a:endParaRPr lang="en-IN" sz="2000" dirty="0" smtClean="0">
              <a:latin typeface="Calibri" pitchFamily="34" charset="0"/>
            </a:endParaRPr>
          </a:p>
          <a:p>
            <a:pPr algn="just"/>
            <a:r>
              <a:rPr lang="en-IN" sz="2000" dirty="0" smtClean="0">
                <a:latin typeface="Calibri" pitchFamily="34" charset="0"/>
              </a:rPr>
              <a:t>The </a:t>
            </a:r>
            <a:r>
              <a:rPr lang="en-IN" sz="2000" dirty="0">
                <a:latin typeface="Calibri" pitchFamily="34" charset="0"/>
              </a:rPr>
              <a:t>structural integrity of the material is maintained and it </a:t>
            </a:r>
            <a:r>
              <a:rPr lang="en-IN" sz="2000" dirty="0" err="1">
                <a:latin typeface="Calibri" pitchFamily="34" charset="0"/>
              </a:rPr>
              <a:t>revascularizes</a:t>
            </a:r>
            <a:r>
              <a:rPr lang="en-IN" sz="2000" dirty="0">
                <a:latin typeface="Calibri" pitchFamily="34" charset="0"/>
              </a:rPr>
              <a:t> via preserved vascular channels of the receptor site</a:t>
            </a:r>
            <a:r>
              <a:rPr lang="en-IN" sz="2000" dirty="0" smtClean="0">
                <a:latin typeface="Calibri" pitchFamily="34" charset="0"/>
              </a:rPr>
              <a:t>.</a:t>
            </a:r>
            <a:r>
              <a:rPr lang="en-IN" sz="2000" dirty="0">
                <a:latin typeface="Calibri" pitchFamily="34" charset="0"/>
              </a:rPr>
              <a:t> The purpose of this study was to evaluate and compare the clinical efficacy of autogenous FGG and ADM allograft in increasing the width of attached gingiva.</a:t>
            </a:r>
            <a:endParaRPr lang="en-US" sz="2000" dirty="0">
              <a:latin typeface="Calibri" pitchFamily="34" charset="0"/>
            </a:endParaRP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IN" sz="3100" dirty="0">
                <a:latin typeface="+mn-lt"/>
              </a:rPr>
              <a:t> </a:t>
            </a:r>
            <a:r>
              <a:rPr lang="en-US" sz="3100" dirty="0">
                <a:latin typeface="+mn-lt"/>
              </a:rPr>
              <a:t/>
            </a:r>
            <a:br>
              <a:rPr lang="en-US" sz="3100" dirty="0">
                <a:latin typeface="+mn-lt"/>
              </a:rPr>
            </a:br>
            <a:r>
              <a:rPr lang="en-IN" sz="2700" b="1" dirty="0">
                <a:latin typeface="Calibri" pitchFamily="34" charset="0"/>
                <a:cs typeface="Arial" pitchFamily="34" charset="0"/>
              </a:rPr>
              <a:t>Materials and Methods</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IN" sz="1600" dirty="0">
                <a:latin typeface="Calibri" pitchFamily="34" charset="0"/>
              </a:rPr>
              <a:t>Fifteen patients (seven females and eight males) aged 20–55 years, having two sites with attached gingiva ≤1 mm bilaterally on the facial aspect of the </a:t>
            </a:r>
            <a:r>
              <a:rPr lang="en-IN" sz="1600" dirty="0" err="1">
                <a:latin typeface="Calibri" pitchFamily="34" charset="0"/>
              </a:rPr>
              <a:t>mandibular</a:t>
            </a:r>
            <a:r>
              <a:rPr lang="en-IN" sz="1600" dirty="0">
                <a:latin typeface="Calibri" pitchFamily="34" charset="0"/>
              </a:rPr>
              <a:t> teeth were selected from the out‑patient Department of Periodontics. </a:t>
            </a:r>
            <a:r>
              <a:rPr lang="en-IN" sz="1600" dirty="0" smtClean="0">
                <a:latin typeface="Calibri" pitchFamily="34" charset="0"/>
              </a:rPr>
              <a:t>The </a:t>
            </a:r>
            <a:r>
              <a:rPr lang="en-IN" sz="1600" dirty="0">
                <a:latin typeface="Calibri" pitchFamily="34" charset="0"/>
              </a:rPr>
              <a:t>study was approved by the Institutional Ethical Committee in accordance with the Helsinki declaration of 1975, as revised in 2000</a:t>
            </a:r>
            <a:r>
              <a:rPr lang="en-IN" sz="1600" dirty="0" smtClean="0">
                <a:latin typeface="Calibri" pitchFamily="34" charset="0"/>
              </a:rPr>
              <a:t>.</a:t>
            </a:r>
            <a:endParaRPr lang="en-IN" sz="1600" dirty="0">
              <a:latin typeface="Calibri" pitchFamily="34" charset="0"/>
            </a:endParaRPr>
          </a:p>
          <a:p>
            <a:r>
              <a:rPr lang="en-IN" sz="1600" dirty="0" smtClean="0">
                <a:latin typeface="Calibri" pitchFamily="34" charset="0"/>
              </a:rPr>
              <a:t> </a:t>
            </a:r>
            <a:r>
              <a:rPr lang="en-IN" sz="1600" dirty="0">
                <a:latin typeface="Calibri" pitchFamily="34" charset="0"/>
              </a:rPr>
              <a:t>The study was carried out on subjects having a limited amount of attached gingiva and had to fulfil the following selection criteria: (1) Good oral hygiene; (2) facial probing depths (PSs) ≤2 mm; (3) no removable partial denture in the area to be treated; (4) not allergic to any antibiotics or any other drug to be prescribed for the patient; (5) No systemic, autoimmune or dermal diseases; and (6) </a:t>
            </a:r>
            <a:r>
              <a:rPr lang="en-IN" sz="1600" dirty="0" err="1">
                <a:latin typeface="Calibri" pitchFamily="34" charset="0"/>
              </a:rPr>
              <a:t>nonsmoker</a:t>
            </a:r>
            <a:r>
              <a:rPr lang="en-IN" sz="1600" dirty="0">
                <a:latin typeface="Calibri" pitchFamily="34" charset="0"/>
              </a:rPr>
              <a:t>. The procedure to be used and the potential risks and complications were discussed, and an informed consent form was signed by every participating patient. Preoperative photographs were taken for every selected patient [Figures 1a and 2a].</a:t>
            </a:r>
            <a:endParaRPr lang="en-US" sz="1600" dirty="0">
              <a:latin typeface="Calibri" pitchFamily="34" charset="0"/>
            </a:endParaRPr>
          </a:p>
          <a:p>
            <a:endParaRPr lang="en-US" dirty="0"/>
          </a:p>
        </p:txBody>
      </p:sp>
      <p:pic>
        <p:nvPicPr>
          <p:cNvPr id="5" name="Picture 4"/>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200400" y="4114800"/>
            <a:ext cx="2590800" cy="2438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23106"/>
          </a:xfrm>
        </p:spPr>
        <p:txBody>
          <a:bodyPr>
            <a:normAutofit fontScale="90000"/>
          </a:bodyPr>
          <a:lstStyle/>
          <a:p>
            <a:r>
              <a:rPr lang="en-IN" sz="2800" b="1" dirty="0" smtClean="0">
                <a:latin typeface="Calibri" pitchFamily="34" charset="0"/>
              </a:rPr>
              <a:t>Clinical assessment</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845208"/>
          </a:xfrm>
        </p:spPr>
        <p:txBody>
          <a:bodyPr>
            <a:normAutofit fontScale="92500"/>
          </a:bodyPr>
          <a:lstStyle/>
          <a:p>
            <a:pPr algn="just"/>
            <a:r>
              <a:rPr lang="en-IN" sz="2600" dirty="0" smtClean="0">
                <a:latin typeface="Calibri" pitchFamily="34" charset="0"/>
              </a:rPr>
              <a:t>The clinical parameters including plaque index (PI); gingival index (GI), PD; GR; and the width of attached gingiva were measured at the </a:t>
            </a:r>
            <a:r>
              <a:rPr lang="en-IN" sz="2600" dirty="0" err="1" smtClean="0">
                <a:latin typeface="Calibri" pitchFamily="34" charset="0"/>
              </a:rPr>
              <a:t>mid‑buccal</a:t>
            </a:r>
            <a:r>
              <a:rPr lang="en-IN" sz="2600" dirty="0" smtClean="0">
                <a:latin typeface="Calibri" pitchFamily="34" charset="0"/>
              </a:rPr>
              <a:t> point of the teeth. The junction of the attached and movable tissue was determined by rolling the alveolar mucosa </a:t>
            </a:r>
            <a:r>
              <a:rPr lang="en-IN" sz="2600" dirty="0" err="1" smtClean="0">
                <a:latin typeface="Calibri" pitchFamily="34" charset="0"/>
              </a:rPr>
              <a:t>coronally</a:t>
            </a:r>
            <a:r>
              <a:rPr lang="en-IN" sz="2600" dirty="0" smtClean="0">
                <a:latin typeface="Calibri" pitchFamily="34" charset="0"/>
              </a:rPr>
              <a:t> with the side of a </a:t>
            </a:r>
            <a:r>
              <a:rPr lang="en-IN" sz="2600" dirty="0" smtClean="0">
                <a:latin typeface="Calibri" pitchFamily="34" charset="0"/>
              </a:rPr>
              <a:t>probe.</a:t>
            </a:r>
            <a:r>
              <a:rPr lang="en-IN" sz="2600" dirty="0" smtClean="0">
                <a:latin typeface="Calibri" pitchFamily="34" charset="0"/>
              </a:rPr>
              <a:t> </a:t>
            </a:r>
            <a:endParaRPr lang="en-IN" sz="2600" dirty="0" smtClean="0">
              <a:latin typeface="Calibri" pitchFamily="34" charset="0"/>
            </a:endParaRPr>
          </a:p>
          <a:p>
            <a:pPr algn="just">
              <a:buNone/>
            </a:pPr>
            <a:endParaRPr lang="en-IN" sz="2600" dirty="0" smtClean="0">
              <a:latin typeface="Calibri" pitchFamily="34" charset="0"/>
            </a:endParaRPr>
          </a:p>
          <a:p>
            <a:pPr algn="just"/>
            <a:r>
              <a:rPr lang="en-IN" sz="2600" dirty="0" smtClean="0">
                <a:latin typeface="Calibri" pitchFamily="34" charset="0"/>
              </a:rPr>
              <a:t>During </a:t>
            </a:r>
            <a:r>
              <a:rPr lang="en-IN" sz="2600" dirty="0" smtClean="0">
                <a:latin typeface="Calibri" pitchFamily="34" charset="0"/>
              </a:rPr>
              <a:t>surgery, the extents of the recipient bed and the graft were measured in both the </a:t>
            </a:r>
            <a:r>
              <a:rPr lang="en-IN" sz="2600" dirty="0" err="1" smtClean="0">
                <a:latin typeface="Calibri" pitchFamily="34" charset="0"/>
              </a:rPr>
              <a:t>mesio‑distal</a:t>
            </a:r>
            <a:r>
              <a:rPr lang="en-IN" sz="2600" dirty="0" smtClean="0">
                <a:latin typeface="Calibri" pitchFamily="34" charset="0"/>
              </a:rPr>
              <a:t> and </a:t>
            </a:r>
            <a:r>
              <a:rPr lang="en-IN" sz="2600" dirty="0" err="1" smtClean="0">
                <a:latin typeface="Calibri" pitchFamily="34" charset="0"/>
              </a:rPr>
              <a:t>corono‑apical</a:t>
            </a:r>
            <a:r>
              <a:rPr lang="en-IN" sz="2600" dirty="0" smtClean="0">
                <a:latin typeface="Calibri" pitchFamily="34" charset="0"/>
              </a:rPr>
              <a:t> directions. Both pre and postsurgical measurements were made by one examiner (C.A.) only. Measurements were made to the nearest 0.5 mm using a University of North Carolina‑15 periodontal probe (</a:t>
            </a:r>
            <a:r>
              <a:rPr lang="en-IN" sz="2600" dirty="0" err="1" smtClean="0">
                <a:latin typeface="Calibri" pitchFamily="34" charset="0"/>
              </a:rPr>
              <a:t>Hu‑Friedy</a:t>
            </a:r>
            <a:r>
              <a:rPr lang="en-IN" sz="2600" dirty="0" smtClean="0">
                <a:latin typeface="Calibri" pitchFamily="34" charset="0"/>
              </a:rPr>
              <a:t>) and </a:t>
            </a:r>
            <a:r>
              <a:rPr lang="en-IN" sz="2600" dirty="0" err="1" smtClean="0">
                <a:latin typeface="Calibri" pitchFamily="34" charset="0"/>
              </a:rPr>
              <a:t>occlusal</a:t>
            </a:r>
            <a:r>
              <a:rPr lang="en-IN" sz="2600" dirty="0" smtClean="0">
                <a:latin typeface="Calibri" pitchFamily="34" charset="0"/>
              </a:rPr>
              <a:t> stent (with guiding grooves). For each variable, a patient mean was calculated which was finally subjected for statistical analysis.</a:t>
            </a:r>
            <a:endParaRPr lang="en-US" sz="2600" dirty="0" smtClean="0">
              <a:latin typeface="Calibri" pitchFamily="34" charset="0"/>
            </a:endParaRP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153400" cy="799306"/>
          </a:xfrm>
        </p:spPr>
        <p:txBody>
          <a:bodyPr>
            <a:normAutofit fontScale="90000"/>
          </a:bodyPr>
          <a:lstStyle/>
          <a:p>
            <a:r>
              <a:rPr lang="en-IN" sz="2800" b="1" dirty="0" smtClean="0">
                <a:latin typeface="Calibri" pitchFamily="34" charset="0"/>
              </a:rPr>
              <a:t>Gingival augmentation procedure</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692808"/>
          </a:xfrm>
        </p:spPr>
        <p:txBody>
          <a:bodyPr>
            <a:normAutofit/>
          </a:bodyPr>
          <a:lstStyle/>
          <a:p>
            <a:pPr algn="just"/>
            <a:r>
              <a:rPr lang="en-US" sz="1800" dirty="0" smtClean="0">
                <a:latin typeface="Calibri" pitchFamily="34" charset="0"/>
              </a:rPr>
              <a:t>Both surgical procedures were performed by the same operator. Initial periodontal therapy included scaling, root </a:t>
            </a:r>
            <a:r>
              <a:rPr lang="en-US" sz="1800" dirty="0" err="1" smtClean="0">
                <a:latin typeface="Calibri" pitchFamily="34" charset="0"/>
              </a:rPr>
              <a:t>planing</a:t>
            </a:r>
            <a:r>
              <a:rPr lang="en-US" sz="1800" dirty="0" smtClean="0">
                <a:latin typeface="Calibri" pitchFamily="34" charset="0"/>
              </a:rPr>
              <a:t>, and oral hygiene instructions. Surgery was performed only when satisfactory plaque control was achieved and the selected surgical site was completely free from any inflammation. At the time of surgical procedure, after </a:t>
            </a:r>
            <a:r>
              <a:rPr lang="en-US" sz="1800" dirty="0" err="1" smtClean="0">
                <a:latin typeface="Calibri" pitchFamily="34" charset="0"/>
              </a:rPr>
              <a:t>extra‑oral</a:t>
            </a:r>
            <a:r>
              <a:rPr lang="en-US" sz="1800" dirty="0" smtClean="0">
                <a:latin typeface="Calibri" pitchFamily="34" charset="0"/>
              </a:rPr>
              <a:t> scrubbing and </a:t>
            </a:r>
            <a:r>
              <a:rPr lang="en-US" sz="1800" dirty="0" err="1" smtClean="0">
                <a:latin typeface="Calibri" pitchFamily="34" charset="0"/>
              </a:rPr>
              <a:t>presurgical</a:t>
            </a:r>
            <a:r>
              <a:rPr lang="en-US" sz="1800" dirty="0" smtClean="0">
                <a:latin typeface="Calibri" pitchFamily="34" charset="0"/>
              </a:rPr>
              <a:t> mouth rinse, local anesthesia (</a:t>
            </a:r>
            <a:r>
              <a:rPr lang="en-US" sz="1800" dirty="0" err="1" smtClean="0">
                <a:latin typeface="Calibri" pitchFamily="34" charset="0"/>
              </a:rPr>
              <a:t>xylocaineHCl</a:t>
            </a:r>
            <a:r>
              <a:rPr lang="en-US" sz="1800" dirty="0" smtClean="0">
                <a:latin typeface="Calibri" pitchFamily="34" charset="0"/>
              </a:rPr>
              <a:t>, 2%) with adrenaline 1:80,000 was administered in the prepared site. A surgical blade (no. 15) was held perpendicular to the gingival surface, and a superficial horizontal incision was made just coronal to the </a:t>
            </a:r>
            <a:r>
              <a:rPr lang="en-US" sz="1800" dirty="0" err="1" smtClean="0">
                <a:latin typeface="Calibri" pitchFamily="34" charset="0"/>
              </a:rPr>
              <a:t>mucogingival</a:t>
            </a:r>
            <a:r>
              <a:rPr lang="en-US" sz="1800" dirty="0" smtClean="0">
                <a:latin typeface="Calibri" pitchFamily="34" charset="0"/>
              </a:rPr>
              <a:t> junction. </a:t>
            </a:r>
            <a:endParaRPr lang="en-US" sz="1800" dirty="0" smtClean="0">
              <a:latin typeface="Calibri" pitchFamily="34" charset="0"/>
            </a:endParaRPr>
          </a:p>
          <a:p>
            <a:pPr algn="just">
              <a:buNone/>
            </a:pPr>
            <a:endParaRPr lang="en-US" sz="1800" dirty="0" smtClean="0">
              <a:latin typeface="Calibri" pitchFamily="34" charset="0"/>
            </a:endParaRPr>
          </a:p>
          <a:p>
            <a:pPr algn="just"/>
            <a:r>
              <a:rPr lang="en-US" sz="1800" dirty="0" smtClean="0">
                <a:latin typeface="Calibri" pitchFamily="34" charset="0"/>
              </a:rPr>
              <a:t>The </a:t>
            </a:r>
            <a:r>
              <a:rPr lang="en-US" sz="1800" dirty="0" smtClean="0">
                <a:latin typeface="Calibri" pitchFamily="34" charset="0"/>
              </a:rPr>
              <a:t>lips were retracted firmly as the incision was made. Two vertical incisions were made at either end of the horizontal incision. The </a:t>
            </a:r>
            <a:r>
              <a:rPr lang="en-US" sz="1800" dirty="0" err="1" smtClean="0">
                <a:latin typeface="Calibri" pitchFamily="34" charset="0"/>
              </a:rPr>
              <a:t>periosteal</a:t>
            </a:r>
            <a:r>
              <a:rPr lang="en-US" sz="1800" dirty="0" smtClean="0">
                <a:latin typeface="Calibri" pitchFamily="34" charset="0"/>
              </a:rPr>
              <a:t> recipient bed was then prepared by sharp dissection in an apical direction with the no. 15 blade held nearly parallel to the alveolar process. Muscles and loose connective tissue fibers were thoroughly scraped with a scalpel to prevent subsequent graft mobility. Following preparation, the FGG or ADM allograft treatments were randomly assigned to the recipient site.</a:t>
            </a:r>
            <a:endParaRPr lang="en-US" sz="1800"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99306"/>
          </a:xfrm>
        </p:spPr>
        <p:txBody>
          <a:bodyPr>
            <a:normAutofit fontScale="90000"/>
          </a:bodyPr>
          <a:lstStyle/>
          <a:p>
            <a:r>
              <a:rPr lang="en-IN" sz="3100" b="1" dirty="0" smtClean="0">
                <a:latin typeface="Calibri" pitchFamily="34" charset="0"/>
              </a:rPr>
              <a:t>Autogenous free gingival graft</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845208"/>
          </a:xfrm>
        </p:spPr>
        <p:txBody>
          <a:bodyPr>
            <a:normAutofit fontScale="92500" lnSpcReduction="10000"/>
          </a:bodyPr>
          <a:lstStyle/>
          <a:p>
            <a:r>
              <a:rPr lang="en-IN" sz="1900" dirty="0" smtClean="0">
                <a:latin typeface="Calibri" pitchFamily="34" charset="0"/>
              </a:rPr>
              <a:t>A FGG from the right posterior hard palate was harvested 1 mm apical to the gingival margin of adjacent teeth with a no. 15 scalpel blade. After the donor tissue had been released, the pressure was applied with damp gauze at the donor site. The adipose and glandular tissues on the graft were removed using a scraping motion with a no. 15 scalpel blade. After the donor tissue had been shaped appropriately, it was placed on the recipient bed and fixed with </a:t>
            </a:r>
            <a:r>
              <a:rPr lang="en-IN" sz="1900" dirty="0" err="1" smtClean="0">
                <a:latin typeface="Calibri" pitchFamily="34" charset="0"/>
              </a:rPr>
              <a:t>periosteal</a:t>
            </a:r>
            <a:r>
              <a:rPr lang="en-IN" sz="1900" dirty="0" smtClean="0">
                <a:latin typeface="Calibri" pitchFamily="34" charset="0"/>
              </a:rPr>
              <a:t> sutures [Figure 1b‑d]. An acrylic palatal stent was placed to cover the wound</a:t>
            </a:r>
            <a:r>
              <a:rPr lang="en-IN" sz="1900" dirty="0" smtClean="0">
                <a:latin typeface="Calibri" pitchFamily="34" charset="0"/>
              </a:rPr>
              <a:t>.</a:t>
            </a:r>
          </a:p>
          <a:p>
            <a:pPr>
              <a:buNone/>
            </a:pPr>
            <a:endParaRPr lang="en-IN" sz="1900" dirty="0" smtClean="0">
              <a:latin typeface="Calibri" pitchFamily="34" charset="0"/>
            </a:endParaRPr>
          </a:p>
          <a:p>
            <a:pPr>
              <a:buNone/>
            </a:pPr>
            <a:r>
              <a:rPr lang="en-IN" b="1" dirty="0" smtClean="0">
                <a:solidFill>
                  <a:srgbClr val="FFC000"/>
                </a:solidFill>
                <a:latin typeface="Calibri" pitchFamily="34" charset="0"/>
              </a:rPr>
              <a:t>Acellular dermal matrix allograft</a:t>
            </a:r>
          </a:p>
          <a:p>
            <a:pPr>
              <a:buNone/>
            </a:pPr>
            <a:endParaRPr lang="en-IN" sz="2000" dirty="0" smtClean="0">
              <a:latin typeface="Calibri" pitchFamily="34" charset="0"/>
            </a:endParaRPr>
          </a:p>
          <a:p>
            <a:pPr algn="just"/>
            <a:r>
              <a:rPr lang="en-IN" sz="1900" dirty="0" smtClean="0">
                <a:latin typeface="Calibri" pitchFamily="34" charset="0"/>
              </a:rPr>
              <a:t>A piece of ADM allograft was prepared according to the manufacturer’s instructions and was then rehydrated in a </a:t>
            </a:r>
            <a:r>
              <a:rPr lang="en-IN" sz="1900" dirty="0" err="1" smtClean="0">
                <a:latin typeface="Calibri" pitchFamily="34" charset="0"/>
              </a:rPr>
              <a:t>Petridish</a:t>
            </a:r>
            <a:r>
              <a:rPr lang="en-IN" sz="1900" dirty="0" smtClean="0">
                <a:latin typeface="Calibri" pitchFamily="34" charset="0"/>
              </a:rPr>
              <a:t> with 50 </a:t>
            </a:r>
            <a:r>
              <a:rPr lang="en-IN" sz="1900" dirty="0" err="1" smtClean="0">
                <a:latin typeface="Calibri" pitchFamily="34" charset="0"/>
              </a:rPr>
              <a:t>mL</a:t>
            </a:r>
            <a:r>
              <a:rPr lang="en-IN" sz="1900" dirty="0" smtClean="0">
                <a:latin typeface="Calibri" pitchFamily="34" charset="0"/>
              </a:rPr>
              <a:t> of sterile saline solution for 5 min. After the protective backing paper had been floated, the ADM allograft was transferred to another dish with 50 </a:t>
            </a:r>
            <a:r>
              <a:rPr lang="en-IN" sz="1900" dirty="0" err="1" smtClean="0">
                <a:latin typeface="Calibri" pitchFamily="34" charset="0"/>
              </a:rPr>
              <a:t>mLof</a:t>
            </a:r>
            <a:r>
              <a:rPr lang="en-IN" sz="1900" dirty="0" smtClean="0">
                <a:latin typeface="Calibri" pitchFamily="34" charset="0"/>
              </a:rPr>
              <a:t> sterile saline solution for 5 min. Clinically, the connective tissue surface adsorbs blood immediately, but the BMC does not. The allograft was placed with the connective tissue surface toward the recipient bed and the basement membrane surface facing externally. The allograft was fixed on the recipient beds by </a:t>
            </a:r>
            <a:r>
              <a:rPr lang="en-IN" sz="1900" dirty="0" err="1" smtClean="0">
                <a:latin typeface="Calibri" pitchFamily="34" charset="0"/>
              </a:rPr>
              <a:t>periosteal</a:t>
            </a:r>
            <a:r>
              <a:rPr lang="en-IN" sz="1900" dirty="0" smtClean="0">
                <a:latin typeface="Calibri" pitchFamily="34" charset="0"/>
              </a:rPr>
              <a:t> sutures, and the gentle digital pressure was applied for 3–5 min to maintain the graft in close contact with the underlying </a:t>
            </a:r>
            <a:r>
              <a:rPr lang="en-IN" sz="1900" dirty="0" err="1" smtClean="0">
                <a:latin typeface="Calibri" pitchFamily="34" charset="0"/>
              </a:rPr>
              <a:t>periosteum</a:t>
            </a:r>
            <a:r>
              <a:rPr lang="en-IN" sz="1900" dirty="0" smtClean="0">
                <a:latin typeface="Calibri" pitchFamily="34" charset="0"/>
              </a:rPr>
              <a:t> [Figure 2b‑d]. Finally, the periodontal dressing was applied to the operated site.</a:t>
            </a:r>
            <a:endParaRPr lang="en-US" sz="1900" dirty="0" smtClean="0">
              <a:latin typeface="Calibri" pitchFamily="34" charset="0"/>
            </a:endParaRPr>
          </a:p>
          <a:p>
            <a:endParaRPr lang="en-IN" sz="2000" dirty="0" smtClean="0">
              <a:latin typeface="Calibri" pitchFamily="34" charset="0"/>
            </a:endParaRPr>
          </a:p>
          <a:p>
            <a:endParaRPr lang="en-IN" sz="2000" dirty="0" smtClean="0">
              <a:latin typeface="Calibri" pitchFamily="34" charset="0"/>
            </a:endParaRPr>
          </a:p>
          <a:p>
            <a:pPr>
              <a:buNone/>
            </a:pPr>
            <a:endParaRPr lang="en-US" sz="2000" dirty="0" smtClean="0">
              <a:latin typeface="Calibri" pitchFamily="34" charset="0"/>
            </a:endParaRPr>
          </a:p>
          <a:p>
            <a:pPr>
              <a:buNone/>
            </a:pPr>
            <a:endParaRPr lang="en-IN" sz="2800" b="1" dirty="0" smtClean="0">
              <a:solidFill>
                <a:srgbClr val="FFC000"/>
              </a:solidFill>
              <a:latin typeface="Calibri" pitchFamily="34" charset="0"/>
            </a:endParaRPr>
          </a:p>
          <a:p>
            <a:pPr>
              <a:buNone/>
            </a:pPr>
            <a:endParaRPr lang="en-US" sz="2800" b="1" dirty="0" smtClean="0">
              <a:solidFill>
                <a:srgbClr val="FFC000"/>
              </a:solidFill>
              <a:latin typeface="Calibri" pitchFamily="34" charset="0"/>
            </a:endParaRP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197</TotalTime>
  <Words>3165</Words>
  <Application>Microsoft Office PowerPoint</Application>
  <PresentationFormat>On-screen Show (4:3)</PresentationFormat>
  <Paragraphs>130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Comparative evaluation of free gingival graft and AlloDerm in enhancing the width of attached gingival: A clinical study</vt:lpstr>
      <vt:lpstr>Introduction </vt:lpstr>
      <vt:lpstr>Cont</vt:lpstr>
      <vt:lpstr>Cont</vt:lpstr>
      <vt:lpstr>Cont</vt:lpstr>
      <vt:lpstr>  Materials and Methods </vt:lpstr>
      <vt:lpstr>Clinical assessment </vt:lpstr>
      <vt:lpstr>Gingival augmentation procedure </vt:lpstr>
      <vt:lpstr>Autogenous free gingival graft </vt:lpstr>
      <vt:lpstr>Postsurgical care </vt:lpstr>
      <vt:lpstr>RESULTS</vt:lpstr>
      <vt:lpstr>RESULTS</vt:lpstr>
      <vt:lpstr>Discussion</vt:lpstr>
      <vt:lpstr>Discussion</vt:lpstr>
      <vt:lpstr>Discussion</vt:lpstr>
      <vt:lpstr>Discussion</vt:lpstr>
      <vt:lpstr>Conclusion</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evaluation of free gingival graft and AlloDerm in enhancing the width of attached gingival: A clinical study</dc:title>
  <dc:creator>DELL</dc:creator>
  <cp:lastModifiedBy>DELL</cp:lastModifiedBy>
  <cp:revision>26</cp:revision>
  <dcterms:created xsi:type="dcterms:W3CDTF">2019-06-16T07:20:38Z</dcterms:created>
  <dcterms:modified xsi:type="dcterms:W3CDTF">2019-06-16T10:37:45Z</dcterms:modified>
</cp:coreProperties>
</file>