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connected.com/how-to-setup-openldap-server-on-debian-1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2126-BFE7-CBF0-9524-7F80B51DC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Security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F7DE3-52E3-787B-AD27-FCA6EBBD1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LdAp</a:t>
            </a:r>
            <a:r>
              <a:rPr lang="en-IN" dirty="0"/>
              <a:t> Authentication </a:t>
            </a:r>
          </a:p>
        </p:txBody>
      </p:sp>
    </p:spTree>
    <p:extLst>
      <p:ext uri="{BB962C8B-B14F-4D97-AF65-F5344CB8AC3E}">
        <p14:creationId xmlns:p14="http://schemas.microsoft.com/office/powerpoint/2010/main" val="303778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DF6C-F400-B172-A3F9-9AAE5981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Ldap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A990-B337-4179-10A4-679E51B4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LDAP stands for Light Weight Directory Access Protocol. </a:t>
            </a:r>
          </a:p>
          <a:p>
            <a:r>
              <a:rPr lang="en-IN" dirty="0"/>
              <a:t>LDAP defines the method by which directory data is accessed. </a:t>
            </a:r>
          </a:p>
          <a:p>
            <a:r>
              <a:rPr lang="en-IN" dirty="0"/>
              <a:t>LDAP defines and describes how data is represented in directory services called LDAP Information model. </a:t>
            </a:r>
          </a:p>
          <a:p>
            <a:r>
              <a:rPr lang="en-IN" dirty="0"/>
              <a:t>LDAP abstracts how data is loaded or manipulated.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27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3825-4E30-D78C-1EC0-F15E042B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LDAP information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83D0-EC8C-02A8-1AEA-AD830B112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LDAP Information Model represents data as hierarchy of objects. </a:t>
            </a:r>
          </a:p>
          <a:p>
            <a:r>
              <a:rPr lang="en-IN" dirty="0"/>
              <a:t>This hierarchy of objects form a tree structure called as Directory Information Tree (DIT) . </a:t>
            </a:r>
          </a:p>
          <a:p>
            <a:r>
              <a:rPr lang="en-IN" dirty="0"/>
              <a:t>Each hierarchy of object is called entry. </a:t>
            </a:r>
          </a:p>
          <a:p>
            <a:r>
              <a:rPr lang="en-IN" dirty="0"/>
              <a:t>Each entry in the tree has one parent entry and zero or more child entries. </a:t>
            </a:r>
          </a:p>
          <a:p>
            <a:r>
              <a:rPr lang="en-IN" dirty="0"/>
              <a:t>Each entry is composed of one or more </a:t>
            </a:r>
            <a:r>
              <a:rPr lang="en-IN" dirty="0" err="1"/>
              <a:t>objectClasses</a:t>
            </a:r>
            <a:r>
              <a:rPr lang="en-IN" dirty="0"/>
              <a:t>. </a:t>
            </a:r>
          </a:p>
          <a:p>
            <a:r>
              <a:rPr lang="en-IN" dirty="0" err="1"/>
              <a:t>Objectclasses</a:t>
            </a:r>
            <a:r>
              <a:rPr lang="en-IN" dirty="0"/>
              <a:t> contains one or more attributes. </a:t>
            </a:r>
          </a:p>
          <a:p>
            <a:r>
              <a:rPr lang="en-IN" dirty="0"/>
              <a:t>Attributes have names and it contains data.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95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3124-12D4-5338-8730-C066049A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Directory Information tree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212411-C28D-5B8D-9336-53DC9AABE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1413" y="2424288"/>
            <a:ext cx="9906000" cy="3192112"/>
          </a:xfrm>
        </p:spPr>
      </p:pic>
    </p:spTree>
    <p:extLst>
      <p:ext uri="{BB962C8B-B14F-4D97-AF65-F5344CB8AC3E}">
        <p14:creationId xmlns:p14="http://schemas.microsoft.com/office/powerpoint/2010/main" val="217101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2EA0-7139-4865-0F05-9E8CE463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Open </a:t>
            </a:r>
            <a:r>
              <a:rPr lang="en-IN" dirty="0" err="1"/>
              <a:t>Ldap</a:t>
            </a:r>
            <a:r>
              <a:rPr lang="en-IN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1CBDC-D816-4E6D-1118-D3A50A79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2029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Open LDAP is a free and open-source implementation of LDAP. </a:t>
            </a:r>
          </a:p>
          <a:p>
            <a:r>
              <a:rPr lang="en-IN" dirty="0"/>
              <a:t>Open LDAP consolidates data of an entire organization in a central repository or directory. </a:t>
            </a:r>
          </a:p>
          <a:p>
            <a:r>
              <a:rPr lang="en-IN" dirty="0"/>
              <a:t>The consolidated data can be accessed from anywhere. </a:t>
            </a:r>
          </a:p>
          <a:p>
            <a:r>
              <a:rPr lang="en-IN" dirty="0"/>
              <a:t>Open LDAP provides support for Transport Layer Security (TLS) and Simple Authentication and Security Layer for data protection. </a:t>
            </a:r>
          </a:p>
          <a:p>
            <a:r>
              <a:rPr lang="en-IN" dirty="0"/>
              <a:t>Installation Guides: </a:t>
            </a:r>
          </a:p>
          <a:p>
            <a:pPr marL="457200" lvl="1" indent="0">
              <a:buNone/>
            </a:pPr>
            <a:r>
              <a:rPr lang="en-IN">
                <a:hlinkClick r:id="rId2"/>
              </a:rPr>
              <a:t>https://devconnected.com/how-to-setup-openldap-server-on-debian-10/</a:t>
            </a:r>
            <a:endParaRPr lang="en-IN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34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82B1-41AE-2ED7-F70D-466E1A8A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– Open </a:t>
            </a:r>
            <a:r>
              <a:rPr lang="en-IN" dirty="0" err="1"/>
              <a:t>Ldap</a:t>
            </a:r>
            <a:r>
              <a:rPr lang="en-IN" dirty="0"/>
              <a:t>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0310-FB16-6A0A-0A8D-221F6EC8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Install Open LDAP on server machine and open the port 389 to enable the communication with the Open LDAP server. </a:t>
            </a:r>
          </a:p>
          <a:p>
            <a:r>
              <a:rPr lang="en-IN" dirty="0"/>
              <a:t>Create a simple Unsecured Spring Boot Web application only with </a:t>
            </a:r>
            <a:r>
              <a:rPr lang="en-IN" dirty="0" err="1"/>
              <a:t>SpringWeb</a:t>
            </a:r>
            <a:r>
              <a:rPr lang="en-IN" dirty="0"/>
              <a:t> and </a:t>
            </a:r>
            <a:r>
              <a:rPr lang="en-IN" dirty="0" err="1"/>
              <a:t>ThymeLeaf</a:t>
            </a:r>
            <a:r>
              <a:rPr lang="en-IN" dirty="0"/>
              <a:t> dependencies. </a:t>
            </a:r>
          </a:p>
          <a:p>
            <a:r>
              <a:rPr lang="en-IN" dirty="0"/>
              <a:t>Set up spring security by adding additional dependencies such as spring-boot-starter-security, spring-</a:t>
            </a:r>
            <a:r>
              <a:rPr lang="en-IN" dirty="0" err="1"/>
              <a:t>ldap</a:t>
            </a:r>
            <a:r>
              <a:rPr lang="en-IN" dirty="0"/>
              <a:t>-core, spring-security-</a:t>
            </a:r>
            <a:r>
              <a:rPr lang="en-IN" dirty="0" err="1"/>
              <a:t>ldap</a:t>
            </a:r>
            <a:endParaRPr lang="en-IN" dirty="0"/>
          </a:p>
          <a:p>
            <a:r>
              <a:rPr lang="en-IN" dirty="0"/>
              <a:t>Configure the LDAP Server details in the </a:t>
            </a:r>
            <a:r>
              <a:rPr lang="en-IN" dirty="0" err="1"/>
              <a:t>application.properties</a:t>
            </a:r>
            <a:r>
              <a:rPr lang="en-IN" dirty="0"/>
              <a:t> for creation of </a:t>
            </a:r>
            <a:r>
              <a:rPr lang="en-IN" dirty="0" err="1"/>
              <a:t>LdapConetxt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115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4E69B5-4797-3E07-022D-C51B5012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98" y="1470923"/>
            <a:ext cx="9905998" cy="4185957"/>
          </a:xfrm>
        </p:spPr>
        <p:txBody>
          <a:bodyPr/>
          <a:lstStyle/>
          <a:p>
            <a:pPr algn="ctr"/>
            <a:r>
              <a:rPr lang="en-IN" dirty="0"/>
              <a:t>LDAP Authentication Flow</a:t>
            </a:r>
          </a:p>
        </p:txBody>
      </p:sp>
    </p:spTree>
    <p:extLst>
      <p:ext uri="{BB962C8B-B14F-4D97-AF65-F5344CB8AC3E}">
        <p14:creationId xmlns:p14="http://schemas.microsoft.com/office/powerpoint/2010/main" val="345488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72C7D-1127-5DDE-5473-C0D3FB70526B}"/>
              </a:ext>
            </a:extLst>
          </p:cNvPr>
          <p:cNvSpPr/>
          <p:nvPr/>
        </p:nvSpPr>
        <p:spPr>
          <a:xfrm>
            <a:off x="2681207" y="986029"/>
            <a:ext cx="2045776" cy="8834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  <a:p>
            <a:pPr algn="ctr"/>
            <a:r>
              <a:rPr lang="en-IN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DF75B-E177-BEDD-5FA8-04837F1D3863}"/>
              </a:ext>
            </a:extLst>
          </p:cNvPr>
          <p:cNvSpPr/>
          <p:nvPr/>
        </p:nvSpPr>
        <p:spPr>
          <a:xfrm>
            <a:off x="6118455" y="986028"/>
            <a:ext cx="2693127" cy="8834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Spring Boot – Web App</a:t>
            </a:r>
          </a:p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8CC351-F3F8-E8DC-EB9D-EBBC3406BBE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04095" y="1869432"/>
            <a:ext cx="0" cy="44073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CF4D66-039C-C3B8-FB6D-1EBFA0EB561F}"/>
              </a:ext>
            </a:extLst>
          </p:cNvPr>
          <p:cNvCxnSpPr>
            <a:cxnSpLocks/>
          </p:cNvCxnSpPr>
          <p:nvPr/>
        </p:nvCxnSpPr>
        <p:spPr>
          <a:xfrm>
            <a:off x="7465018" y="1869431"/>
            <a:ext cx="0" cy="44073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D0A17-9871-41AA-2DBE-582CB3185C52}"/>
              </a:ext>
            </a:extLst>
          </p:cNvPr>
          <p:cNvCxnSpPr/>
          <p:nvPr/>
        </p:nvCxnSpPr>
        <p:spPr>
          <a:xfrm>
            <a:off x="3704095" y="2293752"/>
            <a:ext cx="37609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A52F5D-FDE6-6058-3844-E399E555B0F3}"/>
              </a:ext>
            </a:extLst>
          </p:cNvPr>
          <p:cNvSpPr txBox="1"/>
          <p:nvPr/>
        </p:nvSpPr>
        <p:spPr>
          <a:xfrm>
            <a:off x="3905574" y="1924420"/>
            <a:ext cx="420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requesting protected 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82253A-91A1-1891-9B78-2324B1EE1EA3}"/>
              </a:ext>
            </a:extLst>
          </p:cNvPr>
          <p:cNvCxnSpPr>
            <a:cxnSpLocks/>
          </p:cNvCxnSpPr>
          <p:nvPr/>
        </p:nvCxnSpPr>
        <p:spPr>
          <a:xfrm flipH="1">
            <a:off x="3704095" y="2607593"/>
            <a:ext cx="37609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4A8D74-9AB9-36C1-96F7-862BF662CCBA}"/>
              </a:ext>
            </a:extLst>
          </p:cNvPr>
          <p:cNvSpPr txBox="1"/>
          <p:nvPr/>
        </p:nvSpPr>
        <p:spPr>
          <a:xfrm>
            <a:off x="3905574" y="2607592"/>
            <a:ext cx="420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 App redirects to Login Page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F9FBCB-D8A0-0518-BCAC-39DFDF94257F}"/>
              </a:ext>
            </a:extLst>
          </p:cNvPr>
          <p:cNvCxnSpPr/>
          <p:nvPr/>
        </p:nvCxnSpPr>
        <p:spPr>
          <a:xfrm>
            <a:off x="3704095" y="3267562"/>
            <a:ext cx="37609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E531ED-B502-9240-5E49-EE042BCD2838}"/>
              </a:ext>
            </a:extLst>
          </p:cNvPr>
          <p:cNvSpPr txBox="1"/>
          <p:nvPr/>
        </p:nvSpPr>
        <p:spPr>
          <a:xfrm>
            <a:off x="3905574" y="3300189"/>
            <a:ext cx="420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redirected to login page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321467-FEB2-2759-CC62-104A66903472}"/>
              </a:ext>
            </a:extLst>
          </p:cNvPr>
          <p:cNvCxnSpPr/>
          <p:nvPr/>
        </p:nvCxnSpPr>
        <p:spPr>
          <a:xfrm>
            <a:off x="3704095" y="3884911"/>
            <a:ext cx="37609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8C30E1-9356-1B3E-85F7-01380107E7AB}"/>
              </a:ext>
            </a:extLst>
          </p:cNvPr>
          <p:cNvSpPr txBox="1"/>
          <p:nvPr/>
        </p:nvSpPr>
        <p:spPr>
          <a:xfrm>
            <a:off x="3905574" y="3917537"/>
            <a:ext cx="420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submit  user credentials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3BFB8B-FBFF-2E8D-4CD6-29CB28934F20}"/>
              </a:ext>
            </a:extLst>
          </p:cNvPr>
          <p:cNvSpPr txBox="1"/>
          <p:nvPr/>
        </p:nvSpPr>
        <p:spPr>
          <a:xfrm>
            <a:off x="7625165" y="3918895"/>
            <a:ext cx="360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Spring Boot App creates </a:t>
            </a:r>
            <a:r>
              <a:rPr lang="en-IN" dirty="0" err="1"/>
              <a:t>ldapcontext</a:t>
            </a:r>
            <a:r>
              <a:rPr lang="en-IN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267219-803F-CAF5-BB50-3B8E0D7849EB}"/>
              </a:ext>
            </a:extLst>
          </p:cNvPr>
          <p:cNvSpPr txBox="1"/>
          <p:nvPr/>
        </p:nvSpPr>
        <p:spPr>
          <a:xfrm>
            <a:off x="7625165" y="4234527"/>
            <a:ext cx="3890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BindAuthenticator</a:t>
            </a:r>
            <a:r>
              <a:rPr lang="en-IN" dirty="0"/>
              <a:t> performs bind authentication and find the roles of the bound user.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C057AA-202B-1193-FD84-D2FD78BBCE51}"/>
              </a:ext>
            </a:extLst>
          </p:cNvPr>
          <p:cNvSpPr txBox="1"/>
          <p:nvPr/>
        </p:nvSpPr>
        <p:spPr>
          <a:xfrm>
            <a:off x="7625165" y="5010662"/>
            <a:ext cx="3600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LdapUserDetailsMapper</a:t>
            </a:r>
            <a:r>
              <a:rPr lang="en-IN" dirty="0"/>
              <a:t> maps the user details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217EAD-BD8E-7B5C-446F-E1B581D7F15A}"/>
              </a:ext>
            </a:extLst>
          </p:cNvPr>
          <p:cNvCxnSpPr>
            <a:cxnSpLocks/>
          </p:cNvCxnSpPr>
          <p:nvPr/>
        </p:nvCxnSpPr>
        <p:spPr>
          <a:xfrm flipH="1">
            <a:off x="3717013" y="5813159"/>
            <a:ext cx="37609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D5841E-3715-2918-2838-22E496215F0E}"/>
              </a:ext>
            </a:extLst>
          </p:cNvPr>
          <p:cNvSpPr txBox="1"/>
          <p:nvPr/>
        </p:nvSpPr>
        <p:spPr>
          <a:xfrm>
            <a:off x="3670520" y="5474970"/>
            <a:ext cx="420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 App redirects to protected resource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167BA6-95B9-8714-E009-45C4D2083544}"/>
              </a:ext>
            </a:extLst>
          </p:cNvPr>
          <p:cNvCxnSpPr/>
          <p:nvPr/>
        </p:nvCxnSpPr>
        <p:spPr>
          <a:xfrm>
            <a:off x="3701514" y="6101157"/>
            <a:ext cx="37609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496C919-4432-7709-131C-59016B946D84}"/>
              </a:ext>
            </a:extLst>
          </p:cNvPr>
          <p:cNvSpPr txBox="1"/>
          <p:nvPr/>
        </p:nvSpPr>
        <p:spPr>
          <a:xfrm>
            <a:off x="3902993" y="6133784"/>
            <a:ext cx="420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 access the protected resource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73C36B-6D7C-1126-E4E6-D525FD8AD797}"/>
              </a:ext>
            </a:extLst>
          </p:cNvPr>
          <p:cNvSpPr/>
          <p:nvPr/>
        </p:nvSpPr>
        <p:spPr>
          <a:xfrm>
            <a:off x="5266350" y="1676404"/>
            <a:ext cx="417656" cy="35646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33886B3-CC3A-7455-AEB2-D5DFE718B8FF}"/>
              </a:ext>
            </a:extLst>
          </p:cNvPr>
          <p:cNvSpPr/>
          <p:nvPr/>
        </p:nvSpPr>
        <p:spPr>
          <a:xfrm>
            <a:off x="7500292" y="2650973"/>
            <a:ext cx="417656" cy="35646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ABC7A1-4174-51F0-829A-29945D2D6F32}"/>
              </a:ext>
            </a:extLst>
          </p:cNvPr>
          <p:cNvSpPr/>
          <p:nvPr/>
        </p:nvSpPr>
        <p:spPr>
          <a:xfrm>
            <a:off x="3157685" y="3089331"/>
            <a:ext cx="417656" cy="35646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043E4C-BDC9-7C90-DAEF-4A8C8F621C34}"/>
              </a:ext>
            </a:extLst>
          </p:cNvPr>
          <p:cNvSpPr/>
          <p:nvPr/>
        </p:nvSpPr>
        <p:spPr>
          <a:xfrm>
            <a:off x="3126293" y="3669521"/>
            <a:ext cx="417656" cy="35646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593545-F004-6530-96DE-B56CCE226CA2}"/>
              </a:ext>
            </a:extLst>
          </p:cNvPr>
          <p:cNvSpPr/>
          <p:nvPr/>
        </p:nvSpPr>
        <p:spPr>
          <a:xfrm>
            <a:off x="9442740" y="5315672"/>
            <a:ext cx="417656" cy="35646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56AFC67-9D9E-83EA-F964-8B3069ED8D95}"/>
              </a:ext>
            </a:extLst>
          </p:cNvPr>
          <p:cNvSpPr/>
          <p:nvPr/>
        </p:nvSpPr>
        <p:spPr>
          <a:xfrm>
            <a:off x="8784662" y="4735734"/>
            <a:ext cx="417656" cy="35646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2B6C25E-FB68-6D55-F6E0-2096A8F8799C}"/>
              </a:ext>
            </a:extLst>
          </p:cNvPr>
          <p:cNvSpPr/>
          <p:nvPr/>
        </p:nvSpPr>
        <p:spPr>
          <a:xfrm>
            <a:off x="11272831" y="3898481"/>
            <a:ext cx="417656" cy="35646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574B219-C5B1-3ABF-6154-6F23733D4E78}"/>
              </a:ext>
            </a:extLst>
          </p:cNvPr>
          <p:cNvSpPr/>
          <p:nvPr/>
        </p:nvSpPr>
        <p:spPr>
          <a:xfrm>
            <a:off x="3203785" y="5456698"/>
            <a:ext cx="417656" cy="35646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1B56D5-CD9C-C32A-FEBA-1808580EF1EE}"/>
              </a:ext>
            </a:extLst>
          </p:cNvPr>
          <p:cNvSpPr/>
          <p:nvPr/>
        </p:nvSpPr>
        <p:spPr>
          <a:xfrm>
            <a:off x="3203785" y="5961989"/>
            <a:ext cx="417656" cy="35646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91992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774</TotalTime>
  <Words>353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Spring Security </vt:lpstr>
      <vt:lpstr>What is Ldap?</vt:lpstr>
      <vt:lpstr>LDAP information Model</vt:lpstr>
      <vt:lpstr>Directory Information tree</vt:lpstr>
      <vt:lpstr>What is Open Ldap ?</vt:lpstr>
      <vt:lpstr>Spring Boot – Open Ldap integration</vt:lpstr>
      <vt:lpstr>LDAP Authentication 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 </dc:title>
  <dc:creator>Ashok Vijayakumar</dc:creator>
  <cp:lastModifiedBy>Ashok Vijayakumar</cp:lastModifiedBy>
  <cp:revision>9</cp:revision>
  <dcterms:created xsi:type="dcterms:W3CDTF">2023-02-22T04:07:43Z</dcterms:created>
  <dcterms:modified xsi:type="dcterms:W3CDTF">2023-02-23T08:41:09Z</dcterms:modified>
</cp:coreProperties>
</file>