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69" r:id="rId3"/>
    <p:sldId id="260" r:id="rId4"/>
    <p:sldId id="261" r:id="rId5"/>
    <p:sldId id="262" r:id="rId6"/>
    <p:sldId id="265" r:id="rId7"/>
    <p:sldId id="270" r:id="rId8"/>
    <p:sldId id="259" r:id="rId9"/>
    <p:sldId id="263" r:id="rId10"/>
    <p:sldId id="266" r:id="rId11"/>
    <p:sldId id="267"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2" d="100"/>
          <a:sy n="62"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7DE6118-2437-4B30-8E3C-4D2BE6020583}" type="datetimeFigureOut">
              <a:rPr lang="en-US" smtClean="0"/>
              <a:pPr/>
              <a:t>12/23/2022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3875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6173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36703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831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23918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29040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70940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70257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2193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72492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78801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2720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3098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3453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7231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2694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6717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DE6118-2437-4B30-8E3C-4D2BE6020583}" type="datetimeFigureOut">
              <a:rPr lang="en-US" smtClean="0"/>
              <a:pPr/>
              <a:t>12/23/2022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750530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ithub.com/en/developers/apps/building-oauth-apps/creating-an-oauth-app"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localhost:8080/login/oauth2/code/github" TargetMode="External"/><Relationship Id="rId4" Type="http://schemas.openxmlformats.org/officeDocument/2006/relationships/hyperlink" Target="http://localhost:808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hyperlink" Target="https://developers.google.com/identity/openid-connect/openid-connect" TargetMode="External"/><Relationship Id="rId1" Type="http://schemas.openxmlformats.org/officeDocument/2006/relationships/slideLayout" Target="../slideLayouts/slideLayout2.xml"/><Relationship Id="rId4" Type="http://schemas.openxmlformats.org/officeDocument/2006/relationships/hyperlink" Target="http://localhost:8080/login/oauth2/code/googl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8080/home" TargetMode="External"/><Relationship Id="rId2" Type="http://schemas.openxmlformats.org/officeDocument/2006/relationships/hyperlink" Target="http://localhost:8080/hell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3A5F-1F66-0AA0-0139-E24D1EC3E656}"/>
              </a:ext>
            </a:extLst>
          </p:cNvPr>
          <p:cNvSpPr>
            <a:spLocks noGrp="1"/>
          </p:cNvSpPr>
          <p:nvPr>
            <p:ph type="ctrTitle"/>
          </p:nvPr>
        </p:nvSpPr>
        <p:spPr/>
        <p:txBody>
          <a:bodyPr/>
          <a:lstStyle/>
          <a:p>
            <a:r>
              <a:rPr lang="en-IN" dirty="0"/>
              <a:t>Spring Security	</a:t>
            </a:r>
          </a:p>
        </p:txBody>
      </p:sp>
      <p:sp>
        <p:nvSpPr>
          <p:cNvPr id="3" name="Subtitle 2">
            <a:extLst>
              <a:ext uri="{FF2B5EF4-FFF2-40B4-BE49-F238E27FC236}">
                <a16:creationId xmlns:a16="http://schemas.microsoft.com/office/drawing/2014/main" id="{C6507906-ED09-BA35-652B-F703A4351014}"/>
              </a:ext>
            </a:extLst>
          </p:cNvPr>
          <p:cNvSpPr>
            <a:spLocks noGrp="1"/>
          </p:cNvSpPr>
          <p:nvPr>
            <p:ph type="subTitle" idx="1"/>
          </p:nvPr>
        </p:nvSpPr>
        <p:spPr/>
        <p:txBody>
          <a:bodyPr/>
          <a:lstStyle/>
          <a:p>
            <a:r>
              <a:rPr lang="en-IN" dirty="0"/>
              <a:t>OAuth2.0</a:t>
            </a:r>
          </a:p>
        </p:txBody>
      </p:sp>
    </p:spTree>
    <p:extLst>
      <p:ext uri="{BB962C8B-B14F-4D97-AF65-F5344CB8AC3E}">
        <p14:creationId xmlns:p14="http://schemas.microsoft.com/office/powerpoint/2010/main" val="4213798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0FEF-D788-61C5-1CF0-EFDB8C2202C7}"/>
              </a:ext>
            </a:extLst>
          </p:cNvPr>
          <p:cNvSpPr>
            <a:spLocks noGrp="1"/>
          </p:cNvSpPr>
          <p:nvPr>
            <p:ph type="title"/>
          </p:nvPr>
        </p:nvSpPr>
        <p:spPr>
          <a:xfrm>
            <a:off x="1604074" y="247650"/>
            <a:ext cx="10267627" cy="899225"/>
          </a:xfrm>
        </p:spPr>
        <p:txBody>
          <a:bodyPr>
            <a:normAutofit/>
          </a:bodyPr>
          <a:lstStyle/>
          <a:p>
            <a:r>
              <a:rPr lang="en-IN" sz="2800" dirty="0"/>
              <a:t>Setting up GitHub as OAuth 2.0 Authentication System</a:t>
            </a:r>
          </a:p>
        </p:txBody>
      </p:sp>
      <p:sp>
        <p:nvSpPr>
          <p:cNvPr id="3" name="Content Placeholder 2">
            <a:extLst>
              <a:ext uri="{FF2B5EF4-FFF2-40B4-BE49-F238E27FC236}">
                <a16:creationId xmlns:a16="http://schemas.microsoft.com/office/drawing/2014/main" id="{47280E15-6868-ED13-1B46-2D016660223F}"/>
              </a:ext>
            </a:extLst>
          </p:cNvPr>
          <p:cNvSpPr>
            <a:spLocks noGrp="1"/>
          </p:cNvSpPr>
          <p:nvPr>
            <p:ph idx="1"/>
          </p:nvPr>
        </p:nvSpPr>
        <p:spPr>
          <a:xfrm>
            <a:off x="1495586" y="1022888"/>
            <a:ext cx="10577594" cy="5463475"/>
          </a:xfrm>
        </p:spPr>
        <p:txBody>
          <a:bodyPr>
            <a:normAutofit fontScale="85000" lnSpcReduction="20000"/>
          </a:bodyPr>
          <a:lstStyle/>
          <a:p>
            <a:r>
              <a:rPr lang="en-IN" dirty="0"/>
              <a:t>Follow the steps in </a:t>
            </a:r>
            <a:r>
              <a:rPr lang="en-IN" dirty="0">
                <a:hlinkClick r:id="rId3"/>
              </a:rPr>
              <a:t>https://docs.github.com/en/developers/apps/building-oauth-apps/creating-an-oauth-app</a:t>
            </a:r>
            <a:endParaRPr lang="en-IN" dirty="0"/>
          </a:p>
          <a:p>
            <a:r>
              <a:rPr lang="en-IN" dirty="0"/>
              <a:t>Enter the app’ home page as </a:t>
            </a:r>
            <a:r>
              <a:rPr lang="en-IN" b="0" i="0" u="none" strike="noStrike" dirty="0">
                <a:solidFill>
                  <a:srgbClr val="086DC3"/>
                </a:solidFill>
                <a:effectLst/>
                <a:latin typeface="Open Sans" panose="020B0606030504020204" pitchFamily="34" charset="0"/>
                <a:hlinkClick r:id="rId4"/>
              </a:rPr>
              <a:t>http://localhost:8080</a:t>
            </a:r>
            <a:r>
              <a:rPr lang="en-IN" b="0" i="0" u="none" strike="noStrike" dirty="0">
                <a:solidFill>
                  <a:srgbClr val="086DC3"/>
                </a:solidFill>
                <a:effectLst/>
                <a:latin typeface="Open Sans" panose="020B0606030504020204" pitchFamily="34" charset="0"/>
              </a:rPr>
              <a:t>    </a:t>
            </a:r>
          </a:p>
          <a:p>
            <a:r>
              <a:rPr lang="en-IN" dirty="0"/>
              <a:t>Enter the Authorization </a:t>
            </a:r>
            <a:r>
              <a:rPr lang="en-IN" dirty="0" err="1"/>
              <a:t>callback</a:t>
            </a:r>
            <a:r>
              <a:rPr lang="en-IN" dirty="0"/>
              <a:t> URL as </a:t>
            </a:r>
            <a:r>
              <a:rPr lang="en-IN" dirty="0">
                <a:hlinkClick r:id="rId5"/>
              </a:rPr>
              <a:t>http://localhost:8080/login/oauth2/code/github</a:t>
            </a:r>
            <a:r>
              <a:rPr lang="en-IN" dirty="0"/>
              <a:t> </a:t>
            </a:r>
          </a:p>
          <a:p>
            <a:r>
              <a:rPr lang="en-IN" dirty="0"/>
              <a:t>Clicking on Register will register our spring-open-authentication as OAuth application in GitHub.</a:t>
            </a:r>
          </a:p>
          <a:p>
            <a:r>
              <a:rPr lang="en-IN" dirty="0"/>
              <a:t>Post registration configure </a:t>
            </a:r>
            <a:r>
              <a:rPr lang="en-IN" dirty="0" err="1"/>
              <a:t>clientId</a:t>
            </a:r>
            <a:r>
              <a:rPr lang="en-IN" dirty="0"/>
              <a:t> and </a:t>
            </a:r>
            <a:r>
              <a:rPr lang="en-IN" dirty="0" err="1"/>
              <a:t>clientSecret</a:t>
            </a:r>
            <a:r>
              <a:rPr lang="en-IN" dirty="0"/>
              <a:t> in </a:t>
            </a:r>
            <a:r>
              <a:rPr lang="en-IN" dirty="0" err="1"/>
              <a:t>src</a:t>
            </a:r>
            <a:r>
              <a:rPr lang="en-IN" dirty="0"/>
              <a:t>/main/resources/</a:t>
            </a:r>
            <a:r>
              <a:rPr lang="en-IN" dirty="0" err="1"/>
              <a:t>application.yaml</a:t>
            </a:r>
            <a:r>
              <a:rPr lang="en-IN" dirty="0"/>
              <a:t> in highlighted text as shown below, </a:t>
            </a:r>
          </a:p>
          <a:p>
            <a:pPr marL="2359152" lvl="5" indent="0">
              <a:buNone/>
            </a:pPr>
            <a:r>
              <a:rPr lang="en-US" sz="2100" i="0" dirty="0"/>
              <a:t>spring:</a:t>
            </a:r>
          </a:p>
          <a:p>
            <a:pPr marL="2359152" lvl="5" indent="0">
              <a:buNone/>
            </a:pPr>
            <a:r>
              <a:rPr lang="en-US" sz="2100" i="0" dirty="0"/>
              <a:t>  security:</a:t>
            </a:r>
          </a:p>
          <a:p>
            <a:pPr marL="2359152" lvl="5" indent="0">
              <a:buNone/>
            </a:pPr>
            <a:r>
              <a:rPr lang="en-US" sz="2100" i="0" dirty="0"/>
              <a:t>    oauth2:</a:t>
            </a:r>
          </a:p>
          <a:p>
            <a:pPr marL="2359152" lvl="5" indent="0">
              <a:buNone/>
            </a:pPr>
            <a:r>
              <a:rPr lang="en-US" sz="2100" i="0" dirty="0"/>
              <a:t>      client:</a:t>
            </a:r>
          </a:p>
          <a:p>
            <a:pPr marL="2359152" lvl="5" indent="0">
              <a:buNone/>
            </a:pPr>
            <a:r>
              <a:rPr lang="en-US" sz="2100" i="0" dirty="0"/>
              <a:t>        registration:</a:t>
            </a:r>
          </a:p>
          <a:p>
            <a:pPr marL="2359152" lvl="5" indent="0">
              <a:buNone/>
            </a:pPr>
            <a:r>
              <a:rPr lang="en-US" sz="2100" i="0" dirty="0"/>
              <a:t>          </a:t>
            </a:r>
            <a:r>
              <a:rPr lang="en-US" sz="2100" i="0" dirty="0" err="1"/>
              <a:t>github</a:t>
            </a:r>
            <a:r>
              <a:rPr lang="en-US" sz="2100" i="0" dirty="0"/>
              <a:t>:</a:t>
            </a:r>
          </a:p>
          <a:p>
            <a:pPr marL="2359152" lvl="5" indent="0">
              <a:buNone/>
            </a:pPr>
            <a:r>
              <a:rPr lang="en-US" sz="2100" i="0" dirty="0"/>
              <a:t>            </a:t>
            </a:r>
            <a:r>
              <a:rPr lang="en-US" sz="2100" i="0" dirty="0" err="1"/>
              <a:t>clientId</a:t>
            </a:r>
            <a:r>
              <a:rPr lang="en-US" sz="2100" i="0" dirty="0"/>
              <a:t>: </a:t>
            </a:r>
            <a:r>
              <a:rPr lang="en-US" sz="2100" i="0" dirty="0" err="1">
                <a:solidFill>
                  <a:schemeClr val="bg1"/>
                </a:solidFill>
                <a:highlight>
                  <a:srgbClr val="FFFF00"/>
                </a:highlight>
              </a:rPr>
              <a:t>github</a:t>
            </a:r>
            <a:r>
              <a:rPr lang="en-US" sz="2100" i="0" dirty="0">
                <a:solidFill>
                  <a:schemeClr val="bg1"/>
                </a:solidFill>
                <a:highlight>
                  <a:srgbClr val="FFFF00"/>
                </a:highlight>
              </a:rPr>
              <a:t>-client-id</a:t>
            </a:r>
          </a:p>
          <a:p>
            <a:pPr marL="2359152" lvl="5" indent="0">
              <a:buNone/>
            </a:pPr>
            <a:r>
              <a:rPr lang="en-US" sz="2100" i="0" dirty="0"/>
              <a:t>            </a:t>
            </a:r>
            <a:r>
              <a:rPr lang="en-US" sz="2100" i="0" dirty="0" err="1"/>
              <a:t>clientSecret</a:t>
            </a:r>
            <a:r>
              <a:rPr lang="en-US" sz="2100" i="0" dirty="0"/>
              <a:t>: </a:t>
            </a:r>
            <a:r>
              <a:rPr lang="en-US" sz="2100" i="0" dirty="0" err="1">
                <a:solidFill>
                  <a:schemeClr val="bg1"/>
                </a:solidFill>
                <a:highlight>
                  <a:srgbClr val="FFFF00"/>
                </a:highlight>
              </a:rPr>
              <a:t>github</a:t>
            </a:r>
            <a:r>
              <a:rPr lang="en-US" sz="2100" i="0" dirty="0">
                <a:solidFill>
                  <a:schemeClr val="bg1"/>
                </a:solidFill>
                <a:highlight>
                  <a:srgbClr val="FFFF00"/>
                </a:highlight>
              </a:rPr>
              <a:t>-client-</a:t>
            </a:r>
            <a:r>
              <a:rPr lang="en-US" sz="2100" i="0" dirty="0" err="1">
                <a:solidFill>
                  <a:schemeClr val="bg1"/>
                </a:solidFill>
                <a:highlight>
                  <a:srgbClr val="FFFF00"/>
                </a:highlight>
              </a:rPr>
              <a:t>secret</a:t>
            </a:r>
            <a:r>
              <a:rPr lang="en-US" sz="2100" i="0" dirty="0" err="1">
                <a:highlight>
                  <a:srgbClr val="FFFF00"/>
                </a:highlight>
              </a:rPr>
              <a:t>t</a:t>
            </a:r>
            <a:endParaRPr lang="en-US" sz="2100" i="0" dirty="0">
              <a:highlight>
                <a:srgbClr val="FFFF00"/>
              </a:highlight>
            </a:endParaRPr>
          </a:p>
          <a:p>
            <a:pPr marL="0" indent="0">
              <a:buNone/>
            </a:pPr>
            <a:endParaRPr lang="en-IN" dirty="0"/>
          </a:p>
        </p:txBody>
      </p:sp>
    </p:spTree>
    <p:extLst>
      <p:ext uri="{BB962C8B-B14F-4D97-AF65-F5344CB8AC3E}">
        <p14:creationId xmlns:p14="http://schemas.microsoft.com/office/powerpoint/2010/main" val="319681585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0FEF-D788-61C5-1CF0-EFDB8C2202C7}"/>
              </a:ext>
            </a:extLst>
          </p:cNvPr>
          <p:cNvSpPr>
            <a:spLocks noGrp="1"/>
          </p:cNvSpPr>
          <p:nvPr>
            <p:ph type="title"/>
          </p:nvPr>
        </p:nvSpPr>
        <p:spPr>
          <a:xfrm>
            <a:off x="1604075" y="247650"/>
            <a:ext cx="9601200" cy="899225"/>
          </a:xfrm>
        </p:spPr>
        <p:txBody>
          <a:bodyPr>
            <a:normAutofit/>
          </a:bodyPr>
          <a:lstStyle/>
          <a:p>
            <a:r>
              <a:rPr lang="en-IN" sz="2800" dirty="0"/>
              <a:t>Setting up Google as OAuth 2.0 Authentication System</a:t>
            </a:r>
          </a:p>
        </p:txBody>
      </p:sp>
      <p:sp>
        <p:nvSpPr>
          <p:cNvPr id="3" name="Content Placeholder 2">
            <a:extLst>
              <a:ext uri="{FF2B5EF4-FFF2-40B4-BE49-F238E27FC236}">
                <a16:creationId xmlns:a16="http://schemas.microsoft.com/office/drawing/2014/main" id="{47280E15-6868-ED13-1B46-2D016660223F}"/>
              </a:ext>
            </a:extLst>
          </p:cNvPr>
          <p:cNvSpPr>
            <a:spLocks noGrp="1"/>
          </p:cNvSpPr>
          <p:nvPr>
            <p:ph idx="1"/>
          </p:nvPr>
        </p:nvSpPr>
        <p:spPr>
          <a:xfrm>
            <a:off x="1495586" y="1022888"/>
            <a:ext cx="10577594" cy="5587462"/>
          </a:xfrm>
        </p:spPr>
        <p:txBody>
          <a:bodyPr>
            <a:normAutofit fontScale="70000" lnSpcReduction="20000"/>
          </a:bodyPr>
          <a:lstStyle/>
          <a:p>
            <a:r>
              <a:rPr lang="en-IN" dirty="0"/>
              <a:t>Follow the steps in </a:t>
            </a:r>
            <a:r>
              <a:rPr lang="en-IN" dirty="0">
                <a:hlinkClick r:id="rId2"/>
              </a:rPr>
              <a:t>https://developers.google.com/identity/openid-connect/openid-connect</a:t>
            </a:r>
            <a:endParaRPr lang="en-IN" dirty="0"/>
          </a:p>
          <a:p>
            <a:r>
              <a:rPr lang="en-IN" dirty="0"/>
              <a:t>Enter the app’ home page as </a:t>
            </a:r>
            <a:r>
              <a:rPr lang="en-IN" b="0" i="0" u="none" strike="noStrike" dirty="0">
                <a:solidFill>
                  <a:srgbClr val="086DC3"/>
                </a:solidFill>
                <a:effectLst/>
                <a:latin typeface="Open Sans" panose="020B0606030504020204" pitchFamily="34" charset="0"/>
                <a:hlinkClick r:id="rId3"/>
              </a:rPr>
              <a:t>http://localhost:8080</a:t>
            </a:r>
            <a:r>
              <a:rPr lang="en-IN" b="0" i="0" u="none" strike="noStrike" dirty="0">
                <a:solidFill>
                  <a:srgbClr val="086DC3"/>
                </a:solidFill>
                <a:effectLst/>
                <a:latin typeface="Open Sans" panose="020B0606030504020204" pitchFamily="34" charset="0"/>
              </a:rPr>
              <a:t>    </a:t>
            </a:r>
          </a:p>
          <a:p>
            <a:r>
              <a:rPr lang="en-IN" dirty="0"/>
              <a:t>Enter the Authorization </a:t>
            </a:r>
            <a:r>
              <a:rPr lang="en-IN" dirty="0" err="1"/>
              <a:t>callback</a:t>
            </a:r>
            <a:r>
              <a:rPr lang="en-IN" dirty="0"/>
              <a:t> URL as </a:t>
            </a:r>
            <a:r>
              <a:rPr lang="en-IN" dirty="0">
                <a:hlinkClick r:id="rId4"/>
              </a:rPr>
              <a:t>http://localhost:8080/login/oauth2/code/google</a:t>
            </a:r>
            <a:endParaRPr lang="en-IN" dirty="0"/>
          </a:p>
          <a:p>
            <a:r>
              <a:rPr lang="en-IN" dirty="0"/>
              <a:t>This registration makes spring-open-authentication as OAuth application in Google.</a:t>
            </a:r>
          </a:p>
          <a:p>
            <a:r>
              <a:rPr lang="en-IN" dirty="0"/>
              <a:t>Post registration configure </a:t>
            </a:r>
            <a:r>
              <a:rPr lang="en-IN" dirty="0" err="1"/>
              <a:t>clientId</a:t>
            </a:r>
            <a:r>
              <a:rPr lang="en-IN" dirty="0"/>
              <a:t> and </a:t>
            </a:r>
            <a:r>
              <a:rPr lang="en-IN" dirty="0" err="1"/>
              <a:t>clientSecret</a:t>
            </a:r>
            <a:r>
              <a:rPr lang="en-IN" dirty="0"/>
              <a:t> in </a:t>
            </a:r>
            <a:r>
              <a:rPr lang="en-IN" dirty="0" err="1"/>
              <a:t>src</a:t>
            </a:r>
            <a:r>
              <a:rPr lang="en-IN" dirty="0"/>
              <a:t>/main/resources/</a:t>
            </a:r>
            <a:r>
              <a:rPr lang="en-IN" dirty="0" err="1"/>
              <a:t>application.yaml</a:t>
            </a:r>
            <a:r>
              <a:rPr lang="en-IN" dirty="0"/>
              <a:t> in highlighted text in green  as shown below can be configured along with GitHub details.</a:t>
            </a:r>
          </a:p>
          <a:p>
            <a:pPr marL="2359152" lvl="5" indent="0">
              <a:buNone/>
            </a:pPr>
            <a:r>
              <a:rPr lang="en-US" sz="2100" i="0" dirty="0"/>
              <a:t>spring:</a:t>
            </a:r>
          </a:p>
          <a:p>
            <a:pPr marL="2359152" lvl="5" indent="0">
              <a:buNone/>
            </a:pPr>
            <a:r>
              <a:rPr lang="en-US" sz="2100" i="0" dirty="0"/>
              <a:t>  security:</a:t>
            </a:r>
          </a:p>
          <a:p>
            <a:pPr marL="2359152" lvl="5" indent="0">
              <a:buNone/>
            </a:pPr>
            <a:r>
              <a:rPr lang="en-US" sz="2100" i="0" dirty="0"/>
              <a:t>    oauth2:</a:t>
            </a:r>
          </a:p>
          <a:p>
            <a:pPr marL="2359152" lvl="5" indent="0">
              <a:buNone/>
            </a:pPr>
            <a:r>
              <a:rPr lang="en-US" sz="2100" i="0" dirty="0"/>
              <a:t>      client:</a:t>
            </a:r>
          </a:p>
          <a:p>
            <a:pPr marL="2359152" lvl="5" indent="0">
              <a:buNone/>
            </a:pPr>
            <a:r>
              <a:rPr lang="en-US" sz="2100" i="0" dirty="0"/>
              <a:t>        registration:</a:t>
            </a:r>
          </a:p>
          <a:p>
            <a:pPr marL="2359152" lvl="5" indent="0">
              <a:buNone/>
            </a:pPr>
            <a:r>
              <a:rPr lang="en-US" sz="2100" i="0" dirty="0"/>
              <a:t>          </a:t>
            </a:r>
            <a:r>
              <a:rPr lang="en-US" sz="2100" i="0" dirty="0" err="1"/>
              <a:t>github</a:t>
            </a:r>
            <a:r>
              <a:rPr lang="en-US" sz="2100" i="0" dirty="0"/>
              <a:t>:</a:t>
            </a:r>
          </a:p>
          <a:p>
            <a:pPr marL="2359152" lvl="5" indent="0">
              <a:buNone/>
            </a:pPr>
            <a:r>
              <a:rPr lang="en-US" sz="2100" i="0" dirty="0"/>
              <a:t>            </a:t>
            </a:r>
            <a:r>
              <a:rPr lang="en-US" sz="2100" i="0" dirty="0" err="1"/>
              <a:t>clientId</a:t>
            </a:r>
            <a:r>
              <a:rPr lang="en-US" sz="2100" i="0" dirty="0"/>
              <a:t>: </a:t>
            </a:r>
            <a:r>
              <a:rPr lang="en-US" sz="2100" i="0" dirty="0" err="1">
                <a:solidFill>
                  <a:schemeClr val="bg1"/>
                </a:solidFill>
                <a:highlight>
                  <a:srgbClr val="FFFF00"/>
                </a:highlight>
              </a:rPr>
              <a:t>github</a:t>
            </a:r>
            <a:r>
              <a:rPr lang="en-US" sz="2100" i="0" dirty="0">
                <a:solidFill>
                  <a:schemeClr val="bg1"/>
                </a:solidFill>
                <a:highlight>
                  <a:srgbClr val="FFFF00"/>
                </a:highlight>
              </a:rPr>
              <a:t>-client-id</a:t>
            </a:r>
          </a:p>
          <a:p>
            <a:pPr marL="2359152" lvl="5" indent="0">
              <a:buNone/>
            </a:pPr>
            <a:r>
              <a:rPr lang="en-US" sz="2100" i="0" dirty="0"/>
              <a:t>            </a:t>
            </a:r>
            <a:r>
              <a:rPr lang="en-US" sz="2100" i="0" dirty="0" err="1"/>
              <a:t>clientSecret</a:t>
            </a:r>
            <a:r>
              <a:rPr lang="en-US" sz="2100" i="0" dirty="0"/>
              <a:t>: </a:t>
            </a:r>
            <a:r>
              <a:rPr lang="en-US" sz="2100" i="0" dirty="0" err="1">
                <a:solidFill>
                  <a:schemeClr val="bg1"/>
                </a:solidFill>
                <a:highlight>
                  <a:srgbClr val="FFFF00"/>
                </a:highlight>
              </a:rPr>
              <a:t>github</a:t>
            </a:r>
            <a:r>
              <a:rPr lang="en-US" sz="2100" i="0" dirty="0">
                <a:solidFill>
                  <a:schemeClr val="bg1"/>
                </a:solidFill>
                <a:highlight>
                  <a:srgbClr val="FFFF00"/>
                </a:highlight>
              </a:rPr>
              <a:t>-client-secre</a:t>
            </a:r>
            <a:r>
              <a:rPr lang="en-US" sz="2100" i="0" dirty="0">
                <a:highlight>
                  <a:srgbClr val="FFFF00"/>
                </a:highlight>
              </a:rPr>
              <a:t>t</a:t>
            </a:r>
          </a:p>
          <a:p>
            <a:pPr marL="2359152" lvl="5" indent="0">
              <a:buNone/>
            </a:pPr>
            <a:r>
              <a:rPr lang="en-US" sz="2100" i="0" dirty="0"/>
              <a:t>          google:</a:t>
            </a:r>
          </a:p>
          <a:p>
            <a:pPr marL="2359152" lvl="5" indent="0">
              <a:buNone/>
            </a:pPr>
            <a:r>
              <a:rPr lang="en-US" sz="2100" i="0" dirty="0"/>
              <a:t>            client-id: </a:t>
            </a:r>
            <a:r>
              <a:rPr lang="en-US" sz="2100" i="0" dirty="0">
                <a:solidFill>
                  <a:schemeClr val="bg1"/>
                </a:solidFill>
                <a:highlight>
                  <a:srgbClr val="00FF00"/>
                </a:highlight>
              </a:rPr>
              <a:t>google-client-id</a:t>
            </a:r>
          </a:p>
          <a:p>
            <a:pPr marL="2359152" lvl="5" indent="0">
              <a:buNone/>
            </a:pPr>
            <a:r>
              <a:rPr lang="en-US" sz="2100" i="0" dirty="0"/>
              <a:t>            client-secret: </a:t>
            </a:r>
            <a:r>
              <a:rPr lang="en-US" sz="2100" i="0" dirty="0">
                <a:solidFill>
                  <a:schemeClr val="bg1"/>
                </a:solidFill>
                <a:highlight>
                  <a:srgbClr val="00FF00"/>
                </a:highlight>
              </a:rPr>
              <a:t>google-client-secret</a:t>
            </a:r>
            <a:endParaRPr lang="en-IN" sz="2100" dirty="0">
              <a:solidFill>
                <a:schemeClr val="bg1"/>
              </a:solidFill>
              <a:highlight>
                <a:srgbClr val="00FF00"/>
              </a:highlight>
            </a:endParaRPr>
          </a:p>
        </p:txBody>
      </p:sp>
    </p:spTree>
    <p:extLst>
      <p:ext uri="{BB962C8B-B14F-4D97-AF65-F5344CB8AC3E}">
        <p14:creationId xmlns:p14="http://schemas.microsoft.com/office/powerpoint/2010/main" val="71096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B181-88C8-592E-A2AF-7724A2823316}"/>
              </a:ext>
            </a:extLst>
          </p:cNvPr>
          <p:cNvSpPr>
            <a:spLocks noGrp="1"/>
          </p:cNvSpPr>
          <p:nvPr>
            <p:ph type="title"/>
          </p:nvPr>
        </p:nvSpPr>
        <p:spPr>
          <a:xfrm>
            <a:off x="1371599" y="138070"/>
            <a:ext cx="9905998" cy="1478570"/>
          </a:xfrm>
        </p:spPr>
        <p:txBody>
          <a:bodyPr/>
          <a:lstStyle/>
          <a:p>
            <a:r>
              <a:rPr lang="en-IN" dirty="0"/>
              <a:t>Demonstration</a:t>
            </a:r>
          </a:p>
        </p:txBody>
      </p:sp>
      <p:sp>
        <p:nvSpPr>
          <p:cNvPr id="3" name="Content Placeholder 2">
            <a:extLst>
              <a:ext uri="{FF2B5EF4-FFF2-40B4-BE49-F238E27FC236}">
                <a16:creationId xmlns:a16="http://schemas.microsoft.com/office/drawing/2014/main" id="{12894981-9BB2-2FBF-4B8D-9B66BB6D2881}"/>
              </a:ext>
            </a:extLst>
          </p:cNvPr>
          <p:cNvSpPr>
            <a:spLocks noGrp="1"/>
          </p:cNvSpPr>
          <p:nvPr>
            <p:ph idx="1"/>
          </p:nvPr>
        </p:nvSpPr>
        <p:spPr>
          <a:xfrm>
            <a:off x="1371599" y="1441342"/>
            <a:ext cx="10376115" cy="4426058"/>
          </a:xfrm>
        </p:spPr>
        <p:txBody>
          <a:bodyPr/>
          <a:lstStyle/>
          <a:p>
            <a:r>
              <a:rPr lang="en-IN" dirty="0"/>
              <a:t>Start the application and hit </a:t>
            </a:r>
            <a:r>
              <a:rPr lang="en-IN" dirty="0">
                <a:hlinkClick r:id="rId2"/>
              </a:rPr>
              <a:t>http://localhost:8080/hello</a:t>
            </a:r>
            <a:r>
              <a:rPr lang="en-IN" dirty="0"/>
              <a:t> or </a:t>
            </a:r>
            <a:r>
              <a:rPr lang="en-IN" dirty="0">
                <a:hlinkClick r:id="rId3"/>
              </a:rPr>
              <a:t>http://localhost:8080/home</a:t>
            </a:r>
            <a:endParaRPr lang="en-IN" dirty="0"/>
          </a:p>
          <a:p>
            <a:r>
              <a:rPr lang="en-IN" dirty="0"/>
              <a:t>Select any of the authentication systems and supply the creds and you will be landing back to our Client application with the greeting of the user. The user details for greeting will be fetched either from Google or GitHub.</a:t>
            </a: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391320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B4B4-9AC8-9989-1342-E95921FD64D4}"/>
              </a:ext>
            </a:extLst>
          </p:cNvPr>
          <p:cNvSpPr>
            <a:spLocks noGrp="1"/>
          </p:cNvSpPr>
          <p:nvPr>
            <p:ph type="title"/>
          </p:nvPr>
        </p:nvSpPr>
        <p:spPr>
          <a:xfrm>
            <a:off x="1175291" y="-49820"/>
            <a:ext cx="9905998" cy="1478570"/>
          </a:xfrm>
        </p:spPr>
        <p:txBody>
          <a:bodyPr/>
          <a:lstStyle/>
          <a:p>
            <a:r>
              <a:rPr lang="en-IN" dirty="0"/>
              <a:t>Finish Line</a:t>
            </a:r>
          </a:p>
        </p:txBody>
      </p:sp>
      <p:sp>
        <p:nvSpPr>
          <p:cNvPr id="3" name="Content Placeholder 2">
            <a:extLst>
              <a:ext uri="{FF2B5EF4-FFF2-40B4-BE49-F238E27FC236}">
                <a16:creationId xmlns:a16="http://schemas.microsoft.com/office/drawing/2014/main" id="{5CEB973F-9A9B-F3AB-C181-FA500D0D84CE}"/>
              </a:ext>
            </a:extLst>
          </p:cNvPr>
          <p:cNvSpPr>
            <a:spLocks noGrp="1"/>
          </p:cNvSpPr>
          <p:nvPr>
            <p:ph idx="1"/>
          </p:nvPr>
        </p:nvSpPr>
        <p:spPr>
          <a:xfrm>
            <a:off x="1480089" y="1428750"/>
            <a:ext cx="9601200" cy="3581400"/>
          </a:xfrm>
        </p:spPr>
        <p:txBody>
          <a:bodyPr/>
          <a:lstStyle/>
          <a:p>
            <a:r>
              <a:rPr lang="en-IN" dirty="0"/>
              <a:t>Next Lecture will be planned for demonstration of SAML Authentication with Spring. </a:t>
            </a:r>
          </a:p>
        </p:txBody>
      </p:sp>
    </p:spTree>
    <p:extLst>
      <p:ext uri="{BB962C8B-B14F-4D97-AF65-F5344CB8AC3E}">
        <p14:creationId xmlns:p14="http://schemas.microsoft.com/office/powerpoint/2010/main" val="316726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D242-EFFF-A6DD-9411-018F668FD682}"/>
              </a:ext>
            </a:extLst>
          </p:cNvPr>
          <p:cNvSpPr>
            <a:spLocks noGrp="1"/>
          </p:cNvSpPr>
          <p:nvPr>
            <p:ph type="title"/>
          </p:nvPr>
        </p:nvSpPr>
        <p:spPr>
          <a:xfrm>
            <a:off x="1143001" y="251315"/>
            <a:ext cx="9905998" cy="1478570"/>
          </a:xfrm>
        </p:spPr>
        <p:txBody>
          <a:bodyPr/>
          <a:lstStyle/>
          <a:p>
            <a:r>
              <a:rPr lang="en-IN" dirty="0"/>
              <a:t>Prerequisites</a:t>
            </a:r>
          </a:p>
        </p:txBody>
      </p:sp>
      <p:sp>
        <p:nvSpPr>
          <p:cNvPr id="3" name="Content Placeholder 2">
            <a:extLst>
              <a:ext uri="{FF2B5EF4-FFF2-40B4-BE49-F238E27FC236}">
                <a16:creationId xmlns:a16="http://schemas.microsoft.com/office/drawing/2014/main" id="{414FF21F-357F-C5F2-53E6-8F7A463EA9E7}"/>
              </a:ext>
            </a:extLst>
          </p:cNvPr>
          <p:cNvSpPr>
            <a:spLocks noGrp="1"/>
          </p:cNvSpPr>
          <p:nvPr>
            <p:ph idx="1"/>
          </p:nvPr>
        </p:nvSpPr>
        <p:spPr>
          <a:xfrm>
            <a:off x="1371600" y="1472339"/>
            <a:ext cx="9601200" cy="4395061"/>
          </a:xfrm>
        </p:spPr>
        <p:txBody>
          <a:bodyPr/>
          <a:lstStyle/>
          <a:p>
            <a:pPr marL="0" indent="0">
              <a:buNone/>
            </a:pPr>
            <a:r>
              <a:rPr lang="en-IN" dirty="0"/>
              <a:t>Basic understanding of </a:t>
            </a:r>
          </a:p>
          <a:p>
            <a:r>
              <a:rPr lang="en-IN" dirty="0"/>
              <a:t>Core Java </a:t>
            </a:r>
          </a:p>
          <a:p>
            <a:r>
              <a:rPr lang="en-IN" dirty="0"/>
              <a:t>Spring Boot -  Spring Web , Thyme Leaf </a:t>
            </a:r>
          </a:p>
          <a:p>
            <a:r>
              <a:rPr lang="en-IN" dirty="0"/>
              <a:t>Maven</a:t>
            </a:r>
          </a:p>
          <a:p>
            <a:r>
              <a:rPr lang="en-IN" dirty="0"/>
              <a:t>Java IDE</a:t>
            </a:r>
          </a:p>
        </p:txBody>
      </p:sp>
    </p:spTree>
    <p:extLst>
      <p:ext uri="{BB962C8B-B14F-4D97-AF65-F5344CB8AC3E}">
        <p14:creationId xmlns:p14="http://schemas.microsoft.com/office/powerpoint/2010/main" val="241251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8626-23CA-D133-3583-246DCB85C5D6}"/>
              </a:ext>
            </a:extLst>
          </p:cNvPr>
          <p:cNvSpPr>
            <a:spLocks noGrp="1"/>
          </p:cNvSpPr>
          <p:nvPr>
            <p:ph type="title"/>
          </p:nvPr>
        </p:nvSpPr>
        <p:spPr>
          <a:xfrm>
            <a:off x="1371600" y="247650"/>
            <a:ext cx="10655085" cy="742950"/>
          </a:xfrm>
        </p:spPr>
        <p:txBody>
          <a:bodyPr>
            <a:normAutofit fontScale="90000"/>
          </a:bodyPr>
          <a:lstStyle/>
          <a:p>
            <a:r>
              <a:rPr lang="en-IN" sz="3600" dirty="0"/>
              <a:t>Vulnerability  of Username Password Authentication</a:t>
            </a:r>
          </a:p>
        </p:txBody>
      </p:sp>
      <p:sp>
        <p:nvSpPr>
          <p:cNvPr id="3" name="Content Placeholder 2">
            <a:extLst>
              <a:ext uri="{FF2B5EF4-FFF2-40B4-BE49-F238E27FC236}">
                <a16:creationId xmlns:a16="http://schemas.microsoft.com/office/drawing/2014/main" id="{FE975002-07AB-4A38-1DC7-FE53600A90F2}"/>
              </a:ext>
            </a:extLst>
          </p:cNvPr>
          <p:cNvSpPr>
            <a:spLocks noGrp="1"/>
          </p:cNvSpPr>
          <p:nvPr>
            <p:ph idx="1"/>
          </p:nvPr>
        </p:nvSpPr>
        <p:spPr>
          <a:xfrm>
            <a:off x="1511084" y="1238572"/>
            <a:ext cx="9601200" cy="5239719"/>
          </a:xfrm>
        </p:spPr>
        <p:txBody>
          <a:bodyPr>
            <a:normAutofit lnSpcReduction="10000"/>
          </a:bodyPr>
          <a:lstStyle/>
          <a:p>
            <a:r>
              <a:rPr lang="en-IN" dirty="0"/>
              <a:t>Vulnerable to attackers as the user’s has the practise of reusing password for various website  hence theft of one password will compromise all of the access owned by the user. </a:t>
            </a:r>
          </a:p>
          <a:p>
            <a:r>
              <a:rPr lang="en-IN" dirty="0"/>
              <a:t>User’s choice of weak password make it vulnerable to attackers.</a:t>
            </a:r>
          </a:p>
          <a:p>
            <a:r>
              <a:rPr lang="en-IN" dirty="0"/>
              <a:t>Vulnerable to Brute force attack  a hacking method to crack the password using trial and error method. </a:t>
            </a:r>
          </a:p>
          <a:p>
            <a:r>
              <a:rPr lang="en-IN" dirty="0"/>
              <a:t>Vulnerable to Phishing attack a cyber attack via fraudulent communication thru email and sensitive data such as credit card and login information will be stolen by attackers. </a:t>
            </a:r>
          </a:p>
          <a:p>
            <a:endParaRPr lang="en-IN" dirty="0"/>
          </a:p>
          <a:p>
            <a:pPr marL="0" indent="0">
              <a:buNone/>
            </a:pPr>
            <a:r>
              <a:rPr lang="en-IN" dirty="0"/>
              <a:t> </a:t>
            </a:r>
          </a:p>
          <a:p>
            <a:endParaRPr lang="en-IN" dirty="0"/>
          </a:p>
        </p:txBody>
      </p:sp>
    </p:spTree>
    <p:extLst>
      <p:ext uri="{BB962C8B-B14F-4D97-AF65-F5344CB8AC3E}">
        <p14:creationId xmlns:p14="http://schemas.microsoft.com/office/powerpoint/2010/main" val="18691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1C58-770F-F9DD-2F49-214CD11A965B}"/>
              </a:ext>
            </a:extLst>
          </p:cNvPr>
          <p:cNvSpPr>
            <a:spLocks noGrp="1"/>
          </p:cNvSpPr>
          <p:nvPr>
            <p:ph type="title"/>
          </p:nvPr>
        </p:nvSpPr>
        <p:spPr>
          <a:xfrm>
            <a:off x="1143001" y="159730"/>
            <a:ext cx="9905998" cy="1478570"/>
          </a:xfrm>
        </p:spPr>
        <p:txBody>
          <a:bodyPr/>
          <a:lstStyle/>
          <a:p>
            <a:r>
              <a:rPr lang="en-IN" dirty="0"/>
              <a:t>What is Open Authentication?</a:t>
            </a:r>
          </a:p>
        </p:txBody>
      </p:sp>
      <p:sp>
        <p:nvSpPr>
          <p:cNvPr id="3" name="Content Placeholder 2">
            <a:extLst>
              <a:ext uri="{FF2B5EF4-FFF2-40B4-BE49-F238E27FC236}">
                <a16:creationId xmlns:a16="http://schemas.microsoft.com/office/drawing/2014/main" id="{CE8E79CB-C3CA-9C3E-C8F0-A8CCCD16E244}"/>
              </a:ext>
            </a:extLst>
          </p:cNvPr>
          <p:cNvSpPr>
            <a:spLocks noGrp="1"/>
          </p:cNvSpPr>
          <p:nvPr>
            <p:ph idx="1"/>
          </p:nvPr>
        </p:nvSpPr>
        <p:spPr>
          <a:xfrm>
            <a:off x="1371600" y="1638300"/>
            <a:ext cx="9601200" cy="3581400"/>
          </a:xfrm>
        </p:spPr>
        <p:txBody>
          <a:bodyPr>
            <a:normAutofit lnSpcReduction="10000"/>
          </a:bodyPr>
          <a:lstStyle/>
          <a:p>
            <a:r>
              <a:rPr lang="en-IN" dirty="0"/>
              <a:t>Open Authentication is security standard which gives permission to one application(called Client) to access user’s(called Resource Owner) data  or service in other application(called Resource Server) without username and password. </a:t>
            </a:r>
          </a:p>
          <a:p>
            <a:r>
              <a:rPr lang="en-IN" dirty="0"/>
              <a:t>Access Token is used to access Resource Owner’s data or service  in other application. </a:t>
            </a:r>
          </a:p>
          <a:p>
            <a:r>
              <a:rPr lang="en-IN" dirty="0"/>
              <a:t>The granting of permission to Client to access Resource owner’s data or service in other application is called delegated authorization. </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255392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D5B8-4189-00BF-6B09-FAE2F206F51A}"/>
              </a:ext>
            </a:extLst>
          </p:cNvPr>
          <p:cNvSpPr>
            <a:spLocks noGrp="1"/>
          </p:cNvSpPr>
          <p:nvPr>
            <p:ph type="title"/>
          </p:nvPr>
        </p:nvSpPr>
        <p:spPr>
          <a:xfrm>
            <a:off x="1467174" y="-49820"/>
            <a:ext cx="9905998" cy="1478570"/>
          </a:xfrm>
        </p:spPr>
        <p:txBody>
          <a:bodyPr/>
          <a:lstStyle/>
          <a:p>
            <a:r>
              <a:rPr lang="en-IN" dirty="0"/>
              <a:t>OAuth Terminologies</a:t>
            </a:r>
          </a:p>
        </p:txBody>
      </p:sp>
      <p:sp>
        <p:nvSpPr>
          <p:cNvPr id="3" name="Content Placeholder 2">
            <a:extLst>
              <a:ext uri="{FF2B5EF4-FFF2-40B4-BE49-F238E27FC236}">
                <a16:creationId xmlns:a16="http://schemas.microsoft.com/office/drawing/2014/main" id="{385458C9-4AE5-B659-28AE-B7754F82773E}"/>
              </a:ext>
            </a:extLst>
          </p:cNvPr>
          <p:cNvSpPr>
            <a:spLocks noGrp="1"/>
          </p:cNvSpPr>
          <p:nvPr>
            <p:ph idx="1"/>
          </p:nvPr>
        </p:nvSpPr>
        <p:spPr>
          <a:xfrm>
            <a:off x="1371600" y="1056791"/>
            <a:ext cx="10097146" cy="5065040"/>
          </a:xfrm>
        </p:spPr>
        <p:txBody>
          <a:bodyPr>
            <a:normAutofit lnSpcReduction="10000"/>
          </a:bodyPr>
          <a:lstStyle/>
          <a:p>
            <a:r>
              <a:rPr lang="en-IN" sz="2800" dirty="0"/>
              <a:t>Resource Owner:  User or system owner of identity who owns an account in Authorization server.</a:t>
            </a:r>
          </a:p>
          <a:p>
            <a:r>
              <a:rPr lang="en-IN" sz="2800" dirty="0"/>
              <a:t>Client : The application(spring-open-authentication application here)  requiring access to data or perform actions on behalf of Resource Owner.</a:t>
            </a:r>
          </a:p>
          <a:p>
            <a:r>
              <a:rPr lang="en-IN" sz="2800" dirty="0"/>
              <a:t>Authorization Server: Authorizes Client to access the resource on behalf of user by issuing a token and scope limits. </a:t>
            </a:r>
          </a:p>
          <a:p>
            <a:r>
              <a:rPr lang="en-IN" sz="2800" dirty="0"/>
              <a:t>Resource Server :  Service that the Client uses on behalf of the Resource Owner.</a:t>
            </a: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398541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44D8-390A-3845-9244-5F62073346DB}"/>
              </a:ext>
            </a:extLst>
          </p:cNvPr>
          <p:cNvSpPr>
            <a:spLocks noGrp="1"/>
          </p:cNvSpPr>
          <p:nvPr>
            <p:ph type="title"/>
          </p:nvPr>
        </p:nvSpPr>
        <p:spPr>
          <a:xfrm>
            <a:off x="1219201" y="0"/>
            <a:ext cx="9905998" cy="1478570"/>
          </a:xfrm>
        </p:spPr>
        <p:txBody>
          <a:bodyPr/>
          <a:lstStyle/>
          <a:p>
            <a:r>
              <a:rPr lang="en-IN" dirty="0"/>
              <a:t>OAuth Terminologies continued</a:t>
            </a:r>
          </a:p>
        </p:txBody>
      </p:sp>
      <p:sp>
        <p:nvSpPr>
          <p:cNvPr id="3" name="Content Placeholder 2">
            <a:extLst>
              <a:ext uri="{FF2B5EF4-FFF2-40B4-BE49-F238E27FC236}">
                <a16:creationId xmlns:a16="http://schemas.microsoft.com/office/drawing/2014/main" id="{2C3D8FF9-D152-25AA-EC18-BA68610990A1}"/>
              </a:ext>
            </a:extLst>
          </p:cNvPr>
          <p:cNvSpPr>
            <a:spLocks noGrp="1"/>
          </p:cNvSpPr>
          <p:nvPr>
            <p:ph idx="1"/>
          </p:nvPr>
        </p:nvSpPr>
        <p:spPr>
          <a:xfrm>
            <a:off x="1295400" y="1111357"/>
            <a:ext cx="9601200" cy="5227449"/>
          </a:xfrm>
        </p:spPr>
        <p:txBody>
          <a:bodyPr>
            <a:normAutofit/>
          </a:bodyPr>
          <a:lstStyle/>
          <a:p>
            <a:r>
              <a:rPr lang="en-IN" sz="2400" dirty="0"/>
              <a:t>Redirect URI : The URL to redirect the Resource Owner post granting permission to the Client also called as “</a:t>
            </a:r>
            <a:r>
              <a:rPr lang="en-IN" sz="2400" dirty="0" err="1"/>
              <a:t>Callback</a:t>
            </a:r>
            <a:r>
              <a:rPr lang="en-IN" sz="2400" dirty="0"/>
              <a:t> URL”.</a:t>
            </a:r>
          </a:p>
          <a:p>
            <a:r>
              <a:rPr lang="en-IN" sz="2400" dirty="0"/>
              <a:t>Response Type:  States the type of information that the Client expects usually it’s “code” which means Client expects Authorization Code. </a:t>
            </a:r>
          </a:p>
          <a:p>
            <a:r>
              <a:rPr lang="en-IN" sz="2400" dirty="0"/>
              <a:t>Scope : The scope of permission such as access to data - read user profile or read user contacts , perform actions – create contact </a:t>
            </a:r>
          </a:p>
          <a:p>
            <a:r>
              <a:rPr lang="en-IN" dirty="0"/>
              <a:t>Consent : The Client requests for the scope and Authorization server takes the consent from the Resource Owner to give the required permission to Client. </a:t>
            </a:r>
          </a:p>
        </p:txBody>
      </p:sp>
    </p:spTree>
    <p:extLst>
      <p:ext uri="{BB962C8B-B14F-4D97-AF65-F5344CB8AC3E}">
        <p14:creationId xmlns:p14="http://schemas.microsoft.com/office/powerpoint/2010/main" val="3138649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44D8-390A-3845-9244-5F62073346DB}"/>
              </a:ext>
            </a:extLst>
          </p:cNvPr>
          <p:cNvSpPr>
            <a:spLocks noGrp="1"/>
          </p:cNvSpPr>
          <p:nvPr>
            <p:ph type="title"/>
          </p:nvPr>
        </p:nvSpPr>
        <p:spPr>
          <a:xfrm>
            <a:off x="1219201" y="0"/>
            <a:ext cx="9905998" cy="1478570"/>
          </a:xfrm>
        </p:spPr>
        <p:txBody>
          <a:bodyPr/>
          <a:lstStyle/>
          <a:p>
            <a:r>
              <a:rPr lang="en-IN" dirty="0"/>
              <a:t>OAuth Terminologies continued</a:t>
            </a:r>
          </a:p>
        </p:txBody>
      </p:sp>
      <p:sp>
        <p:nvSpPr>
          <p:cNvPr id="3" name="Content Placeholder 2">
            <a:extLst>
              <a:ext uri="{FF2B5EF4-FFF2-40B4-BE49-F238E27FC236}">
                <a16:creationId xmlns:a16="http://schemas.microsoft.com/office/drawing/2014/main" id="{2C3D8FF9-D152-25AA-EC18-BA68610990A1}"/>
              </a:ext>
            </a:extLst>
          </p:cNvPr>
          <p:cNvSpPr>
            <a:spLocks noGrp="1"/>
          </p:cNvSpPr>
          <p:nvPr>
            <p:ph idx="1"/>
          </p:nvPr>
        </p:nvSpPr>
        <p:spPr>
          <a:xfrm>
            <a:off x="1295400" y="1111357"/>
            <a:ext cx="9601200" cy="5227449"/>
          </a:xfrm>
        </p:spPr>
        <p:txBody>
          <a:bodyPr>
            <a:normAutofit/>
          </a:bodyPr>
          <a:lstStyle/>
          <a:p>
            <a:r>
              <a:rPr lang="en-IN" dirty="0"/>
              <a:t>Client Id: Identity of the Client with Authorization Server.</a:t>
            </a:r>
          </a:p>
          <a:p>
            <a:r>
              <a:rPr lang="en-IN" dirty="0"/>
              <a:t>Client Secret : The secret between the Client and Authorization Server. </a:t>
            </a:r>
          </a:p>
          <a:p>
            <a:r>
              <a:rPr lang="en-IN" dirty="0"/>
              <a:t>Authorization Code:  The code that Client sends to Authorization Server and get Access Token from Authorization Server. </a:t>
            </a:r>
          </a:p>
          <a:p>
            <a:r>
              <a:rPr lang="en-IN" dirty="0"/>
              <a:t>Access Token :  Used by Client to communicate with Resource server to perform actions on behalf of Resource owner.</a:t>
            </a:r>
          </a:p>
        </p:txBody>
      </p:sp>
    </p:spTree>
    <p:extLst>
      <p:ext uri="{BB962C8B-B14F-4D97-AF65-F5344CB8AC3E}">
        <p14:creationId xmlns:p14="http://schemas.microsoft.com/office/powerpoint/2010/main" val="365591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2CB3C2-E0BB-4AB8-B25D-870F1178E375}"/>
              </a:ext>
            </a:extLst>
          </p:cNvPr>
          <p:cNvSpPr/>
          <p:nvPr/>
        </p:nvSpPr>
        <p:spPr>
          <a:xfrm>
            <a:off x="1029990" y="393268"/>
            <a:ext cx="2460355" cy="9860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Resource Owner</a:t>
            </a:r>
          </a:p>
        </p:txBody>
      </p:sp>
      <p:sp>
        <p:nvSpPr>
          <p:cNvPr id="4" name="Rectangle 3">
            <a:extLst>
              <a:ext uri="{FF2B5EF4-FFF2-40B4-BE49-F238E27FC236}">
                <a16:creationId xmlns:a16="http://schemas.microsoft.com/office/drawing/2014/main" id="{55FA6EE5-C46E-C934-2C3D-9EAFF2971B6E}"/>
              </a:ext>
            </a:extLst>
          </p:cNvPr>
          <p:cNvSpPr/>
          <p:nvPr/>
        </p:nvSpPr>
        <p:spPr>
          <a:xfrm>
            <a:off x="6872855" y="393268"/>
            <a:ext cx="2460356" cy="98607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dirty="0">
                <a:solidFill>
                  <a:schemeClr val="lt1"/>
                </a:solidFill>
              </a:rPr>
              <a:t>AUTHZ Server</a:t>
            </a:r>
          </a:p>
        </p:txBody>
      </p:sp>
      <p:sp>
        <p:nvSpPr>
          <p:cNvPr id="5" name="Rectangle 4">
            <a:extLst>
              <a:ext uri="{FF2B5EF4-FFF2-40B4-BE49-F238E27FC236}">
                <a16:creationId xmlns:a16="http://schemas.microsoft.com/office/drawing/2014/main" id="{B98503A1-DFAE-2CC6-1144-FC9C65CCE314}"/>
              </a:ext>
            </a:extLst>
          </p:cNvPr>
          <p:cNvSpPr/>
          <p:nvPr/>
        </p:nvSpPr>
        <p:spPr>
          <a:xfrm>
            <a:off x="3951422" y="393268"/>
            <a:ext cx="2460356" cy="98607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dirty="0">
                <a:solidFill>
                  <a:schemeClr val="lt1"/>
                </a:solidFill>
              </a:rPr>
              <a:t>Client</a:t>
            </a:r>
          </a:p>
        </p:txBody>
      </p:sp>
      <p:sp>
        <p:nvSpPr>
          <p:cNvPr id="124" name="Rectangle 123">
            <a:extLst>
              <a:ext uri="{FF2B5EF4-FFF2-40B4-BE49-F238E27FC236}">
                <a16:creationId xmlns:a16="http://schemas.microsoft.com/office/drawing/2014/main" id="{DC274C96-83AB-2A81-C451-A752FB35336B}"/>
              </a:ext>
            </a:extLst>
          </p:cNvPr>
          <p:cNvSpPr/>
          <p:nvPr/>
        </p:nvSpPr>
        <p:spPr>
          <a:xfrm>
            <a:off x="9581827" y="393268"/>
            <a:ext cx="2460356" cy="98607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dirty="0">
                <a:solidFill>
                  <a:schemeClr val="lt1"/>
                </a:solidFill>
              </a:rPr>
              <a:t>Resource Server</a:t>
            </a:r>
          </a:p>
        </p:txBody>
      </p:sp>
      <p:cxnSp>
        <p:nvCxnSpPr>
          <p:cNvPr id="126" name="Straight Connector 125">
            <a:extLst>
              <a:ext uri="{FF2B5EF4-FFF2-40B4-BE49-F238E27FC236}">
                <a16:creationId xmlns:a16="http://schemas.microsoft.com/office/drawing/2014/main" id="{766FE3EF-4ABA-8E9C-547E-A3C1E72597F9}"/>
              </a:ext>
            </a:extLst>
          </p:cNvPr>
          <p:cNvCxnSpPr>
            <a:stCxn id="2" idx="2"/>
          </p:cNvCxnSpPr>
          <p:nvPr/>
        </p:nvCxnSpPr>
        <p:spPr>
          <a:xfrm flipH="1">
            <a:off x="2260167" y="1379345"/>
            <a:ext cx="1" cy="5331421"/>
          </a:xfrm>
          <a:prstGeom prst="line">
            <a:avLst/>
          </a:prstGeom>
        </p:spPr>
        <p:style>
          <a:lnRef idx="3">
            <a:schemeClr val="dk1"/>
          </a:lnRef>
          <a:fillRef idx="0">
            <a:schemeClr val="dk1"/>
          </a:fillRef>
          <a:effectRef idx="2">
            <a:schemeClr val="dk1"/>
          </a:effectRef>
          <a:fontRef idx="minor">
            <a:schemeClr val="tx1"/>
          </a:fontRef>
        </p:style>
      </p:cxnSp>
      <p:cxnSp>
        <p:nvCxnSpPr>
          <p:cNvPr id="127" name="Straight Connector 126">
            <a:extLst>
              <a:ext uri="{FF2B5EF4-FFF2-40B4-BE49-F238E27FC236}">
                <a16:creationId xmlns:a16="http://schemas.microsoft.com/office/drawing/2014/main" id="{09E1C817-CE58-B4B0-F9E8-800208D68FF6}"/>
              </a:ext>
            </a:extLst>
          </p:cNvPr>
          <p:cNvCxnSpPr/>
          <p:nvPr/>
        </p:nvCxnSpPr>
        <p:spPr>
          <a:xfrm flipH="1">
            <a:off x="5181600" y="1421966"/>
            <a:ext cx="1" cy="5331421"/>
          </a:xfrm>
          <a:prstGeom prst="line">
            <a:avLst/>
          </a:prstGeom>
        </p:spPr>
        <p:style>
          <a:lnRef idx="3">
            <a:schemeClr val="dk1"/>
          </a:lnRef>
          <a:fillRef idx="0">
            <a:schemeClr val="dk1"/>
          </a:fillRef>
          <a:effectRef idx="2">
            <a:schemeClr val="dk1"/>
          </a:effectRef>
          <a:fontRef idx="minor">
            <a:schemeClr val="tx1"/>
          </a:fontRef>
        </p:style>
      </p:cxnSp>
      <p:cxnSp>
        <p:nvCxnSpPr>
          <p:cNvPr id="128" name="Straight Connector 127">
            <a:extLst>
              <a:ext uri="{FF2B5EF4-FFF2-40B4-BE49-F238E27FC236}">
                <a16:creationId xmlns:a16="http://schemas.microsoft.com/office/drawing/2014/main" id="{07394135-62DE-5247-88B2-3EAEBFC31496}"/>
              </a:ext>
            </a:extLst>
          </p:cNvPr>
          <p:cNvCxnSpPr>
            <a:cxnSpLocks/>
          </p:cNvCxnSpPr>
          <p:nvPr/>
        </p:nvCxnSpPr>
        <p:spPr>
          <a:xfrm>
            <a:off x="8103034" y="1379344"/>
            <a:ext cx="19527" cy="5478656"/>
          </a:xfrm>
          <a:prstGeom prst="line">
            <a:avLst/>
          </a:prstGeom>
        </p:spPr>
        <p:style>
          <a:lnRef idx="3">
            <a:schemeClr val="dk1"/>
          </a:lnRef>
          <a:fillRef idx="0">
            <a:schemeClr val="dk1"/>
          </a:fillRef>
          <a:effectRef idx="2">
            <a:schemeClr val="dk1"/>
          </a:effectRef>
          <a:fontRef idx="minor">
            <a:schemeClr val="tx1"/>
          </a:fontRef>
        </p:style>
      </p:cxnSp>
      <p:cxnSp>
        <p:nvCxnSpPr>
          <p:cNvPr id="129" name="Straight Connector 128">
            <a:extLst>
              <a:ext uri="{FF2B5EF4-FFF2-40B4-BE49-F238E27FC236}">
                <a16:creationId xmlns:a16="http://schemas.microsoft.com/office/drawing/2014/main" id="{B06150D5-C2C8-A2C0-F97F-90D0EB36636C}"/>
              </a:ext>
            </a:extLst>
          </p:cNvPr>
          <p:cNvCxnSpPr>
            <a:cxnSpLocks/>
          </p:cNvCxnSpPr>
          <p:nvPr/>
        </p:nvCxnSpPr>
        <p:spPr>
          <a:xfrm>
            <a:off x="10848167" y="1379344"/>
            <a:ext cx="15494" cy="5478656"/>
          </a:xfrm>
          <a:prstGeom prst="line">
            <a:avLst/>
          </a:prstGeom>
        </p:spPr>
        <p:style>
          <a:lnRef idx="1">
            <a:schemeClr val="dk1"/>
          </a:lnRef>
          <a:fillRef idx="0">
            <a:schemeClr val="dk1"/>
          </a:fillRef>
          <a:effectRef idx="0">
            <a:schemeClr val="dk1"/>
          </a:effectRef>
          <a:fontRef idx="minor">
            <a:schemeClr val="tx1"/>
          </a:fontRef>
        </p:style>
      </p:cxnSp>
      <p:sp>
        <p:nvSpPr>
          <p:cNvPr id="130" name="Arrow: Right 129">
            <a:extLst>
              <a:ext uri="{FF2B5EF4-FFF2-40B4-BE49-F238E27FC236}">
                <a16:creationId xmlns:a16="http://schemas.microsoft.com/office/drawing/2014/main" id="{320A797E-C7C8-4375-48CF-6A85E584AAD1}"/>
              </a:ext>
            </a:extLst>
          </p:cNvPr>
          <p:cNvSpPr/>
          <p:nvPr/>
        </p:nvSpPr>
        <p:spPr>
          <a:xfrm>
            <a:off x="2307104" y="5116841"/>
            <a:ext cx="2921431" cy="2944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31" name="Arrow: Right 130">
            <a:extLst>
              <a:ext uri="{FF2B5EF4-FFF2-40B4-BE49-F238E27FC236}">
                <a16:creationId xmlns:a16="http://schemas.microsoft.com/office/drawing/2014/main" id="{2B478A73-1BC1-0CA6-5E88-493E3077D845}"/>
              </a:ext>
            </a:extLst>
          </p:cNvPr>
          <p:cNvSpPr/>
          <p:nvPr/>
        </p:nvSpPr>
        <p:spPr>
          <a:xfrm rot="10800000">
            <a:off x="2260166" y="1826225"/>
            <a:ext cx="2921431" cy="2944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32" name="Arrow: Right 131">
            <a:extLst>
              <a:ext uri="{FF2B5EF4-FFF2-40B4-BE49-F238E27FC236}">
                <a16:creationId xmlns:a16="http://schemas.microsoft.com/office/drawing/2014/main" id="{D48FCC7F-FCC4-B630-8F14-C548DF0EF8FB}"/>
              </a:ext>
            </a:extLst>
          </p:cNvPr>
          <p:cNvSpPr/>
          <p:nvPr/>
        </p:nvSpPr>
        <p:spPr>
          <a:xfrm>
            <a:off x="2260166" y="2512663"/>
            <a:ext cx="5842865" cy="25896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33" name="Arrow: Right 132">
            <a:extLst>
              <a:ext uri="{FF2B5EF4-FFF2-40B4-BE49-F238E27FC236}">
                <a16:creationId xmlns:a16="http://schemas.microsoft.com/office/drawing/2014/main" id="{78AA31A4-2617-2A52-FF94-1460748C1990}"/>
              </a:ext>
            </a:extLst>
          </p:cNvPr>
          <p:cNvSpPr/>
          <p:nvPr/>
        </p:nvSpPr>
        <p:spPr>
          <a:xfrm rot="10800000">
            <a:off x="2260166" y="2990537"/>
            <a:ext cx="5842865" cy="25896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34" name="Arrow: Right 133">
            <a:extLst>
              <a:ext uri="{FF2B5EF4-FFF2-40B4-BE49-F238E27FC236}">
                <a16:creationId xmlns:a16="http://schemas.microsoft.com/office/drawing/2014/main" id="{2B5A773A-8BB8-30A6-1298-C1B3F352870D}"/>
              </a:ext>
            </a:extLst>
          </p:cNvPr>
          <p:cNvSpPr/>
          <p:nvPr/>
        </p:nvSpPr>
        <p:spPr>
          <a:xfrm>
            <a:off x="2290517" y="3438686"/>
            <a:ext cx="5842865" cy="25896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35" name="Arrow: Right 134">
            <a:extLst>
              <a:ext uri="{FF2B5EF4-FFF2-40B4-BE49-F238E27FC236}">
                <a16:creationId xmlns:a16="http://schemas.microsoft.com/office/drawing/2014/main" id="{8AFDDB19-2998-1C79-C90A-79166CD69B4C}"/>
              </a:ext>
            </a:extLst>
          </p:cNvPr>
          <p:cNvSpPr/>
          <p:nvPr/>
        </p:nvSpPr>
        <p:spPr>
          <a:xfrm rot="10800000">
            <a:off x="2275343" y="3841013"/>
            <a:ext cx="5842865" cy="25896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36" name="TextBox 135">
            <a:extLst>
              <a:ext uri="{FF2B5EF4-FFF2-40B4-BE49-F238E27FC236}">
                <a16:creationId xmlns:a16="http://schemas.microsoft.com/office/drawing/2014/main" id="{0592D94D-363B-29F7-B62F-7131F932A097}"/>
              </a:ext>
            </a:extLst>
          </p:cNvPr>
          <p:cNvSpPr txBox="1"/>
          <p:nvPr/>
        </p:nvSpPr>
        <p:spPr>
          <a:xfrm>
            <a:off x="2504114" y="2016701"/>
            <a:ext cx="2921430"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b="1" i="1" dirty="0">
                <a:ln/>
                <a:solidFill>
                  <a:schemeClr val="bg2"/>
                </a:solidFill>
              </a:rPr>
              <a:t>Response Type, Client Id, Scope, Re direct URI, </a:t>
            </a:r>
          </a:p>
          <a:p>
            <a:endParaRPr lang="en-IN" b="1" i="1" dirty="0">
              <a:ln/>
              <a:solidFill>
                <a:schemeClr val="accent3"/>
              </a:solidFill>
            </a:endParaRPr>
          </a:p>
        </p:txBody>
      </p:sp>
      <p:sp>
        <p:nvSpPr>
          <p:cNvPr id="137" name="TextBox 136">
            <a:extLst>
              <a:ext uri="{FF2B5EF4-FFF2-40B4-BE49-F238E27FC236}">
                <a16:creationId xmlns:a16="http://schemas.microsoft.com/office/drawing/2014/main" id="{01E0DE0E-4923-36CC-2D83-4BB3948375B7}"/>
              </a:ext>
            </a:extLst>
          </p:cNvPr>
          <p:cNvSpPr txBox="1"/>
          <p:nvPr/>
        </p:nvSpPr>
        <p:spPr>
          <a:xfrm>
            <a:off x="2545512" y="2737939"/>
            <a:ext cx="5965873"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b="1" i="1" dirty="0">
                <a:ln/>
                <a:solidFill>
                  <a:schemeClr val="bg2"/>
                </a:solidFill>
              </a:rPr>
              <a:t>Prompts for Authentication if no user session is active</a:t>
            </a:r>
          </a:p>
        </p:txBody>
      </p:sp>
      <p:sp>
        <p:nvSpPr>
          <p:cNvPr id="138" name="TextBox 137">
            <a:extLst>
              <a:ext uri="{FF2B5EF4-FFF2-40B4-BE49-F238E27FC236}">
                <a16:creationId xmlns:a16="http://schemas.microsoft.com/office/drawing/2014/main" id="{682319EB-7A3A-DBD6-D1FB-C1EE49695496}"/>
              </a:ext>
            </a:extLst>
          </p:cNvPr>
          <p:cNvSpPr txBox="1"/>
          <p:nvPr/>
        </p:nvSpPr>
        <p:spPr>
          <a:xfrm>
            <a:off x="2504114" y="3218984"/>
            <a:ext cx="5965873"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b="1" i="1" dirty="0">
                <a:ln/>
                <a:solidFill>
                  <a:schemeClr val="bg2"/>
                </a:solidFill>
              </a:rPr>
              <a:t>Submits user credentials </a:t>
            </a:r>
          </a:p>
        </p:txBody>
      </p:sp>
      <p:sp>
        <p:nvSpPr>
          <p:cNvPr id="139" name="TextBox 138">
            <a:extLst>
              <a:ext uri="{FF2B5EF4-FFF2-40B4-BE49-F238E27FC236}">
                <a16:creationId xmlns:a16="http://schemas.microsoft.com/office/drawing/2014/main" id="{42561367-8677-7565-D981-FB2502640976}"/>
              </a:ext>
            </a:extLst>
          </p:cNvPr>
          <p:cNvSpPr txBox="1"/>
          <p:nvPr/>
        </p:nvSpPr>
        <p:spPr>
          <a:xfrm>
            <a:off x="2504114" y="3615291"/>
            <a:ext cx="5965873"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b="1" i="1" dirty="0">
                <a:ln/>
                <a:solidFill>
                  <a:schemeClr val="bg2"/>
                </a:solidFill>
              </a:rPr>
              <a:t>Scope Acceptance Dialog </a:t>
            </a:r>
          </a:p>
        </p:txBody>
      </p:sp>
      <p:sp>
        <p:nvSpPr>
          <p:cNvPr id="140" name="Arrow: Right 139">
            <a:extLst>
              <a:ext uri="{FF2B5EF4-FFF2-40B4-BE49-F238E27FC236}">
                <a16:creationId xmlns:a16="http://schemas.microsoft.com/office/drawing/2014/main" id="{0E86D387-1003-1B7D-0D69-A65AD3E14C7B}"/>
              </a:ext>
            </a:extLst>
          </p:cNvPr>
          <p:cNvSpPr/>
          <p:nvPr/>
        </p:nvSpPr>
        <p:spPr>
          <a:xfrm>
            <a:off x="2290516" y="4304659"/>
            <a:ext cx="5842865" cy="25896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41" name="TextBox 140">
            <a:extLst>
              <a:ext uri="{FF2B5EF4-FFF2-40B4-BE49-F238E27FC236}">
                <a16:creationId xmlns:a16="http://schemas.microsoft.com/office/drawing/2014/main" id="{1064CC44-A50E-A377-10BE-A7705B57AF7E}"/>
              </a:ext>
            </a:extLst>
          </p:cNvPr>
          <p:cNvSpPr txBox="1"/>
          <p:nvPr/>
        </p:nvSpPr>
        <p:spPr>
          <a:xfrm>
            <a:off x="2504113" y="4090981"/>
            <a:ext cx="5965873"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b="1" i="1" dirty="0">
                <a:ln/>
                <a:solidFill>
                  <a:schemeClr val="bg2"/>
                </a:solidFill>
              </a:rPr>
              <a:t>Accepting the scope</a:t>
            </a:r>
          </a:p>
        </p:txBody>
      </p:sp>
      <p:sp>
        <p:nvSpPr>
          <p:cNvPr id="142" name="Arrow: Right 141">
            <a:extLst>
              <a:ext uri="{FF2B5EF4-FFF2-40B4-BE49-F238E27FC236}">
                <a16:creationId xmlns:a16="http://schemas.microsoft.com/office/drawing/2014/main" id="{278B1961-09A1-3ADA-7FFB-424BC907965B}"/>
              </a:ext>
            </a:extLst>
          </p:cNvPr>
          <p:cNvSpPr/>
          <p:nvPr/>
        </p:nvSpPr>
        <p:spPr>
          <a:xfrm rot="10800000">
            <a:off x="2257583" y="4801256"/>
            <a:ext cx="5842865" cy="25896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43" name="TextBox 142">
            <a:extLst>
              <a:ext uri="{FF2B5EF4-FFF2-40B4-BE49-F238E27FC236}">
                <a16:creationId xmlns:a16="http://schemas.microsoft.com/office/drawing/2014/main" id="{AC7A2AB1-5D37-4E67-FB6B-32E0ED58089E}"/>
              </a:ext>
            </a:extLst>
          </p:cNvPr>
          <p:cNvSpPr txBox="1"/>
          <p:nvPr/>
        </p:nvSpPr>
        <p:spPr>
          <a:xfrm>
            <a:off x="2705255" y="4566626"/>
            <a:ext cx="5965873"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b="1" i="1" dirty="0">
                <a:ln/>
                <a:solidFill>
                  <a:schemeClr val="bg2"/>
                </a:solidFill>
              </a:rPr>
              <a:t>Redirect call back URI, Temporary Authorization code </a:t>
            </a:r>
          </a:p>
        </p:txBody>
      </p:sp>
      <p:sp>
        <p:nvSpPr>
          <p:cNvPr id="144" name="Arrow: Right 143">
            <a:extLst>
              <a:ext uri="{FF2B5EF4-FFF2-40B4-BE49-F238E27FC236}">
                <a16:creationId xmlns:a16="http://schemas.microsoft.com/office/drawing/2014/main" id="{C18E5A08-04FB-5431-1655-B4F746C75278}"/>
              </a:ext>
            </a:extLst>
          </p:cNvPr>
          <p:cNvSpPr/>
          <p:nvPr/>
        </p:nvSpPr>
        <p:spPr>
          <a:xfrm>
            <a:off x="5211948" y="5392349"/>
            <a:ext cx="2921431" cy="2944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45" name="TextBox 144">
            <a:extLst>
              <a:ext uri="{FF2B5EF4-FFF2-40B4-BE49-F238E27FC236}">
                <a16:creationId xmlns:a16="http://schemas.microsoft.com/office/drawing/2014/main" id="{5E49200B-72A8-E9CD-2FC8-3366FE6D3879}"/>
              </a:ext>
            </a:extLst>
          </p:cNvPr>
          <p:cNvSpPr txBox="1"/>
          <p:nvPr/>
        </p:nvSpPr>
        <p:spPr>
          <a:xfrm>
            <a:off x="5275471" y="5132377"/>
            <a:ext cx="4509837"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b="1" i="1" dirty="0" err="1">
                <a:ln/>
                <a:solidFill>
                  <a:schemeClr val="bg2"/>
                </a:solidFill>
              </a:rPr>
              <a:t>AuthzCode</a:t>
            </a:r>
            <a:r>
              <a:rPr lang="en-IN" b="1" i="1" dirty="0">
                <a:ln/>
                <a:solidFill>
                  <a:schemeClr val="bg2"/>
                </a:solidFill>
              </a:rPr>
              <a:t>, Client Id, Secret</a:t>
            </a:r>
          </a:p>
          <a:p>
            <a:endParaRPr lang="en-IN" b="1" i="1" dirty="0">
              <a:ln/>
              <a:solidFill>
                <a:schemeClr val="accent3"/>
              </a:solidFill>
            </a:endParaRPr>
          </a:p>
        </p:txBody>
      </p:sp>
      <p:sp>
        <p:nvSpPr>
          <p:cNvPr id="146" name="Arrow: Right 145">
            <a:extLst>
              <a:ext uri="{FF2B5EF4-FFF2-40B4-BE49-F238E27FC236}">
                <a16:creationId xmlns:a16="http://schemas.microsoft.com/office/drawing/2014/main" id="{3CA9BD06-C164-CED1-F129-ABA8E3CA5CAB}"/>
              </a:ext>
            </a:extLst>
          </p:cNvPr>
          <p:cNvSpPr/>
          <p:nvPr/>
        </p:nvSpPr>
        <p:spPr>
          <a:xfrm rot="10800000">
            <a:off x="5182250" y="5918086"/>
            <a:ext cx="2921431" cy="2944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47" name="TextBox 146">
            <a:extLst>
              <a:ext uri="{FF2B5EF4-FFF2-40B4-BE49-F238E27FC236}">
                <a16:creationId xmlns:a16="http://schemas.microsoft.com/office/drawing/2014/main" id="{F30BD026-6E22-02EC-A91D-B331467A8B52}"/>
              </a:ext>
            </a:extLst>
          </p:cNvPr>
          <p:cNvSpPr txBox="1"/>
          <p:nvPr/>
        </p:nvSpPr>
        <p:spPr>
          <a:xfrm>
            <a:off x="5329489" y="5622932"/>
            <a:ext cx="2529598"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b="1" i="1" dirty="0">
                <a:ln/>
                <a:solidFill>
                  <a:schemeClr val="bg2"/>
                </a:solidFill>
              </a:rPr>
              <a:t>Access Token</a:t>
            </a:r>
          </a:p>
        </p:txBody>
      </p:sp>
      <p:sp>
        <p:nvSpPr>
          <p:cNvPr id="3" name="Arrow: Right 2">
            <a:extLst>
              <a:ext uri="{FF2B5EF4-FFF2-40B4-BE49-F238E27FC236}">
                <a16:creationId xmlns:a16="http://schemas.microsoft.com/office/drawing/2014/main" id="{16BC06B0-BFC7-9F6F-EF4B-797DAC79D721}"/>
              </a:ext>
            </a:extLst>
          </p:cNvPr>
          <p:cNvSpPr/>
          <p:nvPr/>
        </p:nvSpPr>
        <p:spPr>
          <a:xfrm>
            <a:off x="5182242" y="6586931"/>
            <a:ext cx="5681419" cy="23730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1AC7D6C8-11B1-28C9-EEDF-15DFB7BB1228}"/>
              </a:ext>
            </a:extLst>
          </p:cNvPr>
          <p:cNvSpPr txBox="1"/>
          <p:nvPr/>
        </p:nvSpPr>
        <p:spPr>
          <a:xfrm>
            <a:off x="5357901" y="6298730"/>
            <a:ext cx="2529598"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b="1" i="1" dirty="0">
                <a:ln/>
                <a:solidFill>
                  <a:schemeClr val="bg2"/>
                </a:solidFill>
              </a:rPr>
              <a:t>Access Token</a:t>
            </a:r>
          </a:p>
        </p:txBody>
      </p:sp>
      <p:sp>
        <p:nvSpPr>
          <p:cNvPr id="8" name="Oval 7">
            <a:extLst>
              <a:ext uri="{FF2B5EF4-FFF2-40B4-BE49-F238E27FC236}">
                <a16:creationId xmlns:a16="http://schemas.microsoft.com/office/drawing/2014/main" id="{3043159E-B72E-9FEB-23B7-EA6D317B60E4}"/>
              </a:ext>
            </a:extLst>
          </p:cNvPr>
          <p:cNvSpPr/>
          <p:nvPr/>
        </p:nvSpPr>
        <p:spPr>
          <a:xfrm>
            <a:off x="5212600" y="1847518"/>
            <a:ext cx="282119" cy="253806"/>
          </a:xfrm>
          <a:prstGeom prst="ellipse">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2</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1" name="Oval 10">
            <a:extLst>
              <a:ext uri="{FF2B5EF4-FFF2-40B4-BE49-F238E27FC236}">
                <a16:creationId xmlns:a16="http://schemas.microsoft.com/office/drawing/2014/main" id="{6B496F01-1EEB-0082-7087-49DABB6F4042}"/>
              </a:ext>
            </a:extLst>
          </p:cNvPr>
          <p:cNvSpPr/>
          <p:nvPr/>
        </p:nvSpPr>
        <p:spPr>
          <a:xfrm>
            <a:off x="2003563" y="2531219"/>
            <a:ext cx="282119" cy="253806"/>
          </a:xfrm>
          <a:prstGeom prst="ellipse">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3</a:t>
            </a:r>
            <a:endParaRPr lang="en-IN"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2" name="Oval 11">
            <a:extLst>
              <a:ext uri="{FF2B5EF4-FFF2-40B4-BE49-F238E27FC236}">
                <a16:creationId xmlns:a16="http://schemas.microsoft.com/office/drawing/2014/main" id="{F01174F6-8A7E-20B5-C19C-253BBEFE479A}"/>
              </a:ext>
            </a:extLst>
          </p:cNvPr>
          <p:cNvSpPr/>
          <p:nvPr/>
        </p:nvSpPr>
        <p:spPr>
          <a:xfrm>
            <a:off x="8072866" y="3002129"/>
            <a:ext cx="282119" cy="253806"/>
          </a:xfrm>
          <a:prstGeom prst="ellipse">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4</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Oval 12">
            <a:extLst>
              <a:ext uri="{FF2B5EF4-FFF2-40B4-BE49-F238E27FC236}">
                <a16:creationId xmlns:a16="http://schemas.microsoft.com/office/drawing/2014/main" id="{278870A6-85AE-2896-C106-D767E46E5EB1}"/>
              </a:ext>
            </a:extLst>
          </p:cNvPr>
          <p:cNvSpPr/>
          <p:nvPr/>
        </p:nvSpPr>
        <p:spPr>
          <a:xfrm>
            <a:off x="2035161" y="3386666"/>
            <a:ext cx="282119" cy="253806"/>
          </a:xfrm>
          <a:prstGeom prst="ellipse">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5</a:t>
            </a:r>
          </a:p>
        </p:txBody>
      </p:sp>
      <p:sp>
        <p:nvSpPr>
          <p:cNvPr id="14" name="Oval 13">
            <a:extLst>
              <a:ext uri="{FF2B5EF4-FFF2-40B4-BE49-F238E27FC236}">
                <a16:creationId xmlns:a16="http://schemas.microsoft.com/office/drawing/2014/main" id="{FBD7DF09-081B-9693-0582-63237BC02E58}"/>
              </a:ext>
            </a:extLst>
          </p:cNvPr>
          <p:cNvSpPr/>
          <p:nvPr/>
        </p:nvSpPr>
        <p:spPr>
          <a:xfrm>
            <a:off x="8078961" y="3833159"/>
            <a:ext cx="282119" cy="253806"/>
          </a:xfrm>
          <a:prstGeom prst="ellipse">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6</a:t>
            </a:r>
          </a:p>
        </p:txBody>
      </p:sp>
      <p:sp>
        <p:nvSpPr>
          <p:cNvPr id="15" name="Oval 14">
            <a:extLst>
              <a:ext uri="{FF2B5EF4-FFF2-40B4-BE49-F238E27FC236}">
                <a16:creationId xmlns:a16="http://schemas.microsoft.com/office/drawing/2014/main" id="{BE02A018-9FFA-8B66-138B-28830203875F}"/>
              </a:ext>
            </a:extLst>
          </p:cNvPr>
          <p:cNvSpPr/>
          <p:nvPr/>
        </p:nvSpPr>
        <p:spPr>
          <a:xfrm>
            <a:off x="2042626" y="4248451"/>
            <a:ext cx="282119" cy="253806"/>
          </a:xfrm>
          <a:prstGeom prst="ellipse">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7</a:t>
            </a:r>
          </a:p>
        </p:txBody>
      </p:sp>
      <p:sp>
        <p:nvSpPr>
          <p:cNvPr id="16" name="Oval 15">
            <a:extLst>
              <a:ext uri="{FF2B5EF4-FFF2-40B4-BE49-F238E27FC236}">
                <a16:creationId xmlns:a16="http://schemas.microsoft.com/office/drawing/2014/main" id="{92002416-A447-6210-C2C8-6EC09238050B}"/>
              </a:ext>
            </a:extLst>
          </p:cNvPr>
          <p:cNvSpPr/>
          <p:nvPr/>
        </p:nvSpPr>
        <p:spPr>
          <a:xfrm>
            <a:off x="8087547" y="4792060"/>
            <a:ext cx="282119" cy="253806"/>
          </a:xfrm>
          <a:prstGeom prst="ellipse">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8</a:t>
            </a:r>
            <a:endParaRPr lang="en-IN" b="1" dirty="0">
              <a:ln w="22225">
                <a:solidFill>
                  <a:schemeClr val="accent2"/>
                </a:solidFill>
                <a:prstDash val="solid"/>
              </a:ln>
              <a:solidFill>
                <a:schemeClr val="accent2">
                  <a:lumMod val="40000"/>
                  <a:lumOff val="60000"/>
                </a:schemeClr>
              </a:solidFill>
            </a:endParaRPr>
          </a:p>
        </p:txBody>
      </p:sp>
      <p:sp>
        <p:nvSpPr>
          <p:cNvPr id="17" name="Oval 16">
            <a:extLst>
              <a:ext uri="{FF2B5EF4-FFF2-40B4-BE49-F238E27FC236}">
                <a16:creationId xmlns:a16="http://schemas.microsoft.com/office/drawing/2014/main" id="{0D4F6024-0023-7C5A-90CB-3832CAF490ED}"/>
              </a:ext>
            </a:extLst>
          </p:cNvPr>
          <p:cNvSpPr/>
          <p:nvPr/>
        </p:nvSpPr>
        <p:spPr>
          <a:xfrm>
            <a:off x="1952620" y="5064742"/>
            <a:ext cx="354585" cy="353878"/>
          </a:xfrm>
          <a:prstGeom prst="ellipse">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9</a:t>
            </a:r>
          </a:p>
        </p:txBody>
      </p:sp>
      <p:sp>
        <p:nvSpPr>
          <p:cNvPr id="18" name="Oval 17">
            <a:extLst>
              <a:ext uri="{FF2B5EF4-FFF2-40B4-BE49-F238E27FC236}">
                <a16:creationId xmlns:a16="http://schemas.microsoft.com/office/drawing/2014/main" id="{349AB29D-648D-3FC8-BAC3-797CE94E7C39}"/>
              </a:ext>
            </a:extLst>
          </p:cNvPr>
          <p:cNvSpPr/>
          <p:nvPr/>
        </p:nvSpPr>
        <p:spPr>
          <a:xfrm>
            <a:off x="4656569" y="5367871"/>
            <a:ext cx="736289" cy="369332"/>
          </a:xfrm>
          <a:prstGeom prst="ellipse">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10</a:t>
            </a:r>
          </a:p>
        </p:txBody>
      </p:sp>
      <p:sp>
        <p:nvSpPr>
          <p:cNvPr id="19" name="Oval 18">
            <a:extLst>
              <a:ext uri="{FF2B5EF4-FFF2-40B4-BE49-F238E27FC236}">
                <a16:creationId xmlns:a16="http://schemas.microsoft.com/office/drawing/2014/main" id="{C5611D60-D202-7813-2177-01292AA19AC7}"/>
              </a:ext>
            </a:extLst>
          </p:cNvPr>
          <p:cNvSpPr/>
          <p:nvPr/>
        </p:nvSpPr>
        <p:spPr>
          <a:xfrm>
            <a:off x="7841009" y="5764356"/>
            <a:ext cx="830119" cy="509183"/>
          </a:xfrm>
          <a:prstGeom prst="ellipse">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11</a:t>
            </a:r>
          </a:p>
        </p:txBody>
      </p:sp>
      <p:sp>
        <p:nvSpPr>
          <p:cNvPr id="20" name="Oval 19">
            <a:extLst>
              <a:ext uri="{FF2B5EF4-FFF2-40B4-BE49-F238E27FC236}">
                <a16:creationId xmlns:a16="http://schemas.microsoft.com/office/drawing/2014/main" id="{79D57D58-8C4D-A8DB-0461-8D09EE5A0876}"/>
              </a:ext>
            </a:extLst>
          </p:cNvPr>
          <p:cNvSpPr/>
          <p:nvPr/>
        </p:nvSpPr>
        <p:spPr>
          <a:xfrm>
            <a:off x="2046574" y="1421966"/>
            <a:ext cx="282119" cy="253806"/>
          </a:xfrm>
          <a:prstGeom prst="ellipse">
            <a:avLst/>
          </a:prstGeom>
          <a:no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1</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1" name="Oval 20">
            <a:extLst>
              <a:ext uri="{FF2B5EF4-FFF2-40B4-BE49-F238E27FC236}">
                <a16:creationId xmlns:a16="http://schemas.microsoft.com/office/drawing/2014/main" id="{DD725800-D35C-1B89-6487-5D48095748F7}"/>
              </a:ext>
            </a:extLst>
          </p:cNvPr>
          <p:cNvSpPr/>
          <p:nvPr/>
        </p:nvSpPr>
        <p:spPr>
          <a:xfrm>
            <a:off x="4551511" y="6412463"/>
            <a:ext cx="830119" cy="509183"/>
          </a:xfrm>
          <a:prstGeom prst="ellipse">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12</a:t>
            </a:r>
          </a:p>
        </p:txBody>
      </p:sp>
      <p:sp>
        <p:nvSpPr>
          <p:cNvPr id="22" name="Arrow: Right 21">
            <a:extLst>
              <a:ext uri="{FF2B5EF4-FFF2-40B4-BE49-F238E27FC236}">
                <a16:creationId xmlns:a16="http://schemas.microsoft.com/office/drawing/2014/main" id="{A1D37C8D-21E8-8FB4-45C9-207C32400E6C}"/>
              </a:ext>
            </a:extLst>
          </p:cNvPr>
          <p:cNvSpPr/>
          <p:nvPr/>
        </p:nvSpPr>
        <p:spPr>
          <a:xfrm>
            <a:off x="2290516" y="1442317"/>
            <a:ext cx="2921431" cy="2944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0910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72FE-CC5D-DDB2-57E0-425796BD84AA}"/>
              </a:ext>
            </a:extLst>
          </p:cNvPr>
          <p:cNvSpPr>
            <a:spLocks noGrp="1"/>
          </p:cNvSpPr>
          <p:nvPr>
            <p:ph type="title"/>
          </p:nvPr>
        </p:nvSpPr>
        <p:spPr>
          <a:xfrm>
            <a:off x="1143001" y="47044"/>
            <a:ext cx="9905998" cy="1478570"/>
          </a:xfrm>
        </p:spPr>
        <p:txBody>
          <a:bodyPr/>
          <a:lstStyle/>
          <a:p>
            <a:r>
              <a:rPr lang="en-IN" dirty="0"/>
              <a:t>Setting up Spring OAuth 2.0 Project</a:t>
            </a:r>
          </a:p>
        </p:txBody>
      </p:sp>
      <p:sp>
        <p:nvSpPr>
          <p:cNvPr id="3" name="Content Placeholder 2">
            <a:extLst>
              <a:ext uri="{FF2B5EF4-FFF2-40B4-BE49-F238E27FC236}">
                <a16:creationId xmlns:a16="http://schemas.microsoft.com/office/drawing/2014/main" id="{70F510F3-C0D4-902F-94E7-40F239BD6D68}"/>
              </a:ext>
            </a:extLst>
          </p:cNvPr>
          <p:cNvSpPr>
            <a:spLocks noGrp="1"/>
          </p:cNvSpPr>
          <p:nvPr>
            <p:ph idx="1"/>
          </p:nvPr>
        </p:nvSpPr>
        <p:spPr>
          <a:xfrm>
            <a:off x="1371600" y="1428750"/>
            <a:ext cx="9601200" cy="4743450"/>
          </a:xfrm>
        </p:spPr>
        <p:txBody>
          <a:bodyPr>
            <a:normAutofit/>
          </a:bodyPr>
          <a:lstStyle/>
          <a:p>
            <a:r>
              <a:rPr lang="en-IN" dirty="0"/>
              <a:t>Import spring boot project from </a:t>
            </a:r>
            <a:r>
              <a:rPr lang="en-IN" dirty="0">
                <a:hlinkClick r:id="rId2"/>
              </a:rPr>
              <a:t>https://start.spring.io/</a:t>
            </a:r>
            <a:r>
              <a:rPr lang="en-IN" dirty="0"/>
              <a:t> with dependencies such as Spring Web , Thyme leaf , OAuth2 Client.</a:t>
            </a:r>
          </a:p>
          <a:p>
            <a:r>
              <a:rPr lang="en-IN" dirty="0"/>
              <a:t>Download and import to Java IDE.</a:t>
            </a:r>
          </a:p>
          <a:p>
            <a:r>
              <a:rPr lang="en-IN" dirty="0"/>
              <a:t>Create a Configuration class which is a </a:t>
            </a:r>
            <a:r>
              <a:rPr lang="en-IN" dirty="0" err="1"/>
              <a:t>WebMVCConfigurer</a:t>
            </a:r>
            <a:r>
              <a:rPr lang="en-IN" dirty="0"/>
              <a:t> for view mapping. </a:t>
            </a:r>
          </a:p>
          <a:p>
            <a:r>
              <a:rPr lang="en-IN" dirty="0"/>
              <a:t>Create </a:t>
            </a:r>
            <a:r>
              <a:rPr lang="en-IN" dirty="0" err="1"/>
              <a:t>SecurityConfiguration</a:t>
            </a:r>
            <a:r>
              <a:rPr lang="en-IN" dirty="0"/>
              <a:t> Class and create a </a:t>
            </a:r>
            <a:r>
              <a:rPr lang="en-IN" dirty="0" err="1"/>
              <a:t>SecurityFilterChain</a:t>
            </a:r>
            <a:r>
              <a:rPr lang="en-IN" dirty="0"/>
              <a:t>.</a:t>
            </a:r>
          </a:p>
          <a:p>
            <a:r>
              <a:rPr lang="en-IN" dirty="0"/>
              <a:t>Create required Controller with request mappings to create a response flow post open authentication. </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634779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1705</TotalTime>
  <Words>911</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Open Sans</vt:lpstr>
      <vt:lpstr>Tw Cen MT</vt:lpstr>
      <vt:lpstr>Circuit</vt:lpstr>
      <vt:lpstr>Spring Security </vt:lpstr>
      <vt:lpstr>Prerequisites</vt:lpstr>
      <vt:lpstr>Vulnerability  of Username Password Authentication</vt:lpstr>
      <vt:lpstr>What is Open Authentication?</vt:lpstr>
      <vt:lpstr>OAuth Terminologies</vt:lpstr>
      <vt:lpstr>OAuth Terminologies continued</vt:lpstr>
      <vt:lpstr>OAuth Terminologies continued</vt:lpstr>
      <vt:lpstr>PowerPoint Presentation</vt:lpstr>
      <vt:lpstr>Setting up Spring OAuth 2.0 Project</vt:lpstr>
      <vt:lpstr>Setting up GitHub as OAuth 2.0 Authentication System</vt:lpstr>
      <vt:lpstr>Setting up Google as OAuth 2.0 Authentication System</vt:lpstr>
      <vt:lpstr>Demonstration</vt:lpstr>
      <vt:lpstr>Finish 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Security </dc:title>
  <dc:creator>Ashok Vijayakumar</dc:creator>
  <cp:lastModifiedBy>Ashok Vijayakumar</cp:lastModifiedBy>
  <cp:revision>18</cp:revision>
  <dcterms:created xsi:type="dcterms:W3CDTF">2022-12-15T12:40:22Z</dcterms:created>
  <dcterms:modified xsi:type="dcterms:W3CDTF">2022-12-23T09:12:19Z</dcterms:modified>
</cp:coreProperties>
</file>