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8.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88" r:id="rId4"/>
    <p:sldId id="386" r:id="rId5"/>
    <p:sldId id="348" r:id="rId6"/>
    <p:sldId id="387" r:id="rId7"/>
    <p:sldId id="388" r:id="rId8"/>
    <p:sldId id="294" r:id="rId9"/>
    <p:sldId id="295" r:id="rId10"/>
    <p:sldId id="362" r:id="rId11"/>
    <p:sldId id="349" r:id="rId12"/>
    <p:sldId id="370" r:id="rId13"/>
    <p:sldId id="371" r:id="rId14"/>
    <p:sldId id="258" r:id="rId15"/>
    <p:sldId id="374" r:id="rId16"/>
    <p:sldId id="372" r:id="rId17"/>
    <p:sldId id="373" r:id="rId18"/>
    <p:sldId id="369" r:id="rId19"/>
    <p:sldId id="382" r:id="rId20"/>
    <p:sldId id="383" r:id="rId21"/>
    <p:sldId id="384" r:id="rId22"/>
    <p:sldId id="380" r:id="rId23"/>
    <p:sldId id="367" r:id="rId24"/>
    <p:sldId id="390" r:id="rId25"/>
    <p:sldId id="391" r:id="rId26"/>
    <p:sldId id="392" r:id="rId27"/>
    <p:sldId id="393" r:id="rId28"/>
    <p:sldId id="368" r:id="rId29"/>
    <p:sldId id="375" r:id="rId30"/>
    <p:sldId id="385" r:id="rId31"/>
    <p:sldId id="364" r:id="rId32"/>
    <p:sldId id="365" r:id="rId33"/>
    <p:sldId id="366" r:id="rId34"/>
    <p:sldId id="389" r:id="rId35"/>
    <p:sldId id="332"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27F41D7-84C9-4759-896B-29634891D855}" type="datetimeFigureOut">
              <a:rPr lang="en-US" smtClean="0"/>
              <a:t>10/29/2020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2696221-46B6-4478-ABA9-9891C93F1EF3}" type="slidenum">
              <a:rPr lang="en-US" smtClean="0"/>
              <a:t>‹#›</a:t>
            </a:fld>
            <a:endParaRPr lang="en-US"/>
          </a:p>
        </p:txBody>
      </p:sp>
    </p:spTree>
    <p:extLst>
      <p:ext uri="{BB962C8B-B14F-4D97-AF65-F5344CB8AC3E}">
        <p14:creationId xmlns:p14="http://schemas.microsoft.com/office/powerpoint/2010/main" val="286522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2696221-46B6-4478-ABA9-9891C93F1EF3}" type="slidenum">
              <a:rPr lang="en-US" smtClean="0"/>
              <a:t>4</a:t>
            </a:fld>
            <a:endParaRPr lang="en-US"/>
          </a:p>
        </p:txBody>
      </p:sp>
    </p:spTree>
    <p:extLst>
      <p:ext uri="{BB962C8B-B14F-4D97-AF65-F5344CB8AC3E}">
        <p14:creationId xmlns:p14="http://schemas.microsoft.com/office/powerpoint/2010/main" val="232735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2696221-46B6-4478-ABA9-9891C93F1EF3}" type="slidenum">
              <a:rPr lang="en-US" smtClean="0"/>
              <a:t>6</a:t>
            </a:fld>
            <a:endParaRPr lang="en-US"/>
          </a:p>
        </p:txBody>
      </p:sp>
    </p:spTree>
    <p:extLst>
      <p:ext uri="{BB962C8B-B14F-4D97-AF65-F5344CB8AC3E}">
        <p14:creationId xmlns:p14="http://schemas.microsoft.com/office/powerpoint/2010/main" val="140810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2696221-46B6-4478-ABA9-9891C93F1EF3}" type="slidenum">
              <a:rPr lang="en-US" smtClean="0"/>
              <a:t>7</a:t>
            </a:fld>
            <a:endParaRPr lang="en-US"/>
          </a:p>
        </p:txBody>
      </p:sp>
    </p:spTree>
    <p:extLst>
      <p:ext uri="{BB962C8B-B14F-4D97-AF65-F5344CB8AC3E}">
        <p14:creationId xmlns:p14="http://schemas.microsoft.com/office/powerpoint/2010/main" val="109628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2100" y="232613"/>
            <a:ext cx="11607800"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3082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0C0A0A"/>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3082B"/>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7" name="Holder 7"/>
          <p:cNvSpPr>
            <a:spLocks noGrp="1"/>
          </p:cNvSpPr>
          <p:nvPr>
            <p:ph type="sldNum" sz="quarter" idx="7"/>
          </p:nvPr>
        </p:nvSpPr>
        <p:spPr/>
        <p:txBody>
          <a:bodyPr lIns="0" tIns="0" rIns="0" bIns="0"/>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3082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5" name="Holder 5"/>
          <p:cNvSpPr>
            <a:spLocks noGrp="1"/>
          </p:cNvSpPr>
          <p:nvPr>
            <p:ph type="sldNum" sz="quarter" idx="7"/>
          </p:nvPr>
        </p:nvSpPr>
        <p:spPr/>
        <p:txBody>
          <a:bodyPr lIns="0" tIns="0" rIns="0" bIns="0"/>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4" name="Holder 4"/>
          <p:cNvSpPr>
            <a:spLocks noGrp="1"/>
          </p:cNvSpPr>
          <p:nvPr>
            <p:ph type="sldNum" sz="quarter" idx="7"/>
          </p:nvPr>
        </p:nvSpPr>
        <p:spPr/>
        <p:txBody>
          <a:bodyPr lIns="0" tIns="0" rIns="0" bIns="0"/>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11080495" y="5987999"/>
            <a:ext cx="647623" cy="744905"/>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2100" y="232613"/>
            <a:ext cx="1776730" cy="514350"/>
          </a:xfrm>
          <a:prstGeom prst="rect">
            <a:avLst/>
          </a:prstGeom>
        </p:spPr>
        <p:txBody>
          <a:bodyPr wrap="square" lIns="0" tIns="0" rIns="0" bIns="0">
            <a:spAutoFit/>
          </a:bodyPr>
          <a:lstStyle>
            <a:lvl1pPr>
              <a:defRPr sz="3200" b="1" i="0">
                <a:solidFill>
                  <a:srgbClr val="C3082B"/>
                </a:solidFill>
                <a:latin typeface="Calibri"/>
                <a:cs typeface="Calibri"/>
              </a:defRPr>
            </a:lvl1pPr>
          </a:lstStyle>
          <a:p>
            <a:endParaRPr/>
          </a:p>
        </p:txBody>
      </p:sp>
      <p:sp>
        <p:nvSpPr>
          <p:cNvPr id="3" name="Holder 3"/>
          <p:cNvSpPr>
            <a:spLocks noGrp="1"/>
          </p:cNvSpPr>
          <p:nvPr>
            <p:ph type="body" idx="1"/>
          </p:nvPr>
        </p:nvSpPr>
        <p:spPr>
          <a:xfrm>
            <a:off x="354914" y="1296415"/>
            <a:ext cx="11482171" cy="2160270"/>
          </a:xfrm>
          <a:prstGeom prst="rect">
            <a:avLst/>
          </a:prstGeom>
        </p:spPr>
        <p:txBody>
          <a:bodyPr wrap="square" lIns="0" tIns="0" rIns="0" bIns="0">
            <a:spAutoFit/>
          </a:bodyPr>
          <a:lstStyle>
            <a:lvl1pPr>
              <a:defRPr sz="2000" b="0" i="0">
                <a:solidFill>
                  <a:srgbClr val="0C0A0A"/>
                </a:solidFill>
                <a:latin typeface="Calibri"/>
                <a:cs typeface="Calibri"/>
              </a:defRPr>
            </a:lvl1pPr>
          </a:lstStyle>
          <a:p>
            <a:endParaRPr/>
          </a:p>
        </p:txBody>
      </p:sp>
      <p:sp>
        <p:nvSpPr>
          <p:cNvPr id="4" name="Holder 4"/>
          <p:cNvSpPr>
            <a:spLocks noGrp="1"/>
          </p:cNvSpPr>
          <p:nvPr>
            <p:ph type="ftr" sz="quarter" idx="5"/>
          </p:nvPr>
        </p:nvSpPr>
        <p:spPr>
          <a:xfrm>
            <a:off x="546608" y="6432134"/>
            <a:ext cx="2325370" cy="124459"/>
          </a:xfrm>
          <a:prstGeom prst="rect">
            <a:avLst/>
          </a:prstGeom>
        </p:spPr>
        <p:txBody>
          <a:bodyPr wrap="square" lIns="0" tIns="0" rIns="0" bIns="0">
            <a:spAutoFit/>
          </a:bodyPr>
          <a:lstStyle>
            <a:lvl1pPr>
              <a:defRPr sz="700" b="0" i="0">
                <a:solidFill>
                  <a:srgbClr val="B1B1B1"/>
                </a:solidFill>
                <a:latin typeface="Arial"/>
                <a:cs typeface="Arial"/>
              </a:defRPr>
            </a:lvl1p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a:xfrm>
            <a:off x="279400" y="6432134"/>
            <a:ext cx="148590" cy="124459"/>
          </a:xfrm>
          <a:prstGeom prst="rect">
            <a:avLst/>
          </a:prstGeom>
        </p:spPr>
        <p:txBody>
          <a:bodyPr wrap="square" lIns="0" tIns="0" rIns="0" bIns="0">
            <a:spAutoFit/>
          </a:bodyPr>
          <a:lstStyle>
            <a:lvl1pPr>
              <a:defRPr sz="700" b="0" i="0">
                <a:solidFill>
                  <a:srgbClr val="B1B1B1"/>
                </a:solidFill>
                <a:latin typeface="Arial"/>
                <a:cs typeface="Arial"/>
              </a:defRPr>
            </a:lvl1pPr>
          </a:lstStyle>
          <a:p>
            <a:pPr marL="254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www.comviva.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1150"/>
            <a:ext cx="11881485" cy="5568950"/>
          </a:xfrm>
          <a:custGeom>
            <a:avLst/>
            <a:gdLst/>
            <a:ahLst/>
            <a:cxnLst/>
            <a:rect l="l" t="t" r="r" b="b"/>
            <a:pathLst>
              <a:path w="11881485" h="5568950">
                <a:moveTo>
                  <a:pt x="0" y="5568949"/>
                </a:moveTo>
                <a:lnTo>
                  <a:pt x="11881104" y="5568949"/>
                </a:lnTo>
                <a:lnTo>
                  <a:pt x="11881104" y="0"/>
                </a:lnTo>
                <a:lnTo>
                  <a:pt x="0" y="0"/>
                </a:lnTo>
                <a:lnTo>
                  <a:pt x="0" y="5568949"/>
                </a:lnTo>
                <a:close/>
              </a:path>
            </a:pathLst>
          </a:custGeom>
          <a:solidFill>
            <a:srgbClr val="FFFFFD"/>
          </a:solidFill>
        </p:spPr>
        <p:txBody>
          <a:bodyPr wrap="square" lIns="0" tIns="0" rIns="0" bIns="0" rtlCol="0"/>
          <a:lstStyle/>
          <a:p>
            <a:endParaRPr/>
          </a:p>
        </p:txBody>
      </p:sp>
      <p:sp>
        <p:nvSpPr>
          <p:cNvPr id="3" name="object 3"/>
          <p:cNvSpPr/>
          <p:nvPr/>
        </p:nvSpPr>
        <p:spPr>
          <a:xfrm>
            <a:off x="325247" y="337502"/>
            <a:ext cx="11590401" cy="55549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311150"/>
            <a:ext cx="311150" cy="5568950"/>
          </a:xfrm>
          <a:custGeom>
            <a:avLst/>
            <a:gdLst/>
            <a:ahLst/>
            <a:cxnLst/>
            <a:rect l="l" t="t" r="r" b="b"/>
            <a:pathLst>
              <a:path w="311150" h="5568950">
                <a:moveTo>
                  <a:pt x="0" y="5568949"/>
                </a:moveTo>
                <a:lnTo>
                  <a:pt x="310896" y="5568949"/>
                </a:lnTo>
                <a:lnTo>
                  <a:pt x="310896" y="0"/>
                </a:lnTo>
                <a:lnTo>
                  <a:pt x="0" y="0"/>
                </a:lnTo>
                <a:lnTo>
                  <a:pt x="0" y="5568949"/>
                </a:lnTo>
                <a:close/>
              </a:path>
            </a:pathLst>
          </a:custGeom>
          <a:solidFill>
            <a:srgbClr val="FFFFFD"/>
          </a:solidFill>
        </p:spPr>
        <p:txBody>
          <a:bodyPr wrap="square" lIns="0" tIns="0" rIns="0" bIns="0" rtlCol="0"/>
          <a:lstStyle/>
          <a:p>
            <a:endParaRPr/>
          </a:p>
        </p:txBody>
      </p:sp>
      <p:sp>
        <p:nvSpPr>
          <p:cNvPr id="5" name="object 5"/>
          <p:cNvSpPr/>
          <p:nvPr/>
        </p:nvSpPr>
        <p:spPr>
          <a:xfrm>
            <a:off x="4647819" y="3361435"/>
            <a:ext cx="6972300" cy="2021839"/>
          </a:xfrm>
          <a:custGeom>
            <a:avLst/>
            <a:gdLst/>
            <a:ahLst/>
            <a:cxnLst/>
            <a:rect l="l" t="t" r="r" b="b"/>
            <a:pathLst>
              <a:path w="6972300" h="2021839">
                <a:moveTo>
                  <a:pt x="0" y="2021332"/>
                </a:moveTo>
                <a:lnTo>
                  <a:pt x="6971792" y="2021332"/>
                </a:lnTo>
                <a:lnTo>
                  <a:pt x="6971792" y="0"/>
                </a:lnTo>
                <a:lnTo>
                  <a:pt x="0" y="0"/>
                </a:lnTo>
                <a:lnTo>
                  <a:pt x="0" y="2021332"/>
                </a:lnTo>
                <a:close/>
              </a:path>
            </a:pathLst>
          </a:custGeom>
          <a:solidFill>
            <a:srgbClr val="FFFFFD"/>
          </a:solidFill>
        </p:spPr>
        <p:txBody>
          <a:bodyPr wrap="square" lIns="0" tIns="0" rIns="0" bIns="0" rtlCol="0"/>
          <a:lstStyle/>
          <a:p>
            <a:endParaRPr/>
          </a:p>
        </p:txBody>
      </p:sp>
      <p:sp>
        <p:nvSpPr>
          <p:cNvPr id="6" name="object 6"/>
          <p:cNvSpPr/>
          <p:nvPr/>
        </p:nvSpPr>
        <p:spPr>
          <a:xfrm>
            <a:off x="5895847" y="4252976"/>
            <a:ext cx="6296151" cy="260502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7873" y="-57874"/>
            <a:ext cx="4979924" cy="58650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156575" y="4607052"/>
            <a:ext cx="3193796" cy="62204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859272" y="3318129"/>
            <a:ext cx="4056127" cy="1731243"/>
          </a:xfrm>
          <a:prstGeom prst="rect">
            <a:avLst/>
          </a:prstGeom>
        </p:spPr>
        <p:txBody>
          <a:bodyPr vert="horz" wrap="square" lIns="0" tIns="12700" rIns="0" bIns="0" rtlCol="0">
            <a:spAutoFit/>
          </a:bodyPr>
          <a:lstStyle/>
          <a:p>
            <a:pPr marL="12700">
              <a:lnSpc>
                <a:spcPct val="100000"/>
              </a:lnSpc>
              <a:spcBef>
                <a:spcPts val="100"/>
              </a:spcBef>
            </a:pPr>
            <a:r>
              <a:rPr lang="en-US" sz="3000" b="1" spc="-5" dirty="0" smtClean="0">
                <a:solidFill>
                  <a:srgbClr val="E21737"/>
                </a:solidFill>
                <a:latin typeface="Calibri"/>
                <a:cs typeface="Calibri"/>
              </a:rPr>
              <a:t>Towards Serverless 2.0</a:t>
            </a:r>
            <a:endParaRPr sz="3000" dirty="0">
              <a:latin typeface="Calibri"/>
              <a:cs typeface="Calibri"/>
            </a:endParaRPr>
          </a:p>
          <a:p>
            <a:pPr>
              <a:lnSpc>
                <a:spcPct val="100000"/>
              </a:lnSpc>
              <a:spcBef>
                <a:spcPts val="5"/>
              </a:spcBef>
            </a:pPr>
            <a:endParaRPr sz="2500" dirty="0">
              <a:latin typeface="Times New Roman"/>
              <a:cs typeface="Times New Roman"/>
            </a:endParaRPr>
          </a:p>
          <a:p>
            <a:pPr marL="12700">
              <a:lnSpc>
                <a:spcPts val="3420"/>
              </a:lnSpc>
            </a:pPr>
            <a:r>
              <a:rPr sz="3000" b="1" spc="-5" dirty="0">
                <a:solidFill>
                  <a:srgbClr val="E21737"/>
                </a:solidFill>
                <a:latin typeface="Calibri"/>
                <a:cs typeface="Calibri"/>
              </a:rPr>
              <a:t>By</a:t>
            </a:r>
            <a:endParaRPr sz="3000" dirty="0">
              <a:latin typeface="Calibri"/>
              <a:cs typeface="Calibri"/>
            </a:endParaRPr>
          </a:p>
          <a:p>
            <a:pPr marL="12700">
              <a:lnSpc>
                <a:spcPts val="3420"/>
              </a:lnSpc>
            </a:pPr>
            <a:r>
              <a:rPr lang="en-US" sz="3000" b="1" spc="-5" dirty="0">
                <a:solidFill>
                  <a:srgbClr val="E21737"/>
                </a:solidFill>
                <a:latin typeface="Calibri"/>
                <a:cs typeface="Calibri"/>
              </a:rPr>
              <a:t>Ashok </a:t>
            </a:r>
            <a:r>
              <a:rPr lang="en-US" sz="3000" b="1" spc="-5" dirty="0" smtClean="0">
                <a:solidFill>
                  <a:srgbClr val="E21737"/>
                </a:solidFill>
                <a:latin typeface="Calibri"/>
                <a:cs typeface="Calibri"/>
              </a:rPr>
              <a:t>Kumar NR</a:t>
            </a:r>
            <a:endParaRPr sz="3000" dirty="0">
              <a:latin typeface="Calibri"/>
              <a:cs typeface="Calibri"/>
            </a:endParaRPr>
          </a:p>
        </p:txBody>
      </p:sp>
      <p:sp>
        <p:nvSpPr>
          <p:cNvPr id="10" name="TextBox 9"/>
          <p:cNvSpPr txBox="1"/>
          <p:nvPr/>
        </p:nvSpPr>
        <p:spPr>
          <a:xfrm>
            <a:off x="325247" y="6418015"/>
            <a:ext cx="2209800" cy="369332"/>
          </a:xfrm>
          <a:prstGeom prst="rect">
            <a:avLst/>
          </a:prstGeom>
          <a:noFill/>
        </p:spPr>
        <p:txBody>
          <a:bodyPr wrap="square" rtlCol="0">
            <a:spAutoFit/>
          </a:bodyPr>
          <a:lstStyle/>
          <a:p>
            <a:r>
              <a:rPr lang="en-US" dirty="0" smtClean="0"/>
              <a:t>29-OCT-2020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32613"/>
            <a:ext cx="3357245" cy="514350"/>
          </a:xfrm>
          <a:prstGeom prst="rect">
            <a:avLst/>
          </a:prstGeom>
        </p:spPr>
        <p:txBody>
          <a:bodyPr vert="horz" wrap="square" lIns="0" tIns="13335" rIns="0" bIns="0" rtlCol="0">
            <a:spAutoFit/>
          </a:bodyPr>
          <a:lstStyle/>
          <a:p>
            <a:pPr marL="12700">
              <a:lnSpc>
                <a:spcPct val="100000"/>
              </a:lnSpc>
              <a:spcBef>
                <a:spcPts val="105"/>
              </a:spcBef>
            </a:pPr>
            <a:r>
              <a:rPr spc="-5" dirty="0"/>
              <a:t>Kubernetes</a:t>
            </a:r>
            <a:r>
              <a:rPr lang="en-US" spc="-5" dirty="0"/>
              <a:t> Arch</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47</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pic>
        <p:nvPicPr>
          <p:cNvPr id="7" name="Picture 6" descr="A picture containing screenshot&#10;&#10;Description automatically generated">
            <a:extLst>
              <a:ext uri="{FF2B5EF4-FFF2-40B4-BE49-F238E27FC236}">
                <a16:creationId xmlns="" xmlns:a16="http://schemas.microsoft.com/office/drawing/2014/main" id="{E7522FB9-D8B7-45BF-863E-00D7676B7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489788"/>
            <a:ext cx="6560999" cy="5124008"/>
          </a:xfrm>
          <a:prstGeom prst="rect">
            <a:avLst/>
          </a:prstGeom>
        </p:spPr>
      </p:pic>
    </p:spTree>
    <p:extLst>
      <p:ext uri="{BB962C8B-B14F-4D97-AF65-F5344CB8AC3E}">
        <p14:creationId xmlns:p14="http://schemas.microsoft.com/office/powerpoint/2010/main" val="123807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09464"/>
            <a:ext cx="6108700" cy="505908"/>
          </a:xfrm>
          <a:prstGeom prst="rect">
            <a:avLst/>
          </a:prstGeom>
        </p:spPr>
        <p:txBody>
          <a:bodyPr vert="horz" wrap="square" lIns="0" tIns="13335" rIns="0" bIns="0" rtlCol="0">
            <a:spAutoFit/>
          </a:bodyPr>
          <a:lstStyle/>
          <a:p>
            <a:pPr marL="12700">
              <a:lnSpc>
                <a:spcPct val="100000"/>
              </a:lnSpc>
              <a:spcBef>
                <a:spcPts val="105"/>
              </a:spcBef>
            </a:pPr>
            <a:r>
              <a:rPr lang="en-US" spc="-5" dirty="0"/>
              <a:t>History of Serverless</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a:t>
            </a:r>
          </a:p>
        </p:txBody>
      </p:sp>
      <p:sp>
        <p:nvSpPr>
          <p:cNvPr id="6" name="object 6"/>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TextBox 2"/>
          <p:cNvSpPr txBox="1"/>
          <p:nvPr/>
        </p:nvSpPr>
        <p:spPr>
          <a:xfrm>
            <a:off x="427990" y="1143000"/>
            <a:ext cx="11230610" cy="3785652"/>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sz="2400" dirty="0"/>
              <a:t>2012 -used to describe </a:t>
            </a:r>
            <a:r>
              <a:rPr lang="en-IN" sz="2400" dirty="0" err="1"/>
              <a:t>BaaS</a:t>
            </a:r>
            <a:r>
              <a:rPr lang="en-IN" sz="2400" dirty="0"/>
              <a:t> and Continuous Integration services run by third parties </a:t>
            </a:r>
          </a:p>
          <a:p>
            <a:pPr marL="285750" indent="-285750">
              <a:lnSpc>
                <a:spcPct val="200000"/>
              </a:lnSpc>
              <a:buFont typeface="Wingdings" panose="05000000000000000000" pitchFamily="2" charset="2"/>
              <a:buChar char="§"/>
            </a:pPr>
            <a:r>
              <a:rPr lang="en-IN" sz="2400" dirty="0"/>
              <a:t>2014 -AWS launched Lambda </a:t>
            </a:r>
          </a:p>
          <a:p>
            <a:pPr marL="285750" indent="-285750">
              <a:lnSpc>
                <a:spcPct val="200000"/>
              </a:lnSpc>
              <a:buFont typeface="Wingdings" panose="05000000000000000000" pitchFamily="2" charset="2"/>
              <a:buChar char="§"/>
            </a:pPr>
            <a:r>
              <a:rPr lang="en-IN" sz="2400" dirty="0"/>
              <a:t>2015 -AWS launched API Gateway </a:t>
            </a:r>
          </a:p>
          <a:p>
            <a:pPr marL="285750" indent="-285750">
              <a:lnSpc>
                <a:spcPct val="200000"/>
              </a:lnSpc>
              <a:buFont typeface="Wingdings" panose="05000000000000000000" pitchFamily="2" charset="2"/>
              <a:buChar char="§"/>
            </a:pPr>
            <a:r>
              <a:rPr lang="en-IN" sz="2400" dirty="0" smtClean="0"/>
              <a:t>2016 </a:t>
            </a:r>
            <a:r>
              <a:rPr lang="en-IN" sz="2400" dirty="0"/>
              <a:t>-Serverless </a:t>
            </a:r>
            <a:r>
              <a:rPr lang="en-IN" sz="2400" dirty="0" smtClean="0"/>
              <a:t>Conference</a:t>
            </a:r>
            <a:endParaRPr lang="en-IN" sz="2400" dirty="0"/>
          </a:p>
          <a:p>
            <a:pPr>
              <a:lnSpc>
                <a:spcPct val="200000"/>
              </a:lnSpc>
            </a:pPr>
            <a:endParaRPr lang="en-IN" sz="2400" dirty="0"/>
          </a:p>
        </p:txBody>
      </p:sp>
    </p:spTree>
    <p:extLst>
      <p:ext uri="{BB962C8B-B14F-4D97-AF65-F5344CB8AC3E}">
        <p14:creationId xmlns:p14="http://schemas.microsoft.com/office/powerpoint/2010/main" val="159803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152400"/>
            <a:ext cx="7122922" cy="505908"/>
          </a:xfrm>
          <a:prstGeom prst="rect">
            <a:avLst/>
          </a:prstGeom>
        </p:spPr>
        <p:txBody>
          <a:bodyPr vert="horz" wrap="square" lIns="0" tIns="13335" rIns="0" bIns="0" rtlCol="0">
            <a:spAutoFit/>
          </a:bodyPr>
          <a:lstStyle/>
          <a:p>
            <a:pPr marL="12700">
              <a:lnSpc>
                <a:spcPct val="100000"/>
              </a:lnSpc>
              <a:spcBef>
                <a:spcPts val="105"/>
              </a:spcBef>
            </a:pPr>
            <a:r>
              <a:rPr lang="en-US" spc="-5" dirty="0" smtClean="0"/>
              <a:t>Serverless SRM</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693"/>
            <a:ext cx="10656426" cy="6006626"/>
          </a:xfrm>
          <a:prstGeom prst="rect">
            <a:avLst/>
          </a:prstGeom>
        </p:spPr>
      </p:pic>
      <p:sp>
        <p:nvSpPr>
          <p:cNvPr id="7" name="TextBox 6"/>
          <p:cNvSpPr txBox="1"/>
          <p:nvPr/>
        </p:nvSpPr>
        <p:spPr>
          <a:xfrm flipH="1">
            <a:off x="2026919" y="6664934"/>
            <a:ext cx="5375403" cy="230832"/>
          </a:xfrm>
          <a:prstGeom prst="rect">
            <a:avLst/>
          </a:prstGeom>
          <a:noFill/>
        </p:spPr>
        <p:txBody>
          <a:bodyPr wrap="square" rtlCol="0">
            <a:spAutoFit/>
          </a:bodyPr>
          <a:lstStyle/>
          <a:p>
            <a:r>
              <a:rPr lang="en-US" sz="900" dirty="0"/>
              <a:t>Source: unraveldata.com</a:t>
            </a:r>
            <a:endParaRPr lang="en-IN" sz="900" dirty="0"/>
          </a:p>
        </p:txBody>
      </p:sp>
    </p:spTree>
    <p:extLst>
      <p:ext uri="{BB962C8B-B14F-4D97-AF65-F5344CB8AC3E}">
        <p14:creationId xmlns:p14="http://schemas.microsoft.com/office/powerpoint/2010/main" val="367067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7122922" cy="505908"/>
          </a:xfrm>
          <a:prstGeom prst="rect">
            <a:avLst/>
          </a:prstGeom>
        </p:spPr>
        <p:txBody>
          <a:bodyPr vert="horz" wrap="square" lIns="0" tIns="13335" rIns="0" bIns="0" rtlCol="0">
            <a:spAutoFit/>
          </a:bodyPr>
          <a:lstStyle/>
          <a:p>
            <a:pPr marL="12700">
              <a:lnSpc>
                <a:spcPct val="100000"/>
              </a:lnSpc>
              <a:spcBef>
                <a:spcPts val="105"/>
              </a:spcBef>
            </a:pPr>
            <a:r>
              <a:rPr lang="en-IN" dirty="0"/>
              <a:t>FaaS </a:t>
            </a:r>
            <a:r>
              <a:rPr lang="en-IN" dirty="0" smtClean="0"/>
              <a:t>vs PaaS ?</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Tree>
    <p:extLst>
      <p:ext uri="{BB962C8B-B14F-4D97-AF65-F5344CB8AC3E}">
        <p14:creationId xmlns:p14="http://schemas.microsoft.com/office/powerpoint/2010/main" val="420114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32613"/>
            <a:ext cx="7270750" cy="514350"/>
          </a:xfrm>
          <a:prstGeom prst="rect">
            <a:avLst/>
          </a:prstGeom>
        </p:spPr>
        <p:txBody>
          <a:bodyPr vert="horz" wrap="square" lIns="0" tIns="13335" rIns="0" bIns="0" rtlCol="0">
            <a:spAutoFit/>
          </a:bodyPr>
          <a:lstStyle/>
          <a:p>
            <a:pPr marL="12700">
              <a:lnSpc>
                <a:spcPct val="100000"/>
              </a:lnSpc>
              <a:spcBef>
                <a:spcPts val="105"/>
              </a:spcBef>
            </a:pPr>
            <a:r>
              <a:rPr lang="en-IN" dirty="0"/>
              <a:t>FaaS </a:t>
            </a:r>
            <a:r>
              <a:rPr lang="en-IN" dirty="0" smtClean="0"/>
              <a:t>vs PaaS</a:t>
            </a:r>
            <a:endParaRPr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pic>
        <p:nvPicPr>
          <p:cNvPr id="6" name="Picture 5"/>
          <p:cNvPicPr>
            <a:picLocks noChangeAspect="1"/>
          </p:cNvPicPr>
          <p:nvPr/>
        </p:nvPicPr>
        <p:blipFill>
          <a:blip r:embed="rId2"/>
          <a:stretch>
            <a:fillRect/>
          </a:stretch>
        </p:blipFill>
        <p:spPr>
          <a:xfrm>
            <a:off x="3124200" y="2362200"/>
            <a:ext cx="7429500" cy="3124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505200"/>
            <a:ext cx="8418322" cy="505908"/>
          </a:xfrm>
          <a:prstGeom prst="rect">
            <a:avLst/>
          </a:prstGeom>
        </p:spPr>
        <p:txBody>
          <a:bodyPr vert="horz" wrap="square" lIns="0" tIns="13335" rIns="0" bIns="0" rtlCol="0">
            <a:spAutoFit/>
          </a:bodyPr>
          <a:lstStyle/>
          <a:p>
            <a:pPr marL="12700">
              <a:lnSpc>
                <a:spcPct val="100000"/>
              </a:lnSpc>
              <a:spcBef>
                <a:spcPts val="105"/>
              </a:spcBef>
            </a:pPr>
            <a:r>
              <a:rPr lang="en-US" spc="-5" dirty="0" smtClean="0"/>
              <a:t>Market Serverless Offerings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2" t="4445"/>
          <a:stretch/>
        </p:blipFill>
        <p:spPr>
          <a:xfrm>
            <a:off x="5181600" y="76200"/>
            <a:ext cx="5604076" cy="6553200"/>
          </a:xfrm>
          <a:prstGeom prst="rect">
            <a:avLst/>
          </a:prstGeom>
        </p:spPr>
      </p:pic>
    </p:spTree>
    <p:extLst>
      <p:ext uri="{BB962C8B-B14F-4D97-AF65-F5344CB8AC3E}">
        <p14:creationId xmlns:p14="http://schemas.microsoft.com/office/powerpoint/2010/main" val="406789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301" y="3581400"/>
            <a:ext cx="8418322" cy="505908"/>
          </a:xfrm>
          <a:prstGeom prst="rect">
            <a:avLst/>
          </a:prstGeom>
        </p:spPr>
        <p:txBody>
          <a:bodyPr vert="horz" wrap="square" lIns="0" tIns="13335" rIns="0" bIns="0" rtlCol="0">
            <a:spAutoFit/>
          </a:bodyPr>
          <a:lstStyle/>
          <a:p>
            <a:pPr marL="12700">
              <a:lnSpc>
                <a:spcPct val="100000"/>
              </a:lnSpc>
              <a:spcBef>
                <a:spcPts val="105"/>
              </a:spcBef>
            </a:pPr>
            <a:r>
              <a:rPr lang="en-US" spc="-5" dirty="0" smtClean="0"/>
              <a:t>State </a:t>
            </a:r>
            <a:r>
              <a:rPr lang="en-US" spc="-5" dirty="0"/>
              <a:t>of Serverless in CNCF </a:t>
            </a:r>
            <a:r>
              <a:rPr lang="en-US" spc="-5" dirty="0" smtClean="0"/>
              <a:t>is Serverless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Tree>
    <p:extLst>
      <p:ext uri="{BB962C8B-B14F-4D97-AF65-F5344CB8AC3E}">
        <p14:creationId xmlns:p14="http://schemas.microsoft.com/office/powerpoint/2010/main" val="1214335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860" t="14625" r="5056" b="-341"/>
          <a:stretch/>
        </p:blipFill>
        <p:spPr>
          <a:xfrm>
            <a:off x="38704" y="1066800"/>
            <a:ext cx="12153296" cy="4876800"/>
          </a:xfrm>
          <a:prstGeom prst="rect">
            <a:avLst/>
          </a:prstGeom>
        </p:spPr>
      </p:pic>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8" name="object 2"/>
          <p:cNvSpPr txBox="1">
            <a:spLocks noGrp="1"/>
          </p:cNvSpPr>
          <p:nvPr>
            <p:ph type="title"/>
          </p:nvPr>
        </p:nvSpPr>
        <p:spPr>
          <a:xfrm>
            <a:off x="292100" y="232613"/>
            <a:ext cx="92329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State </a:t>
            </a:r>
            <a:r>
              <a:rPr lang="en-US" spc="-5" dirty="0"/>
              <a:t>of Serverless in CNCF </a:t>
            </a:r>
            <a:r>
              <a:rPr lang="en-US" spc="-5" dirty="0" smtClean="0"/>
              <a:t>is Serverless</a:t>
            </a:r>
            <a:endParaRPr spc="-5" dirty="0"/>
          </a:p>
        </p:txBody>
      </p:sp>
      <p:sp>
        <p:nvSpPr>
          <p:cNvPr id="9" name="TextBox 8"/>
          <p:cNvSpPr txBox="1"/>
          <p:nvPr/>
        </p:nvSpPr>
        <p:spPr>
          <a:xfrm flipH="1">
            <a:off x="6705600" y="6412468"/>
            <a:ext cx="4267200" cy="369332"/>
          </a:xfrm>
          <a:prstGeom prst="rect">
            <a:avLst/>
          </a:prstGeom>
          <a:noFill/>
        </p:spPr>
        <p:txBody>
          <a:bodyPr wrap="square" rtlCol="0">
            <a:spAutoFit/>
          </a:bodyPr>
          <a:lstStyle/>
          <a:p>
            <a:r>
              <a:rPr lang="en-IN" dirty="0"/>
              <a:t>https://</a:t>
            </a:r>
            <a:r>
              <a:rPr lang="en-IN" dirty="0" smtClean="0"/>
              <a:t>landscape.cncf.io/format=serverless</a:t>
            </a:r>
            <a:endParaRPr lang="en-IN" dirty="0"/>
          </a:p>
        </p:txBody>
      </p:sp>
    </p:spTree>
    <p:extLst>
      <p:ext uri="{BB962C8B-B14F-4D97-AF65-F5344CB8AC3E}">
        <p14:creationId xmlns:p14="http://schemas.microsoft.com/office/powerpoint/2010/main" val="92768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7122922" cy="505908"/>
          </a:xfrm>
          <a:prstGeom prst="rect">
            <a:avLst/>
          </a:prstGeom>
        </p:spPr>
        <p:txBody>
          <a:bodyPr vert="horz" wrap="square" lIns="0" tIns="13335" rIns="0" bIns="0" rtlCol="0">
            <a:spAutoFit/>
          </a:bodyPr>
          <a:lstStyle/>
          <a:p>
            <a:pPr marL="12700">
              <a:lnSpc>
                <a:spcPct val="100000"/>
              </a:lnSpc>
              <a:spcBef>
                <a:spcPts val="105"/>
              </a:spcBef>
            </a:pPr>
            <a:r>
              <a:rPr lang="en-US" spc="-5" dirty="0"/>
              <a:t>Serverless </a:t>
            </a:r>
            <a:r>
              <a:rPr lang="en-US" spc="-5" dirty="0" smtClean="0"/>
              <a:t>Application Use Cases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Tree>
    <p:extLst>
      <p:ext uri="{BB962C8B-B14F-4D97-AF65-F5344CB8AC3E}">
        <p14:creationId xmlns:p14="http://schemas.microsoft.com/office/powerpoint/2010/main" val="134612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293" y="1181925"/>
            <a:ext cx="8857143" cy="2742857"/>
          </a:xfrm>
          <a:prstGeom prst="rect">
            <a:avLst/>
          </a:prstGeom>
        </p:spPr>
      </p:pic>
      <p:sp>
        <p:nvSpPr>
          <p:cNvPr id="7" name="object 2"/>
          <p:cNvSpPr txBox="1">
            <a:spLocks noGrp="1"/>
          </p:cNvSpPr>
          <p:nvPr>
            <p:ph type="title"/>
          </p:nvPr>
        </p:nvSpPr>
        <p:spPr>
          <a:xfrm>
            <a:off x="152400" y="76200"/>
            <a:ext cx="7122922" cy="505908"/>
          </a:xfrm>
          <a:prstGeom prst="rect">
            <a:avLst/>
          </a:prstGeom>
        </p:spPr>
        <p:txBody>
          <a:bodyPr vert="horz" wrap="square" lIns="0" tIns="13335" rIns="0" bIns="0" rtlCol="0">
            <a:spAutoFit/>
          </a:bodyPr>
          <a:lstStyle/>
          <a:p>
            <a:pPr marL="12700">
              <a:lnSpc>
                <a:spcPct val="100000"/>
              </a:lnSpc>
              <a:spcBef>
                <a:spcPts val="105"/>
              </a:spcBef>
            </a:pPr>
            <a:r>
              <a:rPr lang="en-IN" spc="-5" dirty="0"/>
              <a:t>Web </a:t>
            </a:r>
            <a:r>
              <a:rPr lang="en-IN" spc="-5" dirty="0" smtClean="0"/>
              <a:t>Applications </a:t>
            </a:r>
            <a:r>
              <a:rPr lang="en-IN" spc="-5" dirty="0"/>
              <a:t>and </a:t>
            </a:r>
            <a:r>
              <a:rPr lang="en-IN" spc="-5" dirty="0" smtClean="0"/>
              <a:t>Backends</a:t>
            </a:r>
            <a:endParaRPr spc="-5" dirty="0"/>
          </a:p>
        </p:txBody>
      </p:sp>
      <p:sp>
        <p:nvSpPr>
          <p:cNvPr id="8" name="TextBox 7"/>
          <p:cNvSpPr txBox="1"/>
          <p:nvPr/>
        </p:nvSpPr>
        <p:spPr>
          <a:xfrm>
            <a:off x="5029200" y="3962400"/>
            <a:ext cx="7620000" cy="1323439"/>
          </a:xfrm>
          <a:prstGeom prst="rect">
            <a:avLst/>
          </a:prstGeom>
          <a:noFill/>
        </p:spPr>
        <p:txBody>
          <a:bodyPr wrap="square" rtlCol="0">
            <a:spAutoFit/>
          </a:bodyPr>
          <a:lstStyle/>
          <a:p>
            <a:endParaRPr lang="en-US" sz="2000" dirty="0"/>
          </a:p>
          <a:p>
            <a:r>
              <a:rPr lang="en-US" sz="2000" dirty="0"/>
              <a:t>Reference Architecture: Sample </a:t>
            </a:r>
            <a:r>
              <a:rPr lang="en-US" sz="2000" dirty="0" smtClean="0"/>
              <a:t>code</a:t>
            </a:r>
          </a:p>
          <a:p>
            <a:r>
              <a:rPr lang="en-US" sz="2000" dirty="0"/>
              <a:t>Example: Weather </a:t>
            </a:r>
            <a:r>
              <a:rPr lang="en-US" sz="2000" dirty="0" smtClean="0"/>
              <a:t>application</a:t>
            </a:r>
            <a:endParaRPr lang="en-US" sz="2000" dirty="0"/>
          </a:p>
          <a:p>
            <a:r>
              <a:rPr lang="en-US" sz="2000" dirty="0"/>
              <a:t>https://github.com/aws-samples/lambda-refarch-webapp</a:t>
            </a:r>
            <a:endParaRPr lang="en-IN" sz="2000" dirty="0"/>
          </a:p>
        </p:txBody>
      </p:sp>
    </p:spTree>
    <p:extLst>
      <p:ext uri="{BB962C8B-B14F-4D97-AF65-F5344CB8AC3E}">
        <p14:creationId xmlns:p14="http://schemas.microsoft.com/office/powerpoint/2010/main" val="184862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311150"/>
            <a:ext cx="311150" cy="5568950"/>
          </a:xfrm>
          <a:custGeom>
            <a:avLst/>
            <a:gdLst/>
            <a:ahLst/>
            <a:cxnLst/>
            <a:rect l="l" t="t" r="r" b="b"/>
            <a:pathLst>
              <a:path w="311150" h="5568950">
                <a:moveTo>
                  <a:pt x="0" y="5568949"/>
                </a:moveTo>
                <a:lnTo>
                  <a:pt x="310896" y="5568949"/>
                </a:lnTo>
                <a:lnTo>
                  <a:pt x="310896" y="0"/>
                </a:lnTo>
                <a:lnTo>
                  <a:pt x="0" y="0"/>
                </a:lnTo>
                <a:lnTo>
                  <a:pt x="0" y="5568949"/>
                </a:lnTo>
                <a:close/>
              </a:path>
            </a:pathLst>
          </a:custGeom>
          <a:solidFill>
            <a:srgbClr val="FFFFFD"/>
          </a:solidFill>
        </p:spPr>
        <p:txBody>
          <a:bodyPr wrap="square" lIns="0" tIns="0" rIns="0" bIns="0" rtlCol="0"/>
          <a:lstStyle/>
          <a:p>
            <a:endParaRPr/>
          </a:p>
        </p:txBody>
      </p:sp>
      <p:sp>
        <p:nvSpPr>
          <p:cNvPr id="4" name="object 4"/>
          <p:cNvSpPr/>
          <p:nvPr/>
        </p:nvSpPr>
        <p:spPr>
          <a:xfrm>
            <a:off x="0" y="0"/>
            <a:ext cx="12192000" cy="311150"/>
          </a:xfrm>
          <a:custGeom>
            <a:avLst/>
            <a:gdLst/>
            <a:ahLst/>
            <a:cxnLst/>
            <a:rect l="l" t="t" r="r" b="b"/>
            <a:pathLst>
              <a:path w="12192000" h="311150">
                <a:moveTo>
                  <a:pt x="0" y="311150"/>
                </a:moveTo>
                <a:lnTo>
                  <a:pt x="12192000" y="311150"/>
                </a:lnTo>
                <a:lnTo>
                  <a:pt x="12192000" y="0"/>
                </a:lnTo>
                <a:lnTo>
                  <a:pt x="0" y="0"/>
                </a:lnTo>
                <a:lnTo>
                  <a:pt x="0" y="311150"/>
                </a:lnTo>
                <a:close/>
              </a:path>
            </a:pathLst>
          </a:custGeom>
          <a:solidFill>
            <a:srgbClr val="FFFFFD"/>
          </a:solidFill>
        </p:spPr>
        <p:txBody>
          <a:bodyPr wrap="square" lIns="0" tIns="0" rIns="0" bIns="0" rtlCol="0"/>
          <a:lstStyle/>
          <a:p>
            <a:endParaRPr/>
          </a:p>
        </p:txBody>
      </p:sp>
      <p:sp>
        <p:nvSpPr>
          <p:cNvPr id="5" name="object 5"/>
          <p:cNvSpPr/>
          <p:nvPr/>
        </p:nvSpPr>
        <p:spPr>
          <a:xfrm>
            <a:off x="11881104" y="310895"/>
            <a:ext cx="311150" cy="5569585"/>
          </a:xfrm>
          <a:custGeom>
            <a:avLst/>
            <a:gdLst/>
            <a:ahLst/>
            <a:cxnLst/>
            <a:rect l="l" t="t" r="r" b="b"/>
            <a:pathLst>
              <a:path w="311150" h="5569585">
                <a:moveTo>
                  <a:pt x="0" y="5569203"/>
                </a:moveTo>
                <a:lnTo>
                  <a:pt x="310896" y="5569203"/>
                </a:lnTo>
                <a:lnTo>
                  <a:pt x="310896" y="0"/>
                </a:lnTo>
                <a:lnTo>
                  <a:pt x="0" y="0"/>
                </a:lnTo>
                <a:lnTo>
                  <a:pt x="0" y="5569203"/>
                </a:lnTo>
                <a:close/>
              </a:path>
            </a:pathLst>
          </a:custGeom>
          <a:solidFill>
            <a:srgbClr val="FFFFFD"/>
          </a:solidFill>
        </p:spPr>
        <p:txBody>
          <a:bodyPr wrap="square" lIns="0" tIns="0" rIns="0" bIns="0" rtlCol="0"/>
          <a:lstStyle/>
          <a:p>
            <a:endParaRPr/>
          </a:p>
        </p:txBody>
      </p:sp>
      <p:sp>
        <p:nvSpPr>
          <p:cNvPr id="6" name="object 6"/>
          <p:cNvSpPr/>
          <p:nvPr/>
        </p:nvSpPr>
        <p:spPr>
          <a:xfrm>
            <a:off x="0" y="5937973"/>
            <a:ext cx="12192000" cy="977900"/>
          </a:xfrm>
          <a:custGeom>
            <a:avLst/>
            <a:gdLst/>
            <a:ahLst/>
            <a:cxnLst/>
            <a:rect l="l" t="t" r="r" b="b"/>
            <a:pathLst>
              <a:path w="12192000" h="977900">
                <a:moveTo>
                  <a:pt x="0" y="977900"/>
                </a:moveTo>
                <a:lnTo>
                  <a:pt x="12192000" y="977900"/>
                </a:lnTo>
                <a:lnTo>
                  <a:pt x="12192000" y="0"/>
                </a:lnTo>
                <a:lnTo>
                  <a:pt x="0" y="0"/>
                </a:lnTo>
                <a:lnTo>
                  <a:pt x="0" y="977900"/>
                </a:lnTo>
                <a:close/>
              </a:path>
            </a:pathLst>
          </a:custGeom>
          <a:solidFill>
            <a:srgbClr val="FFFFFD"/>
          </a:solidFill>
        </p:spPr>
        <p:txBody>
          <a:bodyPr wrap="square" lIns="0" tIns="0" rIns="0" bIns="0" rtlCol="0"/>
          <a:lstStyle/>
          <a:p>
            <a:endParaRPr/>
          </a:p>
        </p:txBody>
      </p:sp>
      <p:sp>
        <p:nvSpPr>
          <p:cNvPr id="7" name="object 7"/>
          <p:cNvSpPr/>
          <p:nvPr/>
        </p:nvSpPr>
        <p:spPr>
          <a:xfrm>
            <a:off x="-31102" y="762000"/>
            <a:ext cx="4374502" cy="556895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080495" y="5987999"/>
            <a:ext cx="647623" cy="74490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4226776" y="1564191"/>
            <a:ext cx="8081848" cy="2769989"/>
          </a:xfrm>
          <a:prstGeom prst="rect">
            <a:avLst/>
          </a:prstGeom>
          <a:solidFill>
            <a:srgbClr val="FFFFFD"/>
          </a:solidFill>
        </p:spPr>
        <p:txBody>
          <a:bodyPr vert="horz" wrap="square" lIns="0" tIns="0" rIns="0" bIns="0" rtlCol="0">
            <a:spAutoFit/>
          </a:bodyPr>
          <a:lstStyle/>
          <a:p>
            <a:pPr marL="521970" indent="-274955">
              <a:spcBef>
                <a:spcPts val="1200"/>
              </a:spcBef>
              <a:buClr>
                <a:srgbClr val="C3082B"/>
              </a:buClr>
              <a:buSzPct val="89285"/>
              <a:buFont typeface="Wingdings"/>
              <a:buChar char=""/>
              <a:tabLst>
                <a:tab pos="521970" algn="l"/>
                <a:tab pos="522605" algn="l"/>
              </a:tabLst>
            </a:pPr>
            <a:r>
              <a:rPr lang="en-US" sz="2800" spc="-5" dirty="0" smtClean="0">
                <a:solidFill>
                  <a:srgbClr val="0C0A0A"/>
                </a:solidFill>
                <a:cs typeface="Calibri"/>
              </a:rPr>
              <a:t>Serverless </a:t>
            </a:r>
            <a:r>
              <a:rPr lang="en-US" sz="2800" spc="-5" dirty="0">
                <a:solidFill>
                  <a:srgbClr val="0C0A0A"/>
                </a:solidFill>
                <a:cs typeface="Calibri"/>
              </a:rPr>
              <a:t>101 </a:t>
            </a:r>
            <a:r>
              <a:rPr lang="en-IN" sz="2800" dirty="0" smtClean="0">
                <a:cs typeface="Calibri"/>
              </a:rPr>
              <a:t> </a:t>
            </a:r>
          </a:p>
          <a:p>
            <a:pPr marL="521970" indent="-274955">
              <a:spcBef>
                <a:spcPts val="1200"/>
              </a:spcBef>
              <a:buClr>
                <a:srgbClr val="C3082B"/>
              </a:buClr>
              <a:buSzPct val="89285"/>
              <a:buFont typeface="Wingdings"/>
              <a:buChar char=""/>
              <a:tabLst>
                <a:tab pos="521970" algn="l"/>
                <a:tab pos="522605" algn="l"/>
              </a:tabLst>
            </a:pPr>
            <a:r>
              <a:rPr lang="en-US" sz="2800" spc="-5" dirty="0">
                <a:solidFill>
                  <a:srgbClr val="0C0A0A"/>
                </a:solidFill>
                <a:cs typeface="Calibri"/>
              </a:rPr>
              <a:t>State of Serverless in </a:t>
            </a:r>
            <a:r>
              <a:rPr lang="en-US" sz="2800" spc="-5" dirty="0" smtClean="0">
                <a:solidFill>
                  <a:srgbClr val="0C0A0A"/>
                </a:solidFill>
                <a:cs typeface="Calibri"/>
              </a:rPr>
              <a:t>CNCF</a:t>
            </a:r>
            <a:endParaRPr lang="en-IN" sz="2800" dirty="0" smtClean="0">
              <a:cs typeface="Calibri"/>
            </a:endParaRPr>
          </a:p>
          <a:p>
            <a:pPr marL="521970" indent="-274955">
              <a:lnSpc>
                <a:spcPct val="100000"/>
              </a:lnSpc>
              <a:spcBef>
                <a:spcPts val="1200"/>
              </a:spcBef>
              <a:buClr>
                <a:srgbClr val="C3082B"/>
              </a:buClr>
              <a:buSzPct val="89285"/>
              <a:buFont typeface="Wingdings"/>
              <a:buChar char=""/>
              <a:tabLst>
                <a:tab pos="521970" algn="l"/>
                <a:tab pos="522605" algn="l"/>
              </a:tabLst>
            </a:pPr>
            <a:r>
              <a:rPr lang="en-IN" sz="2800" dirty="0" smtClean="0">
                <a:cs typeface="Calibri"/>
              </a:rPr>
              <a:t>AWS Lambda Live Demo</a:t>
            </a:r>
          </a:p>
          <a:p>
            <a:pPr marL="521970" indent="-274955">
              <a:spcBef>
                <a:spcPts val="1200"/>
              </a:spcBef>
              <a:buClr>
                <a:srgbClr val="C3082B"/>
              </a:buClr>
              <a:buSzPct val="89285"/>
              <a:buFont typeface="Wingdings"/>
              <a:buChar char=""/>
              <a:tabLst>
                <a:tab pos="521970" algn="l"/>
                <a:tab pos="522605" algn="l"/>
              </a:tabLst>
            </a:pPr>
            <a:r>
              <a:rPr lang="en-IN" sz="2800" dirty="0" smtClean="0">
                <a:cs typeface="Calibri"/>
              </a:rPr>
              <a:t>When to use What (</a:t>
            </a:r>
            <a:r>
              <a:rPr lang="en-US" sz="2800" dirty="0">
                <a:cs typeface="Calibri"/>
              </a:rPr>
              <a:t>Deep Dive into </a:t>
            </a:r>
            <a:r>
              <a:rPr lang="en-US" sz="2800" dirty="0" smtClean="0">
                <a:cs typeface="Calibri"/>
              </a:rPr>
              <a:t>Arch)</a:t>
            </a:r>
            <a:endParaRPr lang="en-IN" sz="2800" dirty="0" smtClean="0">
              <a:cs typeface="Calibri"/>
            </a:endParaRPr>
          </a:p>
          <a:p>
            <a:pPr marL="521970" indent="-274955">
              <a:lnSpc>
                <a:spcPct val="100000"/>
              </a:lnSpc>
              <a:spcBef>
                <a:spcPts val="1200"/>
              </a:spcBef>
              <a:buClr>
                <a:srgbClr val="C3082B"/>
              </a:buClr>
              <a:buSzPct val="89285"/>
              <a:buFont typeface="Wingdings"/>
              <a:buChar char=""/>
              <a:tabLst>
                <a:tab pos="521970" algn="l"/>
                <a:tab pos="522605" algn="l"/>
              </a:tabLst>
            </a:pPr>
            <a:r>
              <a:rPr lang="en-US" sz="2800" dirty="0" smtClean="0">
                <a:cs typeface="Calibri"/>
              </a:rPr>
              <a:t>Serverless Framework Demo</a:t>
            </a:r>
            <a:endParaRPr lang="en-IN" sz="2800" dirty="0">
              <a:cs typeface="Calibri"/>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1</a:t>
            </a:r>
          </a:p>
        </p:txBody>
      </p:sp>
      <p:sp>
        <p:nvSpPr>
          <p:cNvPr id="11" name="object 11"/>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a:t>
            </a:r>
            <a:r>
              <a:rPr lang="en-US" spc="-10" dirty="0"/>
              <a:t>20</a:t>
            </a:r>
            <a:r>
              <a:rPr spc="-10" dirty="0"/>
              <a:t> </a:t>
            </a:r>
            <a:r>
              <a:rPr spc="-5" dirty="0"/>
              <a:t>Comviva Technologies Limited. All rights</a:t>
            </a:r>
            <a:r>
              <a:rPr spc="105" dirty="0"/>
              <a:t> </a:t>
            </a:r>
            <a:r>
              <a:rPr spc="-10" dirty="0"/>
              <a:t>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7" name="object 2"/>
          <p:cNvSpPr txBox="1">
            <a:spLocks noGrp="1"/>
          </p:cNvSpPr>
          <p:nvPr>
            <p:ph type="title"/>
          </p:nvPr>
        </p:nvSpPr>
        <p:spPr>
          <a:xfrm>
            <a:off x="152400" y="76200"/>
            <a:ext cx="7122922" cy="505908"/>
          </a:xfrm>
          <a:prstGeom prst="rect">
            <a:avLst/>
          </a:prstGeom>
        </p:spPr>
        <p:txBody>
          <a:bodyPr vert="horz" wrap="square" lIns="0" tIns="13335" rIns="0" bIns="0" rtlCol="0">
            <a:spAutoFit/>
          </a:bodyPr>
          <a:lstStyle/>
          <a:p>
            <a:pPr marL="12700">
              <a:lnSpc>
                <a:spcPct val="100000"/>
              </a:lnSpc>
              <a:spcBef>
                <a:spcPts val="105"/>
              </a:spcBef>
            </a:pPr>
            <a:r>
              <a:rPr lang="en-IN" spc="-5" dirty="0" smtClean="0"/>
              <a:t>Batch Application</a:t>
            </a:r>
            <a:endParaRPr spc="-5"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499" t="21713" r="15574" b="2855"/>
          <a:stretch/>
        </p:blipFill>
        <p:spPr>
          <a:xfrm>
            <a:off x="427990" y="1447800"/>
            <a:ext cx="5168900" cy="3352801"/>
          </a:xfrm>
          <a:prstGeom prst="rect">
            <a:avLst/>
          </a:prstGeom>
        </p:spPr>
      </p:pic>
      <p:pic>
        <p:nvPicPr>
          <p:cNvPr id="3" name="Picture 2"/>
          <p:cNvPicPr>
            <a:picLocks noChangeAspect="1"/>
          </p:cNvPicPr>
          <p:nvPr/>
        </p:nvPicPr>
        <p:blipFill>
          <a:blip r:embed="rId3"/>
          <a:stretch>
            <a:fillRect/>
          </a:stretch>
        </p:blipFill>
        <p:spPr>
          <a:xfrm>
            <a:off x="6858000" y="1133084"/>
            <a:ext cx="5000625" cy="3525031"/>
          </a:xfrm>
          <a:prstGeom prst="rect">
            <a:avLst/>
          </a:prstGeom>
        </p:spPr>
      </p:pic>
    </p:spTree>
    <p:extLst>
      <p:ext uri="{BB962C8B-B14F-4D97-AF65-F5344CB8AC3E}">
        <p14:creationId xmlns:p14="http://schemas.microsoft.com/office/powerpoint/2010/main" val="412910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7" name="object 2"/>
          <p:cNvSpPr txBox="1">
            <a:spLocks noGrp="1"/>
          </p:cNvSpPr>
          <p:nvPr>
            <p:ph type="title"/>
          </p:nvPr>
        </p:nvSpPr>
        <p:spPr>
          <a:xfrm>
            <a:off x="152400" y="76200"/>
            <a:ext cx="7122922" cy="505908"/>
          </a:xfrm>
          <a:prstGeom prst="rect">
            <a:avLst/>
          </a:prstGeom>
        </p:spPr>
        <p:txBody>
          <a:bodyPr vert="horz" wrap="square" lIns="0" tIns="13335" rIns="0" bIns="0" rtlCol="0">
            <a:spAutoFit/>
          </a:bodyPr>
          <a:lstStyle/>
          <a:p>
            <a:pPr marL="12700">
              <a:lnSpc>
                <a:spcPct val="100000"/>
              </a:lnSpc>
              <a:spcBef>
                <a:spcPts val="105"/>
              </a:spcBef>
            </a:pPr>
            <a:r>
              <a:rPr lang="en-IN" spc="-5" dirty="0" smtClean="0"/>
              <a:t>Event Driven Application</a:t>
            </a:r>
            <a:endParaRPr spc="-5" dirty="0"/>
          </a:p>
        </p:txBody>
      </p:sp>
      <p:pic>
        <p:nvPicPr>
          <p:cNvPr id="3" name="Picture 2"/>
          <p:cNvPicPr>
            <a:picLocks noChangeAspect="1"/>
          </p:cNvPicPr>
          <p:nvPr/>
        </p:nvPicPr>
        <p:blipFill>
          <a:blip r:embed="rId2"/>
          <a:stretch>
            <a:fillRect/>
          </a:stretch>
        </p:blipFill>
        <p:spPr>
          <a:xfrm>
            <a:off x="4724400" y="1596300"/>
            <a:ext cx="7010400" cy="2981325"/>
          </a:xfrm>
          <a:prstGeom prst="rect">
            <a:avLst/>
          </a:prstGeom>
        </p:spPr>
      </p:pic>
      <p:sp>
        <p:nvSpPr>
          <p:cNvPr id="6" name="TextBox 5"/>
          <p:cNvSpPr txBox="1"/>
          <p:nvPr/>
        </p:nvSpPr>
        <p:spPr>
          <a:xfrm>
            <a:off x="427990" y="1596300"/>
            <a:ext cx="3534410"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400" dirty="0"/>
              <a:t>Event Triggers</a:t>
            </a:r>
          </a:p>
          <a:p>
            <a:pPr marL="285750" indent="-285750">
              <a:lnSpc>
                <a:spcPct val="150000"/>
              </a:lnSpc>
              <a:buFont typeface="Wingdings" panose="05000000000000000000" pitchFamily="2" charset="2"/>
              <a:buChar char="§"/>
            </a:pPr>
            <a:r>
              <a:rPr lang="en-US" sz="2400" dirty="0"/>
              <a:t>Faster Start-up time</a:t>
            </a:r>
          </a:p>
          <a:p>
            <a:pPr marL="285750" indent="-285750">
              <a:lnSpc>
                <a:spcPct val="150000"/>
              </a:lnSpc>
              <a:buFont typeface="Wingdings" panose="05000000000000000000" pitchFamily="2" charset="2"/>
              <a:buChar char="§"/>
            </a:pPr>
            <a:r>
              <a:rPr lang="en-US" sz="2400" dirty="0"/>
              <a:t>Event Based Triggers</a:t>
            </a:r>
          </a:p>
          <a:p>
            <a:pPr marL="285750" indent="-285750">
              <a:lnSpc>
                <a:spcPct val="150000"/>
              </a:lnSpc>
              <a:buFont typeface="Wingdings" panose="05000000000000000000" pitchFamily="2" charset="2"/>
              <a:buChar char="§"/>
            </a:pPr>
            <a:r>
              <a:rPr lang="en-US" sz="2400" dirty="0"/>
              <a:t>Stateless</a:t>
            </a:r>
          </a:p>
          <a:p>
            <a:pPr marL="285750" indent="-285750">
              <a:lnSpc>
                <a:spcPct val="150000"/>
              </a:lnSpc>
              <a:buFont typeface="Wingdings" panose="05000000000000000000" pitchFamily="2" charset="2"/>
              <a:buChar char="§"/>
            </a:pPr>
            <a:r>
              <a:rPr lang="en-US" sz="2400" dirty="0"/>
              <a:t>Cloud Vendor Based</a:t>
            </a:r>
          </a:p>
          <a:p>
            <a:pPr marL="285750" indent="-285750">
              <a:lnSpc>
                <a:spcPct val="150000"/>
              </a:lnSpc>
              <a:buFont typeface="Wingdings" panose="05000000000000000000" pitchFamily="2" charset="2"/>
              <a:buChar char="§"/>
            </a:pPr>
            <a:r>
              <a:rPr lang="en-US" sz="2400" dirty="0"/>
              <a:t>Pricing</a:t>
            </a:r>
            <a:endParaRPr lang="en-IN" sz="2400" dirty="0"/>
          </a:p>
        </p:txBody>
      </p:sp>
    </p:spTree>
    <p:extLst>
      <p:ext uri="{BB962C8B-B14F-4D97-AF65-F5344CB8AC3E}">
        <p14:creationId xmlns:p14="http://schemas.microsoft.com/office/powerpoint/2010/main" val="92673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7122922" cy="505908"/>
          </a:xfrm>
          <a:prstGeom prst="rect">
            <a:avLst/>
          </a:prstGeom>
        </p:spPr>
        <p:txBody>
          <a:bodyPr vert="horz" wrap="square" lIns="0" tIns="13335" rIns="0" bIns="0" rtlCol="0">
            <a:spAutoFit/>
          </a:bodyPr>
          <a:lstStyle/>
          <a:p>
            <a:r>
              <a:rPr lang="en-IN" dirty="0"/>
              <a:t>Data </a:t>
            </a:r>
            <a:r>
              <a:rPr lang="en-IN" dirty="0" smtClean="0"/>
              <a:t>processing</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6" name="TextBox 5"/>
          <p:cNvSpPr txBox="1"/>
          <p:nvPr/>
        </p:nvSpPr>
        <p:spPr>
          <a:xfrm>
            <a:off x="5029200" y="3962400"/>
            <a:ext cx="7620000" cy="1323439"/>
          </a:xfrm>
          <a:prstGeom prst="rect">
            <a:avLst/>
          </a:prstGeom>
          <a:noFill/>
        </p:spPr>
        <p:txBody>
          <a:bodyPr wrap="square" rtlCol="0">
            <a:spAutoFit/>
          </a:bodyPr>
          <a:lstStyle/>
          <a:p>
            <a:endParaRPr lang="en-US" sz="2000" dirty="0"/>
          </a:p>
          <a:p>
            <a:r>
              <a:rPr lang="en-US" sz="2000" dirty="0"/>
              <a:t>Reference Architecture: Sample </a:t>
            </a:r>
            <a:r>
              <a:rPr lang="en-US" sz="2000" dirty="0" smtClean="0"/>
              <a:t>code</a:t>
            </a:r>
          </a:p>
          <a:p>
            <a:r>
              <a:rPr lang="en-US" sz="2000" dirty="0" smtClean="0"/>
              <a:t>Example</a:t>
            </a:r>
            <a:r>
              <a:rPr lang="en-US" sz="2000" dirty="0"/>
              <a:t>: Image Thumbnail Creation</a:t>
            </a:r>
            <a:endParaRPr lang="en-US" sz="2000" dirty="0" smtClean="0"/>
          </a:p>
          <a:p>
            <a:r>
              <a:rPr lang="en-IN" sz="2000" dirty="0"/>
              <a:t>https://github.com/awslabs/lambda-refarch-fileprocessing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65" y="842576"/>
            <a:ext cx="10749829" cy="3119824"/>
          </a:xfrm>
          <a:prstGeom prst="rect">
            <a:avLst/>
          </a:prstGeom>
        </p:spPr>
      </p:pic>
    </p:spTree>
    <p:extLst>
      <p:ext uri="{BB962C8B-B14F-4D97-AF65-F5344CB8AC3E}">
        <p14:creationId xmlns:p14="http://schemas.microsoft.com/office/powerpoint/2010/main" val="182815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998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When to use Serverless?</a:t>
            </a:r>
            <a:br>
              <a:rPr lang="en-US" spc="-5" dirty="0" smtClean="0"/>
            </a:br>
            <a:r>
              <a:rPr lang="en-US" spc="-5" dirty="0" smtClean="0"/>
              <a:t>When to use k8s?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Tree>
    <p:extLst>
      <p:ext uri="{BB962C8B-B14F-4D97-AF65-F5344CB8AC3E}">
        <p14:creationId xmlns:p14="http://schemas.microsoft.com/office/powerpoint/2010/main" val="41103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10058400" cy="4191000"/>
          </a:xfrm>
          <a:prstGeom prst="rect">
            <a:avLst/>
          </a:prstGeom>
        </p:spPr>
      </p:pic>
      <p:sp>
        <p:nvSpPr>
          <p:cNvPr id="7" name="TextBox 6"/>
          <p:cNvSpPr txBox="1"/>
          <p:nvPr/>
        </p:nvSpPr>
        <p:spPr>
          <a:xfrm>
            <a:off x="546608" y="5867400"/>
            <a:ext cx="3415792" cy="369332"/>
          </a:xfrm>
          <a:prstGeom prst="rect">
            <a:avLst/>
          </a:prstGeom>
          <a:noFill/>
        </p:spPr>
        <p:txBody>
          <a:bodyPr wrap="square" rtlCol="0">
            <a:spAutoFit/>
          </a:bodyPr>
          <a:lstStyle/>
          <a:p>
            <a:r>
              <a:rPr lang="en-US" dirty="0" smtClean="0"/>
              <a:t>Source: </a:t>
            </a:r>
            <a:r>
              <a:rPr lang="en-US" sz="1100" dirty="0" smtClean="0"/>
              <a:t>medium</a:t>
            </a:r>
            <a:endParaRPr lang="en-IN" sz="1100" dirty="0"/>
          </a:p>
        </p:txBody>
      </p:sp>
    </p:spTree>
    <p:extLst>
      <p:ext uri="{BB962C8B-B14F-4D97-AF65-F5344CB8AC3E}">
        <p14:creationId xmlns:p14="http://schemas.microsoft.com/office/powerpoint/2010/main" val="281645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7" name="TextBox 6"/>
          <p:cNvSpPr txBox="1"/>
          <p:nvPr/>
        </p:nvSpPr>
        <p:spPr>
          <a:xfrm>
            <a:off x="546608" y="5867400"/>
            <a:ext cx="3415792" cy="369332"/>
          </a:xfrm>
          <a:prstGeom prst="rect">
            <a:avLst/>
          </a:prstGeom>
          <a:noFill/>
        </p:spPr>
        <p:txBody>
          <a:bodyPr wrap="square" rtlCol="0">
            <a:spAutoFit/>
          </a:bodyPr>
          <a:lstStyle/>
          <a:p>
            <a:r>
              <a:rPr lang="en-US" dirty="0" smtClean="0"/>
              <a:t>Source: </a:t>
            </a:r>
            <a:r>
              <a:rPr lang="en-US" sz="1100" dirty="0" smtClean="0"/>
              <a:t>medium</a:t>
            </a:r>
            <a:endParaRPr lang="en-IN" sz="1100" dirty="0"/>
          </a:p>
        </p:txBody>
      </p:sp>
    </p:spTree>
    <p:extLst>
      <p:ext uri="{BB962C8B-B14F-4D97-AF65-F5344CB8AC3E}">
        <p14:creationId xmlns:p14="http://schemas.microsoft.com/office/powerpoint/2010/main" val="353293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59" y="152400"/>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Serverless vs Container</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7" name="object 2"/>
          <p:cNvSpPr txBox="1">
            <a:spLocks/>
          </p:cNvSpPr>
          <p:nvPr/>
        </p:nvSpPr>
        <p:spPr>
          <a:xfrm>
            <a:off x="1371600" y="1304280"/>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Serverless</a:t>
            </a:r>
            <a:endParaRPr lang="en-US" b="0" kern="0" spc="-5" dirty="0"/>
          </a:p>
        </p:txBody>
      </p:sp>
      <p:sp>
        <p:nvSpPr>
          <p:cNvPr id="8" name="TextBox 7"/>
          <p:cNvSpPr txBox="1"/>
          <p:nvPr/>
        </p:nvSpPr>
        <p:spPr>
          <a:xfrm>
            <a:off x="6705600" y="1818630"/>
            <a:ext cx="5181600"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Container </a:t>
            </a:r>
            <a:r>
              <a:rPr lang="en-US" dirty="0"/>
              <a:t>technology enables you to scale </a:t>
            </a:r>
            <a:endParaRPr lang="en-US" dirty="0" smtClean="0"/>
          </a:p>
          <a:p>
            <a:pPr marL="285750" indent="-285750">
              <a:lnSpc>
                <a:spcPct val="200000"/>
              </a:lnSpc>
              <a:buFont typeface="Arial" panose="020B0604020202020204" pitchFamily="34" charset="0"/>
              <a:buChar char="•"/>
            </a:pPr>
            <a:r>
              <a:rPr lang="en-IN" dirty="0"/>
              <a:t>C</a:t>
            </a:r>
            <a:r>
              <a:rPr lang="en-IN" dirty="0" smtClean="0"/>
              <a:t>ontainers </a:t>
            </a:r>
            <a:r>
              <a:rPr lang="en-IN" dirty="0"/>
              <a:t>are vendor-agnostic </a:t>
            </a:r>
            <a:endParaRPr lang="en-IN" dirty="0" smtClean="0"/>
          </a:p>
          <a:p>
            <a:pPr marL="285750" indent="-285750">
              <a:lnSpc>
                <a:spcPct val="200000"/>
              </a:lnSpc>
              <a:buFont typeface="Arial" panose="020B0604020202020204" pitchFamily="34" charset="0"/>
              <a:buChar char="•"/>
            </a:pPr>
            <a:r>
              <a:rPr lang="en-IN" dirty="0"/>
              <a:t>F</a:t>
            </a:r>
            <a:r>
              <a:rPr lang="en-IN" dirty="0" smtClean="0"/>
              <a:t>ull </a:t>
            </a:r>
            <a:r>
              <a:rPr lang="en-IN" dirty="0"/>
              <a:t>flexibility and </a:t>
            </a:r>
            <a:r>
              <a:rPr lang="en-IN" dirty="0" smtClean="0"/>
              <a:t>control</a:t>
            </a:r>
          </a:p>
          <a:p>
            <a:pPr marL="285750" indent="-285750">
              <a:lnSpc>
                <a:spcPct val="200000"/>
              </a:lnSpc>
              <a:buFont typeface="Arial" panose="020B0604020202020204" pitchFamily="34" charset="0"/>
              <a:buChar char="•"/>
            </a:pPr>
            <a:endParaRPr lang="en-IN" dirty="0"/>
          </a:p>
        </p:txBody>
      </p:sp>
      <p:sp>
        <p:nvSpPr>
          <p:cNvPr id="9" name="object 2"/>
          <p:cNvSpPr txBox="1">
            <a:spLocks/>
          </p:cNvSpPr>
          <p:nvPr/>
        </p:nvSpPr>
        <p:spPr>
          <a:xfrm>
            <a:off x="7538183" y="1316819"/>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Container</a:t>
            </a:r>
            <a:endParaRPr lang="en-US" b="0" kern="0" spc="-5" dirty="0"/>
          </a:p>
        </p:txBody>
      </p:sp>
      <p:sp>
        <p:nvSpPr>
          <p:cNvPr id="10" name="TextBox 9"/>
          <p:cNvSpPr txBox="1"/>
          <p:nvPr/>
        </p:nvSpPr>
        <p:spPr>
          <a:xfrm>
            <a:off x="353695" y="4953000"/>
            <a:ext cx="3532505" cy="923330"/>
          </a:xfrm>
          <a:prstGeom prst="rect">
            <a:avLst/>
          </a:prstGeom>
          <a:noFill/>
        </p:spPr>
        <p:txBody>
          <a:bodyPr wrap="square" rtlCol="0">
            <a:spAutoFit/>
          </a:bodyPr>
          <a:lstStyle/>
          <a:p>
            <a:r>
              <a:rPr lang="en-US" dirty="0"/>
              <a:t>Super Power -  Easier to onboard focus on solving business </a:t>
            </a:r>
            <a:r>
              <a:rPr lang="en-US" dirty="0" smtClean="0"/>
              <a:t>problem </a:t>
            </a:r>
            <a:r>
              <a:rPr lang="en-US" dirty="0"/>
              <a:t>from get go</a:t>
            </a:r>
            <a:endParaRPr lang="en-IN" dirty="0"/>
          </a:p>
        </p:txBody>
      </p:sp>
      <p:sp>
        <p:nvSpPr>
          <p:cNvPr id="11" name="TextBox 10"/>
          <p:cNvSpPr txBox="1"/>
          <p:nvPr/>
        </p:nvSpPr>
        <p:spPr>
          <a:xfrm>
            <a:off x="6705600" y="4953000"/>
            <a:ext cx="4572000" cy="646331"/>
          </a:xfrm>
          <a:prstGeom prst="rect">
            <a:avLst/>
          </a:prstGeom>
          <a:noFill/>
        </p:spPr>
        <p:txBody>
          <a:bodyPr wrap="square" rtlCol="0">
            <a:spAutoFit/>
          </a:bodyPr>
          <a:lstStyle/>
          <a:p>
            <a:r>
              <a:rPr lang="en-US" dirty="0"/>
              <a:t>Super Power - Complete control of environment rich </a:t>
            </a:r>
            <a:r>
              <a:rPr lang="en-US" dirty="0" err="1"/>
              <a:t>echosystem</a:t>
            </a:r>
            <a:endParaRPr lang="en-IN" dirty="0"/>
          </a:p>
        </p:txBody>
      </p:sp>
      <p:sp>
        <p:nvSpPr>
          <p:cNvPr id="6" name="TextBox 5"/>
          <p:cNvSpPr txBox="1"/>
          <p:nvPr/>
        </p:nvSpPr>
        <p:spPr>
          <a:xfrm>
            <a:off x="427990" y="2057400"/>
            <a:ext cx="4601210"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Minimum </a:t>
            </a:r>
            <a:r>
              <a:rPr lang="en-IN" dirty="0" smtClean="0"/>
              <a:t>overhead</a:t>
            </a:r>
          </a:p>
          <a:p>
            <a:pPr marL="285750" indent="-285750">
              <a:lnSpc>
                <a:spcPct val="200000"/>
              </a:lnSpc>
              <a:buFont typeface="Arial" panose="020B0604020202020204" pitchFamily="34" charset="0"/>
              <a:buChar char="•"/>
            </a:pPr>
            <a:r>
              <a:rPr lang="en-IN" dirty="0" smtClean="0"/>
              <a:t>Requires minimal infrastructure provisioning</a:t>
            </a:r>
          </a:p>
          <a:p>
            <a:pPr marL="285750" indent="-285750">
              <a:lnSpc>
                <a:spcPct val="200000"/>
              </a:lnSpc>
              <a:buFont typeface="Arial" panose="020B0604020202020204" pitchFamily="34" charset="0"/>
              <a:buChar char="•"/>
            </a:pPr>
            <a:r>
              <a:rPr lang="en-US" dirty="0" smtClean="0"/>
              <a:t>As </a:t>
            </a:r>
            <a:r>
              <a:rPr lang="en-US" dirty="0"/>
              <a:t>you pay per function </a:t>
            </a:r>
            <a:r>
              <a:rPr lang="en-US" dirty="0" smtClean="0"/>
              <a:t>execution</a:t>
            </a:r>
          </a:p>
          <a:p>
            <a:pPr marL="285750" indent="-285750">
              <a:lnSpc>
                <a:spcPct val="200000"/>
              </a:lnSpc>
              <a:buFont typeface="Arial" panose="020B0604020202020204" pitchFamily="34" charset="0"/>
              <a:buChar char="•"/>
            </a:pPr>
            <a:r>
              <a:rPr lang="en-US" dirty="0"/>
              <a:t>There’s no worry about scalability </a:t>
            </a:r>
            <a:endParaRPr lang="en-US" dirty="0" smtClean="0"/>
          </a:p>
          <a:p>
            <a:pPr marL="285750" indent="-285750">
              <a:lnSpc>
                <a:spcPct val="200000"/>
              </a:lnSpc>
              <a:buFont typeface="Arial" panose="020B0604020202020204" pitchFamily="34" charset="0"/>
              <a:buChar char="•"/>
            </a:pPr>
            <a:endParaRPr lang="en-IN" dirty="0"/>
          </a:p>
        </p:txBody>
      </p:sp>
    </p:spTree>
    <p:extLst>
      <p:ext uri="{BB962C8B-B14F-4D97-AF65-F5344CB8AC3E}">
        <p14:creationId xmlns:p14="http://schemas.microsoft.com/office/powerpoint/2010/main" val="119906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59" y="152400"/>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Serverless vs Container</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7" name="object 2"/>
          <p:cNvSpPr txBox="1">
            <a:spLocks/>
          </p:cNvSpPr>
          <p:nvPr/>
        </p:nvSpPr>
        <p:spPr>
          <a:xfrm>
            <a:off x="1371600" y="1304280"/>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Serverless</a:t>
            </a:r>
            <a:endParaRPr lang="en-US" b="0" kern="0" spc="-5" dirty="0"/>
          </a:p>
        </p:txBody>
      </p:sp>
      <p:sp>
        <p:nvSpPr>
          <p:cNvPr id="8" name="TextBox 7"/>
          <p:cNvSpPr txBox="1"/>
          <p:nvPr/>
        </p:nvSpPr>
        <p:spPr>
          <a:xfrm>
            <a:off x="6705600" y="1818630"/>
            <a:ext cx="5181600"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D</a:t>
            </a:r>
            <a:r>
              <a:rPr lang="en-US" dirty="0" smtClean="0"/>
              <a:t>ata </a:t>
            </a:r>
            <a:r>
              <a:rPr lang="en-US" dirty="0"/>
              <a:t>inside a container disappears </a:t>
            </a:r>
            <a:r>
              <a:rPr lang="en-US" dirty="0" smtClean="0"/>
              <a:t>forever</a:t>
            </a:r>
          </a:p>
          <a:p>
            <a:pPr marL="285750" indent="-285750">
              <a:lnSpc>
                <a:spcPct val="200000"/>
              </a:lnSpc>
              <a:buFont typeface="Arial" panose="020B0604020202020204" pitchFamily="34" charset="0"/>
              <a:buChar char="•"/>
            </a:pPr>
            <a:r>
              <a:rPr lang="en-US" dirty="0" err="1"/>
              <a:t>OpenShift</a:t>
            </a:r>
            <a:r>
              <a:rPr lang="en-US" dirty="0"/>
              <a:t> only works with the </a:t>
            </a:r>
            <a:r>
              <a:rPr lang="en-US" dirty="0" err="1"/>
              <a:t>Kubernetes</a:t>
            </a:r>
            <a:r>
              <a:rPr lang="en-US" dirty="0"/>
              <a:t> </a:t>
            </a:r>
            <a:r>
              <a:rPr lang="en-US" dirty="0" smtClean="0"/>
              <a:t>orchestrator</a:t>
            </a:r>
          </a:p>
          <a:p>
            <a:pPr marL="285750" indent="-285750">
              <a:lnSpc>
                <a:spcPct val="200000"/>
              </a:lnSpc>
              <a:buFont typeface="Arial" panose="020B0604020202020204" pitchFamily="34" charset="0"/>
              <a:buChar char="•"/>
            </a:pPr>
            <a:r>
              <a:rPr lang="en-US" dirty="0"/>
              <a:t>A</a:t>
            </a:r>
            <a:r>
              <a:rPr lang="en-US" dirty="0" smtClean="0"/>
              <a:t>pplications </a:t>
            </a:r>
            <a:r>
              <a:rPr lang="en-US" dirty="0"/>
              <a:t>that don’t require a graphical interface</a:t>
            </a:r>
            <a:r>
              <a:rPr lang="en-US" dirty="0" smtClean="0"/>
              <a:t> </a:t>
            </a:r>
          </a:p>
          <a:p>
            <a:pPr>
              <a:lnSpc>
                <a:spcPct val="200000"/>
              </a:lnSpc>
            </a:pPr>
            <a:endParaRPr lang="en-IN" dirty="0"/>
          </a:p>
        </p:txBody>
      </p:sp>
      <p:sp>
        <p:nvSpPr>
          <p:cNvPr id="9" name="object 2"/>
          <p:cNvSpPr txBox="1">
            <a:spLocks/>
          </p:cNvSpPr>
          <p:nvPr/>
        </p:nvSpPr>
        <p:spPr>
          <a:xfrm>
            <a:off x="7538183" y="1316819"/>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Container</a:t>
            </a:r>
            <a:endParaRPr lang="en-US" b="0" kern="0" spc="-5" dirty="0"/>
          </a:p>
        </p:txBody>
      </p:sp>
      <p:sp>
        <p:nvSpPr>
          <p:cNvPr id="6" name="TextBox 5"/>
          <p:cNvSpPr txBox="1"/>
          <p:nvPr/>
        </p:nvSpPr>
        <p:spPr>
          <a:xfrm>
            <a:off x="427990" y="2057400"/>
            <a:ext cx="4601210"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“black box” </a:t>
            </a:r>
            <a:r>
              <a:rPr lang="en-IN" dirty="0" smtClean="0"/>
              <a:t>technology</a:t>
            </a:r>
          </a:p>
          <a:p>
            <a:pPr marL="285750" indent="-285750">
              <a:lnSpc>
                <a:spcPct val="200000"/>
              </a:lnSpc>
              <a:buFont typeface="Arial" panose="020B0604020202020204" pitchFamily="34" charset="0"/>
              <a:buChar char="•"/>
            </a:pPr>
            <a:r>
              <a:rPr lang="en-US" dirty="0"/>
              <a:t>A</a:t>
            </a:r>
            <a:r>
              <a:rPr lang="en-US" dirty="0" smtClean="0"/>
              <a:t>pplication </a:t>
            </a:r>
            <a:r>
              <a:rPr lang="en-US" dirty="0"/>
              <a:t>grows, the complexity of troubleshooting </a:t>
            </a:r>
            <a:r>
              <a:rPr lang="en-US" dirty="0" smtClean="0"/>
              <a:t>explodes</a:t>
            </a:r>
          </a:p>
          <a:p>
            <a:pPr marL="285750" indent="-285750">
              <a:lnSpc>
                <a:spcPct val="200000"/>
              </a:lnSpc>
              <a:buFont typeface="Arial" panose="020B0604020202020204" pitchFamily="34" charset="0"/>
              <a:buChar char="•"/>
            </a:pPr>
            <a:r>
              <a:rPr lang="en-US" dirty="0"/>
              <a:t>always depends on a third party </a:t>
            </a:r>
            <a:r>
              <a:rPr lang="en-US" dirty="0" smtClean="0"/>
              <a:t>vendor</a:t>
            </a:r>
          </a:p>
          <a:p>
            <a:pPr marL="285750" indent="-285750">
              <a:lnSpc>
                <a:spcPct val="200000"/>
              </a:lnSpc>
              <a:buFont typeface="Arial" panose="020B0604020202020204" pitchFamily="34" charset="0"/>
              <a:buChar char="•"/>
            </a:pPr>
            <a:r>
              <a:rPr lang="en-IN" dirty="0" smtClean="0"/>
              <a:t>Sometimes can be </a:t>
            </a:r>
            <a:r>
              <a:rPr lang="en-US" dirty="0" smtClean="0"/>
              <a:t>Very </a:t>
            </a:r>
            <a:r>
              <a:rPr lang="en-US" dirty="0"/>
              <a:t>tricky to get right and typically requires significant upfront human resource costs</a:t>
            </a:r>
            <a:endParaRPr lang="en-IN" dirty="0"/>
          </a:p>
        </p:txBody>
      </p:sp>
    </p:spTree>
    <p:extLst>
      <p:ext uri="{BB962C8B-B14F-4D97-AF65-F5344CB8AC3E}">
        <p14:creationId xmlns:p14="http://schemas.microsoft.com/office/powerpoint/2010/main" val="355110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59" y="152400"/>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Money Matters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TextBox 2"/>
          <p:cNvSpPr txBox="1"/>
          <p:nvPr/>
        </p:nvSpPr>
        <p:spPr>
          <a:xfrm>
            <a:off x="313159" y="2057400"/>
            <a:ext cx="5486400" cy="2585323"/>
          </a:xfrm>
          <a:prstGeom prst="rect">
            <a:avLst/>
          </a:prstGeom>
          <a:noFill/>
        </p:spPr>
        <p:txBody>
          <a:bodyPr wrap="square" rtlCol="0">
            <a:spAutoFit/>
          </a:bodyPr>
          <a:lstStyle/>
          <a:p>
            <a:r>
              <a:rPr lang="en-US" dirty="0" smtClean="0"/>
              <a:t>3 </a:t>
            </a:r>
            <a:r>
              <a:rPr lang="en-US" dirty="0"/>
              <a:t>million/month ,512 Memory, 300 </a:t>
            </a:r>
            <a:r>
              <a:rPr lang="en-US" dirty="0" err="1"/>
              <a:t>ms</a:t>
            </a:r>
            <a:r>
              <a:rPr lang="en-US" dirty="0"/>
              <a:t> execution time , Unpredictable traffic</a:t>
            </a:r>
          </a:p>
          <a:p>
            <a:endParaRPr lang="en-US" dirty="0"/>
          </a:p>
          <a:p>
            <a:r>
              <a:rPr lang="en-US" dirty="0"/>
              <a:t>$7.67/month</a:t>
            </a:r>
          </a:p>
          <a:p>
            <a:endParaRPr lang="en-US" dirty="0"/>
          </a:p>
          <a:p>
            <a:r>
              <a:rPr lang="en-US" dirty="0"/>
              <a:t>90 million/month ,512 Memory, 250 </a:t>
            </a:r>
            <a:r>
              <a:rPr lang="en-US" dirty="0" err="1"/>
              <a:t>ms</a:t>
            </a:r>
            <a:r>
              <a:rPr lang="en-US" dirty="0"/>
              <a:t> execution time , predictable traffic</a:t>
            </a:r>
          </a:p>
          <a:p>
            <a:endParaRPr lang="en-US" dirty="0"/>
          </a:p>
          <a:p>
            <a:r>
              <a:rPr lang="en-US" dirty="0"/>
              <a:t>$230/month</a:t>
            </a:r>
            <a:endParaRPr lang="en-IN" dirty="0"/>
          </a:p>
        </p:txBody>
      </p:sp>
      <p:sp>
        <p:nvSpPr>
          <p:cNvPr id="7" name="object 2"/>
          <p:cNvSpPr txBox="1">
            <a:spLocks/>
          </p:cNvSpPr>
          <p:nvPr/>
        </p:nvSpPr>
        <p:spPr>
          <a:xfrm>
            <a:off x="1371600" y="1304280"/>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Serverless</a:t>
            </a:r>
            <a:endParaRPr lang="en-US" b="0" kern="0" spc="-5" dirty="0"/>
          </a:p>
        </p:txBody>
      </p:sp>
      <p:sp>
        <p:nvSpPr>
          <p:cNvPr id="8" name="TextBox 7"/>
          <p:cNvSpPr txBox="1"/>
          <p:nvPr/>
        </p:nvSpPr>
        <p:spPr>
          <a:xfrm>
            <a:off x="6705600" y="1818630"/>
            <a:ext cx="5181600" cy="2862322"/>
          </a:xfrm>
          <a:prstGeom prst="rect">
            <a:avLst/>
          </a:prstGeom>
          <a:noFill/>
        </p:spPr>
        <p:txBody>
          <a:bodyPr wrap="square" rtlCol="0">
            <a:spAutoFit/>
          </a:bodyPr>
          <a:lstStyle/>
          <a:p>
            <a:r>
              <a:rPr lang="en-US" dirty="0"/>
              <a:t>3 million/month ,512 Memory, 300 </a:t>
            </a:r>
            <a:r>
              <a:rPr lang="en-US" dirty="0" err="1"/>
              <a:t>ms</a:t>
            </a:r>
            <a:r>
              <a:rPr lang="en-US" dirty="0"/>
              <a:t> execution time , Unpredictable traffic</a:t>
            </a:r>
          </a:p>
          <a:p>
            <a:r>
              <a:rPr lang="en-US" dirty="0" smtClean="0"/>
              <a:t>$</a:t>
            </a:r>
            <a:r>
              <a:rPr lang="en-US" dirty="0"/>
              <a:t>148.67/month (CP) + $15 (t3.small worker node) = $163.67/month</a:t>
            </a:r>
          </a:p>
          <a:p>
            <a:r>
              <a:rPr lang="en-US" dirty="0"/>
              <a:t>cost will increase during higher spike coz of scaling</a:t>
            </a:r>
          </a:p>
          <a:p>
            <a:endParaRPr lang="en-US" dirty="0"/>
          </a:p>
          <a:p>
            <a:r>
              <a:rPr lang="en-US" dirty="0"/>
              <a:t>90 million/month ,512 Memory, 250 </a:t>
            </a:r>
            <a:r>
              <a:rPr lang="en-US" dirty="0" err="1"/>
              <a:t>ms</a:t>
            </a:r>
            <a:r>
              <a:rPr lang="en-US" dirty="0"/>
              <a:t> execution time , predictable traffic</a:t>
            </a:r>
          </a:p>
          <a:p>
            <a:r>
              <a:rPr lang="en-US" dirty="0" smtClean="0"/>
              <a:t>$</a:t>
            </a:r>
            <a:r>
              <a:rPr lang="en-US" dirty="0"/>
              <a:t>148.67/month (CP) + $29 (t3.medium worker node) = $177.67/month</a:t>
            </a:r>
            <a:endParaRPr lang="en-IN" dirty="0"/>
          </a:p>
        </p:txBody>
      </p:sp>
      <p:sp>
        <p:nvSpPr>
          <p:cNvPr id="9" name="object 2"/>
          <p:cNvSpPr txBox="1">
            <a:spLocks/>
          </p:cNvSpPr>
          <p:nvPr/>
        </p:nvSpPr>
        <p:spPr>
          <a:xfrm>
            <a:off x="7538183" y="1316819"/>
            <a:ext cx="4292600" cy="514350"/>
          </a:xfrm>
          <a:prstGeom prst="rect">
            <a:avLst/>
          </a:prstGeom>
        </p:spPr>
        <p:txBody>
          <a:bodyPr vert="horz" wrap="square" lIns="0" tIns="13335" rIns="0" bIns="0" rtlCol="0">
            <a:spAutoFit/>
          </a:bodyPr>
          <a:lstStyle>
            <a:lvl1pPr>
              <a:defRPr sz="3200" b="1" i="0">
                <a:solidFill>
                  <a:srgbClr val="C3082B"/>
                </a:solidFill>
                <a:latin typeface="Calibri"/>
                <a:ea typeface="+mj-ea"/>
                <a:cs typeface="Calibri"/>
              </a:defRPr>
            </a:lvl1pPr>
          </a:lstStyle>
          <a:p>
            <a:pPr marL="12700">
              <a:spcBef>
                <a:spcPts val="105"/>
              </a:spcBef>
            </a:pPr>
            <a:r>
              <a:rPr lang="en-US" b="0" kern="0" spc="-5" dirty="0" smtClean="0"/>
              <a:t>Container</a:t>
            </a:r>
            <a:endParaRPr lang="en-US" b="0" kern="0" spc="-5" dirty="0"/>
          </a:p>
        </p:txBody>
      </p:sp>
    </p:spTree>
    <p:extLst>
      <p:ext uri="{BB962C8B-B14F-4D97-AF65-F5344CB8AC3E}">
        <p14:creationId xmlns:p14="http://schemas.microsoft.com/office/powerpoint/2010/main" val="373331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695" y="2819400"/>
            <a:ext cx="3303905" cy="998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FaaS Offerings Comparison</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610"/>
          <a:stretch/>
        </p:blipFill>
        <p:spPr>
          <a:xfrm>
            <a:off x="3429000" y="92744"/>
            <a:ext cx="8737922" cy="6752555"/>
          </a:xfrm>
          <a:prstGeom prst="rect">
            <a:avLst/>
          </a:prstGeom>
        </p:spPr>
      </p:pic>
      <p:sp>
        <p:nvSpPr>
          <p:cNvPr id="7" name="TextBox 6"/>
          <p:cNvSpPr txBox="1"/>
          <p:nvPr/>
        </p:nvSpPr>
        <p:spPr>
          <a:xfrm>
            <a:off x="1480722" y="6556593"/>
            <a:ext cx="1729063" cy="307777"/>
          </a:xfrm>
          <a:prstGeom prst="rect">
            <a:avLst/>
          </a:prstGeom>
          <a:noFill/>
        </p:spPr>
        <p:txBody>
          <a:bodyPr wrap="none" rtlCol="0">
            <a:spAutoFit/>
          </a:bodyPr>
          <a:lstStyle/>
          <a:p>
            <a:r>
              <a:rPr lang="en-US" sz="1400" dirty="0" smtClean="0"/>
              <a:t>Source: simform.com</a:t>
            </a:r>
            <a:endParaRPr lang="en-IN" sz="1400" dirty="0"/>
          </a:p>
        </p:txBody>
      </p:sp>
    </p:spTree>
    <p:extLst>
      <p:ext uri="{BB962C8B-B14F-4D97-AF65-F5344CB8AC3E}">
        <p14:creationId xmlns:p14="http://schemas.microsoft.com/office/powerpoint/2010/main" val="394399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a:t>What is Serverless?</a:t>
            </a:r>
            <a:endParaRPr spc="-5" dirty="0"/>
          </a:p>
        </p:txBody>
      </p:sp>
      <p:sp>
        <p:nvSpPr>
          <p:cNvPr id="4" name="object 4"/>
          <p:cNvSpPr txBox="1">
            <a:spLocks noGrp="1"/>
          </p:cNvSpPr>
          <p:nvPr>
            <p:ph type="sldNum" sz="quarter" idx="7"/>
          </p:nvPr>
        </p:nvSpPr>
        <p:spPr>
          <a:xfrm>
            <a:off x="279400" y="6432134"/>
            <a:ext cx="148590" cy="111569"/>
          </a:xfrm>
          <a:prstGeom prst="rect">
            <a:avLst/>
          </a:prstGeom>
        </p:spPr>
        <p:txBody>
          <a:bodyPr vert="horz" wrap="square" lIns="0" tIns="3810" rIns="0" bIns="0" rtlCol="0">
            <a:spAutoFit/>
          </a:bodyPr>
          <a:lstStyle/>
          <a:p>
            <a:pPr marL="25400">
              <a:lnSpc>
                <a:spcPct val="100000"/>
              </a:lnSpc>
              <a:spcBef>
                <a:spcPts val="30"/>
              </a:spcBef>
            </a:pPr>
            <a:r>
              <a:rPr lang="en-US" spc="-5" dirty="0" smtClean="0"/>
              <a:t>2</a:t>
            </a:r>
            <a:endParaRPr spc="-5" dirty="0"/>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Demo Time</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Tree>
    <p:extLst>
      <p:ext uri="{BB962C8B-B14F-4D97-AF65-F5344CB8AC3E}">
        <p14:creationId xmlns:p14="http://schemas.microsoft.com/office/powerpoint/2010/main" val="332032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pic>
        <p:nvPicPr>
          <p:cNvPr id="10" name="Picture 9"/>
          <p:cNvPicPr>
            <a:picLocks noChangeAspect="1"/>
          </p:cNvPicPr>
          <p:nvPr/>
        </p:nvPicPr>
        <p:blipFill>
          <a:blip r:embed="rId2"/>
          <a:stretch>
            <a:fillRect/>
          </a:stretch>
        </p:blipFill>
        <p:spPr>
          <a:xfrm>
            <a:off x="457200" y="1757125"/>
            <a:ext cx="6705600" cy="3500675"/>
          </a:xfrm>
          <a:prstGeom prst="rect">
            <a:avLst/>
          </a:prstGeom>
        </p:spPr>
      </p:pic>
      <p:pic>
        <p:nvPicPr>
          <p:cNvPr id="9" name="Picture 8"/>
          <p:cNvPicPr>
            <a:picLocks noChangeAspect="1"/>
          </p:cNvPicPr>
          <p:nvPr/>
        </p:nvPicPr>
        <p:blipFill>
          <a:blip r:embed="rId3"/>
          <a:stretch>
            <a:fillRect/>
          </a:stretch>
        </p:blipFill>
        <p:spPr>
          <a:xfrm>
            <a:off x="5562600" y="2286000"/>
            <a:ext cx="6363181" cy="3587330"/>
          </a:xfrm>
          <a:prstGeom prst="rect">
            <a:avLst/>
          </a:prstGeom>
        </p:spPr>
      </p:pic>
      <p:sp>
        <p:nvSpPr>
          <p:cNvPr id="11" name="object 2"/>
          <p:cNvSpPr txBox="1">
            <a:spLocks noGrp="1"/>
          </p:cNvSpPr>
          <p:nvPr>
            <p:ph type="title"/>
          </p:nvPr>
        </p:nvSpPr>
        <p:spPr>
          <a:xfrm>
            <a:off x="292100" y="209464"/>
            <a:ext cx="6108700" cy="505908"/>
          </a:xfrm>
          <a:prstGeom prst="rect">
            <a:avLst/>
          </a:prstGeom>
        </p:spPr>
        <p:txBody>
          <a:bodyPr vert="horz" wrap="square" lIns="0" tIns="13335" rIns="0" bIns="0" rtlCol="0">
            <a:spAutoFit/>
          </a:bodyPr>
          <a:lstStyle/>
          <a:p>
            <a:pPr marL="12700">
              <a:lnSpc>
                <a:spcPct val="100000"/>
              </a:lnSpc>
              <a:spcBef>
                <a:spcPts val="105"/>
              </a:spcBef>
            </a:pPr>
            <a:r>
              <a:rPr lang="en-US" spc="-5" dirty="0" smtClean="0"/>
              <a:t>Serverless 101</a:t>
            </a:r>
            <a:endParaRPr spc="-5" dirty="0"/>
          </a:p>
        </p:txBody>
      </p:sp>
    </p:spTree>
    <p:extLst>
      <p:ext uri="{BB962C8B-B14F-4D97-AF65-F5344CB8AC3E}">
        <p14:creationId xmlns:p14="http://schemas.microsoft.com/office/powerpoint/2010/main" val="26558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11" name="object 2"/>
          <p:cNvSpPr txBox="1">
            <a:spLocks noGrp="1"/>
          </p:cNvSpPr>
          <p:nvPr>
            <p:ph type="title"/>
          </p:nvPr>
        </p:nvSpPr>
        <p:spPr>
          <a:xfrm>
            <a:off x="292100" y="209464"/>
            <a:ext cx="6108700" cy="505908"/>
          </a:xfrm>
          <a:prstGeom prst="rect">
            <a:avLst/>
          </a:prstGeom>
        </p:spPr>
        <p:txBody>
          <a:bodyPr vert="horz" wrap="square" lIns="0" tIns="13335" rIns="0" bIns="0" rtlCol="0">
            <a:spAutoFit/>
          </a:bodyPr>
          <a:lstStyle/>
          <a:p>
            <a:pPr marL="12700">
              <a:lnSpc>
                <a:spcPct val="100000"/>
              </a:lnSpc>
              <a:spcBef>
                <a:spcPts val="105"/>
              </a:spcBef>
            </a:pPr>
            <a:r>
              <a:rPr lang="en-US" spc="-5" dirty="0" smtClean="0"/>
              <a:t>Serverless Arch</a:t>
            </a:r>
            <a:endParaRPr spc="-5" dirty="0"/>
          </a:p>
        </p:txBody>
      </p:sp>
      <p:pic>
        <p:nvPicPr>
          <p:cNvPr id="2" name="Picture 1"/>
          <p:cNvPicPr>
            <a:picLocks noChangeAspect="1"/>
          </p:cNvPicPr>
          <p:nvPr/>
        </p:nvPicPr>
        <p:blipFill>
          <a:blip r:embed="rId2"/>
          <a:stretch>
            <a:fillRect/>
          </a:stretch>
        </p:blipFill>
        <p:spPr>
          <a:xfrm>
            <a:off x="5410200" y="1600200"/>
            <a:ext cx="6592423" cy="4038600"/>
          </a:xfrm>
          <a:prstGeom prst="rect">
            <a:avLst/>
          </a:prstGeom>
        </p:spPr>
      </p:pic>
      <p:pic>
        <p:nvPicPr>
          <p:cNvPr id="3" name="Picture 2"/>
          <p:cNvPicPr>
            <a:picLocks noChangeAspect="1"/>
          </p:cNvPicPr>
          <p:nvPr/>
        </p:nvPicPr>
        <p:blipFill rotWithShape="1">
          <a:blip r:embed="rId3"/>
          <a:srcRect r="7826"/>
          <a:stretch/>
        </p:blipFill>
        <p:spPr>
          <a:xfrm>
            <a:off x="273613" y="1557337"/>
            <a:ext cx="6082792" cy="4081463"/>
          </a:xfrm>
          <a:prstGeom prst="rect">
            <a:avLst/>
          </a:prstGeom>
        </p:spPr>
      </p:pic>
    </p:spTree>
    <p:extLst>
      <p:ext uri="{BB962C8B-B14F-4D97-AF65-F5344CB8AC3E}">
        <p14:creationId xmlns:p14="http://schemas.microsoft.com/office/powerpoint/2010/main" val="3753013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Functions into apps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TextBox 2"/>
          <p:cNvSpPr txBox="1"/>
          <p:nvPr/>
        </p:nvSpPr>
        <p:spPr>
          <a:xfrm>
            <a:off x="5486400" y="1371600"/>
            <a:ext cx="6400800" cy="4280531"/>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en-US" sz="2800" dirty="0"/>
              <a:t>I want to sequence functions</a:t>
            </a:r>
          </a:p>
          <a:p>
            <a:pPr marL="457200" indent="-457200">
              <a:lnSpc>
                <a:spcPct val="200000"/>
              </a:lnSpc>
              <a:buFont typeface="Wingdings" panose="05000000000000000000" pitchFamily="2" charset="2"/>
              <a:buChar char="§"/>
            </a:pPr>
            <a:r>
              <a:rPr lang="en-US" sz="2800" dirty="0"/>
              <a:t>I want to select functions based on data</a:t>
            </a:r>
          </a:p>
          <a:p>
            <a:pPr marL="457200" indent="-457200">
              <a:lnSpc>
                <a:spcPct val="200000"/>
              </a:lnSpc>
              <a:buFont typeface="Wingdings" panose="05000000000000000000" pitchFamily="2" charset="2"/>
              <a:buChar char="§"/>
            </a:pPr>
            <a:r>
              <a:rPr lang="en-US" sz="2800" dirty="0"/>
              <a:t>I want to retry </a:t>
            </a:r>
            <a:r>
              <a:rPr lang="en-US" sz="2800" dirty="0" smtClean="0"/>
              <a:t>functions</a:t>
            </a:r>
            <a:endParaRPr lang="en-US" sz="2800" dirty="0"/>
          </a:p>
          <a:p>
            <a:pPr marL="457200" indent="-457200">
              <a:lnSpc>
                <a:spcPct val="200000"/>
              </a:lnSpc>
              <a:buFont typeface="Wingdings" panose="05000000000000000000" pitchFamily="2" charset="2"/>
              <a:buChar char="§"/>
            </a:pPr>
            <a:r>
              <a:rPr lang="en-US" sz="2800" dirty="0"/>
              <a:t>I want try/catch/finally</a:t>
            </a:r>
          </a:p>
          <a:p>
            <a:pPr marL="457200" indent="-457200">
              <a:lnSpc>
                <a:spcPct val="200000"/>
              </a:lnSpc>
              <a:buFont typeface="Wingdings" panose="05000000000000000000" pitchFamily="2" charset="2"/>
              <a:buChar char="§"/>
            </a:pPr>
            <a:r>
              <a:rPr lang="en-US" sz="2800" dirty="0"/>
              <a:t>I have code that runs for hours</a:t>
            </a:r>
            <a:endParaRPr lang="en-IN" sz="2800" dirty="0"/>
          </a:p>
        </p:txBody>
      </p:sp>
    </p:spTree>
    <p:extLst>
      <p:ext uri="{BB962C8B-B14F-4D97-AF65-F5344CB8AC3E}">
        <p14:creationId xmlns:p14="http://schemas.microsoft.com/office/powerpoint/2010/main" val="1722459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998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Upcoming session..</a:t>
            </a:r>
            <a:br>
              <a:rPr lang="en-US" spc="-5" dirty="0" smtClean="0"/>
            </a:br>
            <a:r>
              <a:rPr lang="en-US" spc="-5" dirty="0" smtClean="0"/>
              <a:t>Agenda</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TextBox 2"/>
          <p:cNvSpPr txBox="1"/>
          <p:nvPr/>
        </p:nvSpPr>
        <p:spPr>
          <a:xfrm>
            <a:off x="5486400" y="1371600"/>
            <a:ext cx="6400800" cy="3539430"/>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en-US" sz="2800" dirty="0" smtClean="0"/>
              <a:t>Step functions</a:t>
            </a:r>
          </a:p>
          <a:p>
            <a:pPr marL="457200" indent="-457200">
              <a:lnSpc>
                <a:spcPct val="200000"/>
              </a:lnSpc>
              <a:buFont typeface="Wingdings" panose="05000000000000000000" pitchFamily="2" charset="2"/>
              <a:buChar char="§"/>
            </a:pPr>
            <a:r>
              <a:rPr lang="en-US" sz="2800" dirty="0" smtClean="0"/>
              <a:t>Understanding of “Lambda Layers”</a:t>
            </a:r>
          </a:p>
          <a:p>
            <a:pPr marL="457200" indent="-457200">
              <a:lnSpc>
                <a:spcPct val="200000"/>
              </a:lnSpc>
              <a:buFont typeface="Wingdings" panose="05000000000000000000" pitchFamily="2" charset="2"/>
              <a:buChar char="§"/>
            </a:pPr>
            <a:r>
              <a:rPr lang="en-US" sz="2800" dirty="0" smtClean="0"/>
              <a:t>Migration Strategies</a:t>
            </a:r>
          </a:p>
          <a:p>
            <a:pPr marL="457200" indent="-457200">
              <a:lnSpc>
                <a:spcPct val="200000"/>
              </a:lnSpc>
              <a:buFont typeface="Wingdings" panose="05000000000000000000" pitchFamily="2" charset="2"/>
              <a:buChar char="§"/>
            </a:pPr>
            <a:r>
              <a:rPr lang="en-US" sz="2800" dirty="0" smtClean="0"/>
              <a:t>Demo (Installable FaaS platform)</a:t>
            </a:r>
          </a:p>
        </p:txBody>
      </p:sp>
    </p:spTree>
    <p:extLst>
      <p:ext uri="{BB962C8B-B14F-4D97-AF65-F5344CB8AC3E}">
        <p14:creationId xmlns:p14="http://schemas.microsoft.com/office/powerpoint/2010/main" val="2803555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1150"/>
            <a:ext cx="11881485" cy="5568950"/>
          </a:xfrm>
          <a:custGeom>
            <a:avLst/>
            <a:gdLst/>
            <a:ahLst/>
            <a:cxnLst/>
            <a:rect l="l" t="t" r="r" b="b"/>
            <a:pathLst>
              <a:path w="11881485" h="5568950">
                <a:moveTo>
                  <a:pt x="0" y="5568949"/>
                </a:moveTo>
                <a:lnTo>
                  <a:pt x="11881104" y="5568949"/>
                </a:lnTo>
                <a:lnTo>
                  <a:pt x="11881104" y="0"/>
                </a:lnTo>
                <a:lnTo>
                  <a:pt x="0" y="0"/>
                </a:lnTo>
                <a:lnTo>
                  <a:pt x="0" y="5568949"/>
                </a:lnTo>
                <a:close/>
              </a:path>
            </a:pathLst>
          </a:custGeom>
          <a:solidFill>
            <a:srgbClr val="FFFFFD"/>
          </a:solidFill>
        </p:spPr>
        <p:txBody>
          <a:bodyPr wrap="square" lIns="0" tIns="0" rIns="0" bIns="0" rtlCol="0"/>
          <a:lstStyle/>
          <a:p>
            <a:endParaRPr/>
          </a:p>
        </p:txBody>
      </p:sp>
      <p:sp>
        <p:nvSpPr>
          <p:cNvPr id="3" name="object 3"/>
          <p:cNvSpPr/>
          <p:nvPr/>
        </p:nvSpPr>
        <p:spPr>
          <a:xfrm>
            <a:off x="0" y="311150"/>
            <a:ext cx="311150" cy="5568950"/>
          </a:xfrm>
          <a:custGeom>
            <a:avLst/>
            <a:gdLst/>
            <a:ahLst/>
            <a:cxnLst/>
            <a:rect l="l" t="t" r="r" b="b"/>
            <a:pathLst>
              <a:path w="311150" h="5568950">
                <a:moveTo>
                  <a:pt x="0" y="5568949"/>
                </a:moveTo>
                <a:lnTo>
                  <a:pt x="310896" y="5568949"/>
                </a:lnTo>
                <a:lnTo>
                  <a:pt x="310896" y="0"/>
                </a:lnTo>
                <a:lnTo>
                  <a:pt x="0" y="0"/>
                </a:lnTo>
                <a:lnTo>
                  <a:pt x="0" y="5568949"/>
                </a:lnTo>
                <a:close/>
              </a:path>
            </a:pathLst>
          </a:custGeom>
          <a:solidFill>
            <a:srgbClr val="FFFFFD"/>
          </a:solidFill>
        </p:spPr>
        <p:txBody>
          <a:bodyPr wrap="square" lIns="0" tIns="0" rIns="0" bIns="0" rtlCol="0"/>
          <a:lstStyle/>
          <a:p>
            <a:endParaRPr/>
          </a:p>
        </p:txBody>
      </p:sp>
      <p:sp>
        <p:nvSpPr>
          <p:cNvPr id="4" name="object 4"/>
          <p:cNvSpPr txBox="1"/>
          <p:nvPr/>
        </p:nvSpPr>
        <p:spPr>
          <a:xfrm>
            <a:off x="292100" y="6134811"/>
            <a:ext cx="6075045" cy="419734"/>
          </a:xfrm>
          <a:prstGeom prst="rect">
            <a:avLst/>
          </a:prstGeom>
        </p:spPr>
        <p:txBody>
          <a:bodyPr vert="horz" wrap="square" lIns="0" tIns="12065" rIns="0" bIns="0" rtlCol="0">
            <a:spAutoFit/>
          </a:bodyPr>
          <a:lstStyle/>
          <a:p>
            <a:pPr marL="12700">
              <a:lnSpc>
                <a:spcPts val="800"/>
              </a:lnSpc>
              <a:spcBef>
                <a:spcPts val="95"/>
              </a:spcBef>
            </a:pPr>
            <a:r>
              <a:rPr sz="700" spc="-5" dirty="0">
                <a:solidFill>
                  <a:srgbClr val="959595"/>
                </a:solidFill>
                <a:latin typeface="Arial"/>
                <a:cs typeface="Arial"/>
              </a:rPr>
              <a:t>CONFIDENTIAL AND</a:t>
            </a:r>
            <a:r>
              <a:rPr sz="700" spc="15" dirty="0">
                <a:solidFill>
                  <a:srgbClr val="959595"/>
                </a:solidFill>
                <a:latin typeface="Arial"/>
                <a:cs typeface="Arial"/>
              </a:rPr>
              <a:t> </a:t>
            </a:r>
            <a:r>
              <a:rPr sz="700" spc="-5" dirty="0">
                <a:solidFill>
                  <a:srgbClr val="959595"/>
                </a:solidFill>
                <a:latin typeface="Arial"/>
                <a:cs typeface="Arial"/>
              </a:rPr>
              <a:t>PROPRIETARY</a:t>
            </a:r>
            <a:endParaRPr sz="700">
              <a:latin typeface="Arial"/>
              <a:cs typeface="Arial"/>
            </a:endParaRPr>
          </a:p>
          <a:p>
            <a:pPr marL="12700" marR="5080">
              <a:lnSpc>
                <a:spcPts val="760"/>
              </a:lnSpc>
              <a:spcBef>
                <a:spcPts val="50"/>
              </a:spcBef>
            </a:pPr>
            <a:r>
              <a:rPr sz="700" spc="-5" dirty="0">
                <a:solidFill>
                  <a:srgbClr val="959595"/>
                </a:solidFill>
                <a:latin typeface="Arial"/>
                <a:cs typeface="Arial"/>
              </a:rPr>
              <a:t>All </a:t>
            </a:r>
            <a:r>
              <a:rPr sz="700" spc="-10" dirty="0">
                <a:solidFill>
                  <a:srgbClr val="959595"/>
                </a:solidFill>
                <a:latin typeface="Arial"/>
                <a:cs typeface="Arial"/>
              </a:rPr>
              <a:t>trade </a:t>
            </a:r>
            <a:r>
              <a:rPr sz="700" spc="-5" dirty="0">
                <a:solidFill>
                  <a:srgbClr val="959595"/>
                </a:solidFill>
                <a:latin typeface="Arial"/>
                <a:cs typeface="Arial"/>
              </a:rPr>
              <a:t>marks, </a:t>
            </a:r>
            <a:r>
              <a:rPr sz="700" spc="-10" dirty="0">
                <a:solidFill>
                  <a:srgbClr val="959595"/>
                </a:solidFill>
                <a:latin typeface="Arial"/>
                <a:cs typeface="Arial"/>
              </a:rPr>
              <a:t>trade </a:t>
            </a:r>
            <a:r>
              <a:rPr sz="700" spc="-5" dirty="0">
                <a:solidFill>
                  <a:srgbClr val="959595"/>
                </a:solidFill>
                <a:latin typeface="Arial"/>
                <a:cs typeface="Arial"/>
              </a:rPr>
              <a:t>names, </a:t>
            </a:r>
            <a:r>
              <a:rPr sz="700" spc="-10" dirty="0">
                <a:solidFill>
                  <a:srgbClr val="959595"/>
                </a:solidFill>
                <a:latin typeface="Arial"/>
                <a:cs typeface="Arial"/>
              </a:rPr>
              <a:t>symbols, </a:t>
            </a:r>
            <a:r>
              <a:rPr sz="700" spc="-5" dirty="0">
                <a:solidFill>
                  <a:srgbClr val="959595"/>
                </a:solidFill>
                <a:latin typeface="Arial"/>
                <a:cs typeface="Arial"/>
              </a:rPr>
              <a:t>images, </a:t>
            </a:r>
            <a:r>
              <a:rPr sz="700" spc="-10" dirty="0">
                <a:solidFill>
                  <a:srgbClr val="959595"/>
                </a:solidFill>
                <a:latin typeface="Arial"/>
                <a:cs typeface="Arial"/>
              </a:rPr>
              <a:t>and </a:t>
            </a:r>
            <a:r>
              <a:rPr sz="700" spc="-5" dirty="0">
                <a:solidFill>
                  <a:srgbClr val="959595"/>
                </a:solidFill>
                <a:latin typeface="Arial"/>
                <a:cs typeface="Arial"/>
              </a:rPr>
              <a:t>contents etc. used in this document </a:t>
            </a:r>
            <a:r>
              <a:rPr sz="700" spc="-10" dirty="0">
                <a:solidFill>
                  <a:srgbClr val="959595"/>
                </a:solidFill>
                <a:latin typeface="Arial"/>
                <a:cs typeface="Arial"/>
              </a:rPr>
              <a:t>are </a:t>
            </a:r>
            <a:r>
              <a:rPr sz="700" spc="-5" dirty="0">
                <a:solidFill>
                  <a:srgbClr val="959595"/>
                </a:solidFill>
                <a:latin typeface="Arial"/>
                <a:cs typeface="Arial"/>
              </a:rPr>
              <a:t>the proprietary information of </a:t>
            </a:r>
            <a:r>
              <a:rPr sz="700" dirty="0">
                <a:solidFill>
                  <a:srgbClr val="959595"/>
                </a:solidFill>
                <a:latin typeface="Arial"/>
                <a:cs typeface="Arial"/>
              </a:rPr>
              <a:t>Comviva </a:t>
            </a:r>
            <a:r>
              <a:rPr sz="700" spc="-5" dirty="0">
                <a:solidFill>
                  <a:srgbClr val="959595"/>
                </a:solidFill>
                <a:latin typeface="Arial"/>
                <a:cs typeface="Arial"/>
              </a:rPr>
              <a:t>Technologies Limited.  </a:t>
            </a:r>
            <a:r>
              <a:rPr sz="700" spc="-10" dirty="0">
                <a:solidFill>
                  <a:srgbClr val="959595"/>
                </a:solidFill>
                <a:latin typeface="Arial"/>
                <a:cs typeface="Arial"/>
              </a:rPr>
              <a:t>Unauthorized copying and </a:t>
            </a:r>
            <a:r>
              <a:rPr sz="700" spc="-5" dirty="0">
                <a:solidFill>
                  <a:srgbClr val="959595"/>
                </a:solidFill>
                <a:latin typeface="Arial"/>
                <a:cs typeface="Arial"/>
              </a:rPr>
              <a:t>distribution is</a:t>
            </a:r>
            <a:r>
              <a:rPr sz="700" spc="155" dirty="0">
                <a:solidFill>
                  <a:srgbClr val="959595"/>
                </a:solidFill>
                <a:latin typeface="Arial"/>
                <a:cs typeface="Arial"/>
              </a:rPr>
              <a:t> </a:t>
            </a:r>
            <a:r>
              <a:rPr sz="700" spc="-5" dirty="0">
                <a:solidFill>
                  <a:srgbClr val="959595"/>
                </a:solidFill>
                <a:latin typeface="Arial"/>
                <a:cs typeface="Arial"/>
              </a:rPr>
              <a:t>prohibited.</a:t>
            </a:r>
            <a:endParaRPr sz="700">
              <a:latin typeface="Arial"/>
              <a:cs typeface="Arial"/>
            </a:endParaRPr>
          </a:p>
          <a:p>
            <a:pPr marL="12700">
              <a:lnSpc>
                <a:spcPts val="740"/>
              </a:lnSpc>
            </a:pPr>
            <a:r>
              <a:rPr sz="700" spc="-5" dirty="0">
                <a:solidFill>
                  <a:srgbClr val="959595"/>
                </a:solidFill>
                <a:latin typeface="Arial"/>
                <a:cs typeface="Arial"/>
              </a:rPr>
              <a:t>© </a:t>
            </a:r>
            <a:r>
              <a:rPr sz="700" spc="-10" dirty="0">
                <a:solidFill>
                  <a:srgbClr val="959595"/>
                </a:solidFill>
                <a:latin typeface="Arial"/>
                <a:cs typeface="Arial"/>
              </a:rPr>
              <a:t>2019 </a:t>
            </a:r>
            <a:r>
              <a:rPr sz="700" spc="-5" dirty="0">
                <a:solidFill>
                  <a:srgbClr val="959595"/>
                </a:solidFill>
                <a:latin typeface="Arial"/>
                <a:cs typeface="Arial"/>
              </a:rPr>
              <a:t>Comviva Technologies Limited. All rights</a:t>
            </a:r>
            <a:r>
              <a:rPr sz="700" spc="90" dirty="0">
                <a:solidFill>
                  <a:srgbClr val="959595"/>
                </a:solidFill>
                <a:latin typeface="Arial"/>
                <a:cs typeface="Arial"/>
              </a:rPr>
              <a:t> </a:t>
            </a:r>
            <a:r>
              <a:rPr sz="700" spc="-10" dirty="0">
                <a:solidFill>
                  <a:srgbClr val="959595"/>
                </a:solidFill>
                <a:latin typeface="Arial"/>
                <a:cs typeface="Arial"/>
              </a:rPr>
              <a:t>reserved</a:t>
            </a:r>
            <a:endParaRPr sz="700">
              <a:latin typeface="Arial"/>
              <a:cs typeface="Arial"/>
            </a:endParaRPr>
          </a:p>
        </p:txBody>
      </p:sp>
      <p:sp>
        <p:nvSpPr>
          <p:cNvPr id="5" name="object 5"/>
          <p:cNvSpPr/>
          <p:nvPr/>
        </p:nvSpPr>
        <p:spPr>
          <a:xfrm>
            <a:off x="9035" y="50"/>
            <a:ext cx="4979924" cy="587273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95847" y="4252976"/>
            <a:ext cx="6296151" cy="260502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609846" y="3117595"/>
            <a:ext cx="3465829" cy="1045844"/>
          </a:xfrm>
          <a:prstGeom prst="rect">
            <a:avLst/>
          </a:prstGeom>
        </p:spPr>
        <p:txBody>
          <a:bodyPr vert="horz" wrap="square" lIns="0" tIns="12700" rIns="0" bIns="0" rtlCol="0">
            <a:spAutoFit/>
          </a:bodyPr>
          <a:lstStyle/>
          <a:p>
            <a:pPr marL="12700">
              <a:lnSpc>
                <a:spcPts val="6415"/>
              </a:lnSpc>
              <a:spcBef>
                <a:spcPts val="100"/>
              </a:spcBef>
            </a:pPr>
            <a:r>
              <a:rPr sz="5400" b="1" spc="-5" dirty="0">
                <a:solidFill>
                  <a:srgbClr val="E07521"/>
                </a:solidFill>
                <a:latin typeface="Calibri"/>
                <a:cs typeface="Calibri"/>
              </a:rPr>
              <a:t>THANK</a:t>
            </a:r>
            <a:r>
              <a:rPr sz="5400" b="1" spc="-75" dirty="0">
                <a:solidFill>
                  <a:srgbClr val="E07521"/>
                </a:solidFill>
                <a:latin typeface="Calibri"/>
                <a:cs typeface="Calibri"/>
              </a:rPr>
              <a:t> </a:t>
            </a:r>
            <a:r>
              <a:rPr sz="5400" b="1" dirty="0">
                <a:solidFill>
                  <a:srgbClr val="E07521"/>
                </a:solidFill>
                <a:latin typeface="Calibri"/>
                <a:cs typeface="Calibri"/>
              </a:rPr>
              <a:t>YOU</a:t>
            </a:r>
            <a:endParaRPr sz="5400">
              <a:latin typeface="Calibri"/>
              <a:cs typeface="Calibri"/>
            </a:endParaRPr>
          </a:p>
          <a:p>
            <a:pPr marL="968375">
              <a:lnSpc>
                <a:spcPts val="1614"/>
              </a:lnSpc>
            </a:pPr>
            <a:r>
              <a:rPr sz="1400" spc="-10" dirty="0">
                <a:solidFill>
                  <a:srgbClr val="0C0A0A"/>
                </a:solidFill>
                <a:latin typeface="Arial"/>
                <a:cs typeface="Arial"/>
                <a:hlinkClick r:id="rId4"/>
              </a:rPr>
              <a:t>www.comviva.com</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Compute Without Server</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3" name="TextBox 2"/>
          <p:cNvSpPr txBox="1"/>
          <p:nvPr/>
        </p:nvSpPr>
        <p:spPr>
          <a:xfrm>
            <a:off x="5410200" y="2057400"/>
            <a:ext cx="5562600" cy="304698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400" dirty="0"/>
              <a:t>Run code without managing infra</a:t>
            </a:r>
          </a:p>
          <a:p>
            <a:pPr marL="285750" indent="-285750">
              <a:lnSpc>
                <a:spcPct val="200000"/>
              </a:lnSpc>
              <a:buFont typeface="Wingdings" panose="05000000000000000000" pitchFamily="2" charset="2"/>
              <a:buChar char="§"/>
            </a:pPr>
            <a:r>
              <a:rPr lang="en-US" sz="2400" dirty="0"/>
              <a:t>Pay only for resources used</a:t>
            </a:r>
          </a:p>
          <a:p>
            <a:pPr marL="285750" indent="-285750">
              <a:lnSpc>
                <a:spcPct val="200000"/>
              </a:lnSpc>
              <a:buFont typeface="Wingdings" panose="05000000000000000000" pitchFamily="2" charset="2"/>
              <a:buChar char="§"/>
            </a:pPr>
            <a:r>
              <a:rPr lang="en-US" sz="2400" dirty="0"/>
              <a:t>Event driven invocation</a:t>
            </a:r>
          </a:p>
          <a:p>
            <a:pPr marL="285750" indent="-285750">
              <a:lnSpc>
                <a:spcPct val="200000"/>
              </a:lnSpc>
              <a:buFont typeface="Wingdings" panose="05000000000000000000" pitchFamily="2" charset="2"/>
              <a:buChar char="§"/>
            </a:pPr>
            <a:r>
              <a:rPr lang="en-US" sz="2400" dirty="0" smtClean="0"/>
              <a:t>Stateless</a:t>
            </a:r>
            <a:endParaRPr lang="en-IN" sz="2400" dirty="0"/>
          </a:p>
        </p:txBody>
      </p:sp>
    </p:spTree>
    <p:extLst>
      <p:ext uri="{BB962C8B-B14F-4D97-AF65-F5344CB8AC3E}">
        <p14:creationId xmlns:p14="http://schemas.microsoft.com/office/powerpoint/2010/main" val="135207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32613"/>
            <a:ext cx="6108700" cy="505908"/>
          </a:xfrm>
          <a:prstGeom prst="rect">
            <a:avLst/>
          </a:prstGeom>
        </p:spPr>
        <p:txBody>
          <a:bodyPr vert="horz" wrap="square" lIns="0" tIns="13335" rIns="0" bIns="0" rtlCol="0">
            <a:spAutoFit/>
          </a:bodyPr>
          <a:lstStyle/>
          <a:p>
            <a:pPr marL="12700">
              <a:lnSpc>
                <a:spcPct val="100000"/>
              </a:lnSpc>
              <a:spcBef>
                <a:spcPts val="105"/>
              </a:spcBef>
            </a:pPr>
            <a:r>
              <a:rPr lang="en-US" spc="-5" dirty="0"/>
              <a:t>What is Serverless?</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a:t>
            </a:r>
          </a:p>
        </p:txBody>
      </p:sp>
      <p:sp>
        <p:nvSpPr>
          <p:cNvPr id="6" name="object 6"/>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a:t>
            </a:r>
            <a:r>
              <a:rPr lang="en-US" spc="-10" dirty="0"/>
              <a:t>20</a:t>
            </a:r>
            <a:r>
              <a:rPr spc="-10" dirty="0"/>
              <a:t> </a:t>
            </a:r>
            <a:r>
              <a:rPr spc="-5" dirty="0"/>
              <a:t>Comviva Technologies Limited. All rights</a:t>
            </a:r>
            <a:r>
              <a:rPr spc="105" dirty="0"/>
              <a:t> </a:t>
            </a:r>
            <a:r>
              <a:rPr spc="-10" dirty="0"/>
              <a:t>reserved.</a:t>
            </a:r>
          </a:p>
        </p:txBody>
      </p:sp>
      <p:sp>
        <p:nvSpPr>
          <p:cNvPr id="3" name="TextBox 2"/>
          <p:cNvSpPr txBox="1"/>
          <p:nvPr/>
        </p:nvSpPr>
        <p:spPr>
          <a:xfrm>
            <a:off x="685800" y="1342486"/>
            <a:ext cx="10134600" cy="1077218"/>
          </a:xfrm>
          <a:prstGeom prst="rect">
            <a:avLst/>
          </a:prstGeom>
          <a:noFill/>
        </p:spPr>
        <p:txBody>
          <a:bodyPr wrap="square" rtlCol="0">
            <a:spAutoFit/>
          </a:bodyPr>
          <a:lstStyle/>
          <a:p>
            <a:r>
              <a:rPr lang="en-US" sz="3200" dirty="0" smtClean="0"/>
              <a:t>Serverless is </a:t>
            </a:r>
            <a:r>
              <a:rPr lang="en-US" sz="3200" dirty="0"/>
              <a:t>lightweight event-based microservices. </a:t>
            </a:r>
          </a:p>
          <a:p>
            <a:pPr algn="r"/>
            <a:r>
              <a:rPr lang="en-US" sz="3200" dirty="0" smtClean="0"/>
              <a:t>-Google Functions</a:t>
            </a:r>
            <a:endParaRPr lang="en-IN" sz="3200" dirty="0"/>
          </a:p>
        </p:txBody>
      </p:sp>
      <p:sp>
        <p:nvSpPr>
          <p:cNvPr id="4" name="TextBox 3"/>
          <p:cNvSpPr txBox="1"/>
          <p:nvPr/>
        </p:nvSpPr>
        <p:spPr>
          <a:xfrm>
            <a:off x="432813" y="3581400"/>
            <a:ext cx="10922000" cy="2246769"/>
          </a:xfrm>
          <a:prstGeom prst="rect">
            <a:avLst/>
          </a:prstGeom>
          <a:noFill/>
        </p:spPr>
        <p:txBody>
          <a:bodyPr wrap="square" rtlCol="0">
            <a:spAutoFit/>
          </a:bodyPr>
          <a:lstStyle/>
          <a:p>
            <a:r>
              <a:rPr lang="en-US" sz="2800" dirty="0"/>
              <a:t>Serverless is the native architecture of the cloud that enables you to shift more of your operational responsibilities to AWS, increasing your agility and innovation. Serverless allows you to build and run applications and services without thinking about servers. </a:t>
            </a:r>
            <a:endParaRPr lang="en-US" sz="2800" dirty="0" smtClean="0"/>
          </a:p>
          <a:p>
            <a:pPr algn="r"/>
            <a:r>
              <a:rPr lang="en-US" sz="2800" dirty="0" smtClean="0"/>
              <a:t>- AWS</a:t>
            </a:r>
            <a:endParaRPr lang="en-IN" sz="2800" dirty="0"/>
          </a:p>
        </p:txBody>
      </p:sp>
    </p:spTree>
    <p:extLst>
      <p:ext uri="{BB962C8B-B14F-4D97-AF65-F5344CB8AC3E}">
        <p14:creationId xmlns:p14="http://schemas.microsoft.com/office/powerpoint/2010/main" val="13602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678" y="3394788"/>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What is Serverless</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3" name="TextBox 2"/>
          <p:cNvSpPr txBox="1"/>
          <p:nvPr/>
        </p:nvSpPr>
        <p:spPr>
          <a:xfrm>
            <a:off x="5410200" y="2057400"/>
            <a:ext cx="5562600" cy="304698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400" dirty="0" smtClean="0"/>
              <a:t>No Servers to provision or manage</a:t>
            </a:r>
            <a:endParaRPr lang="en-US" sz="2400" dirty="0"/>
          </a:p>
          <a:p>
            <a:pPr marL="285750" indent="-285750">
              <a:lnSpc>
                <a:spcPct val="200000"/>
              </a:lnSpc>
              <a:buFont typeface="Wingdings" panose="05000000000000000000" pitchFamily="2" charset="2"/>
              <a:buChar char="§"/>
            </a:pPr>
            <a:r>
              <a:rPr lang="en-US" sz="2400" dirty="0" smtClean="0"/>
              <a:t>Automatically scales with usage</a:t>
            </a:r>
            <a:endParaRPr lang="en-US" sz="2400" dirty="0"/>
          </a:p>
          <a:p>
            <a:pPr marL="285750" indent="-285750">
              <a:lnSpc>
                <a:spcPct val="200000"/>
              </a:lnSpc>
              <a:buFont typeface="Wingdings" panose="05000000000000000000" pitchFamily="2" charset="2"/>
              <a:buChar char="§"/>
            </a:pPr>
            <a:r>
              <a:rPr lang="en-US" sz="2400" dirty="0" smtClean="0"/>
              <a:t>Never pay for idle</a:t>
            </a:r>
          </a:p>
          <a:p>
            <a:pPr marL="285750" indent="-285750">
              <a:lnSpc>
                <a:spcPct val="200000"/>
              </a:lnSpc>
              <a:buFont typeface="Wingdings" panose="05000000000000000000" pitchFamily="2" charset="2"/>
              <a:buChar char="§"/>
            </a:pPr>
            <a:r>
              <a:rPr lang="en-US" sz="2400" dirty="0" smtClean="0"/>
              <a:t>HA</a:t>
            </a:r>
            <a:endParaRPr lang="en-IN" sz="2400" dirty="0"/>
          </a:p>
        </p:txBody>
      </p:sp>
    </p:spTree>
    <p:extLst>
      <p:ext uri="{BB962C8B-B14F-4D97-AF65-F5344CB8AC3E}">
        <p14:creationId xmlns:p14="http://schemas.microsoft.com/office/powerpoint/2010/main" val="217565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695" y="228600"/>
            <a:ext cx="4292600"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What is Container</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32</a:t>
            </a:r>
          </a:p>
        </p:txBody>
      </p:sp>
      <p:sp>
        <p:nvSpPr>
          <p:cNvPr id="5" name="object 5"/>
          <p:cNvSpPr txBox="1">
            <a:spLocks noGrp="1"/>
          </p:cNvSpPr>
          <p:nvPr>
            <p:ph type="ftr" sz="quarter" idx="5"/>
          </p:nvPr>
        </p:nvSpPr>
        <p:spPr>
          <a:xfrm>
            <a:off x="546608" y="6432134"/>
            <a:ext cx="2325370" cy="111569"/>
          </a:xfrm>
          <a:prstGeom prst="rect">
            <a:avLst/>
          </a:prstGeom>
        </p:spPr>
        <p:txBody>
          <a:bodyPr vert="horz" wrap="square" lIns="0" tIns="3810" rIns="0" bIns="0" rtlCol="0">
            <a:spAutoFit/>
          </a:bodyPr>
          <a:lstStyle/>
          <a:p>
            <a:pPr marL="12700">
              <a:lnSpc>
                <a:spcPct val="100000"/>
              </a:lnSpc>
              <a:spcBef>
                <a:spcPts val="30"/>
              </a:spcBef>
            </a:pPr>
            <a:r>
              <a:rPr spc="-5" dirty="0"/>
              <a:t>© </a:t>
            </a:r>
            <a:r>
              <a:rPr spc="-10" dirty="0" smtClean="0"/>
              <a:t>20</a:t>
            </a:r>
            <a:r>
              <a:rPr lang="en-US" spc="-10" dirty="0" smtClean="0"/>
              <a:t>20</a:t>
            </a:r>
            <a:r>
              <a:rPr spc="-10" dirty="0" smtClean="0"/>
              <a:t> </a:t>
            </a:r>
            <a:r>
              <a:rPr spc="-5" dirty="0"/>
              <a:t>Comviva Technologies Limited. All rights</a:t>
            </a:r>
            <a:r>
              <a:rPr spc="105" dirty="0"/>
              <a:t> </a:t>
            </a:r>
            <a:r>
              <a:rPr spc="-10" dirty="0"/>
              <a:t>reserved.</a:t>
            </a:r>
          </a:p>
        </p:txBody>
      </p:sp>
      <p:sp>
        <p:nvSpPr>
          <p:cNvPr id="3" name="TextBox 2"/>
          <p:cNvSpPr txBox="1"/>
          <p:nvPr/>
        </p:nvSpPr>
        <p:spPr>
          <a:xfrm>
            <a:off x="152400" y="1871294"/>
            <a:ext cx="11201400" cy="1569660"/>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400" dirty="0" smtClean="0"/>
              <a:t>Standard </a:t>
            </a:r>
            <a:r>
              <a:rPr lang="en-US" sz="2400" dirty="0"/>
              <a:t>unit of software that packages up code and all its </a:t>
            </a:r>
            <a:r>
              <a:rPr lang="en-US" sz="2400" dirty="0" smtClean="0"/>
              <a:t>dependencies</a:t>
            </a:r>
            <a:endParaRPr lang="en-US" sz="2400" dirty="0"/>
          </a:p>
          <a:p>
            <a:pPr marL="285750" indent="-285750">
              <a:lnSpc>
                <a:spcPct val="200000"/>
              </a:lnSpc>
              <a:buFont typeface="Wingdings" panose="05000000000000000000" pitchFamily="2" charset="2"/>
              <a:buChar char="§"/>
            </a:pPr>
            <a:r>
              <a:rPr lang="en-US" sz="2400" dirty="0" smtClean="0"/>
              <a:t>Application </a:t>
            </a:r>
            <a:r>
              <a:rPr lang="en-US" sz="2400" dirty="0"/>
              <a:t>runs quickly and reliably from one </a:t>
            </a:r>
            <a:r>
              <a:rPr lang="en-US" sz="2400" dirty="0" smtClean="0"/>
              <a:t>computing environment  </a:t>
            </a:r>
            <a:r>
              <a:rPr lang="en-US" sz="2400" dirty="0"/>
              <a:t>to another </a:t>
            </a:r>
            <a:endParaRPr lang="en-IN" sz="2400" dirty="0"/>
          </a:p>
        </p:txBody>
      </p:sp>
    </p:spTree>
    <p:extLst>
      <p:ext uri="{BB962C8B-B14F-4D97-AF65-F5344CB8AC3E}">
        <p14:creationId xmlns:p14="http://schemas.microsoft.com/office/powerpoint/2010/main" val="67290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32613"/>
            <a:ext cx="5339715" cy="514350"/>
          </a:xfrm>
          <a:prstGeom prst="rect">
            <a:avLst/>
          </a:prstGeom>
        </p:spPr>
        <p:txBody>
          <a:bodyPr vert="horz" wrap="square" lIns="0" tIns="13335" rIns="0" bIns="0" rtlCol="0">
            <a:spAutoFit/>
          </a:bodyPr>
          <a:lstStyle/>
          <a:p>
            <a:pPr marL="12700">
              <a:lnSpc>
                <a:spcPct val="100000"/>
              </a:lnSpc>
              <a:spcBef>
                <a:spcPts val="105"/>
              </a:spcBef>
            </a:pPr>
            <a:r>
              <a:rPr spc="-5" dirty="0"/>
              <a:t>Container </a:t>
            </a:r>
            <a:r>
              <a:rPr dirty="0"/>
              <a:t>Orchestration</a:t>
            </a:r>
            <a:r>
              <a:rPr spc="-75" dirty="0"/>
              <a:t> </a:t>
            </a:r>
            <a:r>
              <a:rPr spc="-5" dirty="0"/>
              <a:t>Engine</a:t>
            </a:r>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38</a:t>
            </a: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3" name="object 3"/>
          <p:cNvSpPr txBox="1"/>
          <p:nvPr/>
        </p:nvSpPr>
        <p:spPr>
          <a:xfrm>
            <a:off x="292100" y="1290319"/>
            <a:ext cx="10664190" cy="1457960"/>
          </a:xfrm>
          <a:prstGeom prst="rect">
            <a:avLst/>
          </a:prstGeom>
        </p:spPr>
        <p:txBody>
          <a:bodyPr vert="horz" wrap="square" lIns="0" tIns="12065" rIns="0" bIns="0" rtlCol="0">
            <a:spAutoFit/>
          </a:bodyPr>
          <a:lstStyle/>
          <a:p>
            <a:pPr marL="287020" marR="5080" indent="-274320">
              <a:lnSpc>
                <a:spcPct val="100000"/>
              </a:lnSpc>
              <a:spcBef>
                <a:spcPts val="95"/>
              </a:spcBef>
              <a:buClr>
                <a:srgbClr val="C3082B"/>
              </a:buClr>
              <a:buSzPct val="89285"/>
              <a:buFont typeface="Wingdings"/>
              <a:buChar char=""/>
              <a:tabLst>
                <a:tab pos="286385" algn="l"/>
                <a:tab pos="287020" algn="l"/>
              </a:tabLst>
            </a:pPr>
            <a:r>
              <a:rPr sz="2800" spc="-10" dirty="0">
                <a:solidFill>
                  <a:srgbClr val="0C0A0A"/>
                </a:solidFill>
                <a:latin typeface="Calibri"/>
                <a:cs typeface="Calibri"/>
              </a:rPr>
              <a:t>Container orchestration </a:t>
            </a:r>
            <a:r>
              <a:rPr sz="2800" spc="-5" dirty="0">
                <a:solidFill>
                  <a:srgbClr val="0C0A0A"/>
                </a:solidFill>
                <a:latin typeface="Calibri"/>
                <a:cs typeface="Calibri"/>
              </a:rPr>
              <a:t>engine automates </a:t>
            </a:r>
            <a:r>
              <a:rPr sz="2800" spc="-10" dirty="0">
                <a:solidFill>
                  <a:srgbClr val="0C0A0A"/>
                </a:solidFill>
                <a:latin typeface="Calibri"/>
                <a:cs typeface="Calibri"/>
              </a:rPr>
              <a:t>deploying, scaling, </a:t>
            </a:r>
            <a:r>
              <a:rPr sz="2800" spc="-5" dirty="0">
                <a:solidFill>
                  <a:srgbClr val="0C0A0A"/>
                </a:solidFill>
                <a:latin typeface="Calibri"/>
                <a:cs typeface="Calibri"/>
              </a:rPr>
              <a:t>managing  containerized application on a group of the</a:t>
            </a:r>
            <a:r>
              <a:rPr sz="2800" spc="70" dirty="0">
                <a:solidFill>
                  <a:srgbClr val="0C0A0A"/>
                </a:solidFill>
                <a:latin typeface="Calibri"/>
                <a:cs typeface="Calibri"/>
              </a:rPr>
              <a:t> </a:t>
            </a:r>
            <a:r>
              <a:rPr sz="2800" spc="-10" dirty="0">
                <a:solidFill>
                  <a:srgbClr val="0C0A0A"/>
                </a:solidFill>
                <a:latin typeface="Calibri"/>
                <a:cs typeface="Calibri"/>
              </a:rPr>
              <a:t>servers.</a:t>
            </a:r>
            <a:endParaRPr sz="2800">
              <a:latin typeface="Calibri"/>
              <a:cs typeface="Calibri"/>
            </a:endParaRPr>
          </a:p>
          <a:p>
            <a:pPr marL="287020" indent="-274320">
              <a:lnSpc>
                <a:spcPct val="100000"/>
              </a:lnSpc>
              <a:spcBef>
                <a:spcPts val="1200"/>
              </a:spcBef>
              <a:buClr>
                <a:srgbClr val="C3082B"/>
              </a:buClr>
              <a:buSzPct val="89285"/>
              <a:buFont typeface="Wingdings"/>
              <a:buChar char=""/>
              <a:tabLst>
                <a:tab pos="286385" algn="l"/>
                <a:tab pos="287020" algn="l"/>
              </a:tabLst>
            </a:pPr>
            <a:r>
              <a:rPr sz="2800" spc="-5" dirty="0">
                <a:solidFill>
                  <a:srgbClr val="0C0A0A"/>
                </a:solidFill>
                <a:latin typeface="Calibri"/>
                <a:cs typeface="Calibri"/>
              </a:rPr>
              <a:t>It is known as</a:t>
            </a:r>
            <a:r>
              <a:rPr sz="2800" spc="45" dirty="0">
                <a:solidFill>
                  <a:srgbClr val="0C0A0A"/>
                </a:solidFill>
                <a:latin typeface="Calibri"/>
                <a:cs typeface="Calibri"/>
              </a:rPr>
              <a:t> </a:t>
            </a:r>
            <a:r>
              <a:rPr sz="2800" spc="-10" dirty="0">
                <a:solidFill>
                  <a:srgbClr val="0C0A0A"/>
                </a:solidFill>
                <a:latin typeface="Calibri"/>
                <a:cs typeface="Calibri"/>
              </a:rPr>
              <a:t>COE.</a:t>
            </a:r>
            <a:endParaRPr sz="2800">
              <a:latin typeface="Calibri"/>
              <a:cs typeface="Calibri"/>
            </a:endParaRPr>
          </a:p>
        </p:txBody>
      </p:sp>
      <p:sp>
        <p:nvSpPr>
          <p:cNvPr id="6" name="TextBox 5">
            <a:extLst>
              <a:ext uri="{FF2B5EF4-FFF2-40B4-BE49-F238E27FC236}">
                <a16:creationId xmlns="" xmlns:a16="http://schemas.microsoft.com/office/drawing/2014/main" id="{3FB1F4BA-0F12-4BD3-9A3B-6C523C79C1F7}"/>
              </a:ext>
            </a:extLst>
          </p:cNvPr>
          <p:cNvSpPr txBox="1"/>
          <p:nvPr/>
        </p:nvSpPr>
        <p:spPr>
          <a:xfrm>
            <a:off x="1295400" y="3581400"/>
            <a:ext cx="90678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Clustering</a:t>
            </a:r>
          </a:p>
          <a:p>
            <a:pPr marL="342900" indent="-342900">
              <a:buFont typeface="Arial" panose="020B0604020202020204" pitchFamily="34" charset="0"/>
              <a:buChar char="•"/>
            </a:pPr>
            <a:r>
              <a:rPr lang="en-US" sz="2400" dirty="0"/>
              <a:t>Scheduling</a:t>
            </a:r>
          </a:p>
          <a:p>
            <a:pPr marL="342900" indent="-342900">
              <a:buFont typeface="Arial" panose="020B0604020202020204" pitchFamily="34" charset="0"/>
              <a:buChar char="•"/>
            </a:pPr>
            <a:r>
              <a:rPr lang="en-US" sz="2400" dirty="0"/>
              <a:t>Scalability</a:t>
            </a:r>
          </a:p>
          <a:p>
            <a:pPr marL="342900" indent="-342900">
              <a:buFont typeface="Arial" panose="020B0604020202020204" pitchFamily="34" charset="0"/>
              <a:buChar char="•"/>
            </a:pPr>
            <a:r>
              <a:rPr lang="en-US" sz="2400" dirty="0"/>
              <a:t>LB</a:t>
            </a:r>
          </a:p>
          <a:p>
            <a:pPr marL="342900" indent="-342900">
              <a:buFont typeface="Arial" panose="020B0604020202020204" pitchFamily="34" charset="0"/>
              <a:buChar char="•"/>
            </a:pPr>
            <a:r>
              <a:rPr lang="en-US" sz="2400" dirty="0"/>
              <a:t>Fault tolerance</a:t>
            </a:r>
          </a:p>
          <a:p>
            <a:pPr marL="342900" indent="-342900">
              <a:buFont typeface="Arial" panose="020B0604020202020204" pitchFamily="34" charset="0"/>
              <a:buChar char="•"/>
            </a:pPr>
            <a:r>
              <a:rPr lang="en-US" sz="2400" dirty="0"/>
              <a:t>Deployment </a:t>
            </a:r>
          </a:p>
        </p:txBody>
      </p:sp>
      <p:sp>
        <p:nvSpPr>
          <p:cNvPr id="7" name="TextBox 6">
            <a:extLst>
              <a:ext uri="{FF2B5EF4-FFF2-40B4-BE49-F238E27FC236}">
                <a16:creationId xmlns="" xmlns:a16="http://schemas.microsoft.com/office/drawing/2014/main" id="{DF71DBA3-AAAC-439E-ABB6-B607DD433EE7}"/>
              </a:ext>
            </a:extLst>
          </p:cNvPr>
          <p:cNvSpPr txBox="1"/>
          <p:nvPr/>
        </p:nvSpPr>
        <p:spPr>
          <a:xfrm>
            <a:off x="692426" y="2748279"/>
            <a:ext cx="9435592" cy="707886"/>
          </a:xfrm>
          <a:prstGeom prst="rect">
            <a:avLst/>
          </a:prstGeom>
          <a:noFill/>
        </p:spPr>
        <p:txBody>
          <a:bodyPr wrap="square" rtlCol="0">
            <a:spAutoFit/>
          </a:bodyPr>
          <a:lstStyle/>
          <a:p>
            <a:r>
              <a:rPr lang="en-US" sz="4000" dirty="0"/>
              <a:t>COE Enables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r>
              <a:rPr spc="-5" dirty="0"/>
              <a:t>39</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 </a:t>
            </a:r>
            <a:r>
              <a:rPr spc="-10" dirty="0"/>
              <a:t>2019 </a:t>
            </a:r>
            <a:r>
              <a:rPr spc="-5" dirty="0"/>
              <a:t>Comviva Technologies Limited. All rights</a:t>
            </a:r>
            <a:r>
              <a:rPr spc="105" dirty="0"/>
              <a:t> </a:t>
            </a:r>
            <a:r>
              <a:rPr spc="-10" dirty="0"/>
              <a:t>reserved.</a:t>
            </a:r>
          </a:p>
        </p:txBody>
      </p:sp>
      <p:sp>
        <p:nvSpPr>
          <p:cNvPr id="5" name="TextBox 4">
            <a:extLst>
              <a:ext uri="{FF2B5EF4-FFF2-40B4-BE49-F238E27FC236}">
                <a16:creationId xmlns="" xmlns:a16="http://schemas.microsoft.com/office/drawing/2014/main" id="{EDDFF1DA-26AB-4959-B577-13B0B55ABE59}"/>
              </a:ext>
            </a:extLst>
          </p:cNvPr>
          <p:cNvSpPr txBox="1"/>
          <p:nvPr/>
        </p:nvSpPr>
        <p:spPr>
          <a:xfrm>
            <a:off x="546608" y="346505"/>
            <a:ext cx="7115810" cy="769441"/>
          </a:xfrm>
          <a:prstGeom prst="rect">
            <a:avLst/>
          </a:prstGeom>
          <a:noFill/>
        </p:spPr>
        <p:txBody>
          <a:bodyPr wrap="square" rtlCol="0">
            <a:spAutoFit/>
          </a:bodyPr>
          <a:lstStyle/>
          <a:p>
            <a:r>
              <a:rPr lang="en-US" sz="4400" dirty="0"/>
              <a:t>COE Not Always Required ?</a:t>
            </a:r>
          </a:p>
        </p:txBody>
      </p:sp>
      <p:pic>
        <p:nvPicPr>
          <p:cNvPr id="7" name="Picture 6" descr="A screenshot of a cell phone&#10;&#10;Description automatically generated">
            <a:extLst>
              <a:ext uri="{FF2B5EF4-FFF2-40B4-BE49-F238E27FC236}">
                <a16:creationId xmlns="" xmlns:a16="http://schemas.microsoft.com/office/drawing/2014/main" id="{AB9123BC-1C0F-436B-A8F7-031B29475223}"/>
              </a:ext>
            </a:extLst>
          </p:cNvPr>
          <p:cNvPicPr>
            <a:picLocks noChangeAspect="1"/>
          </p:cNvPicPr>
          <p:nvPr/>
        </p:nvPicPr>
        <p:blipFill rotWithShape="1">
          <a:blip r:embed="rId2">
            <a:extLst>
              <a:ext uri="{28A0092B-C50C-407E-A947-70E740481C1C}">
                <a14:useLocalDpi xmlns:a14="http://schemas.microsoft.com/office/drawing/2010/main" val="0"/>
              </a:ext>
            </a:extLst>
          </a:blip>
          <a:srcRect l="1095" t="13333" r="3319" b="7778"/>
          <a:stretch/>
        </p:blipFill>
        <p:spPr>
          <a:xfrm>
            <a:off x="0" y="1752600"/>
            <a:ext cx="7962901" cy="43826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C0A0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1032</Words>
  <Application>Microsoft Office PowerPoint</Application>
  <PresentationFormat>Widescreen</PresentationFormat>
  <Paragraphs>204</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PowerPoint Presentation</vt:lpstr>
      <vt:lpstr>PowerPoint Presentation</vt:lpstr>
      <vt:lpstr>What is Serverless?</vt:lpstr>
      <vt:lpstr>Compute Without Server</vt:lpstr>
      <vt:lpstr>What is Serverless?</vt:lpstr>
      <vt:lpstr>What is Serverless</vt:lpstr>
      <vt:lpstr>What is Container</vt:lpstr>
      <vt:lpstr>Container Orchestration Engine</vt:lpstr>
      <vt:lpstr>PowerPoint Presentation</vt:lpstr>
      <vt:lpstr>Kubernetes Arch</vt:lpstr>
      <vt:lpstr>History of Serverless</vt:lpstr>
      <vt:lpstr>Serverless SRM</vt:lpstr>
      <vt:lpstr>FaaS vs PaaS ?</vt:lpstr>
      <vt:lpstr>FaaS vs PaaS</vt:lpstr>
      <vt:lpstr>Market Serverless Offerings</vt:lpstr>
      <vt:lpstr>State of Serverless in CNCF is Serverless</vt:lpstr>
      <vt:lpstr>State of Serverless in CNCF is Serverless</vt:lpstr>
      <vt:lpstr>Serverless Application Use Cases</vt:lpstr>
      <vt:lpstr>Web Applications and Backends</vt:lpstr>
      <vt:lpstr>Batch Application</vt:lpstr>
      <vt:lpstr>Event Driven Application</vt:lpstr>
      <vt:lpstr>Data processing</vt:lpstr>
      <vt:lpstr>When to use Serverless? When to use k8s?</vt:lpstr>
      <vt:lpstr>PowerPoint Presentation</vt:lpstr>
      <vt:lpstr>PowerPoint Presentation</vt:lpstr>
      <vt:lpstr>Serverless vs Container</vt:lpstr>
      <vt:lpstr>Serverless vs Container</vt:lpstr>
      <vt:lpstr>Money Matters</vt:lpstr>
      <vt:lpstr>FaaS Offerings Comparison</vt:lpstr>
      <vt:lpstr>Demo Time</vt:lpstr>
      <vt:lpstr>Serverless 101</vt:lpstr>
      <vt:lpstr>Serverless Arch</vt:lpstr>
      <vt:lpstr>Functions into apps</vt:lpstr>
      <vt:lpstr>Upcoming session.. Agenda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Kankane</dc:creator>
  <cp:lastModifiedBy>Ashok Kumar2</cp:lastModifiedBy>
  <cp:revision>173</cp:revision>
  <dcterms:created xsi:type="dcterms:W3CDTF">2020-09-13T11:57:24Z</dcterms:created>
  <dcterms:modified xsi:type="dcterms:W3CDTF">2020-10-28T20:37:08Z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2020-08-12T00:00:00Z</vt:filetime>
  </property>
  <property fmtid="{D5CDD505-2E9C-101B-9397-08002B2CF9AE}" pid="3" name="Creator">
    <vt:lpwstr>Microsoft® PowerPoint® 2010</vt:lpwstr>
  </property>
  <property fmtid="{D5CDD505-2E9C-101B-9397-08002B2CF9AE}" pid="4" name="LastSaved">
    <vt:filetime>2020-09-13T00:00:00Z</vt:filetime>
  </property>
</Properties>
</file>