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gulothu ashok" userId="c7b1f762bf009073" providerId="LiveId" clId="{CC7377EC-D196-41D6-9622-487A44313E12}"/>
    <pc:docChg chg="custSel modSld">
      <pc:chgData name="gugulothu ashok" userId="c7b1f762bf009073" providerId="LiveId" clId="{CC7377EC-D196-41D6-9622-487A44313E12}" dt="2023-03-20T18:42:38.332" v="63" actId="14100"/>
      <pc:docMkLst>
        <pc:docMk/>
      </pc:docMkLst>
      <pc:sldChg chg="addSp delSp modSp mod">
        <pc:chgData name="gugulothu ashok" userId="c7b1f762bf009073" providerId="LiveId" clId="{CC7377EC-D196-41D6-9622-487A44313E12}" dt="2023-03-20T18:42:38.332" v="63" actId="14100"/>
        <pc:sldMkLst>
          <pc:docMk/>
          <pc:sldMk cId="2794577504" sldId="261"/>
        </pc:sldMkLst>
        <pc:spChg chg="add mod">
          <ac:chgData name="gugulothu ashok" userId="c7b1f762bf009073" providerId="LiveId" clId="{CC7377EC-D196-41D6-9622-487A44313E12}" dt="2023-03-20T18:39:41.745" v="43" actId="1076"/>
          <ac:spMkLst>
            <pc:docMk/>
            <pc:sldMk cId="2794577504" sldId="261"/>
            <ac:spMk id="3" creationId="{1A73BED8-2164-8AC8-0A25-0AFEA8554E55}"/>
          </ac:spMkLst>
        </pc:spChg>
        <pc:spChg chg="add del mod">
          <ac:chgData name="gugulothu ashok" userId="c7b1f762bf009073" providerId="LiveId" clId="{CC7377EC-D196-41D6-9622-487A44313E12}" dt="2023-03-20T18:40:13.845" v="49" actId="21"/>
          <ac:spMkLst>
            <pc:docMk/>
            <pc:sldMk cId="2794577504" sldId="261"/>
            <ac:spMk id="7" creationId="{534F3615-528E-CA3F-D476-12B006BD3727}"/>
          </ac:spMkLst>
        </pc:spChg>
        <pc:spChg chg="add mod">
          <ac:chgData name="gugulothu ashok" userId="c7b1f762bf009073" providerId="LiveId" clId="{CC7377EC-D196-41D6-9622-487A44313E12}" dt="2023-03-20T18:42:38.332" v="63" actId="14100"/>
          <ac:spMkLst>
            <pc:docMk/>
            <pc:sldMk cId="2794577504" sldId="261"/>
            <ac:spMk id="8" creationId="{DA2DB129-7699-ED1B-9008-302F5B2FC549}"/>
          </ac:spMkLst>
        </pc:spChg>
        <pc:cxnChg chg="add mod">
          <ac:chgData name="gugulothu ashok" userId="c7b1f762bf009073" providerId="LiveId" clId="{CC7377EC-D196-41D6-9622-487A44313E12}" dt="2023-03-20T18:41:01.032" v="51" actId="1076"/>
          <ac:cxnSpMkLst>
            <pc:docMk/>
            <pc:sldMk cId="2794577504" sldId="261"/>
            <ac:cxnSpMk id="5" creationId="{E56612D2-DBE7-E3BD-7043-936B926DB4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D00802-D1C4-93A1-451F-BEC86F276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081" y="1361440"/>
            <a:ext cx="9641690" cy="5013960"/>
          </a:xfrm>
        </p:spPr>
        <p:txBody>
          <a:bodyPr/>
          <a:lstStyle/>
          <a:p>
            <a:endParaRPr lang="en-US" sz="3200" dirty="0"/>
          </a:p>
          <a:p>
            <a:r>
              <a:rPr lang="en-US" sz="4000" dirty="0"/>
              <a:t>DATA ENCRYPTION AND DECRYPTION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FDD5FA-E2B1-3E44-9187-6C672ABF477F}"/>
              </a:ext>
            </a:extLst>
          </p:cNvPr>
          <p:cNvCxnSpPr>
            <a:cxnSpLocks/>
          </p:cNvCxnSpPr>
          <p:nvPr/>
        </p:nvCxnSpPr>
        <p:spPr>
          <a:xfrm flipV="1">
            <a:off x="1422400" y="2794000"/>
            <a:ext cx="9133840" cy="11176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5400000" sy="96000" rotWithShape="0">
              <a:srgbClr val="000000">
                <a:alpha val="54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6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822-C4E0-A4F4-CA76-49DE9DE7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6" y="-101599"/>
            <a:ext cx="10622640" cy="12192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4580-52E0-C6DC-B259-A88E5163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19" y="965200"/>
            <a:ext cx="9062837" cy="6024880"/>
          </a:xfrm>
        </p:spPr>
        <p:txBody>
          <a:bodyPr>
            <a:normAutofit/>
          </a:bodyPr>
          <a:lstStyle/>
          <a:p>
            <a:r>
              <a:rPr lang="en-US" sz="2400" dirty="0"/>
              <a:t>We developed this project which is completely relying on the bit manipulation </a:t>
            </a:r>
            <a:r>
              <a:rPr lang="en-US" sz="2400" dirty="0" err="1"/>
              <a:t>concept,current</a:t>
            </a:r>
            <a:r>
              <a:rPr lang="en-US" sz="2400" dirty="0"/>
              <a:t> system information like date, time(including millisecond) and system developed ASCII values(signed).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		</a:t>
            </a:r>
          </a:p>
          <a:p>
            <a:pPr marL="0" indent="0">
              <a:buNone/>
            </a:pPr>
            <a:r>
              <a:rPr lang="en-IN" sz="2800" b="1" dirty="0"/>
              <a:t>		A quick recall on char data type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char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D29A38-251D-F77C-7458-1D2A7A722B57}"/>
              </a:ext>
            </a:extLst>
          </p:cNvPr>
          <p:cNvCxnSpPr>
            <a:cxnSpLocks/>
          </p:cNvCxnSpPr>
          <p:nvPr/>
        </p:nvCxnSpPr>
        <p:spPr>
          <a:xfrm flipV="1">
            <a:off x="2143760" y="4734560"/>
            <a:ext cx="589280" cy="25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0FF6542-7C32-F042-7FFA-311F6444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0335"/>
              </p:ext>
            </p:extLst>
          </p:nvPr>
        </p:nvGraphicFramePr>
        <p:xfrm>
          <a:off x="2834640" y="4549140"/>
          <a:ext cx="3068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320">
                  <a:extLst>
                    <a:ext uri="{9D8B030D-6E8A-4147-A177-3AD203B41FA5}">
                      <a16:colId xmlns:a16="http://schemas.microsoft.com/office/drawing/2014/main" val="3416273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Signed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 byte(8 bits)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704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ADEFA-B24A-69CB-79FD-EE15F97FC1D0}"/>
              </a:ext>
            </a:extLst>
          </p:cNvPr>
          <p:cNvCxnSpPr>
            <a:cxnSpLocks/>
          </p:cNvCxnSpPr>
          <p:nvPr/>
        </p:nvCxnSpPr>
        <p:spPr>
          <a:xfrm>
            <a:off x="2164080" y="5049520"/>
            <a:ext cx="56896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6C61267-C416-2DEF-810D-A0008AC15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07405"/>
              </p:ext>
            </p:extLst>
          </p:nvPr>
        </p:nvGraphicFramePr>
        <p:xfrm>
          <a:off x="2834639" y="5232400"/>
          <a:ext cx="30683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319">
                  <a:extLst>
                    <a:ext uri="{9D8B030D-6E8A-4147-A177-3AD203B41FA5}">
                      <a16:colId xmlns:a16="http://schemas.microsoft.com/office/drawing/2014/main" val="199464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 byte(8 bit)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67876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6347DEC-9178-4FB0-FC7D-854E7CFD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4051"/>
              </p:ext>
            </p:extLst>
          </p:nvPr>
        </p:nvGraphicFramePr>
        <p:xfrm>
          <a:off x="6309476" y="4732020"/>
          <a:ext cx="404368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0">
                  <a:extLst>
                    <a:ext uri="{9D8B030D-6E8A-4147-A177-3AD203B41FA5}">
                      <a16:colId xmlns:a16="http://schemas.microsoft.com/office/drawing/2014/main" val="471836279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r>
                        <a:rPr lang="en-US" dirty="0"/>
                        <a:t>Which means, it has capacity to </a:t>
                      </a:r>
                    </a:p>
                    <a:p>
                      <a:r>
                        <a:rPr lang="en-US" dirty="0"/>
                        <a:t>Store 2^8=256 Characters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72267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BC1F210-DA7E-87CE-8BDD-D80189A76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76586"/>
              </p:ext>
            </p:extLst>
          </p:nvPr>
        </p:nvGraphicFramePr>
        <p:xfrm>
          <a:off x="2834640" y="5915660"/>
          <a:ext cx="52628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290726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Signed format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it has the range [-128,127]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Unsigned format  it has the range [0,255]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263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9C7AE9-CBE4-9CCC-D379-97D9252CEEE1}"/>
              </a:ext>
            </a:extLst>
          </p:cNvPr>
          <p:cNvCxnSpPr>
            <a:cxnSpLocks/>
          </p:cNvCxnSpPr>
          <p:nvPr/>
        </p:nvCxnSpPr>
        <p:spPr>
          <a:xfrm>
            <a:off x="4177912" y="854054"/>
            <a:ext cx="3513208" cy="0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sy="96000" rotWithShape="0">
              <a:srgbClr val="000000">
                <a:alpha val="54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1DB89D8-973E-C285-03CA-406F5C2E9616}"/>
              </a:ext>
            </a:extLst>
          </p:cNvPr>
          <p:cNvGrpSpPr/>
          <p:nvPr/>
        </p:nvGrpSpPr>
        <p:grpSpPr>
          <a:xfrm>
            <a:off x="177666" y="876562"/>
            <a:ext cx="7308575" cy="4742121"/>
            <a:chOff x="1286539" y="515679"/>
            <a:chExt cx="8654468" cy="58562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260BDF-1CF7-4BEC-4E2C-2C132F52B25A}"/>
                </a:ext>
              </a:extLst>
            </p:cNvPr>
            <p:cNvSpPr/>
            <p:nvPr/>
          </p:nvSpPr>
          <p:spPr>
            <a:xfrm>
              <a:off x="3295636" y="1237570"/>
              <a:ext cx="5029000" cy="475283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23D226-792C-BCF1-B540-97F31A6CE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31381" y="2984922"/>
              <a:ext cx="565909" cy="21577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D87A2C-FEE1-7372-EB3C-517029F43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90983" y="3852124"/>
              <a:ext cx="61939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D86570-560A-DFA4-7FF8-0B97E65CD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381" y="4449730"/>
              <a:ext cx="632171" cy="2696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594679-332D-2F9C-2C6F-D464E0E0A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543" y="4172916"/>
              <a:ext cx="644169" cy="8246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727C83-05D9-F4B4-FF31-CAF88A28729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543" y="3424705"/>
              <a:ext cx="661262" cy="10662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5004B8-4D02-AB64-5E02-9507B40FF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1141" y="4731656"/>
              <a:ext cx="598482" cy="33062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A905DD-FF5F-47CF-3756-A9CCC3690DBF}"/>
                </a:ext>
              </a:extLst>
            </p:cNvPr>
            <p:cNvCxnSpPr>
              <a:cxnSpLocks/>
            </p:cNvCxnSpPr>
            <p:nvPr/>
          </p:nvCxnSpPr>
          <p:spPr>
            <a:xfrm>
              <a:off x="3193212" y="2589910"/>
              <a:ext cx="512014" cy="3083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A62E55-2DA7-CCF9-369B-1D17CF2FAA1E}"/>
                </a:ext>
              </a:extLst>
            </p:cNvPr>
            <p:cNvCxnSpPr>
              <a:cxnSpLocks/>
            </p:cNvCxnSpPr>
            <p:nvPr/>
          </p:nvCxnSpPr>
          <p:spPr>
            <a:xfrm>
              <a:off x="3382844" y="2235835"/>
              <a:ext cx="525058" cy="35407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6D0EC-63D5-42F7-96FF-8417A9E9C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2844" y="5034114"/>
              <a:ext cx="592499" cy="38742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262D9D-8336-297B-2F16-004DD5A72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5298" y="2824286"/>
              <a:ext cx="643759" cy="22196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6A019C9-3660-81E0-F428-64FA9DF16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4163" y="3716343"/>
              <a:ext cx="70460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6B02BD-6BE5-91C0-5F66-B5E39FA1F7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9921" y="4331079"/>
              <a:ext cx="719137" cy="27738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23D1D1-1F73-62E3-0622-1935250A8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8048" y="4046332"/>
              <a:ext cx="732783" cy="848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341B17-9AFD-4BEB-79A8-072BA2655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8602" y="3317776"/>
              <a:ext cx="675591" cy="6857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4DC612-B74C-9DE7-E053-A2A685BB3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3758" y="4621087"/>
              <a:ext cx="680812" cy="34010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37DA9C-41F0-C947-89D8-06D98FEA9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2515" y="2417951"/>
              <a:ext cx="582451" cy="31717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95BAE1-662F-AB70-E97A-E6665B5E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59" y="2077844"/>
              <a:ext cx="507634" cy="34010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F051EC-2FD5-C037-6F02-65C3097F3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5240" y="4932214"/>
              <a:ext cx="674006" cy="39853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48F4C5-651A-5E64-0A8D-F294777B3DEA}"/>
                </a:ext>
              </a:extLst>
            </p:cNvPr>
            <p:cNvGrpSpPr/>
            <p:nvPr/>
          </p:nvGrpSpPr>
          <p:grpSpPr>
            <a:xfrm rot="16200000">
              <a:off x="5257991" y="3688136"/>
              <a:ext cx="1164601" cy="4202890"/>
              <a:chOff x="9215901" y="1922189"/>
              <a:chExt cx="1165839" cy="340092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B7E674-4819-1C40-50A7-1ED01C772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6849" y="2738700"/>
                <a:ext cx="608432" cy="22886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82F3BF0-C645-BED8-6E46-0CE7407BF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5901" y="3658502"/>
                <a:ext cx="66594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F031075-C2EC-6548-745D-A01444A25D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849" y="4292357"/>
                <a:ext cx="679674" cy="28600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BA3D12-7F65-08C9-732B-34A2310C0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2306" y="3998754"/>
                <a:ext cx="692572" cy="874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CBCE01D-39F6-7893-B862-53438308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2306" y="3205159"/>
                <a:ext cx="710950" cy="11309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20C77AC-7CBD-A6E6-3AE2-9BB797AC4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0115" y="4591385"/>
                <a:ext cx="643452" cy="35068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835E526-CE9A-4EC5-6665-7DF7885D3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839" y="2319728"/>
                <a:ext cx="550488" cy="32703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998436A-04EA-3938-C492-98172D008AA1}"/>
                  </a:ext>
                </a:extLst>
              </p:cNvPr>
              <p:cNvCxnSpPr/>
              <p:nvPr/>
            </p:nvCxnSpPr>
            <p:spPr>
              <a:xfrm>
                <a:off x="9818829" y="1922189"/>
                <a:ext cx="490402" cy="39753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DCBE782-703E-6F17-3DB3-630798FCFA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4720" y="4912189"/>
                <a:ext cx="637020" cy="41092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0CEE1F-4908-D8E2-B128-903E6B36D4FB}"/>
                </a:ext>
              </a:extLst>
            </p:cNvPr>
            <p:cNvGrpSpPr/>
            <p:nvPr/>
          </p:nvGrpSpPr>
          <p:grpSpPr>
            <a:xfrm rot="5103944">
              <a:off x="5286034" y="149208"/>
              <a:ext cx="859918" cy="2113212"/>
              <a:chOff x="4467935" y="2079497"/>
              <a:chExt cx="875426" cy="225863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A4FDFE5-4626-E45E-87E2-F34AF1CAF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8883" y="2498469"/>
                <a:ext cx="608432" cy="22886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18B0BAC-20FD-83E6-5669-2FACC8040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935" y="3418271"/>
                <a:ext cx="66594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B581-C001-B3C8-D5FF-FEAFF45FE7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8883" y="4052126"/>
                <a:ext cx="679674" cy="28600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99180F5-D542-A21E-1E5E-448F51330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4340" y="3758523"/>
                <a:ext cx="692572" cy="874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7EDF648-C4D5-9E09-63ED-5994E992D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340" y="2964928"/>
                <a:ext cx="710950" cy="11309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B8A66F1-7677-DE5D-0378-274BFFF69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2873" y="2079497"/>
                <a:ext cx="550488" cy="32703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BD5C28-E2DC-8F91-91B7-18A2381F0996}"/>
                </a:ext>
              </a:extLst>
            </p:cNvPr>
            <p:cNvCxnSpPr>
              <a:cxnSpLocks/>
            </p:cNvCxnSpPr>
            <p:nvPr/>
          </p:nvCxnSpPr>
          <p:spPr>
            <a:xfrm>
              <a:off x="4343615" y="1199944"/>
              <a:ext cx="394759" cy="5682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9516E1-CEC2-4BEC-0A20-0DA3405C7763}"/>
                </a:ext>
              </a:extLst>
            </p:cNvPr>
            <p:cNvCxnSpPr>
              <a:cxnSpLocks/>
            </p:cNvCxnSpPr>
            <p:nvPr/>
          </p:nvCxnSpPr>
          <p:spPr>
            <a:xfrm>
              <a:off x="4013194" y="1426094"/>
              <a:ext cx="496018" cy="5127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D23ADF-4326-32BF-3D84-514D9773DA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0092" y="1675882"/>
              <a:ext cx="513012" cy="4303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D0658E-A68E-4A65-5552-41A8FB8DAD92}"/>
                </a:ext>
              </a:extLst>
            </p:cNvPr>
            <p:cNvCxnSpPr>
              <a:cxnSpLocks/>
            </p:cNvCxnSpPr>
            <p:nvPr/>
          </p:nvCxnSpPr>
          <p:spPr>
            <a:xfrm>
              <a:off x="3597291" y="1954426"/>
              <a:ext cx="542907" cy="37163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CAB1EE1-8E05-1D7D-07A2-8072DBAC8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814" y="1135890"/>
              <a:ext cx="350611" cy="53999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D92963-E555-9F30-E9FC-C7D227A4C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436" y="1338210"/>
              <a:ext cx="345242" cy="47023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AD3697-C1D7-BC9F-9D5C-E88358421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4029" y="1847158"/>
              <a:ext cx="511942" cy="37201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5ACBC1-127A-A4CC-BD92-CC2A4A988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298" y="1571518"/>
              <a:ext cx="432086" cy="41448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E731C9-DAE5-6C75-C849-B8EA1EEA08B9}"/>
                </a:ext>
              </a:extLst>
            </p:cNvPr>
            <p:cNvSpPr txBox="1"/>
            <p:nvPr/>
          </p:nvSpPr>
          <p:spPr>
            <a:xfrm>
              <a:off x="8938769" y="3531676"/>
              <a:ext cx="31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D4B431-09D2-353A-93AA-3258594DE434}"/>
                </a:ext>
              </a:extLst>
            </p:cNvPr>
            <p:cNvSpPr txBox="1"/>
            <p:nvPr/>
          </p:nvSpPr>
          <p:spPr>
            <a:xfrm>
              <a:off x="8938769" y="3988251"/>
              <a:ext cx="25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564EA5-321D-A317-61AD-9C5EB3014030}"/>
                </a:ext>
              </a:extLst>
            </p:cNvPr>
            <p:cNvSpPr txBox="1"/>
            <p:nvPr/>
          </p:nvSpPr>
          <p:spPr>
            <a:xfrm>
              <a:off x="8834192" y="4469769"/>
              <a:ext cx="76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4C54BB-B7BC-0B47-9E90-F7346583A71D}"/>
                </a:ext>
              </a:extLst>
            </p:cNvPr>
            <p:cNvSpPr txBox="1"/>
            <p:nvPr/>
          </p:nvSpPr>
          <p:spPr>
            <a:xfrm>
              <a:off x="8617747" y="4849449"/>
              <a:ext cx="12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FD67D39-E711-B17F-E260-4837BA03CB88}"/>
                </a:ext>
              </a:extLst>
            </p:cNvPr>
            <p:cNvSpPr txBox="1"/>
            <p:nvPr/>
          </p:nvSpPr>
          <p:spPr>
            <a:xfrm>
              <a:off x="8393332" y="5227828"/>
              <a:ext cx="11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521E7D-1342-DC71-D3BD-E4E4685B52AD}"/>
                </a:ext>
              </a:extLst>
            </p:cNvPr>
            <p:cNvSpPr txBox="1"/>
            <p:nvPr/>
          </p:nvSpPr>
          <p:spPr>
            <a:xfrm>
              <a:off x="5129874" y="3290127"/>
              <a:ext cx="1884269" cy="45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Signed Char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9DCC70-59D9-FC91-7A05-4F841984B2D6}"/>
                </a:ext>
              </a:extLst>
            </p:cNvPr>
            <p:cNvSpPr txBox="1"/>
            <p:nvPr/>
          </p:nvSpPr>
          <p:spPr>
            <a:xfrm>
              <a:off x="2301424" y="3200701"/>
              <a:ext cx="661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sz="1400" dirty="0"/>
                <a:t>128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720CCB-5FBD-4BE2-1288-6BD33E50085D}"/>
                </a:ext>
              </a:extLst>
            </p:cNvPr>
            <p:cNvSpPr txBox="1"/>
            <p:nvPr/>
          </p:nvSpPr>
          <p:spPr>
            <a:xfrm>
              <a:off x="2453257" y="2761553"/>
              <a:ext cx="705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sz="1400" dirty="0"/>
                <a:t>127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C00D10-F6E7-C092-72C9-9DC5EA3F9868}"/>
                </a:ext>
              </a:extLst>
            </p:cNvPr>
            <p:cNvSpPr txBox="1"/>
            <p:nvPr/>
          </p:nvSpPr>
          <p:spPr>
            <a:xfrm>
              <a:off x="2603732" y="2318178"/>
              <a:ext cx="773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sz="1400" dirty="0"/>
                <a:t>126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5C8513-5788-0C2F-6C54-B0F6F16DC7EC}"/>
                </a:ext>
              </a:extLst>
            </p:cNvPr>
            <p:cNvSpPr txBox="1"/>
            <p:nvPr/>
          </p:nvSpPr>
          <p:spPr>
            <a:xfrm>
              <a:off x="2801299" y="1965524"/>
              <a:ext cx="9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sz="1400" dirty="0"/>
                <a:t>125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21BE16-19A7-87D7-003D-37136DE2252F}"/>
                </a:ext>
              </a:extLst>
            </p:cNvPr>
            <p:cNvSpPr txBox="1"/>
            <p:nvPr/>
          </p:nvSpPr>
          <p:spPr>
            <a:xfrm>
              <a:off x="3022235" y="1664567"/>
              <a:ext cx="77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sz="1400" dirty="0"/>
                <a:t>124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9DF95D-BED0-262C-888F-0992E520FA9F}"/>
                </a:ext>
              </a:extLst>
            </p:cNvPr>
            <p:cNvSpPr txBox="1"/>
            <p:nvPr/>
          </p:nvSpPr>
          <p:spPr>
            <a:xfrm>
              <a:off x="2349353" y="3633025"/>
              <a:ext cx="619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71FAEC-83CF-7C01-6F4B-EE3376D43E4F}"/>
                </a:ext>
              </a:extLst>
            </p:cNvPr>
            <p:cNvSpPr txBox="1"/>
            <p:nvPr/>
          </p:nvSpPr>
          <p:spPr>
            <a:xfrm>
              <a:off x="2345113" y="4029484"/>
              <a:ext cx="760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F08CE3-EF39-3B46-60B0-7884474DAEA0}"/>
                </a:ext>
              </a:extLst>
            </p:cNvPr>
            <p:cNvSpPr txBox="1"/>
            <p:nvPr/>
          </p:nvSpPr>
          <p:spPr>
            <a:xfrm>
              <a:off x="2660856" y="4920756"/>
              <a:ext cx="807658" cy="38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8E915F-5ACB-D2FC-6282-7B8A3A4C4107}"/>
                </a:ext>
              </a:extLst>
            </p:cNvPr>
            <p:cNvSpPr txBox="1"/>
            <p:nvPr/>
          </p:nvSpPr>
          <p:spPr>
            <a:xfrm>
              <a:off x="8834192" y="3087800"/>
              <a:ext cx="67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F6678D-2371-43F4-96A7-C5854BA471C2}"/>
                </a:ext>
              </a:extLst>
            </p:cNvPr>
            <p:cNvSpPr txBox="1"/>
            <p:nvPr/>
          </p:nvSpPr>
          <p:spPr>
            <a:xfrm>
              <a:off x="8794948" y="2565934"/>
              <a:ext cx="75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830564-28F1-9F97-6CF0-3F3A82AF78E6}"/>
                </a:ext>
              </a:extLst>
            </p:cNvPr>
            <p:cNvSpPr txBox="1"/>
            <p:nvPr/>
          </p:nvSpPr>
          <p:spPr>
            <a:xfrm>
              <a:off x="8604029" y="2139862"/>
              <a:ext cx="460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66BB88-3770-A179-9B93-16BA3D19EC78}"/>
                </a:ext>
              </a:extLst>
            </p:cNvPr>
            <p:cNvSpPr txBox="1"/>
            <p:nvPr/>
          </p:nvSpPr>
          <p:spPr>
            <a:xfrm>
              <a:off x="8322606" y="1778758"/>
              <a:ext cx="582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89686C-8B49-028E-8F6B-E9C5C52C0E1C}"/>
                </a:ext>
              </a:extLst>
            </p:cNvPr>
            <p:cNvSpPr txBox="1"/>
            <p:nvPr/>
          </p:nvSpPr>
          <p:spPr>
            <a:xfrm>
              <a:off x="8107329" y="1526664"/>
              <a:ext cx="57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6D0BA13-78D9-EE50-1CF3-A4C54BD5B930}"/>
                </a:ext>
              </a:extLst>
            </p:cNvPr>
            <p:cNvCxnSpPr>
              <a:endCxn id="58" idx="1"/>
            </p:cNvCxnSpPr>
            <p:nvPr/>
          </p:nvCxnSpPr>
          <p:spPr>
            <a:xfrm>
              <a:off x="2025504" y="3385367"/>
              <a:ext cx="275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426360-CD5A-E4E6-F0E0-F2673F9A1AAD}"/>
                </a:ext>
              </a:extLst>
            </p:cNvPr>
            <p:cNvSpPr txBox="1"/>
            <p:nvPr/>
          </p:nvSpPr>
          <p:spPr>
            <a:xfrm>
              <a:off x="1592370" y="3200700"/>
              <a:ext cx="729337" cy="38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128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F5CDAD-A3CB-F072-9FA3-A453D682EE1F}"/>
                </a:ext>
              </a:extLst>
            </p:cNvPr>
            <p:cNvCxnSpPr>
              <a:endCxn id="59" idx="1"/>
            </p:cNvCxnSpPr>
            <p:nvPr/>
          </p:nvCxnSpPr>
          <p:spPr>
            <a:xfrm>
              <a:off x="2163463" y="2935266"/>
              <a:ext cx="289793" cy="1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385127-E0E9-C19F-7712-116483B182A2}"/>
                </a:ext>
              </a:extLst>
            </p:cNvPr>
            <p:cNvSpPr txBox="1"/>
            <p:nvPr/>
          </p:nvSpPr>
          <p:spPr>
            <a:xfrm>
              <a:off x="1675661" y="2712820"/>
              <a:ext cx="751966" cy="38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129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11496A1-4063-AC75-5917-A5FC9A1F8308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2345113" y="2412873"/>
              <a:ext cx="258620" cy="89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104D0D-602E-8609-99EB-A3FF2730422A}"/>
                </a:ext>
              </a:extLst>
            </p:cNvPr>
            <p:cNvSpPr txBox="1"/>
            <p:nvPr/>
          </p:nvSpPr>
          <p:spPr>
            <a:xfrm>
              <a:off x="1783123" y="2185536"/>
              <a:ext cx="681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130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6B1A3E5-CC4B-5468-88DF-5E2756A7AE6A}"/>
                </a:ext>
              </a:extLst>
            </p:cNvPr>
            <p:cNvCxnSpPr>
              <a:endCxn id="61" idx="1"/>
            </p:cNvCxnSpPr>
            <p:nvPr/>
          </p:nvCxnSpPr>
          <p:spPr>
            <a:xfrm>
              <a:off x="2497511" y="1985997"/>
              <a:ext cx="303787" cy="164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2F4142-6EAA-266D-3B5D-CFD2764A0982}"/>
                </a:ext>
              </a:extLst>
            </p:cNvPr>
            <p:cNvSpPr txBox="1"/>
            <p:nvPr/>
          </p:nvSpPr>
          <p:spPr>
            <a:xfrm>
              <a:off x="2039820" y="1742562"/>
              <a:ext cx="58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202B585-69A6-CC81-0712-9C7DC9F1CBCB}"/>
                </a:ext>
              </a:extLst>
            </p:cNvPr>
            <p:cNvCxnSpPr/>
            <p:nvPr/>
          </p:nvCxnSpPr>
          <p:spPr>
            <a:xfrm>
              <a:off x="2962685" y="1664567"/>
              <a:ext cx="237996" cy="103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DD0C00E-27E4-0277-5036-E0C7390FBB69}"/>
                </a:ext>
              </a:extLst>
            </p:cNvPr>
            <p:cNvSpPr txBox="1"/>
            <p:nvPr/>
          </p:nvSpPr>
          <p:spPr>
            <a:xfrm>
              <a:off x="2397220" y="1362055"/>
              <a:ext cx="765050" cy="38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132</a:t>
              </a: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BAC84E31-D8E3-BCA0-DD1A-3015EB901F28}"/>
                </a:ext>
              </a:extLst>
            </p:cNvPr>
            <p:cNvSpPr/>
            <p:nvPr/>
          </p:nvSpPr>
          <p:spPr>
            <a:xfrm>
              <a:off x="1605517" y="515679"/>
              <a:ext cx="45719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08B50B2-527F-CF3C-C41D-7F36E269499A}"/>
                </a:ext>
              </a:extLst>
            </p:cNvPr>
            <p:cNvSpPr/>
            <p:nvPr/>
          </p:nvSpPr>
          <p:spPr>
            <a:xfrm flipH="1">
              <a:off x="1286539" y="993038"/>
              <a:ext cx="3257140" cy="4041077"/>
            </a:xfrm>
            <a:prstGeom prst="arc">
              <a:avLst>
                <a:gd name="adj1" fmla="val 16200000"/>
                <a:gd name="adj2" fmla="val 25586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B6009624-04FD-F3DC-EF08-1138F14580B9}"/>
                </a:ext>
              </a:extLst>
            </p:cNvPr>
            <p:cNvSpPr/>
            <p:nvPr/>
          </p:nvSpPr>
          <p:spPr>
            <a:xfrm>
              <a:off x="2916320" y="978814"/>
              <a:ext cx="15093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041452D-E7C9-2920-FE35-7FACEBBBE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3758" y="675167"/>
              <a:ext cx="2047249" cy="2417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9D5DFCC-3B32-13EE-E095-FD99E86E0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6393" y="3518177"/>
              <a:ext cx="1433027" cy="2781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414BB89-6958-D467-A8F9-7E4756C5F6D8}"/>
              </a:ext>
            </a:extLst>
          </p:cNvPr>
          <p:cNvSpPr txBox="1"/>
          <p:nvPr/>
        </p:nvSpPr>
        <p:spPr>
          <a:xfrm>
            <a:off x="7923669" y="134449"/>
            <a:ext cx="3971248" cy="23083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nt main(){ 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a=130;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cout&lt;&lt;(char)a&lt;&lt;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endl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       // é 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char c;    c=(char)a;          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cout&lt;&lt;c&lt;&lt;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endl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           // c = é  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b; 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b=(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)c;        </a:t>
            </a:r>
          </a:p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cout&lt;&lt;b&lt;&lt;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endl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          // b = -126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FB9AD-7BE0-4358-9636-4EB4707BB9EC}"/>
              </a:ext>
            </a:extLst>
          </p:cNvPr>
          <p:cNvSpPr txBox="1"/>
          <p:nvPr/>
        </p:nvSpPr>
        <p:spPr>
          <a:xfrm>
            <a:off x="8233544" y="2515877"/>
            <a:ext cx="3570527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Things To Observe :</a:t>
            </a:r>
          </a:p>
          <a:p>
            <a:endParaRPr lang="en-US" b="1" dirty="0"/>
          </a:p>
          <a:p>
            <a:r>
              <a:rPr lang="en-US" b="1" dirty="0"/>
              <a:t>1.Here 130 is The Formal Value Of The Character ‘ é ’.</a:t>
            </a:r>
          </a:p>
          <a:p>
            <a:endParaRPr lang="en-US" b="1" dirty="0"/>
          </a:p>
          <a:p>
            <a:r>
              <a:rPr lang="en-US" b="1" dirty="0"/>
              <a:t>2. (-126) is The Actual Value Of  ‘ é ’.</a:t>
            </a:r>
          </a:p>
          <a:p>
            <a:endParaRPr lang="en-US" b="1" dirty="0"/>
          </a:p>
          <a:p>
            <a:r>
              <a:rPr lang="en-US" b="1" dirty="0"/>
              <a:t>3. Like 130, We Have infinite Number Of Formal Values Of Above </a:t>
            </a:r>
          </a:p>
          <a:p>
            <a:r>
              <a:rPr lang="en-US" b="1" dirty="0"/>
              <a:t>Character.</a:t>
            </a:r>
          </a:p>
          <a:p>
            <a:endParaRPr lang="en-US" b="1" dirty="0"/>
          </a:p>
          <a:p>
            <a:r>
              <a:rPr lang="en-US" b="1" dirty="0"/>
              <a:t>Ex-   ………… -638 , -382 ,-126, 130,           386 , 642, 898 ............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4588C-6774-FEF3-86E9-E8B64A1E1CC1}"/>
              </a:ext>
            </a:extLst>
          </p:cNvPr>
          <p:cNvSpPr txBox="1"/>
          <p:nvPr/>
        </p:nvSpPr>
        <p:spPr>
          <a:xfrm>
            <a:off x="1209012" y="4111776"/>
            <a:ext cx="64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59E9A5-E36E-8B90-77B8-C1B3F7BF2589}"/>
              </a:ext>
            </a:extLst>
          </p:cNvPr>
          <p:cNvSpPr txBox="1"/>
          <p:nvPr/>
        </p:nvSpPr>
        <p:spPr>
          <a:xfrm>
            <a:off x="7291883" y="2925718"/>
            <a:ext cx="1052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5163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214098-F6FD-50AD-753C-2ED98B6262D5}"/>
              </a:ext>
            </a:extLst>
          </p:cNvPr>
          <p:cNvSpPr txBox="1"/>
          <p:nvPr/>
        </p:nvSpPr>
        <p:spPr>
          <a:xfrm>
            <a:off x="161923" y="168274"/>
            <a:ext cx="30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FLOW CHART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B15BAA-9703-C7BB-0398-58F51AFCF1AC}"/>
              </a:ext>
            </a:extLst>
          </p:cNvPr>
          <p:cNvCxnSpPr>
            <a:cxnSpLocks/>
          </p:cNvCxnSpPr>
          <p:nvPr/>
        </p:nvCxnSpPr>
        <p:spPr>
          <a:xfrm>
            <a:off x="225672" y="691494"/>
            <a:ext cx="2550728" cy="0"/>
          </a:xfrm>
          <a:prstGeom prst="lin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sy="96000" rotWithShape="0">
              <a:srgbClr val="000000">
                <a:alpha val="54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81EC73-479E-855B-04AD-781D9D8268CF}"/>
              </a:ext>
            </a:extLst>
          </p:cNvPr>
          <p:cNvSpPr/>
          <p:nvPr/>
        </p:nvSpPr>
        <p:spPr>
          <a:xfrm>
            <a:off x="4099598" y="462977"/>
            <a:ext cx="2171391" cy="3013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928DA1-9A53-636F-F29C-F1823A2F88C8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185294" y="764357"/>
            <a:ext cx="0" cy="29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E8AC0-7A69-9A5F-D8CC-F32770783BF1}"/>
              </a:ext>
            </a:extLst>
          </p:cNvPr>
          <p:cNvSpPr/>
          <p:nvPr/>
        </p:nvSpPr>
        <p:spPr>
          <a:xfrm>
            <a:off x="4186021" y="1060290"/>
            <a:ext cx="1998544" cy="36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I/P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195148-A923-E1CF-3078-2F289AF541A9}"/>
              </a:ext>
            </a:extLst>
          </p:cNvPr>
          <p:cNvCxnSpPr>
            <a:cxnSpLocks/>
          </p:cNvCxnSpPr>
          <p:nvPr/>
        </p:nvCxnSpPr>
        <p:spPr>
          <a:xfrm>
            <a:off x="5185293" y="1423655"/>
            <a:ext cx="0" cy="3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C91566-1450-B017-0AA5-0353E4480A46}"/>
              </a:ext>
            </a:extLst>
          </p:cNvPr>
          <p:cNvSpPr/>
          <p:nvPr/>
        </p:nvSpPr>
        <p:spPr>
          <a:xfrm>
            <a:off x="4237336" y="1811908"/>
            <a:ext cx="1895913" cy="462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Data collection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8A70C1-7DDC-3025-0A8C-8AF9C70BA88F}"/>
              </a:ext>
            </a:extLst>
          </p:cNvPr>
          <p:cNvCxnSpPr>
            <a:cxnSpLocks/>
          </p:cNvCxnSpPr>
          <p:nvPr/>
        </p:nvCxnSpPr>
        <p:spPr>
          <a:xfrm>
            <a:off x="5185292" y="2274824"/>
            <a:ext cx="0" cy="3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DF47944-A065-3E6C-50AA-99CA09E6B0F2}"/>
              </a:ext>
            </a:extLst>
          </p:cNvPr>
          <p:cNvSpPr/>
          <p:nvPr/>
        </p:nvSpPr>
        <p:spPr>
          <a:xfrm>
            <a:off x="4186021" y="2648146"/>
            <a:ext cx="1998544" cy="592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Generation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103C56-267B-56B4-8B3F-268A5591956E}"/>
              </a:ext>
            </a:extLst>
          </p:cNvPr>
          <p:cNvCxnSpPr>
            <a:cxnSpLocks/>
          </p:cNvCxnSpPr>
          <p:nvPr/>
        </p:nvCxnSpPr>
        <p:spPr>
          <a:xfrm>
            <a:off x="5185292" y="3240478"/>
            <a:ext cx="0" cy="3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6E6B9E1-3F07-3C8D-76F4-96EF99D47BE9}"/>
              </a:ext>
            </a:extLst>
          </p:cNvPr>
          <p:cNvSpPr/>
          <p:nvPr/>
        </p:nvSpPr>
        <p:spPr>
          <a:xfrm>
            <a:off x="4186019" y="3613799"/>
            <a:ext cx="1998544" cy="363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38BF73-0151-3033-E0AE-FCDCFFE8C180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6184563" y="3758151"/>
            <a:ext cx="0" cy="3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BE7883-1B96-4A99-7346-4CD930E2D34E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033206" y="3526830"/>
            <a:ext cx="672487" cy="15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992C90-CAA9-A1A6-3E8D-C8A23F5A9BA4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6040542" y="3826325"/>
            <a:ext cx="664194" cy="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080022-1C7E-01F3-2483-D5E41052148F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6003081" y="3909266"/>
            <a:ext cx="672487" cy="2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ED44625-199B-BA86-6341-B7CB001156EB}"/>
              </a:ext>
            </a:extLst>
          </p:cNvPr>
          <p:cNvSpPr/>
          <p:nvPr/>
        </p:nvSpPr>
        <p:spPr>
          <a:xfrm>
            <a:off x="6705693" y="3403166"/>
            <a:ext cx="1458396" cy="247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</a:t>
            </a:r>
            <a:r>
              <a:rPr lang="en-US" sz="1600" dirty="0"/>
              <a:t>	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CE420F6-8049-423D-8D44-31B7906551EE}"/>
              </a:ext>
            </a:extLst>
          </p:cNvPr>
          <p:cNvSpPr/>
          <p:nvPr/>
        </p:nvSpPr>
        <p:spPr>
          <a:xfrm>
            <a:off x="6704736" y="3725139"/>
            <a:ext cx="1458391" cy="202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DECRYPT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374DCBC-E54C-2C4F-93C5-B46B4F45F20F}"/>
              </a:ext>
            </a:extLst>
          </p:cNvPr>
          <p:cNvSpPr/>
          <p:nvPr/>
        </p:nvSpPr>
        <p:spPr>
          <a:xfrm>
            <a:off x="6675568" y="4033151"/>
            <a:ext cx="1495544" cy="180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D1C5523D-A66E-2AE9-7C00-B055A5E38D76}"/>
              </a:ext>
            </a:extLst>
          </p:cNvPr>
          <p:cNvSpPr/>
          <p:nvPr/>
        </p:nvSpPr>
        <p:spPr>
          <a:xfrm>
            <a:off x="4471729" y="4311150"/>
            <a:ext cx="1531352" cy="62396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CHECK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9F82D8D-96E1-4120-BDD4-8D20FA544770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003081" y="4623131"/>
            <a:ext cx="904754" cy="681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7A461FB-B90E-EE75-ECBE-6A6C0F4D44E9}"/>
              </a:ext>
            </a:extLst>
          </p:cNvPr>
          <p:cNvCxnSpPr>
            <a:cxnSpLocks/>
            <a:stCxn id="48" idx="4"/>
            <a:endCxn id="120" idx="0"/>
          </p:cNvCxnSpPr>
          <p:nvPr/>
        </p:nvCxnSpPr>
        <p:spPr>
          <a:xfrm>
            <a:off x="5185291" y="3977164"/>
            <a:ext cx="52114" cy="3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DD75EBF-560D-3465-6DC1-33F29D50ED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2745" y="4634175"/>
            <a:ext cx="1008983" cy="681280"/>
          </a:xfrm>
          <a:prstGeom prst="bentConnector3">
            <a:avLst>
              <a:gd name="adj1" fmla="val 101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B26F891-916A-E1E0-0DE5-7A3D3659005F}"/>
              </a:ext>
            </a:extLst>
          </p:cNvPr>
          <p:cNvSpPr txBox="1"/>
          <p:nvPr/>
        </p:nvSpPr>
        <p:spPr>
          <a:xfrm>
            <a:off x="3297014" y="4355212"/>
            <a:ext cx="1340443" cy="28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9C27D3-6C10-C2D0-8525-F5541D643350}"/>
              </a:ext>
            </a:extLst>
          </p:cNvPr>
          <p:cNvSpPr txBox="1"/>
          <p:nvPr/>
        </p:nvSpPr>
        <p:spPr>
          <a:xfrm>
            <a:off x="5812171" y="4385795"/>
            <a:ext cx="142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DECRYPITION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F1710D0-313C-2312-4B67-CF5F196EB1D1}"/>
              </a:ext>
            </a:extLst>
          </p:cNvPr>
          <p:cNvSpPr/>
          <p:nvPr/>
        </p:nvSpPr>
        <p:spPr>
          <a:xfrm>
            <a:off x="2776401" y="5286126"/>
            <a:ext cx="1624316" cy="6812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DATA ENCRYPTED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812BF41C-A54E-C33A-FE6B-41AA1B461E8D}"/>
              </a:ext>
            </a:extLst>
          </p:cNvPr>
          <p:cNvCxnSpPr>
            <a:cxnSpLocks/>
            <a:stCxn id="148" idx="2"/>
            <a:endCxn id="48" idx="2"/>
          </p:cNvCxnSpPr>
          <p:nvPr/>
        </p:nvCxnSpPr>
        <p:spPr>
          <a:xfrm rot="10800000" flipH="1">
            <a:off x="2776401" y="3795483"/>
            <a:ext cx="1409618" cy="1831277"/>
          </a:xfrm>
          <a:prstGeom prst="curvedConnector3">
            <a:avLst>
              <a:gd name="adj1" fmla="val -16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46ADD84-53A4-4848-9AFD-716AEB2DF969}"/>
              </a:ext>
            </a:extLst>
          </p:cNvPr>
          <p:cNvSpPr/>
          <p:nvPr/>
        </p:nvSpPr>
        <p:spPr>
          <a:xfrm>
            <a:off x="6539775" y="5315455"/>
            <a:ext cx="812004" cy="25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57" name="Flowchart: Decision 156">
            <a:extLst>
              <a:ext uri="{FF2B5EF4-FFF2-40B4-BE49-F238E27FC236}">
                <a16:creationId xmlns:a16="http://schemas.microsoft.com/office/drawing/2014/main" id="{89F5A6B1-E651-8625-EA32-C3BC964E43DA}"/>
              </a:ext>
            </a:extLst>
          </p:cNvPr>
          <p:cNvSpPr/>
          <p:nvPr/>
        </p:nvSpPr>
        <p:spPr>
          <a:xfrm>
            <a:off x="7858347" y="5192104"/>
            <a:ext cx="1580927" cy="4601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CHECK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A421A6F-5E46-2D12-DA24-DF8BAEABB054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 flipV="1">
            <a:off x="7351779" y="5422173"/>
            <a:ext cx="506568" cy="2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F3CA538-33F8-0229-D863-07D916141B4E}"/>
              </a:ext>
            </a:extLst>
          </p:cNvPr>
          <p:cNvSpPr/>
          <p:nvPr/>
        </p:nvSpPr>
        <p:spPr>
          <a:xfrm>
            <a:off x="5273033" y="2948951"/>
            <a:ext cx="3613450" cy="2223874"/>
          </a:xfrm>
          <a:custGeom>
            <a:avLst/>
            <a:gdLst>
              <a:gd name="connsiteX0" fmla="*/ 3258420 w 3641136"/>
              <a:gd name="connsiteY0" fmla="*/ 2431739 h 2431739"/>
              <a:gd name="connsiteX1" fmla="*/ 3346611 w 3641136"/>
              <a:gd name="connsiteY1" fmla="*/ 87718 h 2431739"/>
              <a:gd name="connsiteX2" fmla="*/ 0 w 3641136"/>
              <a:gd name="connsiteY2" fmla="*/ 723621 h 243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1136" h="2431739">
                <a:moveTo>
                  <a:pt x="3258420" y="2431739"/>
                </a:moveTo>
                <a:cubicBezTo>
                  <a:pt x="3574050" y="1402071"/>
                  <a:pt x="3889681" y="372404"/>
                  <a:pt x="3346611" y="87718"/>
                </a:cubicBezTo>
                <a:cubicBezTo>
                  <a:pt x="2803541" y="-196968"/>
                  <a:pt x="1401770" y="263326"/>
                  <a:pt x="0" y="7236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DD66E9-5645-F301-B4A5-F35F5C507E15}"/>
              </a:ext>
            </a:extLst>
          </p:cNvPr>
          <p:cNvSpPr/>
          <p:nvPr/>
        </p:nvSpPr>
        <p:spPr>
          <a:xfrm>
            <a:off x="7917466" y="5854937"/>
            <a:ext cx="1521809" cy="460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DECRYPTED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5F3D3CD-D110-3793-FA47-B803D82A22EF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>
            <a:off x="8648811" y="5652242"/>
            <a:ext cx="29560" cy="20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0956157-0787-4535-47C6-B9F257E9A2F4}"/>
              </a:ext>
            </a:extLst>
          </p:cNvPr>
          <p:cNvSpPr txBox="1"/>
          <p:nvPr/>
        </p:nvSpPr>
        <p:spPr>
          <a:xfrm rot="5748025">
            <a:off x="8347971" y="3847077"/>
            <a:ext cx="1402388" cy="305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WRONG KEY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871D19E-0711-EBC3-380E-A9BE7FC61E7D}"/>
              </a:ext>
            </a:extLst>
          </p:cNvPr>
          <p:cNvCxnSpPr>
            <a:endCxn id="177" idx="2"/>
          </p:cNvCxnSpPr>
          <p:nvPr/>
        </p:nvCxnSpPr>
        <p:spPr>
          <a:xfrm flipH="1">
            <a:off x="5273033" y="3491860"/>
            <a:ext cx="50670" cy="1188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AA3066F-AC44-FD62-D16A-2FC876A29899}"/>
              </a:ext>
            </a:extLst>
          </p:cNvPr>
          <p:cNvCxnSpPr>
            <a:cxnSpLocks/>
          </p:cNvCxnSpPr>
          <p:nvPr/>
        </p:nvCxnSpPr>
        <p:spPr>
          <a:xfrm flipV="1">
            <a:off x="5323703" y="3601732"/>
            <a:ext cx="188860" cy="79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ADF741A-C801-D394-5910-3793628D5A6D}"/>
              </a:ext>
            </a:extLst>
          </p:cNvPr>
          <p:cNvSpPr/>
          <p:nvPr/>
        </p:nvSpPr>
        <p:spPr>
          <a:xfrm>
            <a:off x="4642446" y="5402707"/>
            <a:ext cx="1390760" cy="460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3E30F96-9D7D-605C-8DA1-080059FE09BD}"/>
              </a:ext>
            </a:extLst>
          </p:cNvPr>
          <p:cNvCxnSpPr>
            <a:cxnSpLocks/>
            <a:stCxn id="120" idx="2"/>
            <a:endCxn id="187" idx="0"/>
          </p:cNvCxnSpPr>
          <p:nvPr/>
        </p:nvCxnSpPr>
        <p:spPr>
          <a:xfrm>
            <a:off x="5237405" y="4935112"/>
            <a:ext cx="100421" cy="46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1DFE9A-1EBB-9A34-3C09-67FAABA5E62D}"/>
              </a:ext>
            </a:extLst>
          </p:cNvPr>
          <p:cNvCxnSpPr>
            <a:stCxn id="178" idx="3"/>
          </p:cNvCxnSpPr>
          <p:nvPr/>
        </p:nvCxnSpPr>
        <p:spPr>
          <a:xfrm>
            <a:off x="9439275" y="6085006"/>
            <a:ext cx="401411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A8FE3F9-304F-F5A4-8B3D-967DDAF4F8D5}"/>
              </a:ext>
            </a:extLst>
          </p:cNvPr>
          <p:cNvSpPr/>
          <p:nvPr/>
        </p:nvSpPr>
        <p:spPr>
          <a:xfrm>
            <a:off x="9906000" y="5926435"/>
            <a:ext cx="1417535" cy="317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73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5DBF-E538-809E-518D-63E682E2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1127759"/>
            <a:ext cx="11064240" cy="5110481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100" dirty="0"/>
              <a:t>PRO’s:- </a:t>
            </a:r>
            <a:br>
              <a:rPr lang="en-US" sz="2400" dirty="0"/>
            </a:br>
            <a:r>
              <a:rPr lang="en-US" sz="2400" cap="none" dirty="0">
                <a:sym typeface="Wingdings" panose="05000000000000000000" pitchFamily="2" charset="2"/>
              </a:rPr>
              <a:t> </a:t>
            </a:r>
            <a:r>
              <a:rPr lang="en-US" sz="2200" cap="none" dirty="0"/>
              <a:t>The project uses bit manipulation to encode the encrypted message, making difficult for unauthorized parties to decipher the message</a:t>
            </a:r>
            <a:r>
              <a:rPr lang="en-US" sz="2000" cap="none" dirty="0"/>
              <a:t>.</a:t>
            </a:r>
            <a:br>
              <a:rPr lang="en-IN" sz="1800" b="0" cap="none" dirty="0"/>
            </a:br>
            <a:r>
              <a:rPr lang="en-IN" sz="2200" cap="none" dirty="0">
                <a:sym typeface="Wingdings" panose="05000000000000000000" pitchFamily="2" charset="2"/>
              </a:rPr>
              <a:t> </a:t>
            </a:r>
            <a:r>
              <a:rPr lang="en-IN" sz="2200" cap="none" dirty="0"/>
              <a:t>In the process of key making the key value get change even after every              millisecond.</a:t>
            </a:r>
            <a:br>
              <a:rPr lang="en-IN" sz="2200" cap="none" dirty="0"/>
            </a:br>
            <a:r>
              <a:rPr lang="en-IN" sz="3100" cap="none" dirty="0"/>
              <a:t>CON’S:- </a:t>
            </a:r>
            <a:br>
              <a:rPr lang="en-IN" sz="1800" b="0" cap="none" dirty="0"/>
            </a:br>
            <a:r>
              <a:rPr lang="en-IN" sz="2200" cap="none" dirty="0">
                <a:sym typeface="Wingdings" panose="05000000000000000000" pitchFamily="2" charset="2"/>
              </a:rPr>
              <a:t> </a:t>
            </a:r>
            <a:r>
              <a:rPr lang="en-IN" sz="2200" cap="none" dirty="0"/>
              <a:t>If the system do not have inbuild clock user should proceed with online requirement(online compiler) which may provide some low security</a:t>
            </a:r>
            <a:r>
              <a:rPr lang="en-IN" sz="2200" b="0" cap="none" dirty="0"/>
              <a:t>.</a:t>
            </a:r>
            <a:endParaRPr lang="en-IN" sz="2200" b="0" dirty="0"/>
          </a:p>
        </p:txBody>
      </p:sp>
    </p:spTree>
    <p:extLst>
      <p:ext uri="{BB962C8B-B14F-4D97-AF65-F5344CB8AC3E}">
        <p14:creationId xmlns:p14="http://schemas.microsoft.com/office/powerpoint/2010/main" val="404842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225</TotalTime>
  <Words>366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Bookman Old Style</vt:lpstr>
      <vt:lpstr>Rockwell</vt:lpstr>
      <vt:lpstr>Damask</vt:lpstr>
      <vt:lpstr>PowerPoint Presentation</vt:lpstr>
      <vt:lpstr>INTRODUCTION</vt:lpstr>
      <vt:lpstr>PowerPoint Presentation</vt:lpstr>
      <vt:lpstr>PowerPoint Presentation</vt:lpstr>
      <vt:lpstr>PRO’s:-   The project uses bit manipulation to encode the encrypted message, making difficult for unauthorized parties to decipher the message.  In the process of key making the key value get change even after every              millisecond. CON’S:-   If the system do not have inbuild clock user should proceed with online requirement(online compiler) which may provide some low security.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gugulothu ashok</dc:creator>
  <cp:lastModifiedBy>gugulothu ashok</cp:lastModifiedBy>
  <cp:revision>4</cp:revision>
  <dcterms:created xsi:type="dcterms:W3CDTF">2023-03-20T17:44:16Z</dcterms:created>
  <dcterms:modified xsi:type="dcterms:W3CDTF">2023-03-22T04:08:02Z</dcterms:modified>
</cp:coreProperties>
</file>