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5" r:id="rId5"/>
    <p:sldId id="267" r:id="rId6"/>
    <p:sldId id="26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65D82-E1BE-4EA8-A3CE-1D435C208815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E93E-9677-4EB8-8029-175BE259C33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6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C4C5F1-85FE-4093-BC0A-C0F52570EE2A}" type="datetime3">
              <a:rPr lang="en-US" smtClean="0"/>
              <a:pPr>
                <a:defRPr/>
              </a:pPr>
              <a:t>23 September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C4C5F1-85FE-4093-BC0A-C0F52570EE2A}" type="datetime3">
              <a:rPr lang="en-US" smtClean="0"/>
              <a:pPr>
                <a:defRPr/>
              </a:pPr>
              <a:t>23 September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01" y="1285861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347">
              <a:lnSpc>
                <a:spcPct val="200000"/>
              </a:lnSpc>
              <a:spcBef>
                <a:spcPts val="0"/>
              </a:spcBef>
              <a:defRPr sz="1999" baseline="0">
                <a:solidFill>
                  <a:srgbClr val="000000"/>
                </a:solidFill>
                <a:latin typeface="+mn-lt"/>
              </a:defRPr>
            </a:lvl1pPr>
            <a:lvl2pPr marL="355493" indent="-190443">
              <a:buFont typeface="Wingdings" pitchFamily="2" charset="2"/>
              <a:buChar char="§"/>
              <a:tabLst>
                <a:tab pos="355493" algn="l"/>
              </a:tabLst>
              <a:defRPr sz="1999" baseline="0">
                <a:solidFill>
                  <a:srgbClr val="000000"/>
                </a:solidFill>
                <a:latin typeface="+mn-lt"/>
              </a:defRPr>
            </a:lvl2pPr>
            <a:lvl3pPr marL="622113" indent="-228531">
              <a:buFont typeface="Calibri" pitchFamily="34" charset="0"/>
              <a:buChar char="‒"/>
              <a:tabLst>
                <a:tab pos="622113" algn="l"/>
              </a:tabLst>
              <a:defRPr sz="1999"/>
            </a:lvl3pPr>
            <a:lvl4pPr marL="533240" indent="-228531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4"/>
          <p:cNvSpPr>
            <a:spLocks noGrp="1" noChangeAspect="1"/>
          </p:cNvSpPr>
          <p:nvPr>
            <p:ph type="title"/>
          </p:nvPr>
        </p:nvSpPr>
        <p:spPr>
          <a:xfrm>
            <a:off x="608401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599" b="1" i="0" kern="0" baseline="0">
                <a:solidFill>
                  <a:srgbClr val="1895DD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42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91" y="-16935"/>
            <a:ext cx="9153593" cy="760720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120376" y="-44003"/>
            <a:ext cx="9023625" cy="8041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799" dirty="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152404"/>
            <a:ext cx="7886700" cy="378659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2396-9B7A-4249-8785-76ABF0769589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160E-0AE7-43DB-90E9-2E35BD4F91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1"/>
          </a:xfrm>
        </p:spPr>
        <p:txBody>
          <a:bodyPr>
            <a:normAutofit/>
          </a:bodyPr>
          <a:lstStyle/>
          <a:p>
            <a:r>
              <a:rPr lang="en-IN" sz="2800" dirty="0"/>
              <a:t>Social Media Manager</a:t>
            </a:r>
            <a:br>
              <a:rPr lang="en-IN" sz="2800" dirty="0"/>
            </a:br>
            <a:r>
              <a:rPr lang="en-IN" sz="2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700808"/>
            <a:ext cx="6512768" cy="39379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Sudha Banakar\Desktop\UiPath-Training-in-Chenna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 bwMode="auto">
          <a:xfrm>
            <a:off x="685799" y="2056925"/>
            <a:ext cx="3634230" cy="195487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45701" rIns="0" bIns="4570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Aleo" panose="020F0502020204030203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US" sz="3199" b="0" kern="0" spc="3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Agenda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4653348" y="2308379"/>
            <a:ext cx="0" cy="1828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4726641" y="1828324"/>
            <a:ext cx="428625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Overview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Approach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Appendix –  Dependencies, Assumptions, Terms &amp; Conditions</a:t>
            </a: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797" indent="-342797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14835" y="1905000"/>
            <a:ext cx="0" cy="25908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1" y="893"/>
            <a:ext cx="9142095" cy="744026"/>
          </a:xfrm>
          <a:custGeom>
            <a:avLst/>
            <a:gdLst/>
            <a:ahLst/>
            <a:cxnLst/>
            <a:rect l="l" t="t" r="r" b="b"/>
            <a:pathLst>
              <a:path w="12189460" h="744220">
                <a:moveTo>
                  <a:pt x="12188951" y="0"/>
                </a:moveTo>
                <a:lnTo>
                  <a:pt x="0" y="0"/>
                </a:lnTo>
                <a:lnTo>
                  <a:pt x="0" y="743712"/>
                </a:lnTo>
                <a:lnTo>
                  <a:pt x="12188951" y="743712"/>
                </a:lnTo>
                <a:lnTo>
                  <a:pt x="12188951" y="0"/>
                </a:lnTo>
              </a:path>
            </a:pathLst>
          </a:custGeom>
          <a:solidFill>
            <a:srgbClr val="2A2F3B"/>
          </a:solidFill>
        </p:spPr>
        <p:txBody>
          <a:bodyPr wrap="square" lIns="0" tIns="0" rIns="0" bIns="0" rtlCol="0"/>
          <a:lstStyle/>
          <a:p>
            <a:endParaRPr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86" y="130497"/>
            <a:ext cx="8987314" cy="369332"/>
          </a:xfrm>
          <a:prstGeom prst="rect">
            <a:avLst/>
          </a:prstGeom>
        </p:spPr>
        <p:txBody>
          <a:bodyPr/>
          <a:lstStyle>
            <a:lvl1pPr eaLnBrk="0" hangingPunct="0">
              <a:defRPr sz="2400" b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9pPr>
          </a:lstStyle>
          <a:p>
            <a:r>
              <a:rPr lang="en-US" dirty="0"/>
              <a:t>Executive Summary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56685" y="874524"/>
            <a:ext cx="89337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Automation 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Implement pilot project to showcase RPA applicability for bringing operational efficiency to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Set up the delivery model for the RPA implementations through the Reusable RPA 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Set up a platform to enable wider RPA implementations in processes using Reusable RPA component.</a:t>
            </a:r>
          </a:p>
          <a:p>
            <a:endParaRPr lang="en-US" sz="1600" b="1" dirty="0">
              <a:latin typeface="Corbel" panose="020B0503020204020204" pitchFamily="34" charset="0"/>
            </a:endParaRPr>
          </a:p>
          <a:p>
            <a:r>
              <a:rPr lang="en-US" sz="1600" b="1" dirty="0">
                <a:latin typeface="Corbel" panose="020B0503020204020204" pitchFamily="34" charset="0"/>
              </a:rPr>
              <a:t>Automation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Get Event Summary  details  and Images  -&gt;  Post it in Social Medias like Face book, Twitter ,LinkedIn and Google Plus.</a:t>
            </a:r>
          </a:p>
          <a:p>
            <a:pPr marL="285750" indent="-285750"/>
            <a:endParaRPr lang="en-US" sz="1600" dirty="0">
              <a:latin typeface="Corbel" panose="020B0503020204020204" pitchFamily="34" charset="0"/>
            </a:endParaRPr>
          </a:p>
          <a:p>
            <a:r>
              <a:rPr lang="en-US" sz="1600" b="1" dirty="0">
                <a:latin typeface="Corbel" panose="020B0503020204020204" pitchFamily="34" charset="0"/>
              </a:rPr>
              <a:t>Future 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Reply to the comments after Posting in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Sentimental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Posting Event details in more Social Medias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</a:p>
          <a:p>
            <a:endParaRPr lang="en-US" sz="16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8" name="object 26"/>
          <p:cNvSpPr txBox="1"/>
          <p:nvPr/>
        </p:nvSpPr>
        <p:spPr>
          <a:xfrm>
            <a:off x="170164" y="6538167"/>
            <a:ext cx="15478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2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392">
                <a:lnSpc>
                  <a:spcPts val="1240"/>
                </a:lnSpc>
              </a:pPr>
              <a:t>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513603-6523-459C-9BEF-7DDC8F1F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71383"/>
            <a:ext cx="6752870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Setting up the delivery/operating model for the RPA implementations through the PoC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8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3190937"/>
            <a:ext cx="9144000" cy="47612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square" lIns="91416" tIns="91416" rIns="91416" bIns="9141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21986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0774085-56B3-40BA-A7DF-61A6EDAD1A8C}"/>
              </a:ext>
            </a:extLst>
          </p:cNvPr>
          <p:cNvSpPr/>
          <p:nvPr/>
        </p:nvSpPr>
        <p:spPr bwMode="auto">
          <a:xfrm>
            <a:off x="3621665" y="4931897"/>
            <a:ext cx="5273397" cy="804207"/>
          </a:xfrm>
          <a:prstGeom prst="chevron">
            <a:avLst/>
          </a:prstGeom>
          <a:solidFill>
            <a:srgbClr val="FFE38B"/>
          </a:solidFill>
          <a:ln w="9525" cap="flat" cmpd="sng" algn="ctr">
            <a:solidFill>
              <a:srgbClr val="FFD757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8" name="object 5"/>
          <p:cNvSpPr txBox="1"/>
          <p:nvPr/>
        </p:nvSpPr>
        <p:spPr>
          <a:xfrm>
            <a:off x="156686" y="130497"/>
            <a:ext cx="8987314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0" hangingPunct="0">
              <a:defRPr sz="2400" b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9pPr>
          </a:lstStyle>
          <a:p>
            <a:r>
              <a:rPr lang="en-US" dirty="0"/>
              <a:t>Overall Process 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59C6B0-D5EA-4AD3-900B-268A35124865}"/>
              </a:ext>
            </a:extLst>
          </p:cNvPr>
          <p:cNvSpPr/>
          <p:nvPr/>
        </p:nvSpPr>
        <p:spPr bwMode="auto">
          <a:xfrm>
            <a:off x="55974" y="1600200"/>
            <a:ext cx="242278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vert270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As Is 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E64FF39-3CF5-401C-A46D-DB6BC0C33CC0}"/>
              </a:ext>
            </a:extLst>
          </p:cNvPr>
          <p:cNvSpPr/>
          <p:nvPr/>
        </p:nvSpPr>
        <p:spPr bwMode="auto">
          <a:xfrm>
            <a:off x="398963" y="502920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Receive manual bill form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A5E2B56D-0D08-4769-89B4-F0356F67A670}"/>
              </a:ext>
            </a:extLst>
          </p:cNvPr>
          <p:cNvSpPr/>
          <p:nvPr/>
        </p:nvSpPr>
        <p:spPr bwMode="auto">
          <a:xfrm>
            <a:off x="2113909" y="50292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Create an incident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 in Ultimus 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89639DA-05E0-4488-9038-879E6E6AE9E9}"/>
              </a:ext>
            </a:extLst>
          </p:cNvPr>
          <p:cNvSpPr/>
          <p:nvPr/>
        </p:nvSpPr>
        <p:spPr bwMode="auto">
          <a:xfrm>
            <a:off x="3771691" y="502920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Process incident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in in multiple social media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F831041-C1E4-4EE6-9FC6-E716AB24140B}"/>
              </a:ext>
            </a:extLst>
          </p:cNvPr>
          <p:cNvSpPr/>
          <p:nvPr/>
        </p:nvSpPr>
        <p:spPr bwMode="auto">
          <a:xfrm>
            <a:off x="5450268" y="502920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Error checking and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Run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reports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ADABF3A-CC7D-45B6-A35A-B7D161440F99}"/>
              </a:ext>
            </a:extLst>
          </p:cNvPr>
          <p:cNvSpPr/>
          <p:nvPr/>
        </p:nvSpPr>
        <p:spPr bwMode="auto">
          <a:xfrm>
            <a:off x="7087254" y="502920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End process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D0A79B-EEBB-4A43-B094-07C9010801AA}"/>
              </a:ext>
            </a:extLst>
          </p:cNvPr>
          <p:cNvSpPr/>
          <p:nvPr/>
        </p:nvSpPr>
        <p:spPr bwMode="auto">
          <a:xfrm>
            <a:off x="55974" y="5029200"/>
            <a:ext cx="242278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vert270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Arial" pitchFamily="34" charset="0"/>
              </a:rPr>
              <a:t>To 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F14E7-FEF1-4F00-BE61-BF40DB0DECF5}"/>
              </a:ext>
            </a:extLst>
          </p:cNvPr>
          <p:cNvSpPr txBox="1"/>
          <p:nvPr/>
        </p:nvSpPr>
        <p:spPr>
          <a:xfrm>
            <a:off x="398963" y="2316542"/>
            <a:ext cx="1486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Event Organizer prepares the event details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Event organizer has some images of Event and places.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F3D6D-A54E-4CD2-8579-0FAEAB610722}"/>
              </a:ext>
            </a:extLst>
          </p:cNvPr>
          <p:cNvSpPr txBox="1"/>
          <p:nvPr/>
        </p:nvSpPr>
        <p:spPr>
          <a:xfrm>
            <a:off x="2113909" y="2316541"/>
            <a:ext cx="165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Event Organizer Login Face book and </a:t>
            </a:r>
          </a:p>
          <a:p>
            <a:pPr marL="171450" indent="-171450"/>
            <a:r>
              <a:rPr lang="en-US" sz="1200" dirty="0">
                <a:latin typeface="Calibri" panose="020F0502020204030204" pitchFamily="34" charset="0"/>
              </a:rPr>
              <a:t>      start posting the event details and images and  sign-out from Face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Like wise Event Organizer logs in to other social medias such as Twitter , Google Plus and Linked In and sign-out from all websites.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50F5A-A027-48CE-8CD8-EB27583849E0}"/>
              </a:ext>
            </a:extLst>
          </p:cNvPr>
          <p:cNvSpPr/>
          <p:nvPr/>
        </p:nvSpPr>
        <p:spPr bwMode="auto">
          <a:xfrm>
            <a:off x="6858595" y="6172200"/>
            <a:ext cx="857473" cy="304800"/>
          </a:xfrm>
          <a:prstGeom prst="rect">
            <a:avLst/>
          </a:prstGeom>
          <a:solidFill>
            <a:srgbClr val="FFDC6D"/>
          </a:solidFill>
          <a:ln w="9525" cap="flat" cmpd="sng" algn="ctr">
            <a:solidFill>
              <a:srgbClr val="FFA015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PoC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 Scope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E701E-B9BD-4F83-8EA6-4D8462A8B8DE}"/>
              </a:ext>
            </a:extLst>
          </p:cNvPr>
          <p:cNvSpPr/>
          <p:nvPr/>
        </p:nvSpPr>
        <p:spPr bwMode="auto">
          <a:xfrm>
            <a:off x="7830398" y="6172200"/>
            <a:ext cx="857473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Automated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AD17D-5627-44A4-B92E-D4B4131208D7}"/>
              </a:ext>
            </a:extLst>
          </p:cNvPr>
          <p:cNvSpPr/>
          <p:nvPr/>
        </p:nvSpPr>
        <p:spPr bwMode="auto">
          <a:xfrm>
            <a:off x="5886792" y="6172200"/>
            <a:ext cx="857473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Manual 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E5E56A38-5879-43CA-B936-14C77AC096FA}"/>
              </a:ext>
            </a:extLst>
          </p:cNvPr>
          <p:cNvSpPr/>
          <p:nvPr/>
        </p:nvSpPr>
        <p:spPr bwMode="auto">
          <a:xfrm>
            <a:off x="467544" y="162880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Prepare Event Details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F3E2B08-5C0E-4B34-9DFE-3DEAEC05ED6B}"/>
              </a:ext>
            </a:extLst>
          </p:cNvPr>
          <p:cNvSpPr/>
          <p:nvPr/>
        </p:nvSpPr>
        <p:spPr bwMode="auto">
          <a:xfrm>
            <a:off x="2123728" y="16288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     Post the Incident in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Social Media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9DE0AED6-B08C-4035-8558-6D34F2AE2F7A}"/>
              </a:ext>
            </a:extLst>
          </p:cNvPr>
          <p:cNvSpPr/>
          <p:nvPr/>
        </p:nvSpPr>
        <p:spPr bwMode="auto">
          <a:xfrm>
            <a:off x="398963" y="4998720"/>
            <a:ext cx="1714947" cy="609600"/>
          </a:xfrm>
          <a:prstGeom prst="homePlate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Place the Event details </a:t>
            </a:r>
            <a:r>
              <a:rPr lang="en-US" sz="1400">
                <a:latin typeface="Calibri" panose="020F0502020204030204" pitchFamily="34" charset="0"/>
                <a:cs typeface="Arial" pitchFamily="34" charset="0"/>
              </a:rPr>
              <a:t>and I</a:t>
            </a:r>
            <a:endParaRPr lang="en-US" sz="1400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3360D90-718F-4603-B209-80399B16DECC}"/>
              </a:ext>
            </a:extLst>
          </p:cNvPr>
          <p:cNvSpPr/>
          <p:nvPr/>
        </p:nvSpPr>
        <p:spPr bwMode="auto">
          <a:xfrm>
            <a:off x="2113909" y="499872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Create an incident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 in Ultimus </a:t>
            </a:r>
          </a:p>
        </p:txBody>
      </p:sp>
    </p:spTree>
    <p:extLst>
      <p:ext uri="{BB962C8B-B14F-4D97-AF65-F5344CB8AC3E}">
        <p14:creationId xmlns:p14="http://schemas.microsoft.com/office/powerpoint/2010/main" val="198104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0774085-56B3-40BA-A7DF-61A6EDAD1A8C}"/>
              </a:ext>
            </a:extLst>
          </p:cNvPr>
          <p:cNvSpPr/>
          <p:nvPr/>
        </p:nvSpPr>
        <p:spPr bwMode="auto">
          <a:xfrm>
            <a:off x="3621665" y="4931897"/>
            <a:ext cx="5273397" cy="804207"/>
          </a:xfrm>
          <a:prstGeom prst="chevron">
            <a:avLst/>
          </a:prstGeom>
          <a:solidFill>
            <a:srgbClr val="FFE38B"/>
          </a:solidFill>
          <a:ln w="9525" cap="flat" cmpd="sng" algn="ctr">
            <a:solidFill>
              <a:srgbClr val="FFD757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E12BA60-89A2-4C19-A8F6-54065EDE4553}"/>
              </a:ext>
            </a:extLst>
          </p:cNvPr>
          <p:cNvSpPr/>
          <p:nvPr/>
        </p:nvSpPr>
        <p:spPr bwMode="auto">
          <a:xfrm>
            <a:off x="3600197" y="1512333"/>
            <a:ext cx="5273397" cy="804207"/>
          </a:xfrm>
          <a:prstGeom prst="chevron">
            <a:avLst/>
          </a:prstGeom>
          <a:solidFill>
            <a:srgbClr val="FFE38B"/>
          </a:solidFill>
          <a:ln w="9525" cap="flat" cmpd="sng" algn="ctr">
            <a:solidFill>
              <a:srgbClr val="FFD757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8" name="object 5"/>
          <p:cNvSpPr txBox="1"/>
          <p:nvPr/>
        </p:nvSpPr>
        <p:spPr>
          <a:xfrm>
            <a:off x="156686" y="130497"/>
            <a:ext cx="8987314" cy="369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0" hangingPunct="0">
              <a:defRPr sz="2400" b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cs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cs typeface="Arial" pitchFamily="34" charset="0"/>
              </a:defRPr>
            </a:lvl9pPr>
          </a:lstStyle>
          <a:p>
            <a:r>
              <a:rPr lang="en-US" dirty="0"/>
              <a:t>Overall Process Flow – Manual Bills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59FC21-80E4-4FC7-BDDB-7DF2ACF99D0F}"/>
              </a:ext>
            </a:extLst>
          </p:cNvPr>
          <p:cNvSpPr/>
          <p:nvPr/>
        </p:nvSpPr>
        <p:spPr bwMode="auto">
          <a:xfrm>
            <a:off x="398963" y="160020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Receive manual bill form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7AE5606-2830-49AA-8BDC-395D13ADCBB6}"/>
              </a:ext>
            </a:extLst>
          </p:cNvPr>
          <p:cNvSpPr/>
          <p:nvPr/>
        </p:nvSpPr>
        <p:spPr bwMode="auto">
          <a:xfrm>
            <a:off x="2113909" y="16002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Create an incident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 in Ultimus 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CCAB534-2B01-40EE-8885-D51FADC2230B}"/>
              </a:ext>
            </a:extLst>
          </p:cNvPr>
          <p:cNvSpPr/>
          <p:nvPr/>
        </p:nvSpPr>
        <p:spPr bwMode="auto">
          <a:xfrm>
            <a:off x="3828856" y="16002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Post in Google Plus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235B862-D486-401D-A1F8-E392B079B19A}"/>
              </a:ext>
            </a:extLst>
          </p:cNvPr>
          <p:cNvSpPr/>
          <p:nvPr/>
        </p:nvSpPr>
        <p:spPr bwMode="auto">
          <a:xfrm>
            <a:off x="5429473" y="1617766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Post on Twitter 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F0450D7-5C74-418C-AE11-C54A584F5C75}"/>
              </a:ext>
            </a:extLst>
          </p:cNvPr>
          <p:cNvSpPr/>
          <p:nvPr/>
        </p:nvSpPr>
        <p:spPr bwMode="auto">
          <a:xfrm>
            <a:off x="7030090" y="16002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Post on Facebook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59C6B0-D5EA-4AD3-900B-268A35124865}"/>
              </a:ext>
            </a:extLst>
          </p:cNvPr>
          <p:cNvSpPr/>
          <p:nvPr/>
        </p:nvSpPr>
        <p:spPr bwMode="auto">
          <a:xfrm>
            <a:off x="55974" y="1600200"/>
            <a:ext cx="242278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vert270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As Is 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E64FF39-3CF5-401C-A46D-DB6BC0C33CC0}"/>
              </a:ext>
            </a:extLst>
          </p:cNvPr>
          <p:cNvSpPr/>
          <p:nvPr/>
        </p:nvSpPr>
        <p:spPr bwMode="auto">
          <a:xfrm>
            <a:off x="398963" y="502920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Receive manual bill form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A5E2B56D-0D08-4769-89B4-F0356F67A670}"/>
              </a:ext>
            </a:extLst>
          </p:cNvPr>
          <p:cNvSpPr/>
          <p:nvPr/>
        </p:nvSpPr>
        <p:spPr bwMode="auto">
          <a:xfrm>
            <a:off x="2113909" y="502920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Create an incident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 in Ultimus 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89639DA-05E0-4488-9038-879E6E6AE9E9}"/>
              </a:ext>
            </a:extLst>
          </p:cNvPr>
          <p:cNvSpPr/>
          <p:nvPr/>
        </p:nvSpPr>
        <p:spPr bwMode="auto">
          <a:xfrm>
            <a:off x="3771691" y="502920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Prepare answer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F831041-C1E4-4EE6-9FC6-E716AB24140B}"/>
              </a:ext>
            </a:extLst>
          </p:cNvPr>
          <p:cNvSpPr/>
          <p:nvPr/>
        </p:nvSpPr>
        <p:spPr bwMode="auto">
          <a:xfrm>
            <a:off x="5450268" y="502920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Post the answer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For the comment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ADABF3A-CC7D-45B6-A35A-B7D161440F99}"/>
              </a:ext>
            </a:extLst>
          </p:cNvPr>
          <p:cNvSpPr/>
          <p:nvPr/>
        </p:nvSpPr>
        <p:spPr bwMode="auto">
          <a:xfrm>
            <a:off x="7087254" y="502920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D0A79B-EEBB-4A43-B094-07C9010801AA}"/>
              </a:ext>
            </a:extLst>
          </p:cNvPr>
          <p:cNvSpPr/>
          <p:nvPr/>
        </p:nvSpPr>
        <p:spPr bwMode="auto">
          <a:xfrm>
            <a:off x="55974" y="5029200"/>
            <a:ext cx="242278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vert270" wrap="non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Arial" pitchFamily="34" charset="0"/>
              </a:rPr>
              <a:t>To 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F14E7-FEF1-4F00-BE61-BF40DB0DECF5}"/>
              </a:ext>
            </a:extLst>
          </p:cNvPr>
          <p:cNvSpPr txBox="1"/>
          <p:nvPr/>
        </p:nvSpPr>
        <p:spPr>
          <a:xfrm>
            <a:off x="398963" y="2316542"/>
            <a:ext cx="148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Access the configuration details from the excel sheet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F3D6D-A54E-4CD2-8579-0FAEAB610722}"/>
              </a:ext>
            </a:extLst>
          </p:cNvPr>
          <p:cNvSpPr txBox="1"/>
          <p:nvPr/>
        </p:nvSpPr>
        <p:spPr>
          <a:xfrm>
            <a:off x="2113909" y="2316541"/>
            <a:ext cx="1657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Login to LinkedIn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Enter data from excel attachment into the LinkedIn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Upload Image and post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50535-4D48-4E42-B58C-74AE418E2843}"/>
              </a:ext>
            </a:extLst>
          </p:cNvPr>
          <p:cNvSpPr txBox="1"/>
          <p:nvPr/>
        </p:nvSpPr>
        <p:spPr>
          <a:xfrm>
            <a:off x="3743236" y="2316540"/>
            <a:ext cx="145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Login to Google Plus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Enter data from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Upload image and post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F3C5FA-9F36-4E38-B433-BB6D2FC79822}"/>
              </a:ext>
            </a:extLst>
          </p:cNvPr>
          <p:cNvSpPr txBox="1"/>
          <p:nvPr/>
        </p:nvSpPr>
        <p:spPr>
          <a:xfrm>
            <a:off x="5401018" y="2286001"/>
            <a:ext cx="1457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Login to 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Enter data from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Upload image and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37967-41E2-40D1-ADCE-39D37B27C554}"/>
              </a:ext>
            </a:extLst>
          </p:cNvPr>
          <p:cNvSpPr txBox="1"/>
          <p:nvPr/>
        </p:nvSpPr>
        <p:spPr>
          <a:xfrm>
            <a:off x="7058800" y="2286001"/>
            <a:ext cx="145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Login to Facebook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Enter data from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Upload image and post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50F5A-A027-48CE-8CD8-EB27583849E0}"/>
              </a:ext>
            </a:extLst>
          </p:cNvPr>
          <p:cNvSpPr/>
          <p:nvPr/>
        </p:nvSpPr>
        <p:spPr bwMode="auto">
          <a:xfrm>
            <a:off x="6858595" y="6172200"/>
            <a:ext cx="857473" cy="304800"/>
          </a:xfrm>
          <a:prstGeom prst="rect">
            <a:avLst/>
          </a:prstGeom>
          <a:solidFill>
            <a:srgbClr val="FFDC6D"/>
          </a:solidFill>
          <a:ln w="9525" cap="flat" cmpd="sng" algn="ctr">
            <a:solidFill>
              <a:srgbClr val="FFA015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PoC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 Scope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E701E-B9BD-4F83-8EA6-4D8462A8B8DE}"/>
              </a:ext>
            </a:extLst>
          </p:cNvPr>
          <p:cNvSpPr/>
          <p:nvPr/>
        </p:nvSpPr>
        <p:spPr bwMode="auto">
          <a:xfrm>
            <a:off x="7830398" y="6172200"/>
            <a:ext cx="857473" cy="304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Automated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AD17D-5627-44A4-B92E-D4B4131208D7}"/>
              </a:ext>
            </a:extLst>
          </p:cNvPr>
          <p:cNvSpPr/>
          <p:nvPr/>
        </p:nvSpPr>
        <p:spPr bwMode="auto">
          <a:xfrm>
            <a:off x="5886792" y="6172200"/>
            <a:ext cx="857473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Manual 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E5E56A38-5879-43CA-B936-14C77AC096FA}"/>
              </a:ext>
            </a:extLst>
          </p:cNvPr>
          <p:cNvSpPr/>
          <p:nvPr/>
        </p:nvSpPr>
        <p:spPr bwMode="auto">
          <a:xfrm>
            <a:off x="398963" y="1569720"/>
            <a:ext cx="1714947" cy="609600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Read config details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F3E2B08-5C0E-4B34-9DFE-3DEAEC05ED6B}"/>
              </a:ext>
            </a:extLst>
          </p:cNvPr>
          <p:cNvSpPr/>
          <p:nvPr/>
        </p:nvSpPr>
        <p:spPr bwMode="auto">
          <a:xfrm>
            <a:off x="2113909" y="1569720"/>
            <a:ext cx="1657782" cy="6096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Post on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rPr>
              <a:t>linkedin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9DE0AED6-B08C-4035-8558-6D34F2AE2F7A}"/>
              </a:ext>
            </a:extLst>
          </p:cNvPr>
          <p:cNvSpPr/>
          <p:nvPr/>
        </p:nvSpPr>
        <p:spPr bwMode="auto">
          <a:xfrm>
            <a:off x="398963" y="4998720"/>
            <a:ext cx="1714947" cy="609600"/>
          </a:xfrm>
          <a:prstGeom prst="homePlate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Receive comments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on the post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3360D90-718F-4603-B209-80399B16DECC}"/>
              </a:ext>
            </a:extLst>
          </p:cNvPr>
          <p:cNvSpPr/>
          <p:nvPr/>
        </p:nvSpPr>
        <p:spPr bwMode="auto">
          <a:xfrm>
            <a:off x="2113909" y="4998720"/>
            <a:ext cx="1657782" cy="609600"/>
          </a:xfrm>
          <a:prstGeom prst="chevron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Do sentiment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8104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384</Words>
  <Application>Microsoft Office PowerPoint</Application>
  <PresentationFormat>On-screen Show (4:3)</PresentationFormat>
  <Paragraphs>94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Corbel</vt:lpstr>
      <vt:lpstr>Segoe UI</vt:lpstr>
      <vt:lpstr>Times New Roman</vt:lpstr>
      <vt:lpstr>Wingdings</vt:lpstr>
      <vt:lpstr>Office Theme</vt:lpstr>
      <vt:lpstr>Social Media Manager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Process Automation – Post Event Details and Images in Social Media  </dc:title>
  <dc:creator>Sudha Banakar</dc:creator>
  <cp:lastModifiedBy>Kalbhor, Ashok</cp:lastModifiedBy>
  <cp:revision>22</cp:revision>
  <dcterms:created xsi:type="dcterms:W3CDTF">2018-09-22T05:20:57Z</dcterms:created>
  <dcterms:modified xsi:type="dcterms:W3CDTF">2018-09-23T04:20:27Z</dcterms:modified>
</cp:coreProperties>
</file>