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53"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5" r:id="rId15"/>
    <p:sldId id="276" r:id="rId16"/>
    <p:sldId id="274" r:id="rId17"/>
    <p:sldId id="270" r:id="rId18"/>
    <p:sldId id="271" r:id="rId19"/>
    <p:sldId id="273" r:id="rId20"/>
    <p:sldId id="272" r:id="rId21"/>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0EA57-90B8-4625-B984-1E0B8502EE7E}" v="3" dt="2023-08-16T18:47:02.625"/>
  </p1510:revLst>
</p1510:revInfo>
</file>

<file path=ppt/tableStyles.xml><?xml version="1.0" encoding="utf-8"?>
<a:tblStyleLst xmlns:a="http://schemas.openxmlformats.org/drawingml/2006/main" def="{3E5ECB95-52A1-46C8-A4B6-807AFE185E7D}">
  <a:tblStyle styleId="{3E5ECB95-52A1-46C8-A4B6-807AFE185E7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734" y="43"/>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514042" y="-92583"/>
            <a:ext cx="19515276" cy="10795996"/>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602837" y="1850036"/>
            <a:ext cx="13796736" cy="6982258"/>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2743080" y="3236250"/>
            <a:ext cx="13534113" cy="2726722"/>
          </a:xfrm>
        </p:spPr>
        <p:txBody>
          <a:bodyPr bIns="0" anchor="b">
            <a:normAutofit/>
          </a:bodyPr>
          <a:lstStyle>
            <a:lvl1pPr algn="ctr">
              <a:lnSpc>
                <a:spcPct val="80000"/>
              </a:lnSpc>
              <a:defRPr sz="8420" spc="-234">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2743082" y="6090882"/>
            <a:ext cx="13523996" cy="2062256"/>
          </a:xfrm>
        </p:spPr>
        <p:txBody>
          <a:bodyPr tIns="0">
            <a:normAutofit/>
          </a:bodyPr>
          <a:lstStyle>
            <a:lvl1pPr marL="0" indent="0" algn="ctr">
              <a:lnSpc>
                <a:spcPct val="100000"/>
              </a:lnSpc>
              <a:buNone/>
              <a:defRPr sz="2807" b="0">
                <a:solidFill>
                  <a:srgbClr val="FFFEFF"/>
                </a:solidFill>
              </a:defRPr>
            </a:lvl1pPr>
            <a:lvl2pPr marL="712866" indent="0" algn="ctr">
              <a:buNone/>
              <a:defRPr sz="2807"/>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a:xfrm>
            <a:off x="1254681" y="499026"/>
            <a:ext cx="5703094" cy="499025"/>
          </a:xfrm>
        </p:spPr>
        <p:txBody>
          <a:bodyPr vert="horz" lIns="91440" tIns="45720" rIns="91440" bIns="45720" rtlCol="0" anchor="ctr"/>
          <a:lstStyle>
            <a:lvl1pPr>
              <a:defRPr lang="en-US"/>
            </a:lvl1pPr>
          </a:lstStyle>
          <a:p>
            <a:endParaRPr lang="en-IN"/>
          </a:p>
        </p:txBody>
      </p:sp>
      <p:sp>
        <p:nvSpPr>
          <p:cNvPr id="5" name="Footer Placeholder 4"/>
          <p:cNvSpPr>
            <a:spLocks noGrp="1"/>
          </p:cNvSpPr>
          <p:nvPr>
            <p:ph type="ftr" sz="quarter" idx="11"/>
          </p:nvPr>
        </p:nvSpPr>
        <p:spPr>
          <a:xfrm>
            <a:off x="1254681" y="9709607"/>
            <a:ext cx="16510457" cy="4990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6325107" y="499026"/>
            <a:ext cx="1425773" cy="4990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610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651005" y="0"/>
            <a:ext cx="19621715" cy="10685975"/>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1247620" y="2650101"/>
            <a:ext cx="5729408" cy="541128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85595" y="3664143"/>
            <a:ext cx="5459222" cy="3830228"/>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967715" y="1239173"/>
            <a:ext cx="9784316" cy="8197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81187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9621715" cy="10685975"/>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12035730" y="2650101"/>
            <a:ext cx="5729408" cy="541128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12173707" y="3664142"/>
            <a:ext cx="5459220" cy="3830230"/>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51679" y="1244982"/>
            <a:ext cx="9774316" cy="81974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54681" y="499026"/>
            <a:ext cx="5703094" cy="499025"/>
          </a:xfrm>
        </p:spPr>
        <p:txBody>
          <a:bodyPr/>
          <a:lstStyle/>
          <a:p>
            <a:endParaRPr lang="en-IN"/>
          </a:p>
        </p:txBody>
      </p:sp>
      <p:sp>
        <p:nvSpPr>
          <p:cNvPr id="5" name="Footer Placeholder 4"/>
          <p:cNvSpPr>
            <a:spLocks noGrp="1"/>
          </p:cNvSpPr>
          <p:nvPr>
            <p:ph type="ftr" sz="quarter" idx="11"/>
          </p:nvPr>
        </p:nvSpPr>
        <p:spPr>
          <a:xfrm>
            <a:off x="1254681" y="9709607"/>
            <a:ext cx="16510457" cy="499025"/>
          </a:xfrm>
        </p:spPr>
        <p:txBody>
          <a:bodyPr/>
          <a:lstStyle/>
          <a:p>
            <a:endParaRPr lang="en-IN"/>
          </a:p>
        </p:txBody>
      </p:sp>
      <p:sp>
        <p:nvSpPr>
          <p:cNvPr id="6" name="Slide Number Placeholder 5"/>
          <p:cNvSpPr>
            <a:spLocks noGrp="1"/>
          </p:cNvSpPr>
          <p:nvPr>
            <p:ph type="sldNum" sz="quarter" idx="12"/>
          </p:nvPr>
        </p:nvSpPr>
        <p:spPr>
          <a:xfrm>
            <a:off x="16325107" y="499026"/>
            <a:ext cx="1425773" cy="4990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599634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651005" y="0"/>
            <a:ext cx="19621715" cy="10685975"/>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1247620" y="2650101"/>
            <a:ext cx="5729408" cy="541128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85594" y="3664142"/>
            <a:ext cx="5455765" cy="3830230"/>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7980913" y="1252375"/>
            <a:ext cx="9794978" cy="81839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99114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514042" y="-92583"/>
            <a:ext cx="19515276" cy="10795996"/>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5082430" y="1850036"/>
            <a:ext cx="8834907" cy="6982258"/>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14452" y="3235042"/>
            <a:ext cx="8560603" cy="2634197"/>
          </a:xfrm>
        </p:spPr>
        <p:txBody>
          <a:bodyPr bIns="0" anchor="b">
            <a:normAutofit/>
          </a:bodyPr>
          <a:lstStyle>
            <a:lvl1pPr algn="ctr">
              <a:defRPr sz="686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214451" y="5998238"/>
            <a:ext cx="8560602" cy="2157656"/>
          </a:xfrm>
        </p:spPr>
        <p:txBody>
          <a:bodyPr tIns="0">
            <a:normAutofit/>
          </a:bodyPr>
          <a:lstStyle>
            <a:lvl1pPr marL="0" indent="0" algn="ctr">
              <a:buNone/>
              <a:defRPr sz="2807">
                <a:solidFill>
                  <a:srgbClr val="FFFEFF"/>
                </a:solidFill>
              </a:defRPr>
            </a:lvl1pPr>
            <a:lvl2pPr marL="712866" indent="0">
              <a:buNone/>
              <a:defRPr sz="2807">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254681" y="499026"/>
            <a:ext cx="5703094" cy="499025"/>
          </a:xfrm>
        </p:spPr>
        <p:txBody>
          <a:bodyPr/>
          <a:lstStyle/>
          <a:p>
            <a:endParaRPr lang="en-IN"/>
          </a:p>
        </p:txBody>
      </p:sp>
      <p:sp>
        <p:nvSpPr>
          <p:cNvPr id="5" name="Footer Placeholder 4"/>
          <p:cNvSpPr>
            <a:spLocks noGrp="1"/>
          </p:cNvSpPr>
          <p:nvPr>
            <p:ph type="ftr" sz="quarter" idx="11"/>
          </p:nvPr>
        </p:nvSpPr>
        <p:spPr>
          <a:xfrm>
            <a:off x="1254681" y="9709607"/>
            <a:ext cx="16510457" cy="4990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6325107" y="499026"/>
            <a:ext cx="1425773" cy="4990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319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651005" y="0"/>
            <a:ext cx="19621715" cy="10685975"/>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1247620" y="2650101"/>
            <a:ext cx="5729408" cy="541128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86169" y="3648151"/>
            <a:ext cx="5458648" cy="3851472"/>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984704" y="1252377"/>
            <a:ext cx="9775827" cy="3715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80912" y="5725852"/>
            <a:ext cx="9779618" cy="37166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254681" y="499026"/>
            <a:ext cx="5703094" cy="499025"/>
          </a:xfrm>
        </p:spPr>
        <p:txBody>
          <a:bodyPr/>
          <a:lstStyle/>
          <a:p>
            <a:endParaRPr lang="en-IN"/>
          </a:p>
        </p:txBody>
      </p:sp>
      <p:sp>
        <p:nvSpPr>
          <p:cNvPr id="6" name="Footer Placeholder 5"/>
          <p:cNvSpPr>
            <a:spLocks noGrp="1"/>
          </p:cNvSpPr>
          <p:nvPr>
            <p:ph type="ftr" sz="quarter" idx="11"/>
          </p:nvPr>
        </p:nvSpPr>
        <p:spPr>
          <a:xfrm>
            <a:off x="1254681" y="9709607"/>
            <a:ext cx="16510457" cy="499025"/>
          </a:xfrm>
        </p:spPr>
        <p:txBody>
          <a:bodyPr/>
          <a:lstStyle/>
          <a:p>
            <a:endParaRPr lang="en-IN"/>
          </a:p>
        </p:txBody>
      </p:sp>
      <p:sp>
        <p:nvSpPr>
          <p:cNvPr id="7" name="Slide Number Placeholder 6"/>
          <p:cNvSpPr>
            <a:spLocks noGrp="1"/>
          </p:cNvSpPr>
          <p:nvPr>
            <p:ph type="sldNum" sz="quarter" idx="12"/>
          </p:nvPr>
        </p:nvSpPr>
        <p:spPr>
          <a:xfrm>
            <a:off x="16325107" y="499026"/>
            <a:ext cx="1425773" cy="4990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861871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651005" y="0"/>
            <a:ext cx="19621715" cy="10685975"/>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1247620" y="2650101"/>
            <a:ext cx="5729408" cy="541128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86170" y="3685957"/>
            <a:ext cx="5458648" cy="383655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7991343" y="1252374"/>
            <a:ext cx="9768806" cy="1069340"/>
          </a:xfrm>
        </p:spPr>
        <p:txBody>
          <a:bodyPr anchor="ctr">
            <a:noAutofit/>
          </a:bodyPr>
          <a:lstStyle>
            <a:lvl1pPr marL="0" indent="0" algn="l">
              <a:lnSpc>
                <a:spcPct val="100000"/>
              </a:lnSpc>
              <a:buNone/>
              <a:defRPr sz="3430" b="0" cap="all" baseline="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7991606" y="2321714"/>
            <a:ext cx="9767655" cy="26458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981233" y="5716068"/>
            <a:ext cx="9767755" cy="1069340"/>
          </a:xfrm>
        </p:spPr>
        <p:txBody>
          <a:bodyPr anchor="ctr">
            <a:noAutofit/>
          </a:bodyPr>
          <a:lstStyle>
            <a:lvl1pPr marL="0" indent="0" algn="l">
              <a:lnSpc>
                <a:spcPct val="100000"/>
              </a:lnSpc>
              <a:buNone/>
              <a:defRPr sz="3430" b="0" cap="all" baseline="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7980912" y="6785408"/>
            <a:ext cx="9769586" cy="26570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254681" y="499026"/>
            <a:ext cx="5703094" cy="499025"/>
          </a:xfrm>
        </p:spPr>
        <p:txBody>
          <a:bodyPr/>
          <a:lstStyle/>
          <a:p>
            <a:endParaRPr lang="en-IN"/>
          </a:p>
        </p:txBody>
      </p:sp>
      <p:sp>
        <p:nvSpPr>
          <p:cNvPr id="8" name="Footer Placeholder 7"/>
          <p:cNvSpPr>
            <a:spLocks noGrp="1"/>
          </p:cNvSpPr>
          <p:nvPr>
            <p:ph type="ftr" sz="quarter" idx="11"/>
          </p:nvPr>
        </p:nvSpPr>
        <p:spPr>
          <a:xfrm>
            <a:off x="1254681" y="9709607"/>
            <a:ext cx="16510457" cy="499025"/>
          </a:xfrm>
        </p:spPr>
        <p:txBody>
          <a:bodyPr/>
          <a:lstStyle/>
          <a:p>
            <a:endParaRPr lang="en-IN"/>
          </a:p>
        </p:txBody>
      </p:sp>
      <p:sp>
        <p:nvSpPr>
          <p:cNvPr id="9" name="Slide Number Placeholder 8"/>
          <p:cNvSpPr>
            <a:spLocks noGrp="1"/>
          </p:cNvSpPr>
          <p:nvPr>
            <p:ph type="sldNum" sz="quarter" idx="12"/>
          </p:nvPr>
        </p:nvSpPr>
        <p:spPr>
          <a:xfrm>
            <a:off x="16325107" y="499026"/>
            <a:ext cx="1425773" cy="4990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57708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651005" y="0"/>
            <a:ext cx="19621715" cy="10685975"/>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1247620" y="2650101"/>
            <a:ext cx="5729408" cy="541128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85595" y="3664142"/>
            <a:ext cx="5459222" cy="3830230"/>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792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54681" y="499026"/>
            <a:ext cx="5703094" cy="499025"/>
          </a:xfrm>
        </p:spPr>
        <p:txBody>
          <a:bodyPr/>
          <a:lstStyle/>
          <a:p>
            <a:endParaRPr lang="en-IN"/>
          </a:p>
        </p:txBody>
      </p:sp>
      <p:sp>
        <p:nvSpPr>
          <p:cNvPr id="3" name="Footer Placeholder 2"/>
          <p:cNvSpPr>
            <a:spLocks noGrp="1"/>
          </p:cNvSpPr>
          <p:nvPr>
            <p:ph type="ftr" sz="quarter" idx="11"/>
          </p:nvPr>
        </p:nvSpPr>
        <p:spPr>
          <a:xfrm>
            <a:off x="1254681" y="9709607"/>
            <a:ext cx="16510457" cy="499025"/>
          </a:xfrm>
        </p:spPr>
        <p:txBody>
          <a:bodyPr/>
          <a:lstStyle/>
          <a:p>
            <a:endParaRPr lang="en-IN"/>
          </a:p>
        </p:txBody>
      </p:sp>
      <p:sp>
        <p:nvSpPr>
          <p:cNvPr id="4" name="Slide Number Placeholder 3"/>
          <p:cNvSpPr>
            <a:spLocks noGrp="1"/>
          </p:cNvSpPr>
          <p:nvPr>
            <p:ph type="sldNum" sz="quarter" idx="12"/>
          </p:nvPr>
        </p:nvSpPr>
        <p:spPr>
          <a:xfrm>
            <a:off x="16325107" y="499026"/>
            <a:ext cx="1425773" cy="4990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058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651005" y="0"/>
            <a:ext cx="19621715" cy="10685975"/>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1247620" y="2650101"/>
            <a:ext cx="5729408" cy="541128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85594" y="3667418"/>
            <a:ext cx="5459223" cy="1907439"/>
          </a:xfrm>
        </p:spPr>
        <p:txBody>
          <a:bodyPr bIns="0" anchor="b">
            <a:noAutofit/>
          </a:bodyPr>
          <a:lstStyle>
            <a:lvl1pPr algn="ctr">
              <a:defRPr sz="4989">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7967715" y="1251787"/>
            <a:ext cx="9784316" cy="818601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594" y="5582438"/>
            <a:ext cx="5459223" cy="1904111"/>
          </a:xfrm>
        </p:spPr>
        <p:txBody>
          <a:bodyPr/>
          <a:lstStyle>
            <a:lvl1pPr marL="0" indent="0" algn="ctr">
              <a:buNone/>
              <a:defRPr sz="2495">
                <a:solidFill>
                  <a:srgbClr val="FFFEFF"/>
                </a:solidFill>
              </a:defRPr>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63855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514042" y="-92583"/>
            <a:ext cx="19515276" cy="10795996"/>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1255716" y="2648139"/>
            <a:ext cx="9264316" cy="541128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11762179" y="0"/>
            <a:ext cx="7248134" cy="10693400"/>
          </a:xfrm>
          <a:solidFill>
            <a:schemeClr val="bg1">
              <a:lumMod val="65000"/>
              <a:lumOff val="35000"/>
            </a:schemeClr>
          </a:solidFill>
          <a:ln w="9525" cap="sq">
            <a:noFill/>
            <a:miter lim="800000"/>
          </a:ln>
          <a:effectLst/>
        </p:spPr>
        <p:txBody>
          <a:bodyPr anchor="t"/>
          <a:lstStyle>
            <a:lvl1pPr marL="0" indent="0" algn="ctr">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2" name="Title 1"/>
          <p:cNvSpPr>
            <a:spLocks noGrp="1"/>
          </p:cNvSpPr>
          <p:nvPr>
            <p:ph type="title"/>
          </p:nvPr>
        </p:nvSpPr>
        <p:spPr>
          <a:xfrm>
            <a:off x="1380623" y="3680250"/>
            <a:ext cx="9007205" cy="1836857"/>
          </a:xfrm>
        </p:spPr>
        <p:txBody>
          <a:bodyPr bIns="0" anchor="b">
            <a:normAutofit/>
          </a:bodyPr>
          <a:lstStyle>
            <a:lvl1pPr>
              <a:defRPr sz="5613">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380623" y="5527593"/>
            <a:ext cx="9007205" cy="1986805"/>
          </a:xfrm>
        </p:spPr>
        <p:txBody>
          <a:bodyPr>
            <a:normAutofit/>
          </a:bodyPr>
          <a:lstStyle>
            <a:lvl1pPr marL="0" indent="0" algn="ctr">
              <a:buNone/>
              <a:defRPr sz="2807">
                <a:solidFill>
                  <a:srgbClr val="FFFEFF"/>
                </a:solidFill>
              </a:defRPr>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a:xfrm>
            <a:off x="1254681" y="499026"/>
            <a:ext cx="5703094" cy="499025"/>
          </a:xfrm>
        </p:spPr>
        <p:txBody>
          <a:bodyPr/>
          <a:lstStyle/>
          <a:p>
            <a:endParaRPr lang="en-IN"/>
          </a:p>
        </p:txBody>
      </p:sp>
      <p:sp>
        <p:nvSpPr>
          <p:cNvPr id="6" name="Footer Placeholder 5"/>
          <p:cNvSpPr>
            <a:spLocks noGrp="1"/>
          </p:cNvSpPr>
          <p:nvPr>
            <p:ph type="ftr" sz="quarter" idx="11"/>
          </p:nvPr>
        </p:nvSpPr>
        <p:spPr>
          <a:xfrm>
            <a:off x="1254682" y="9709607"/>
            <a:ext cx="9265349" cy="499025"/>
          </a:xfrm>
        </p:spPr>
        <p:txBody>
          <a:bodyPr/>
          <a:lstStyle/>
          <a:p>
            <a:endParaRPr lang="en-IN"/>
          </a:p>
        </p:txBody>
      </p:sp>
      <p:sp>
        <p:nvSpPr>
          <p:cNvPr id="7" name="Slide Number Placeholder 6"/>
          <p:cNvSpPr>
            <a:spLocks noGrp="1"/>
          </p:cNvSpPr>
          <p:nvPr>
            <p:ph type="sldNum" sz="quarter" idx="12"/>
          </p:nvPr>
        </p:nvSpPr>
        <p:spPr>
          <a:xfrm>
            <a:off x="9087867" y="499026"/>
            <a:ext cx="1425773" cy="4990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766751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9539" y="3677344"/>
            <a:ext cx="5455278" cy="3830297"/>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74468" y="1239173"/>
            <a:ext cx="9277563" cy="81971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4681" y="499026"/>
            <a:ext cx="5703094" cy="499025"/>
          </a:xfrm>
          <a:prstGeom prst="rect">
            <a:avLst/>
          </a:prstGeom>
        </p:spPr>
        <p:txBody>
          <a:bodyPr vert="horz" lIns="91440" tIns="45720" rIns="91440" bIns="45720" rtlCol="0" anchor="ctr"/>
          <a:lstStyle>
            <a:lvl1pPr algn="l">
              <a:defRPr sz="1559">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254681" y="9709607"/>
            <a:ext cx="16510457" cy="499025"/>
          </a:xfrm>
          <a:prstGeom prst="rect">
            <a:avLst/>
          </a:prstGeom>
        </p:spPr>
        <p:txBody>
          <a:bodyPr vert="horz" lIns="91440" tIns="45720" rIns="91440" bIns="45720" rtlCol="0" anchor="ctr"/>
          <a:lstStyle>
            <a:lvl1pPr algn="r">
              <a:defRPr sz="155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6325107" y="499026"/>
            <a:ext cx="1425773" cy="499025"/>
          </a:xfrm>
          <a:prstGeom prst="rect">
            <a:avLst/>
          </a:prstGeom>
        </p:spPr>
        <p:txBody>
          <a:bodyPr vert="horz" lIns="91440" tIns="45720" rIns="91440" bIns="45720" rtlCol="0" anchor="ctr"/>
          <a:lstStyle>
            <a:lvl1pPr algn="r">
              <a:defRPr sz="1559">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8767925"/>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hf hdr="0" ftr="0" dt="0"/>
  <p:txStyles>
    <p:titleStyle>
      <a:lvl1pPr algn="ctr" defTabSz="1425732" rtl="0" eaLnBrk="1" latinLnBrk="0" hangingPunct="1">
        <a:lnSpc>
          <a:spcPct val="85000"/>
        </a:lnSpc>
        <a:spcBef>
          <a:spcPct val="0"/>
        </a:spcBef>
        <a:buNone/>
        <a:defRPr sz="6237" b="0" i="0" kern="1200" cap="none" spc="-234">
          <a:solidFill>
            <a:schemeClr val="tx1"/>
          </a:solidFill>
          <a:effectLst/>
          <a:latin typeface="+mj-lt"/>
          <a:ea typeface="+mj-ea"/>
          <a:cs typeface="+mj-cs"/>
        </a:defRPr>
      </a:lvl1pPr>
    </p:titleStyle>
    <p:bodyStyle>
      <a:lvl1pPr marL="356433" indent="-356433" algn="l" defTabSz="1425732" rtl="0" eaLnBrk="1" latinLnBrk="0" hangingPunct="1">
        <a:lnSpc>
          <a:spcPct val="120000"/>
        </a:lnSpc>
        <a:spcBef>
          <a:spcPts val="1559"/>
        </a:spcBef>
        <a:buClr>
          <a:schemeClr val="accent1"/>
        </a:buClr>
        <a:buSzPct val="110000"/>
        <a:buFont typeface="Wingdings" panose="05000000000000000000" pitchFamily="2" charset="2"/>
        <a:buChar char="§"/>
        <a:defRPr sz="2807" kern="1200">
          <a:solidFill>
            <a:schemeClr val="tx1"/>
          </a:solidFill>
          <a:effectLst/>
          <a:latin typeface="+mn-lt"/>
          <a:ea typeface="+mn-ea"/>
          <a:cs typeface="+mn-cs"/>
        </a:defRPr>
      </a:lvl1pPr>
      <a:lvl2pPr marL="1069299" indent="-356433" algn="l" defTabSz="1425732" rtl="0" eaLnBrk="1" latinLnBrk="0" hangingPunct="1">
        <a:lnSpc>
          <a:spcPct val="120000"/>
        </a:lnSpc>
        <a:spcBef>
          <a:spcPts val="780"/>
        </a:spcBef>
        <a:buClr>
          <a:schemeClr val="accent1"/>
        </a:buClr>
        <a:buSzPct val="110000"/>
        <a:buFont typeface="Wingdings" panose="05000000000000000000" pitchFamily="2" charset="2"/>
        <a:buChar char="§"/>
        <a:defRPr sz="2495" kern="1200">
          <a:solidFill>
            <a:schemeClr val="tx1"/>
          </a:solidFill>
          <a:effectLst/>
          <a:latin typeface="+mn-lt"/>
          <a:ea typeface="+mn-ea"/>
          <a:cs typeface="+mn-cs"/>
        </a:defRPr>
      </a:lvl2pPr>
      <a:lvl3pPr marL="1782166" indent="-356433" algn="l" defTabSz="1425732" rtl="0" eaLnBrk="1" latinLnBrk="0" hangingPunct="1">
        <a:lnSpc>
          <a:spcPct val="120000"/>
        </a:lnSpc>
        <a:spcBef>
          <a:spcPts val="780"/>
        </a:spcBef>
        <a:buClr>
          <a:schemeClr val="accent1"/>
        </a:buClr>
        <a:buSzPct val="110000"/>
        <a:buFont typeface="Wingdings" panose="05000000000000000000" pitchFamily="2" charset="2"/>
        <a:buChar char="§"/>
        <a:defRPr sz="2183" kern="1200">
          <a:solidFill>
            <a:schemeClr val="tx1"/>
          </a:solidFill>
          <a:effectLst/>
          <a:latin typeface="+mn-lt"/>
          <a:ea typeface="+mn-ea"/>
          <a:cs typeface="+mn-cs"/>
        </a:defRPr>
      </a:lvl3pPr>
      <a:lvl4pPr marL="2495032" indent="-356433" algn="l" defTabSz="1425732" rtl="0" eaLnBrk="1" latinLnBrk="0" hangingPunct="1">
        <a:lnSpc>
          <a:spcPct val="120000"/>
        </a:lnSpc>
        <a:spcBef>
          <a:spcPts val="780"/>
        </a:spcBef>
        <a:buClr>
          <a:schemeClr val="accent1"/>
        </a:buClr>
        <a:buSzPct val="110000"/>
        <a:buFont typeface="Wingdings" panose="05000000000000000000" pitchFamily="2" charset="2"/>
        <a:buChar char="§"/>
        <a:defRPr sz="1871" kern="1200">
          <a:solidFill>
            <a:schemeClr val="tx1"/>
          </a:solidFill>
          <a:effectLst/>
          <a:latin typeface="+mn-lt"/>
          <a:ea typeface="+mn-ea"/>
          <a:cs typeface="+mn-cs"/>
        </a:defRPr>
      </a:lvl4pPr>
      <a:lvl5pPr marL="3207898" indent="-356433" algn="l" defTabSz="1425732" rtl="0" eaLnBrk="1" latinLnBrk="0" hangingPunct="1">
        <a:lnSpc>
          <a:spcPct val="120000"/>
        </a:lnSpc>
        <a:spcBef>
          <a:spcPts val="780"/>
        </a:spcBef>
        <a:buClr>
          <a:schemeClr val="accent1"/>
        </a:buClr>
        <a:buSzPct val="110000"/>
        <a:buFont typeface="Wingdings" panose="05000000000000000000" pitchFamily="2" charset="2"/>
        <a:buChar char="§"/>
        <a:defRPr sz="1871" kern="1200">
          <a:solidFill>
            <a:schemeClr val="tx1"/>
          </a:solidFill>
          <a:effectLst/>
          <a:latin typeface="+mn-lt"/>
          <a:ea typeface="+mn-ea"/>
          <a:cs typeface="+mn-cs"/>
        </a:defRPr>
      </a:lvl5pPr>
      <a:lvl6pPr marL="3920764" indent="-356433" algn="l" defTabSz="1425732" rtl="0" eaLnBrk="1" latinLnBrk="0" hangingPunct="1">
        <a:lnSpc>
          <a:spcPct val="120000"/>
        </a:lnSpc>
        <a:spcBef>
          <a:spcPts val="780"/>
        </a:spcBef>
        <a:buClr>
          <a:schemeClr val="accent1"/>
        </a:buClr>
        <a:buSzPct val="110000"/>
        <a:buFont typeface="Wingdings" panose="05000000000000000000" pitchFamily="2" charset="2"/>
        <a:buChar char="§"/>
        <a:defRPr sz="1871" kern="1200">
          <a:solidFill>
            <a:schemeClr val="tx1"/>
          </a:solidFill>
          <a:effectLst/>
          <a:latin typeface="+mn-lt"/>
          <a:ea typeface="+mn-ea"/>
          <a:cs typeface="+mn-cs"/>
        </a:defRPr>
      </a:lvl6pPr>
      <a:lvl7pPr marL="4633631" indent="-356433" algn="l" defTabSz="1425732" rtl="0" eaLnBrk="1" latinLnBrk="0" hangingPunct="1">
        <a:lnSpc>
          <a:spcPct val="120000"/>
        </a:lnSpc>
        <a:spcBef>
          <a:spcPts val="780"/>
        </a:spcBef>
        <a:buClr>
          <a:schemeClr val="accent1"/>
        </a:buClr>
        <a:buSzPct val="110000"/>
        <a:buFont typeface="Wingdings" panose="05000000000000000000" pitchFamily="2" charset="2"/>
        <a:buChar char="§"/>
        <a:defRPr sz="1871" kern="1200">
          <a:solidFill>
            <a:schemeClr val="tx1"/>
          </a:solidFill>
          <a:effectLst/>
          <a:latin typeface="+mn-lt"/>
          <a:ea typeface="+mn-ea"/>
          <a:cs typeface="+mn-cs"/>
        </a:defRPr>
      </a:lvl7pPr>
      <a:lvl8pPr marL="5346497" indent="-356433" algn="l" defTabSz="1425732" rtl="0" eaLnBrk="1" latinLnBrk="0" hangingPunct="1">
        <a:lnSpc>
          <a:spcPct val="120000"/>
        </a:lnSpc>
        <a:spcBef>
          <a:spcPts val="780"/>
        </a:spcBef>
        <a:buClr>
          <a:schemeClr val="accent1"/>
        </a:buClr>
        <a:buSzPct val="110000"/>
        <a:buFont typeface="Wingdings" panose="05000000000000000000" pitchFamily="2" charset="2"/>
        <a:buChar char="§"/>
        <a:defRPr sz="1871" kern="1200">
          <a:solidFill>
            <a:schemeClr val="tx1"/>
          </a:solidFill>
          <a:effectLst/>
          <a:latin typeface="+mn-lt"/>
          <a:ea typeface="+mn-ea"/>
          <a:cs typeface="+mn-cs"/>
        </a:defRPr>
      </a:lvl8pPr>
      <a:lvl9pPr marL="6059363" indent="-356433" algn="l" defTabSz="1425732" rtl="0" eaLnBrk="1" latinLnBrk="0" hangingPunct="1">
        <a:lnSpc>
          <a:spcPct val="120000"/>
        </a:lnSpc>
        <a:spcBef>
          <a:spcPts val="780"/>
        </a:spcBef>
        <a:buClr>
          <a:schemeClr val="accent1"/>
        </a:buClr>
        <a:buSzPct val="110000"/>
        <a:buFont typeface="Wingdings" panose="05000000000000000000" pitchFamily="2" charset="2"/>
        <a:buChar char="§"/>
        <a:defRPr sz="1871" kern="1200">
          <a:solidFill>
            <a:schemeClr val="tx1"/>
          </a:solidFill>
          <a:effectLst/>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predicting-graduate-admissions-using-naive-bayes-in-python-5e8d5c1b9922" TargetMode="External"/><Relationship Id="rId2" Type="http://schemas.openxmlformats.org/officeDocument/2006/relationships/hyperlink" Target="https://scikit-learn.org/stable/modules/generated/sklearn.naive_bayes.GaussianNB.html" TargetMode="External"/><Relationship Id="rId1" Type="http://schemas.openxmlformats.org/officeDocument/2006/relationships/slideLayout" Target="../slideLayouts/slideLayout7.xml"/><Relationship Id="rId6" Type="http://schemas.openxmlformats.org/officeDocument/2006/relationships/hyperlink" Target="https://www.researchgate.net/publication/339923808_Predicting_Graduate_Students_in_India_Using_Machine_Learning_Techniques" TargetMode="External"/><Relationship Id="rId5" Type="http://schemas.openxmlformats.org/officeDocument/2006/relationships/hyperlink" Target="https://ieeexplore.ieee.org/document/8460966" TargetMode="External"/><Relationship Id="rId4" Type="http://schemas.openxmlformats.org/officeDocument/2006/relationships/hyperlink" Target="https://github.com/abhinavvv09/Graduate-Admission-Predictor-using-Naive-Bayes-Classific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2215493" y="940186"/>
            <a:ext cx="13671690" cy="1602447"/>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a:solidFill>
                    <a:schemeClr val="lt1"/>
                  </a:solidFill>
                  <a:latin typeface="Calibri"/>
                  <a:ea typeface="Calibri"/>
                  <a:cs typeface="Calibri"/>
                  <a:sym typeface="Calibri"/>
                </a:rPr>
                <a:t> STUDENT GRADUATE PREDICTION BY USING </a:t>
              </a:r>
            </a:p>
            <a:p>
              <a:pPr marL="457200" marR="0" lvl="1" indent="0" algn="ctr" rtl="0">
                <a:spcBef>
                  <a:spcPts val="0"/>
                </a:spcBef>
                <a:spcAft>
                  <a:spcPts val="0"/>
                </a:spcAft>
                <a:buNone/>
              </a:pPr>
              <a:r>
                <a:rPr lang="en-US" sz="4800" dirty="0">
                  <a:solidFill>
                    <a:schemeClr val="lt1"/>
                  </a:solidFill>
                  <a:latin typeface="Calibri"/>
                  <a:ea typeface="Calibri"/>
                  <a:cs typeface="Calibri"/>
                  <a:sym typeface="Calibri"/>
                </a:rPr>
                <a:t>NAIVE BAYES CLASSIFER</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4" name="Google Shape;94;p13"/>
          <p:cNvGrpSpPr/>
          <p:nvPr/>
        </p:nvGrpSpPr>
        <p:grpSpPr>
          <a:xfrm>
            <a:off x="0" y="4218962"/>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dirty="0">
                  <a:solidFill>
                    <a:schemeClr val="lt1"/>
                  </a:solidFill>
                  <a:latin typeface="Calibri"/>
                  <a:ea typeface="Calibri"/>
                  <a:cs typeface="Calibri"/>
                  <a:sym typeface="Calibri"/>
                </a:rPr>
                <a:t>	Guided by</a:t>
              </a:r>
              <a:endParaRPr sz="1800" dirty="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520778" y="5252170"/>
            <a:ext cx="4914822" cy="23698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P Jahnavi           (20NG1A05B5)</a:t>
            </a:r>
            <a:endParaRPr b="1" dirty="0"/>
          </a:p>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K Pavani             (20NG1A0588)</a:t>
            </a:r>
            <a:endParaRPr b="1" dirty="0"/>
          </a:p>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SK </a:t>
            </a:r>
            <a:r>
              <a:rPr lang="en-US" sz="2800" b="1" dirty="0" err="1">
                <a:solidFill>
                  <a:schemeClr val="dk1"/>
                </a:solidFill>
                <a:latin typeface="Calibri"/>
                <a:ea typeface="Calibri"/>
                <a:cs typeface="Calibri"/>
                <a:sym typeface="Calibri"/>
              </a:rPr>
              <a:t>Gouse</a:t>
            </a:r>
            <a:r>
              <a:rPr lang="en-US" sz="2800" b="1" dirty="0">
                <a:solidFill>
                  <a:schemeClr val="dk1"/>
                </a:solidFill>
                <a:latin typeface="Calibri"/>
                <a:ea typeface="Calibri"/>
                <a:cs typeface="Calibri"/>
                <a:sym typeface="Calibri"/>
              </a:rPr>
              <a:t> Babu (20NG1A05B7)</a:t>
            </a:r>
          </a:p>
          <a:p>
            <a:r>
              <a:rPr lang="en-US" sz="2800" b="1" dirty="0">
                <a:solidFill>
                  <a:schemeClr val="dk1"/>
                </a:solidFill>
                <a:latin typeface="Calibri"/>
                <a:ea typeface="Calibri"/>
                <a:cs typeface="Calibri"/>
                <a:sym typeface="Calibri"/>
              </a:rPr>
              <a:t>K Ashok Babu   (21NG5A0508)</a:t>
            </a:r>
            <a:endParaRPr lang="en-US" sz="2800" b="1" dirty="0"/>
          </a:p>
          <a:p>
            <a:pPr marL="0" marR="0" lvl="0" indent="0" algn="l" rtl="0">
              <a:spcBef>
                <a:spcPts val="0"/>
              </a:spcBef>
              <a:spcAft>
                <a:spcPts val="0"/>
              </a:spcAft>
              <a:buNone/>
            </a:pPr>
            <a:endParaRPr b="1"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849713" y="5085110"/>
            <a:ext cx="3443550" cy="523180"/>
          </a:xfrm>
          <a:prstGeom prst="rect">
            <a:avLst/>
          </a:prstGeom>
          <a:noFill/>
          <a:ln>
            <a:noFill/>
          </a:ln>
        </p:spPr>
        <p:txBody>
          <a:bodyPr spcFirstLastPara="1" wrap="square" lIns="91425" tIns="45700" rIns="91425" bIns="45700" anchor="t" anchorCtr="0">
            <a:spAutoFit/>
          </a:bodyPr>
          <a:lstStyle/>
          <a:p>
            <a:pPr marR="0" lvl="0" rtl="0">
              <a:spcBef>
                <a:spcPts val="0"/>
              </a:spcBef>
              <a:spcAft>
                <a:spcPts val="0"/>
              </a:spcAft>
            </a:pPr>
            <a:r>
              <a:rPr lang="en-US" sz="2800" b="1" dirty="0"/>
              <a:t>T Naga Mounika</a:t>
            </a:r>
            <a:endParaRPr sz="2800" b="1" dirty="0"/>
          </a:p>
        </p:txBody>
      </p:sp>
      <p:sp>
        <p:nvSpPr>
          <p:cNvPr id="102" name="Google Shape;102;p13"/>
          <p:cNvSpPr txBox="1"/>
          <p:nvPr/>
        </p:nvSpPr>
        <p:spPr>
          <a:xfrm>
            <a:off x="10802470" y="7382370"/>
            <a:ext cx="8266636"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dk1"/>
                </a:solidFill>
                <a:latin typeface="Times New Roman"/>
                <a:ea typeface="Times New Roman"/>
                <a:cs typeface="Times New Roman"/>
                <a:sym typeface="Times New Roman"/>
              </a:rPr>
              <a:t>Submitted for the partial fulfillment of </a:t>
            </a:r>
            <a:endParaRPr b="1" dirty="0"/>
          </a:p>
          <a:p>
            <a:pPr marL="0" marR="0" lvl="0" indent="0" algn="ctr" rtl="0">
              <a:spcBef>
                <a:spcPts val="0"/>
              </a:spcBef>
              <a:spcAft>
                <a:spcPts val="0"/>
              </a:spcAft>
              <a:buNone/>
            </a:pPr>
            <a:r>
              <a:rPr lang="en-US" sz="3200" b="1" dirty="0">
                <a:solidFill>
                  <a:schemeClr val="dk1"/>
                </a:solidFill>
                <a:latin typeface="Times New Roman"/>
                <a:cs typeface="Times New Roman"/>
                <a:sym typeface="Times New Roman"/>
              </a:rPr>
              <a:t>Bachelor of Technology</a:t>
            </a:r>
            <a:r>
              <a:rPr lang="en-US" b="1" dirty="0">
                <a:sym typeface="Times New Roman"/>
              </a:rPr>
              <a:t> </a:t>
            </a:r>
            <a:r>
              <a:rPr lang="en-US" sz="3200" b="1" dirty="0">
                <a:solidFill>
                  <a:schemeClr val="dk1"/>
                </a:solidFill>
                <a:latin typeface="Times New Roman"/>
                <a:ea typeface="Times New Roman"/>
                <a:cs typeface="Times New Roman"/>
                <a:sym typeface="Times New Roman"/>
              </a:rPr>
              <a:t>in </a:t>
            </a:r>
            <a:endParaRPr b="1" dirty="0"/>
          </a:p>
          <a:p>
            <a:pPr marL="0" marR="0" lvl="0" indent="0" algn="ctr" rtl="0">
              <a:spcBef>
                <a:spcPts val="0"/>
              </a:spcBef>
              <a:spcAft>
                <a:spcPts val="0"/>
              </a:spcAft>
              <a:buNone/>
            </a:pPr>
            <a:r>
              <a:rPr lang="en-US" sz="3200" b="1" dirty="0">
                <a:solidFill>
                  <a:schemeClr val="dk1"/>
                </a:solidFill>
                <a:latin typeface="Times New Roman"/>
                <a:cs typeface="Times New Roman"/>
                <a:sym typeface="Times New Roman"/>
              </a:rPr>
              <a:t>Computer science &amp; Engineering</a:t>
            </a:r>
            <a:endParaRPr b="1" dirty="0"/>
          </a:p>
        </p:txBody>
      </p:sp>
      <p:grpSp>
        <p:nvGrpSpPr>
          <p:cNvPr id="103" name="Google Shape;103;p13"/>
          <p:cNvGrpSpPr/>
          <p:nvPr/>
        </p:nvGrpSpPr>
        <p:grpSpPr>
          <a:xfrm>
            <a:off x="16237" y="9687115"/>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110" name="Google Shape;110;p13"/>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cs typeface="Times New Roman"/>
                <a:sym typeface="Times New Roman"/>
              </a:rPr>
              <a:t>Department of Computer Science &amp; Engineering</a:t>
            </a:r>
            <a:endParaRPr dirty="0"/>
          </a:p>
        </p:txBody>
      </p:sp>
      <p:sp>
        <p:nvSpPr>
          <p:cNvPr id="111" name="Google Shape;111;p13"/>
          <p:cNvSpPr txBox="1">
            <a:spLocks noGrp="1"/>
          </p:cNvSpPr>
          <p:nvPr>
            <p:ph type="sldNum" sz="quarter"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3" name="Picture 2">
            <a:extLst>
              <a:ext uri="{FF2B5EF4-FFF2-40B4-BE49-F238E27FC236}">
                <a16:creationId xmlns:a16="http://schemas.microsoft.com/office/drawing/2014/main" id="{51F7AF6F-F2C9-6897-B662-6C8EBF233536}"/>
              </a:ext>
            </a:extLst>
          </p:cNvPr>
          <p:cNvPicPr>
            <a:picLocks noChangeAspect="1"/>
          </p:cNvPicPr>
          <p:nvPr/>
        </p:nvPicPr>
        <p:blipFill>
          <a:blip r:embed="rId3"/>
          <a:stretch>
            <a:fillRect/>
          </a:stretch>
        </p:blipFill>
        <p:spPr>
          <a:xfrm>
            <a:off x="7703391" y="4552780"/>
            <a:ext cx="4673600" cy="1924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281" name="Google Shape;281;p2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10</a:t>
            </a:fld>
            <a:endParaRPr sz="187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136EAC58-5808-C854-211B-D9B04751E585}"/>
              </a:ext>
            </a:extLst>
          </p:cNvPr>
          <p:cNvSpPr txBox="1"/>
          <p:nvPr/>
        </p:nvSpPr>
        <p:spPr>
          <a:xfrm>
            <a:off x="2094272" y="2890684"/>
            <a:ext cx="14123728" cy="3970318"/>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After the data preparation phase then obtained attributes used to predict a student's graduation. The attribute is gender, origin high school, entrance, organizations, scholarship and GPA. Then the data is calculated using the Naïve Bayes method. To be counted, the attribute used will be transformed first.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Accuracy</a:t>
            </a:r>
            <a:r>
              <a:rPr lang="en-US" sz="2800" dirty="0">
                <a:latin typeface="Times New Roman" panose="02020603050405020304" pitchFamily="18" charset="0"/>
                <a:cs typeface="Times New Roman" panose="02020603050405020304" pitchFamily="18" charset="0"/>
              </a:rPr>
              <a:t>= the number of correct predictions total number of predictions x 100%</a:t>
            </a:r>
          </a:p>
          <a:p>
            <a:r>
              <a:rPr lang="en-US" sz="2800" b="1" dirty="0">
                <a:latin typeface="Times New Roman" panose="02020603050405020304" pitchFamily="18" charset="0"/>
                <a:cs typeface="Times New Roman" panose="02020603050405020304" pitchFamily="18" charset="0"/>
              </a:rPr>
              <a:t>Accuracy</a:t>
            </a:r>
            <a:r>
              <a:rPr lang="en-US" sz="2800" dirty="0">
                <a:latin typeface="Times New Roman" panose="02020603050405020304" pitchFamily="18" charset="0"/>
                <a:cs typeface="Times New Roman" panose="02020603050405020304" pitchFamily="18" charset="0"/>
              </a:rPr>
              <a:t>= 27+97 27+3+0+97 x 100 %=97.6378 % (1) </a:t>
            </a:r>
          </a:p>
          <a:p>
            <a:r>
              <a:rPr lang="en-US" sz="2800" b="1" dirty="0">
                <a:latin typeface="Times New Roman" panose="02020603050405020304" pitchFamily="18" charset="0"/>
                <a:cs typeface="Times New Roman" panose="02020603050405020304" pitchFamily="18" charset="0"/>
              </a:rPr>
              <a:t>Error Rate</a:t>
            </a:r>
            <a:r>
              <a:rPr lang="en-US" sz="2800" dirty="0">
                <a:latin typeface="Times New Roman" panose="02020603050405020304" pitchFamily="18" charset="0"/>
                <a:cs typeface="Times New Roman" panose="02020603050405020304" pitchFamily="18" charset="0"/>
              </a:rPr>
              <a:t>= the number of incorrect predictions total number of predictions x 100 %</a:t>
            </a:r>
          </a:p>
          <a:p>
            <a:r>
              <a:rPr lang="en-US" sz="2800" b="1" dirty="0">
                <a:latin typeface="Times New Roman" panose="02020603050405020304" pitchFamily="18" charset="0"/>
                <a:cs typeface="Times New Roman" panose="02020603050405020304" pitchFamily="18" charset="0"/>
              </a:rPr>
              <a:t>Error Rate</a:t>
            </a:r>
            <a:r>
              <a:rPr lang="en-US" sz="2800" dirty="0">
                <a:latin typeface="Times New Roman" panose="02020603050405020304" pitchFamily="18" charset="0"/>
                <a:cs typeface="Times New Roman" panose="02020603050405020304" pitchFamily="18" charset="0"/>
              </a:rPr>
              <a:t>= 3+0 27+3+0+97 x 100%=2.3622% (2)</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0C8DC7-3EE7-4424-8219-C6982E400A11}"/>
              </a:ext>
            </a:extLst>
          </p:cNvPr>
          <p:cNvSpPr txBox="1"/>
          <p:nvPr/>
        </p:nvSpPr>
        <p:spPr>
          <a:xfrm>
            <a:off x="1523206" y="1536975"/>
            <a:ext cx="9563100" cy="646331"/>
          </a:xfrm>
          <a:prstGeom prst="rect">
            <a:avLst/>
          </a:prstGeom>
          <a:noFill/>
        </p:spPr>
        <p:txBody>
          <a:bodyPr wrap="square">
            <a:spAutoFit/>
          </a:bodyPr>
          <a:lstStyle/>
          <a:p>
            <a:r>
              <a:rPr lang="en-IN" sz="3600" b="1" i="1" dirty="0">
                <a:solidFill>
                  <a:srgbClr val="000000"/>
                </a:solidFill>
                <a:latin typeface="TimesNewRomanPS-BoldItalicMT"/>
              </a:rPr>
              <a:t>P</a:t>
            </a:r>
            <a:r>
              <a:rPr lang="en-IN" sz="3600" b="1" i="1" dirty="0">
                <a:solidFill>
                  <a:srgbClr val="000000"/>
                </a:solidFill>
                <a:effectLst/>
                <a:latin typeface="TimesNewRomanPS-BoldItalicMT"/>
              </a:rPr>
              <a:t>hase </a:t>
            </a:r>
            <a:r>
              <a:rPr lang="en-IN" sz="3600" b="1" i="1" dirty="0" err="1">
                <a:solidFill>
                  <a:srgbClr val="000000"/>
                </a:solidFill>
                <a:effectLst/>
                <a:latin typeface="TimesNewRomanPS-BoldItalicMT"/>
              </a:rPr>
              <a:t>Modeling</a:t>
            </a:r>
            <a:r>
              <a:rPr lang="en-IN" sz="3600" b="1" i="1" dirty="0">
                <a:solidFill>
                  <a:srgbClr val="000000"/>
                </a:solidFill>
                <a:effectLst/>
                <a:latin typeface="TimesNewRomanPS-BoldItalicMT"/>
              </a:rPr>
              <a:t> Algorithm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299" name="Google Shape;299;p2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11</a:t>
            </a:fld>
            <a:endParaRPr sz="1870">
              <a:solidFill>
                <a:schemeClr val="lt1"/>
              </a:solidFill>
              <a:latin typeface="Calibri"/>
              <a:ea typeface="Calibri"/>
              <a:cs typeface="Calibri"/>
              <a:sym typeface="Calibri"/>
            </a:endParaRPr>
          </a:p>
        </p:txBody>
      </p:sp>
      <p:grpSp>
        <p:nvGrpSpPr>
          <p:cNvPr id="4" name="Google Shape;319;p25">
            <a:extLst>
              <a:ext uri="{FF2B5EF4-FFF2-40B4-BE49-F238E27FC236}">
                <a16:creationId xmlns:a16="http://schemas.microsoft.com/office/drawing/2014/main" id="{E3E90F5D-ACCA-8ECA-22B0-5B6951317FF9}"/>
              </a:ext>
            </a:extLst>
          </p:cNvPr>
          <p:cNvGrpSpPr/>
          <p:nvPr/>
        </p:nvGrpSpPr>
        <p:grpSpPr>
          <a:xfrm>
            <a:off x="-3939" y="774700"/>
            <a:ext cx="15071695" cy="827992"/>
            <a:chOff x="-16184" y="8640158"/>
            <a:chExt cx="4045716" cy="439420"/>
          </a:xfrm>
        </p:grpSpPr>
        <p:sp>
          <p:nvSpPr>
            <p:cNvPr id="5" name="Google Shape;320;p25">
              <a:extLst>
                <a:ext uri="{FF2B5EF4-FFF2-40B4-BE49-F238E27FC236}">
                  <a16:creationId xmlns:a16="http://schemas.microsoft.com/office/drawing/2014/main" id="{4A8DE53B-462A-0CC6-746F-5495825E1AF0}"/>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5 .</a:t>
              </a:r>
              <a:r>
                <a:rPr lang="en-US" sz="5400" b="0" i="0" u="none" strike="noStrike" cap="none" dirty="0">
                  <a:solidFill>
                    <a:schemeClr val="lt1"/>
                  </a:solidFill>
                  <a:latin typeface="Calibri"/>
                  <a:ea typeface="Calibri"/>
                  <a:cs typeface="Calibri"/>
                  <a:sym typeface="Calibri"/>
                </a:rPr>
                <a:t> Algorithm</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6" name="Google Shape;321;p25">
              <a:extLst>
                <a:ext uri="{FF2B5EF4-FFF2-40B4-BE49-F238E27FC236}">
                  <a16:creationId xmlns:a16="http://schemas.microsoft.com/office/drawing/2014/main" id="{568FA6BD-103B-E9EB-2780-56BCED63CAF8}"/>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 name="TextBox 11">
            <a:extLst>
              <a:ext uri="{FF2B5EF4-FFF2-40B4-BE49-F238E27FC236}">
                <a16:creationId xmlns:a16="http://schemas.microsoft.com/office/drawing/2014/main" id="{A89DAF75-A3DF-4842-2A08-FC4B1D00932C}"/>
              </a:ext>
            </a:extLst>
          </p:cNvPr>
          <p:cNvSpPr txBox="1"/>
          <p:nvPr/>
        </p:nvSpPr>
        <p:spPr>
          <a:xfrm>
            <a:off x="872117" y="2068879"/>
            <a:ext cx="16857227" cy="6124754"/>
          </a:xfrm>
          <a:prstGeom prst="rect">
            <a:avLst/>
          </a:prstGeom>
          <a:noFill/>
        </p:spPr>
        <p:txBody>
          <a:bodyPr wrap="square">
            <a:spAutoFit/>
          </a:bodyPr>
          <a:lstStyle/>
          <a:p>
            <a:pPr marL="342900" indent="-342900">
              <a:buFont typeface="+mj-lt"/>
              <a:buAutoNum type="arabicPeriod"/>
            </a:pPr>
            <a:r>
              <a:rPr lang="en-IN" sz="2800" b="1" dirty="0">
                <a:latin typeface="Times New Roman" panose="02020603050405020304" pitchFamily="18" charset="0"/>
                <a:cs typeface="Times New Roman" panose="02020603050405020304" pitchFamily="18" charset="0"/>
              </a:rPr>
              <a:t>Collect data </a:t>
            </a:r>
            <a:r>
              <a:rPr lang="en-IN" sz="2800" dirty="0">
                <a:latin typeface="Times New Roman" panose="02020603050405020304" pitchFamily="18" charset="0"/>
                <a:cs typeface="Times New Roman" panose="02020603050405020304" pitchFamily="18" charset="0"/>
              </a:rPr>
              <a:t>: Gather a dataset of </a:t>
            </a:r>
            <a:r>
              <a:rPr lang="en-IN" sz="2800" dirty="0" err="1">
                <a:latin typeface="Times New Roman" panose="02020603050405020304" pitchFamily="18" charset="0"/>
                <a:cs typeface="Times New Roman" panose="02020603050405020304" pitchFamily="18" charset="0"/>
              </a:rPr>
              <a:t>labeled</a:t>
            </a:r>
            <a:r>
              <a:rPr lang="en-IN" sz="2800" dirty="0">
                <a:latin typeface="Times New Roman" panose="02020603050405020304" pitchFamily="18" charset="0"/>
                <a:cs typeface="Times New Roman" panose="02020603050405020304" pitchFamily="18" charset="0"/>
              </a:rPr>
              <a:t> examples where each example contains features of a student (such as their grades, GRE scores, etc.) and a label indicating whether they are a graduate student or not.</a:t>
            </a:r>
          </a:p>
          <a:p>
            <a:pPr marL="342900" indent="-342900">
              <a:buFont typeface="+mj-lt"/>
              <a:buAutoNum type="arabicPeriod"/>
            </a:pPr>
            <a:r>
              <a:rPr lang="en-IN" sz="2800" b="1" dirty="0">
                <a:latin typeface="Times New Roman" panose="02020603050405020304" pitchFamily="18" charset="0"/>
                <a:cs typeface="Times New Roman" panose="02020603050405020304" pitchFamily="18" charset="0"/>
              </a:rPr>
              <a:t>Split data </a:t>
            </a:r>
            <a:r>
              <a:rPr lang="en-IN" sz="2800" dirty="0">
                <a:latin typeface="Times New Roman" panose="02020603050405020304" pitchFamily="18" charset="0"/>
                <a:cs typeface="Times New Roman" panose="02020603050405020304" pitchFamily="18" charset="0"/>
              </a:rPr>
              <a:t>: Split the data into a training set and a test set. The training set will be used to train the Naive Bayes model, while the test set will be used to evaluate the model's performance.</a:t>
            </a:r>
          </a:p>
          <a:p>
            <a:pPr marL="342900" indent="-342900">
              <a:buFont typeface="+mj-lt"/>
              <a:buAutoNum type="arabicPeriod"/>
            </a:pPr>
            <a:r>
              <a:rPr lang="en-IN" sz="2800" b="1" dirty="0">
                <a:latin typeface="Times New Roman" panose="02020603050405020304" pitchFamily="18" charset="0"/>
                <a:cs typeface="Times New Roman" panose="02020603050405020304" pitchFamily="18" charset="0"/>
              </a:rPr>
              <a:t>Train Naive Bayes model </a:t>
            </a:r>
            <a:r>
              <a:rPr lang="en-IN" sz="2800" dirty="0">
                <a:latin typeface="Times New Roman" panose="02020603050405020304" pitchFamily="18" charset="0"/>
                <a:cs typeface="Times New Roman" panose="02020603050405020304" pitchFamily="18" charset="0"/>
              </a:rPr>
              <a:t>: Use the training set to train a Naive Bayes model. This involves calculating the prior probability of each class (graduate student or not) and the conditional probability of each feature given each class.</a:t>
            </a:r>
          </a:p>
          <a:p>
            <a:pPr marL="342900" indent="-342900">
              <a:buFont typeface="+mj-lt"/>
              <a:buAutoNum type="arabicPeriod"/>
            </a:pPr>
            <a:r>
              <a:rPr lang="en-IN" sz="2800" b="1" dirty="0">
                <a:latin typeface="Times New Roman" panose="02020603050405020304" pitchFamily="18" charset="0"/>
                <a:cs typeface="Times New Roman" panose="02020603050405020304" pitchFamily="18" charset="0"/>
              </a:rPr>
              <a:t>Make predictions </a:t>
            </a:r>
            <a:r>
              <a:rPr lang="en-IN" sz="2800" dirty="0">
                <a:latin typeface="Times New Roman" panose="02020603050405020304" pitchFamily="18" charset="0"/>
                <a:cs typeface="Times New Roman" panose="02020603050405020304" pitchFamily="18" charset="0"/>
              </a:rPr>
              <a:t>: Use the trained Naive Bayes model to make predictions on the test set. For each example in the test set, calculate the probability of the example belonging to each class using Bayes' theorem and choose the class with the highest probability as the predicted class.</a:t>
            </a:r>
          </a:p>
          <a:p>
            <a:pPr marL="342900" indent="-342900">
              <a:buFont typeface="+mj-lt"/>
              <a:buAutoNum type="arabicPeriod"/>
            </a:pPr>
            <a:r>
              <a:rPr lang="en-IN" sz="2800" b="1" dirty="0">
                <a:latin typeface="Times New Roman" panose="02020603050405020304" pitchFamily="18" charset="0"/>
                <a:cs typeface="Times New Roman" panose="02020603050405020304" pitchFamily="18" charset="0"/>
              </a:rPr>
              <a:t>Evaluate performance </a:t>
            </a:r>
            <a:r>
              <a:rPr lang="en-IN" sz="2800" dirty="0">
                <a:latin typeface="Times New Roman" panose="02020603050405020304" pitchFamily="18" charset="0"/>
                <a:cs typeface="Times New Roman" panose="02020603050405020304" pitchFamily="18" charset="0"/>
              </a:rPr>
              <a:t>: Evaluate the performance of the Naive Bayes model by comparing its predictions to the true labels in the test set. Calculate metrics such as accuracy, precision, recall, and F1 score to assess the model's performance.</a:t>
            </a:r>
          </a:p>
          <a:p>
            <a:pPr marL="342900" indent="-342900">
              <a:buFont typeface="+mj-lt"/>
              <a:buAutoNum type="arabicPeriod"/>
            </a:pPr>
            <a:r>
              <a:rPr lang="en-IN" sz="2800" b="1" dirty="0">
                <a:latin typeface="Times New Roman" panose="02020603050405020304" pitchFamily="18" charset="0"/>
                <a:cs typeface="Times New Roman" panose="02020603050405020304" pitchFamily="18" charset="0"/>
              </a:rPr>
              <a:t>Tune hyperparameters </a:t>
            </a:r>
            <a:r>
              <a:rPr lang="en-IN" sz="2800" dirty="0">
                <a:latin typeface="Times New Roman" panose="02020603050405020304" pitchFamily="18" charset="0"/>
                <a:cs typeface="Times New Roman" panose="02020603050405020304" pitchFamily="18" charset="0"/>
              </a:rPr>
              <a:t>: Experiment with different hyperparameters of the Naive Bayes model (such as the smoothing parameter) to improve its performance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311" name="Google Shape;311;p25"/>
          <p:cNvGrpSpPr/>
          <p:nvPr/>
        </p:nvGrpSpPr>
        <p:grpSpPr>
          <a:xfrm>
            <a:off x="-2" y="9568581"/>
            <a:ext cx="19010314" cy="1112119"/>
            <a:chOff x="-2" y="9568581"/>
            <a:chExt cx="19010314" cy="1112119"/>
          </a:xfrm>
        </p:grpSpPr>
        <p:grpSp>
          <p:nvGrpSpPr>
            <p:cNvPr id="312" name="Google Shape;312;p25"/>
            <p:cNvGrpSpPr/>
            <p:nvPr/>
          </p:nvGrpSpPr>
          <p:grpSpPr>
            <a:xfrm>
              <a:off x="-2" y="9568581"/>
              <a:ext cx="19010314" cy="1112119"/>
              <a:chOff x="-324645" y="2222500"/>
              <a:chExt cx="22261686" cy="1302327"/>
            </a:xfrm>
          </p:grpSpPr>
          <p:sp>
            <p:nvSpPr>
              <p:cNvPr id="313" name="Google Shape;313;p2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314" name="Google Shape;314;p2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5" name="Google Shape;315;p2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6" name="Google Shape;316;p2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Title of project</a:t>
            </a:r>
            <a:endParaRPr dirty="0"/>
          </a:p>
        </p:txBody>
      </p:sp>
      <p:sp>
        <p:nvSpPr>
          <p:cNvPr id="317" name="Google Shape;317;p2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Month - Year</a:t>
            </a:r>
            <a:endParaRPr sz="2800" dirty="0">
              <a:solidFill>
                <a:schemeClr val="dk1"/>
              </a:solidFill>
              <a:latin typeface="Calibri"/>
              <a:ea typeface="Calibri"/>
              <a:cs typeface="Calibri"/>
              <a:sym typeface="Calibri"/>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12</a:t>
            </a:fld>
            <a:endParaRPr sz="1870">
              <a:solidFill>
                <a:schemeClr val="lt1"/>
              </a:solidFill>
              <a:latin typeface="Calibri"/>
              <a:ea typeface="Calibri"/>
              <a:cs typeface="Calibri"/>
              <a:sym typeface="Calibri"/>
            </a:endParaRPr>
          </a:p>
        </p:txBody>
      </p:sp>
      <p:grpSp>
        <p:nvGrpSpPr>
          <p:cNvPr id="319" name="Google Shape;319;p25"/>
          <p:cNvGrpSpPr/>
          <p:nvPr/>
        </p:nvGrpSpPr>
        <p:grpSpPr>
          <a:xfrm>
            <a:off x="-3939"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6. Implementation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32D39E88-3F65-9A7C-7A2C-3DC226961CF7}"/>
              </a:ext>
            </a:extLst>
          </p:cNvPr>
          <p:cNvSpPr txBox="1"/>
          <p:nvPr/>
        </p:nvSpPr>
        <p:spPr>
          <a:xfrm>
            <a:off x="1112049" y="7906579"/>
            <a:ext cx="16198518" cy="1384995"/>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Here this program is done in python IDLE 3.10.7  in this program </a:t>
            </a: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 had taken a dataset in that 1000 instances and in that I 100 instances are train size and </a:t>
            </a:r>
            <a:r>
              <a:rPr lang="en-IN" sz="2800" dirty="0" err="1">
                <a:latin typeface="Times New Roman" panose="02020603050405020304" pitchFamily="18" charset="0"/>
                <a:cs typeface="Times New Roman" panose="02020603050405020304" pitchFamily="18" charset="0"/>
              </a:rPr>
              <a:t>remaing</a:t>
            </a:r>
            <a:r>
              <a:rPr lang="en-IN" sz="2800" dirty="0">
                <a:latin typeface="Times New Roman" panose="02020603050405020304" pitchFamily="18" charset="0"/>
                <a:cs typeface="Times New Roman" panose="02020603050405020304" pitchFamily="18" charset="0"/>
              </a:rPr>
              <a:t> data will go to testing and by </a:t>
            </a:r>
            <a:r>
              <a:rPr lang="en-IN" sz="2800" dirty="0" err="1">
                <a:latin typeface="Times New Roman" panose="02020603050405020304" pitchFamily="18" charset="0"/>
                <a:cs typeface="Times New Roman" panose="02020603050405020304" pitchFamily="18" charset="0"/>
              </a:rPr>
              <a:t>gnb</a:t>
            </a:r>
            <a:r>
              <a:rPr lang="en-IN" sz="2800" dirty="0">
                <a:latin typeface="Times New Roman" panose="02020603050405020304" pitchFamily="18" charset="0"/>
                <a:cs typeface="Times New Roman" panose="02020603050405020304" pitchFamily="18" charset="0"/>
              </a:rPr>
              <a:t> model we will predict the accuracy  </a:t>
            </a:r>
            <a:r>
              <a:rPr lang="en-IN" sz="1800" dirty="0">
                <a:latin typeface="Times New Roman" panose="02020603050405020304" pitchFamily="18" charset="0"/>
                <a:cs typeface="Times New Roman" panose="02020603050405020304" pitchFamily="18" charset="0"/>
              </a:rPr>
              <a:t>.</a:t>
            </a:r>
            <a:endParaRPr lang="en-IN" dirty="0"/>
          </a:p>
        </p:txBody>
      </p:sp>
      <p:pic>
        <p:nvPicPr>
          <p:cNvPr id="8" name="Picture 7">
            <a:extLst>
              <a:ext uri="{FF2B5EF4-FFF2-40B4-BE49-F238E27FC236}">
                <a16:creationId xmlns:a16="http://schemas.microsoft.com/office/drawing/2014/main" id="{1F364DA5-61C4-2817-6E80-35492110C910}"/>
              </a:ext>
            </a:extLst>
          </p:cNvPr>
          <p:cNvPicPr>
            <a:picLocks noChangeAspect="1"/>
          </p:cNvPicPr>
          <p:nvPr/>
        </p:nvPicPr>
        <p:blipFill>
          <a:blip r:embed="rId3"/>
          <a:stretch>
            <a:fillRect/>
          </a:stretch>
        </p:blipFill>
        <p:spPr>
          <a:xfrm>
            <a:off x="1262184" y="1879698"/>
            <a:ext cx="14423922" cy="521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6"/>
          <p:cNvSpPr txBox="1"/>
          <p:nvPr/>
        </p:nvSpPr>
        <p:spPr>
          <a:xfrm>
            <a:off x="665956" y="9793357"/>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Title of project</a:t>
            </a:r>
            <a:endParaRPr dirty="0"/>
          </a:p>
        </p:txBody>
      </p:sp>
      <p:sp>
        <p:nvSpPr>
          <p:cNvPr id="335" name="Google Shape;335;p2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13</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3939" y="872152"/>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7. Output</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B83674AE-6D27-F68A-CD3F-2C99231BCAAE}"/>
              </a:ext>
            </a:extLst>
          </p:cNvPr>
          <p:cNvPicPr>
            <a:picLocks noChangeAspect="1"/>
          </p:cNvPicPr>
          <p:nvPr/>
        </p:nvPicPr>
        <p:blipFill>
          <a:blip r:embed="rId3"/>
          <a:stretch>
            <a:fillRect/>
          </a:stretch>
        </p:blipFill>
        <p:spPr>
          <a:xfrm>
            <a:off x="2330245" y="2142212"/>
            <a:ext cx="11592232" cy="70607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4B2324-29C8-65C0-DAB7-702CC923E3D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grpSp>
        <p:nvGrpSpPr>
          <p:cNvPr id="3" name="Google Shape;329;p26">
            <a:extLst>
              <a:ext uri="{FF2B5EF4-FFF2-40B4-BE49-F238E27FC236}">
                <a16:creationId xmlns:a16="http://schemas.microsoft.com/office/drawing/2014/main" id="{91088989-B0EF-F340-E0C1-3B4D6CC47CC6}"/>
              </a:ext>
            </a:extLst>
          </p:cNvPr>
          <p:cNvGrpSpPr/>
          <p:nvPr/>
        </p:nvGrpSpPr>
        <p:grpSpPr>
          <a:xfrm>
            <a:off x="-2" y="9568581"/>
            <a:ext cx="19010314" cy="1112119"/>
            <a:chOff x="-2" y="9568581"/>
            <a:chExt cx="19010314" cy="1112119"/>
          </a:xfrm>
        </p:grpSpPr>
        <p:grpSp>
          <p:nvGrpSpPr>
            <p:cNvPr id="4" name="Google Shape;330;p26">
              <a:extLst>
                <a:ext uri="{FF2B5EF4-FFF2-40B4-BE49-F238E27FC236}">
                  <a16:creationId xmlns:a16="http://schemas.microsoft.com/office/drawing/2014/main" id="{571DCDC5-610D-5FFB-6A8A-095FF7EDC2DC}"/>
                </a:ext>
              </a:extLst>
            </p:cNvPr>
            <p:cNvGrpSpPr/>
            <p:nvPr/>
          </p:nvGrpSpPr>
          <p:grpSpPr>
            <a:xfrm>
              <a:off x="-2" y="9568581"/>
              <a:ext cx="19010314" cy="1112119"/>
              <a:chOff x="-324645" y="2222500"/>
              <a:chExt cx="22261686" cy="1302327"/>
            </a:xfrm>
          </p:grpSpPr>
          <p:sp>
            <p:nvSpPr>
              <p:cNvPr id="6" name="Google Shape;331;p26">
                <a:extLst>
                  <a:ext uri="{FF2B5EF4-FFF2-40B4-BE49-F238E27FC236}">
                    <a16:creationId xmlns:a16="http://schemas.microsoft.com/office/drawing/2014/main" id="{5240F5D7-5520-0F46-5CEC-4F1C189EB7F6}"/>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r>
                  <a:rPr lang="en-US" sz="4400" dirty="0">
                    <a:solidFill>
                      <a:schemeClr val="dk1"/>
                    </a:solidFill>
                    <a:latin typeface="Times New Roman" panose="02020603050405020304" pitchFamily="18" charset="0"/>
                    <a:ea typeface="Times New Roman"/>
                    <a:cs typeface="Times New Roman" panose="02020603050405020304" pitchFamily="18" charset="0"/>
                    <a:sym typeface="Times New Roman"/>
                  </a:rPr>
                  <a:t>Title of project</a:t>
                </a:r>
                <a:endParaRPr lang="en-US" sz="4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1800" dirty="0">
                  <a:solidFill>
                    <a:schemeClr val="dk1"/>
                  </a:solidFill>
                  <a:latin typeface="Calibri"/>
                  <a:ea typeface="Calibri"/>
                  <a:cs typeface="Calibri"/>
                  <a:sym typeface="Calibri"/>
                </a:endParaRPr>
              </a:p>
            </p:txBody>
          </p:sp>
          <p:sp>
            <p:nvSpPr>
              <p:cNvPr id="7" name="Google Shape;332;p26">
                <a:extLst>
                  <a:ext uri="{FF2B5EF4-FFF2-40B4-BE49-F238E27FC236}">
                    <a16:creationId xmlns:a16="http://schemas.microsoft.com/office/drawing/2014/main" id="{9FED0249-CFB8-7471-4778-629CEEE6699B}"/>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333;p26">
              <a:extLst>
                <a:ext uri="{FF2B5EF4-FFF2-40B4-BE49-F238E27FC236}">
                  <a16:creationId xmlns:a16="http://schemas.microsoft.com/office/drawing/2014/main" id="{090D4646-0254-1034-D057-D152ABC2C04B}"/>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0" name="Google Shape;337;p26">
            <a:extLst>
              <a:ext uri="{FF2B5EF4-FFF2-40B4-BE49-F238E27FC236}">
                <a16:creationId xmlns:a16="http://schemas.microsoft.com/office/drawing/2014/main" id="{627AB553-9120-AA3A-C1AF-DADDC0F8B7DF}"/>
              </a:ext>
            </a:extLst>
          </p:cNvPr>
          <p:cNvGrpSpPr/>
          <p:nvPr/>
        </p:nvGrpSpPr>
        <p:grpSpPr>
          <a:xfrm>
            <a:off x="-3939" y="872152"/>
            <a:ext cx="15071695" cy="827992"/>
            <a:chOff x="-16184" y="8640158"/>
            <a:chExt cx="4045716" cy="439420"/>
          </a:xfrm>
        </p:grpSpPr>
        <p:sp>
          <p:nvSpPr>
            <p:cNvPr id="21" name="Google Shape;338;p26">
              <a:extLst>
                <a:ext uri="{FF2B5EF4-FFF2-40B4-BE49-F238E27FC236}">
                  <a16:creationId xmlns:a16="http://schemas.microsoft.com/office/drawing/2014/main" id="{76CA854C-5CD4-9798-BA17-84469B2B5617}"/>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7. Output(Window)</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p:txBody>
        </p:sp>
        <p:sp>
          <p:nvSpPr>
            <p:cNvPr id="22" name="Google Shape;339;p26">
              <a:extLst>
                <a:ext uri="{FF2B5EF4-FFF2-40B4-BE49-F238E27FC236}">
                  <a16:creationId xmlns:a16="http://schemas.microsoft.com/office/drawing/2014/main" id="{BB396DA4-E36C-05AB-EC6B-98FEF9996B15}"/>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 name="Picture 8">
            <a:extLst>
              <a:ext uri="{FF2B5EF4-FFF2-40B4-BE49-F238E27FC236}">
                <a16:creationId xmlns:a16="http://schemas.microsoft.com/office/drawing/2014/main" id="{263CBB99-A6A8-989D-657F-1C350001FCCD}"/>
              </a:ext>
            </a:extLst>
          </p:cNvPr>
          <p:cNvPicPr>
            <a:picLocks noChangeAspect="1"/>
          </p:cNvPicPr>
          <p:nvPr/>
        </p:nvPicPr>
        <p:blipFill>
          <a:blip r:embed="rId2"/>
          <a:stretch>
            <a:fillRect/>
          </a:stretch>
        </p:blipFill>
        <p:spPr>
          <a:xfrm>
            <a:off x="1439109" y="2241054"/>
            <a:ext cx="5920336" cy="6211292"/>
          </a:xfrm>
          <a:prstGeom prst="rect">
            <a:avLst/>
          </a:prstGeom>
        </p:spPr>
      </p:pic>
      <p:pic>
        <p:nvPicPr>
          <p:cNvPr id="11" name="Picture 10">
            <a:extLst>
              <a:ext uri="{FF2B5EF4-FFF2-40B4-BE49-F238E27FC236}">
                <a16:creationId xmlns:a16="http://schemas.microsoft.com/office/drawing/2014/main" id="{B5407B94-4CBA-3724-57A3-917BDA9C5DCC}"/>
              </a:ext>
            </a:extLst>
          </p:cNvPr>
          <p:cNvPicPr>
            <a:picLocks noChangeAspect="1"/>
          </p:cNvPicPr>
          <p:nvPr/>
        </p:nvPicPr>
        <p:blipFill>
          <a:blip r:embed="rId3"/>
          <a:stretch>
            <a:fillRect/>
          </a:stretch>
        </p:blipFill>
        <p:spPr>
          <a:xfrm>
            <a:off x="9342924" y="2124970"/>
            <a:ext cx="5562600" cy="6212635"/>
          </a:xfrm>
          <a:prstGeom prst="rect">
            <a:avLst/>
          </a:prstGeom>
        </p:spPr>
      </p:pic>
    </p:spTree>
    <p:extLst>
      <p:ext uri="{BB962C8B-B14F-4D97-AF65-F5344CB8AC3E}">
        <p14:creationId xmlns:p14="http://schemas.microsoft.com/office/powerpoint/2010/main" val="4255716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5DC1B-9979-2C08-C340-28D1247868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72933888-82D2-CBB4-80B6-8A2C17868052}"/>
              </a:ext>
            </a:extLst>
          </p:cNvPr>
          <p:cNvPicPr>
            <a:picLocks noChangeAspect="1"/>
          </p:cNvPicPr>
          <p:nvPr/>
        </p:nvPicPr>
        <p:blipFill>
          <a:blip r:embed="rId2"/>
          <a:stretch>
            <a:fillRect/>
          </a:stretch>
        </p:blipFill>
        <p:spPr>
          <a:xfrm>
            <a:off x="1806167" y="3147100"/>
            <a:ext cx="6326605" cy="3769894"/>
          </a:xfrm>
          <a:prstGeom prst="rect">
            <a:avLst/>
          </a:prstGeom>
        </p:spPr>
      </p:pic>
      <p:pic>
        <p:nvPicPr>
          <p:cNvPr id="10" name="Picture 9">
            <a:extLst>
              <a:ext uri="{FF2B5EF4-FFF2-40B4-BE49-F238E27FC236}">
                <a16:creationId xmlns:a16="http://schemas.microsoft.com/office/drawing/2014/main" id="{49D371BD-DA16-A6ED-AF9A-CF8E326C8FF1}"/>
              </a:ext>
            </a:extLst>
          </p:cNvPr>
          <p:cNvPicPr>
            <a:picLocks noChangeAspect="1"/>
          </p:cNvPicPr>
          <p:nvPr/>
        </p:nvPicPr>
        <p:blipFill>
          <a:blip r:embed="rId3"/>
          <a:stretch>
            <a:fillRect/>
          </a:stretch>
        </p:blipFill>
        <p:spPr>
          <a:xfrm>
            <a:off x="9505156" y="3163584"/>
            <a:ext cx="6758969" cy="4366232"/>
          </a:xfrm>
          <a:prstGeom prst="rect">
            <a:avLst/>
          </a:prstGeom>
        </p:spPr>
      </p:pic>
      <p:grpSp>
        <p:nvGrpSpPr>
          <p:cNvPr id="11" name="Google Shape;337;p26">
            <a:extLst>
              <a:ext uri="{FF2B5EF4-FFF2-40B4-BE49-F238E27FC236}">
                <a16:creationId xmlns:a16="http://schemas.microsoft.com/office/drawing/2014/main" id="{9D7BF19B-A9C3-939F-02D4-C11721F47BC6}"/>
              </a:ext>
            </a:extLst>
          </p:cNvPr>
          <p:cNvGrpSpPr/>
          <p:nvPr/>
        </p:nvGrpSpPr>
        <p:grpSpPr>
          <a:xfrm>
            <a:off x="-3939" y="872152"/>
            <a:ext cx="15071695" cy="827992"/>
            <a:chOff x="-16184" y="8640158"/>
            <a:chExt cx="4045716" cy="439420"/>
          </a:xfrm>
        </p:grpSpPr>
        <p:sp>
          <p:nvSpPr>
            <p:cNvPr id="12" name="Google Shape;338;p26">
              <a:extLst>
                <a:ext uri="{FF2B5EF4-FFF2-40B4-BE49-F238E27FC236}">
                  <a16:creationId xmlns:a16="http://schemas.microsoft.com/office/drawing/2014/main" id="{057B54D0-F93C-F11F-C59A-AEAA05368D40}"/>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7. Output(Web Application)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p:txBody>
        </p:sp>
        <p:sp>
          <p:nvSpPr>
            <p:cNvPr id="13" name="Google Shape;339;p26">
              <a:extLst>
                <a:ext uri="{FF2B5EF4-FFF2-40B4-BE49-F238E27FC236}">
                  <a16:creationId xmlns:a16="http://schemas.microsoft.com/office/drawing/2014/main" id="{7BAECC0A-7901-01DE-0DD3-2D861FB4478E}"/>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 name="Google Shape;329;p26">
            <a:extLst>
              <a:ext uri="{FF2B5EF4-FFF2-40B4-BE49-F238E27FC236}">
                <a16:creationId xmlns:a16="http://schemas.microsoft.com/office/drawing/2014/main" id="{2EE5CE01-261E-94D2-D8E4-B4678B64ED86}"/>
              </a:ext>
            </a:extLst>
          </p:cNvPr>
          <p:cNvGrpSpPr/>
          <p:nvPr/>
        </p:nvGrpSpPr>
        <p:grpSpPr>
          <a:xfrm>
            <a:off x="-2" y="9612826"/>
            <a:ext cx="19010314" cy="1112119"/>
            <a:chOff x="-2" y="9568581"/>
            <a:chExt cx="19010314" cy="1112119"/>
          </a:xfrm>
        </p:grpSpPr>
        <p:grpSp>
          <p:nvGrpSpPr>
            <p:cNvPr id="16" name="Google Shape;330;p26">
              <a:extLst>
                <a:ext uri="{FF2B5EF4-FFF2-40B4-BE49-F238E27FC236}">
                  <a16:creationId xmlns:a16="http://schemas.microsoft.com/office/drawing/2014/main" id="{809928D9-BDE7-714D-D74E-8A1BF0451FDD}"/>
                </a:ext>
              </a:extLst>
            </p:cNvPr>
            <p:cNvGrpSpPr/>
            <p:nvPr/>
          </p:nvGrpSpPr>
          <p:grpSpPr>
            <a:xfrm>
              <a:off x="-2" y="9568581"/>
              <a:ext cx="19010314" cy="1112119"/>
              <a:chOff x="-324645" y="2222500"/>
              <a:chExt cx="22261686" cy="1302327"/>
            </a:xfrm>
          </p:grpSpPr>
          <p:sp>
            <p:nvSpPr>
              <p:cNvPr id="18" name="Google Shape;331;p26">
                <a:extLst>
                  <a:ext uri="{FF2B5EF4-FFF2-40B4-BE49-F238E27FC236}">
                    <a16:creationId xmlns:a16="http://schemas.microsoft.com/office/drawing/2014/main" id="{E1B29E5A-4738-98D5-73A6-F83CD1FDD10D}"/>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332;p26">
                <a:extLst>
                  <a:ext uri="{FF2B5EF4-FFF2-40B4-BE49-F238E27FC236}">
                    <a16:creationId xmlns:a16="http://schemas.microsoft.com/office/drawing/2014/main" id="{0F9926AF-C2CF-7A93-AD87-04C123FE26F9}"/>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 name="Google Shape;333;p26">
              <a:extLst>
                <a:ext uri="{FF2B5EF4-FFF2-40B4-BE49-F238E27FC236}">
                  <a16:creationId xmlns:a16="http://schemas.microsoft.com/office/drawing/2014/main" id="{AF9CAD78-7BCE-C201-52E6-332AF4D1233C}"/>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0198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8F9C78-2B7A-62BD-6086-1809C00795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grpSp>
        <p:nvGrpSpPr>
          <p:cNvPr id="3" name="Google Shape;329;p26">
            <a:extLst>
              <a:ext uri="{FF2B5EF4-FFF2-40B4-BE49-F238E27FC236}">
                <a16:creationId xmlns:a16="http://schemas.microsoft.com/office/drawing/2014/main" id="{9E978127-F31C-8726-E000-3519809E1F3C}"/>
              </a:ext>
            </a:extLst>
          </p:cNvPr>
          <p:cNvGrpSpPr/>
          <p:nvPr/>
        </p:nvGrpSpPr>
        <p:grpSpPr>
          <a:xfrm>
            <a:off x="-2" y="9612826"/>
            <a:ext cx="19010314" cy="1112119"/>
            <a:chOff x="-2" y="9568581"/>
            <a:chExt cx="19010314" cy="1112119"/>
          </a:xfrm>
        </p:grpSpPr>
        <p:grpSp>
          <p:nvGrpSpPr>
            <p:cNvPr id="4" name="Google Shape;330;p26">
              <a:extLst>
                <a:ext uri="{FF2B5EF4-FFF2-40B4-BE49-F238E27FC236}">
                  <a16:creationId xmlns:a16="http://schemas.microsoft.com/office/drawing/2014/main" id="{455DCA9D-D8AF-875C-EB5D-1980A61228B7}"/>
                </a:ext>
              </a:extLst>
            </p:cNvPr>
            <p:cNvGrpSpPr/>
            <p:nvPr/>
          </p:nvGrpSpPr>
          <p:grpSpPr>
            <a:xfrm>
              <a:off x="-2" y="9568581"/>
              <a:ext cx="19010314" cy="1112119"/>
              <a:chOff x="-324645" y="2222500"/>
              <a:chExt cx="22261686" cy="1302327"/>
            </a:xfrm>
          </p:grpSpPr>
          <p:sp>
            <p:nvSpPr>
              <p:cNvPr id="6" name="Google Shape;331;p26">
                <a:extLst>
                  <a:ext uri="{FF2B5EF4-FFF2-40B4-BE49-F238E27FC236}">
                    <a16:creationId xmlns:a16="http://schemas.microsoft.com/office/drawing/2014/main" id="{4C90B059-B5C9-CE28-7903-1D5BD9CABF05}"/>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32;p26">
                <a:extLst>
                  <a:ext uri="{FF2B5EF4-FFF2-40B4-BE49-F238E27FC236}">
                    <a16:creationId xmlns:a16="http://schemas.microsoft.com/office/drawing/2014/main" id="{8B73A7E9-38E6-BEC1-D1AA-FBDF55BC9D97}"/>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333;p26">
              <a:extLst>
                <a:ext uri="{FF2B5EF4-FFF2-40B4-BE49-F238E27FC236}">
                  <a16:creationId xmlns:a16="http://schemas.microsoft.com/office/drawing/2014/main" id="{77863238-A3F5-C850-4D1A-9C510573C7B0}"/>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 name="Google Shape;337;p26">
            <a:extLst>
              <a:ext uri="{FF2B5EF4-FFF2-40B4-BE49-F238E27FC236}">
                <a16:creationId xmlns:a16="http://schemas.microsoft.com/office/drawing/2014/main" id="{CDA0A113-E9C1-AB99-64AE-A7DC1CD4A311}"/>
              </a:ext>
            </a:extLst>
          </p:cNvPr>
          <p:cNvGrpSpPr/>
          <p:nvPr/>
        </p:nvGrpSpPr>
        <p:grpSpPr>
          <a:xfrm>
            <a:off x="-3939" y="998051"/>
            <a:ext cx="15071695" cy="827992"/>
            <a:chOff x="-16184" y="8640158"/>
            <a:chExt cx="4045716" cy="439420"/>
          </a:xfrm>
        </p:grpSpPr>
        <p:sp>
          <p:nvSpPr>
            <p:cNvPr id="9" name="Google Shape;338;p26">
              <a:extLst>
                <a:ext uri="{FF2B5EF4-FFF2-40B4-BE49-F238E27FC236}">
                  <a16:creationId xmlns:a16="http://schemas.microsoft.com/office/drawing/2014/main" id="{9E8B3296-EDE5-330E-44A1-CCD2DE1B97A9}"/>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8</a:t>
              </a:r>
              <a:r>
                <a:rPr lang="en-US" sz="5400" b="0" i="0" u="none" strike="noStrike" cap="none" dirty="0">
                  <a:solidFill>
                    <a:schemeClr val="lt1"/>
                  </a:solidFill>
                  <a:latin typeface="Calibri"/>
                  <a:ea typeface="Calibri"/>
                  <a:cs typeface="Calibri"/>
                  <a:sym typeface="Calibri"/>
                </a:rPr>
                <a:t>. Conclusion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0" name="Google Shape;339;p26">
              <a:extLst>
                <a:ext uri="{FF2B5EF4-FFF2-40B4-BE49-F238E27FC236}">
                  <a16:creationId xmlns:a16="http://schemas.microsoft.com/office/drawing/2014/main" id="{E26B564D-03A5-24BB-33F2-EA6FE77077C8}"/>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 name="TextBox 11">
            <a:extLst>
              <a:ext uri="{FF2B5EF4-FFF2-40B4-BE49-F238E27FC236}">
                <a16:creationId xmlns:a16="http://schemas.microsoft.com/office/drawing/2014/main" id="{79DA2FAB-4015-9A72-ECAF-E7E7B6AC4721}"/>
              </a:ext>
            </a:extLst>
          </p:cNvPr>
          <p:cNvSpPr txBox="1"/>
          <p:nvPr/>
        </p:nvSpPr>
        <p:spPr>
          <a:xfrm>
            <a:off x="1733550" y="2419491"/>
            <a:ext cx="14039850" cy="6555641"/>
          </a:xfrm>
          <a:prstGeom prst="rect">
            <a:avLst/>
          </a:prstGeom>
          <a:noFill/>
        </p:spPr>
        <p:txBody>
          <a:bodyPr wrap="square">
            <a:spAutoFit/>
          </a:bodyPr>
          <a:lstStyle/>
          <a:p>
            <a:pPr marL="457200" indent="-457200">
              <a:buFont typeface="Arial" panose="020B0604020202020204" pitchFamily="34" charset="0"/>
              <a:buChar char="•"/>
            </a:pPr>
            <a:r>
              <a:rPr lang="en-IN" sz="2800" b="0" i="0" dirty="0">
                <a:solidFill>
                  <a:srgbClr val="374151"/>
                </a:solidFill>
                <a:effectLst/>
                <a:latin typeface="Times New Roman" panose="02020603050405020304" pitchFamily="18" charset="0"/>
                <a:cs typeface="Times New Roman" panose="02020603050405020304" pitchFamily="18" charset="0"/>
              </a:rPr>
              <a:t>This project , prediction graduate student is good for predicting and it give the content of the student graduat</a:t>
            </a:r>
            <a:r>
              <a:rPr lang="en-IN" sz="2800" dirty="0">
                <a:solidFill>
                  <a:srgbClr val="374151"/>
                </a:solidFill>
                <a:latin typeface="Times New Roman" panose="02020603050405020304" pitchFamily="18" charset="0"/>
                <a:cs typeface="Times New Roman" panose="02020603050405020304" pitchFamily="18" charset="0"/>
              </a:rPr>
              <a:t>ion . This prediction is classification is incredibly significant in categorizing the gender by giving the training set and test set of the output.</a:t>
            </a:r>
          </a:p>
          <a:p>
            <a:pPr marL="457200" indent="-457200">
              <a:buFont typeface="Arial" panose="020B0604020202020204" pitchFamily="34" charset="0"/>
              <a:buChar char="•"/>
            </a:pPr>
            <a:endParaRPr lang="en-IN" sz="2800" dirty="0">
              <a:solidFill>
                <a:srgbClr val="37415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b="0" i="0" dirty="0">
                <a:solidFill>
                  <a:srgbClr val="374151"/>
                </a:solidFill>
                <a:effectLst/>
                <a:latin typeface="Times New Roman" panose="02020603050405020304" pitchFamily="18" charset="0"/>
                <a:cs typeface="Times New Roman" panose="02020603050405020304" pitchFamily="18" charset="0"/>
              </a:rPr>
              <a:t>In the</a:t>
            </a:r>
            <a:r>
              <a:rPr lang="en-IN" sz="2800" dirty="0">
                <a:solidFill>
                  <a:srgbClr val="374151"/>
                </a:solidFill>
                <a:latin typeface="Times New Roman" panose="02020603050405020304" pitchFamily="18" charset="0"/>
                <a:cs typeface="Times New Roman" panose="02020603050405020304" pitchFamily="18" charset="0"/>
              </a:rPr>
              <a:t> NAÏVE BAYES classification we use Gaussian Naïve Bayes model for the student graduate prediction .</a:t>
            </a:r>
          </a:p>
          <a:p>
            <a:pPr marL="457200" indent="-457200">
              <a:buFont typeface="Arial" panose="020B0604020202020204" pitchFamily="34" charset="0"/>
              <a:buChar char="•"/>
            </a:pPr>
            <a:endParaRPr lang="en-IN" sz="2800" dirty="0">
              <a:solidFill>
                <a:srgbClr val="37415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solidFill>
                  <a:srgbClr val="374151"/>
                </a:solidFill>
                <a:latin typeface="Times New Roman" panose="02020603050405020304" pitchFamily="18" charset="0"/>
                <a:cs typeface="Times New Roman" panose="02020603050405020304" pitchFamily="18" charset="0"/>
              </a:rPr>
              <a:t>In the future the other optimization algorithm can be used with Naïve Bayes algorithm .</a:t>
            </a:r>
          </a:p>
          <a:p>
            <a:pPr marL="457200" indent="-457200">
              <a:buFont typeface="Arial" panose="020B0604020202020204" pitchFamily="34" charset="0"/>
              <a:buChar char="•"/>
            </a:pPr>
            <a:endParaRPr lang="en-IN" sz="2800" dirty="0">
              <a:solidFill>
                <a:srgbClr val="37415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solidFill>
                  <a:srgbClr val="374151"/>
                </a:solidFill>
                <a:latin typeface="Times New Roman" panose="02020603050405020304" pitchFamily="18" charset="0"/>
                <a:cs typeface="Times New Roman" panose="02020603050405020304" pitchFamily="18" charset="0"/>
              </a:rPr>
              <a:t>The evaluation of this experiment is done on the basis of </a:t>
            </a:r>
            <a:r>
              <a:rPr lang="en-IN" sz="2800" dirty="0" err="1">
                <a:solidFill>
                  <a:srgbClr val="374151"/>
                </a:solidFill>
                <a:latin typeface="Times New Roman" panose="02020603050405020304" pitchFamily="18" charset="0"/>
                <a:cs typeface="Times New Roman" panose="02020603050405020304" pitchFamily="18" charset="0"/>
              </a:rPr>
              <a:t>gender,math</a:t>
            </a:r>
            <a:r>
              <a:rPr lang="en-IN" sz="2800" dirty="0">
                <a:solidFill>
                  <a:srgbClr val="374151"/>
                </a:solidFill>
                <a:latin typeface="Times New Roman" panose="02020603050405020304" pitchFamily="18" charset="0"/>
                <a:cs typeface="Times New Roman" panose="02020603050405020304" pitchFamily="18" charset="0"/>
              </a:rPr>
              <a:t> </a:t>
            </a:r>
            <a:r>
              <a:rPr lang="en-IN" sz="2800" dirty="0" err="1">
                <a:solidFill>
                  <a:srgbClr val="374151"/>
                </a:solidFill>
                <a:latin typeface="Times New Roman" panose="02020603050405020304" pitchFamily="18" charset="0"/>
                <a:cs typeface="Times New Roman" panose="02020603050405020304" pitchFamily="18" charset="0"/>
              </a:rPr>
              <a:t>score,writing</a:t>
            </a:r>
            <a:r>
              <a:rPr lang="en-IN" sz="2800" dirty="0">
                <a:solidFill>
                  <a:srgbClr val="374151"/>
                </a:solidFill>
                <a:latin typeface="Times New Roman" panose="02020603050405020304" pitchFamily="18" charset="0"/>
                <a:cs typeface="Times New Roman" panose="02020603050405020304" pitchFamily="18" charset="0"/>
              </a:rPr>
              <a:t> score and reading sore .</a:t>
            </a:r>
          </a:p>
          <a:p>
            <a:pPr marL="457200" indent="-457200">
              <a:buFont typeface="Arial" panose="020B0604020202020204" pitchFamily="34" charset="0"/>
              <a:buChar char="•"/>
            </a:pPr>
            <a:endParaRPr lang="en-IN" sz="2800" dirty="0">
              <a:solidFill>
                <a:srgbClr val="37415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solidFill>
                  <a:srgbClr val="374151"/>
                </a:solidFill>
                <a:latin typeface="Times New Roman" panose="02020603050405020304" pitchFamily="18" charset="0"/>
                <a:cs typeface="Times New Roman" panose="02020603050405020304" pitchFamily="18" charset="0"/>
              </a:rPr>
              <a:t>In this we get accuracy by using the probability problem and get the accuracy we are able to say that the integral concept ends up in increased accuracy .</a:t>
            </a:r>
          </a:p>
          <a:p>
            <a:endParaRPr lang="en-IN" sz="2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04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17</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9</a:t>
              </a:r>
              <a:r>
                <a:rPr lang="en-US" sz="5400" b="0" i="0" u="none" strike="noStrike" cap="none" dirty="0">
                  <a:solidFill>
                    <a:schemeClr val="lt1"/>
                  </a:solidFill>
                  <a:latin typeface="Calibri"/>
                  <a:ea typeface="Calibri"/>
                  <a:cs typeface="Calibri"/>
                  <a:sym typeface="Calibri"/>
                </a:rPr>
                <a:t>. Applications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123156" y="1981362"/>
            <a:ext cx="16763999" cy="12588021"/>
          </a:xfrm>
          <a:prstGeom prst="rect">
            <a:avLst/>
          </a:prstGeom>
          <a:noFill/>
          <a:ln>
            <a:noFill/>
          </a:ln>
        </p:spPr>
        <p:txBody>
          <a:bodyPr spcFirstLastPara="1" wrap="square" lIns="91425" tIns="45700" rIns="91425" bIns="45700" anchor="t" anchorCtr="0">
            <a:spAutoFit/>
          </a:bodyPr>
          <a:lstStyle/>
          <a:p>
            <a:pPr marL="342900" indent="-342900">
              <a:buClr>
                <a:schemeClr val="dk1"/>
              </a:buClr>
              <a:buSzPts val="3600"/>
              <a:buFont typeface="+mj-lt"/>
              <a:buAutoNum type="arabicPeriod"/>
            </a:pPr>
            <a:r>
              <a:rPr lang="en-IN" sz="2800" b="0" i="0" dirty="0">
                <a:solidFill>
                  <a:srgbClr val="374151"/>
                </a:solidFill>
                <a:effectLst/>
                <a:latin typeface="Times New Roman" panose="02020603050405020304" pitchFamily="18" charset="0"/>
                <a:cs typeface="Times New Roman" panose="02020603050405020304" pitchFamily="18" charset="0"/>
              </a:rPr>
              <a:t>Import necessary libraries:</a:t>
            </a: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r>
              <a:rPr lang="en-IN" sz="2800" b="0" i="0" dirty="0">
                <a:solidFill>
                  <a:srgbClr val="374151"/>
                </a:solidFill>
                <a:effectLst/>
                <a:latin typeface="Times New Roman" panose="02020603050405020304" pitchFamily="18" charset="0"/>
                <a:cs typeface="Times New Roman" panose="02020603050405020304" pitchFamily="18" charset="0"/>
              </a:rPr>
              <a:t>Load the dataset:</a:t>
            </a: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US"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r>
              <a:rPr lang="en-US" sz="2800" b="0" i="0" dirty="0">
                <a:solidFill>
                  <a:srgbClr val="374151"/>
                </a:solidFill>
                <a:effectLst/>
                <a:latin typeface="Times New Roman" panose="02020603050405020304" pitchFamily="18" charset="0"/>
                <a:cs typeface="Times New Roman" panose="02020603050405020304" pitchFamily="18" charset="0"/>
              </a:rPr>
              <a:t>Split the data into training and testing sets:</a:t>
            </a:r>
          </a:p>
          <a:p>
            <a:pPr marL="342900" indent="-342900">
              <a:buClr>
                <a:schemeClr val="dk1"/>
              </a:buClr>
              <a:buSzPts val="3600"/>
              <a:buFont typeface="+mj-lt"/>
              <a:buAutoNum type="arabicPeriod"/>
            </a:pPr>
            <a:endParaRPr lang="en-IN"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b="0" i="0" dirty="0">
              <a:solidFill>
                <a:srgbClr val="374151"/>
              </a:solidFill>
              <a:effectLst/>
              <a:latin typeface="Times New Roman" panose="02020603050405020304" pitchFamily="18" charset="0"/>
              <a:cs typeface="Times New Roman" panose="02020603050405020304" pitchFamily="18" charset="0"/>
            </a:endParaRPr>
          </a:p>
          <a:p>
            <a:pPr>
              <a:buClr>
                <a:schemeClr val="dk1"/>
              </a:buClr>
              <a:buSzPts val="3600"/>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IN" sz="2800" dirty="0">
              <a:solidFill>
                <a:srgbClr val="374151"/>
              </a:solidFill>
              <a:latin typeface="Times New Roman" panose="02020603050405020304" pitchFamily="18" charset="0"/>
              <a:cs typeface="Times New Roman" panose="02020603050405020304" pitchFamily="18" charset="0"/>
            </a:endParaRPr>
          </a:p>
          <a:p>
            <a:pPr>
              <a:buClr>
                <a:schemeClr val="dk1"/>
              </a:buClr>
              <a:buSzPts val="3600"/>
            </a:pPr>
            <a:endParaRPr lang="en-US" sz="2800" b="0" i="0" dirty="0">
              <a:solidFill>
                <a:srgbClr val="37415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43869D9-19D3-AE83-74B9-ED8CAE9CE933}"/>
              </a:ext>
            </a:extLst>
          </p:cNvPr>
          <p:cNvPicPr>
            <a:picLocks noChangeAspect="1"/>
          </p:cNvPicPr>
          <p:nvPr/>
        </p:nvPicPr>
        <p:blipFill>
          <a:blip r:embed="rId3"/>
          <a:stretch>
            <a:fillRect/>
          </a:stretch>
        </p:blipFill>
        <p:spPr>
          <a:xfrm>
            <a:off x="5241362" y="2486400"/>
            <a:ext cx="9141388" cy="1747618"/>
          </a:xfrm>
          <a:prstGeom prst="rect">
            <a:avLst/>
          </a:prstGeom>
        </p:spPr>
      </p:pic>
      <p:pic>
        <p:nvPicPr>
          <p:cNvPr id="5" name="Picture 4">
            <a:extLst>
              <a:ext uri="{FF2B5EF4-FFF2-40B4-BE49-F238E27FC236}">
                <a16:creationId xmlns:a16="http://schemas.microsoft.com/office/drawing/2014/main" id="{ABE0DD40-9540-2F06-4056-94E5EAD2BEA8}"/>
              </a:ext>
            </a:extLst>
          </p:cNvPr>
          <p:cNvPicPr>
            <a:picLocks noChangeAspect="1"/>
          </p:cNvPicPr>
          <p:nvPr/>
        </p:nvPicPr>
        <p:blipFill>
          <a:blip r:embed="rId4"/>
          <a:stretch>
            <a:fillRect/>
          </a:stretch>
        </p:blipFill>
        <p:spPr>
          <a:xfrm>
            <a:off x="5393785" y="5209335"/>
            <a:ext cx="8988965" cy="1511143"/>
          </a:xfrm>
          <a:prstGeom prst="rect">
            <a:avLst/>
          </a:prstGeom>
        </p:spPr>
      </p:pic>
      <p:pic>
        <p:nvPicPr>
          <p:cNvPr id="7" name="Picture 6">
            <a:extLst>
              <a:ext uri="{FF2B5EF4-FFF2-40B4-BE49-F238E27FC236}">
                <a16:creationId xmlns:a16="http://schemas.microsoft.com/office/drawing/2014/main" id="{B2EE34DD-0A49-7DD8-84D2-13E3706B3FE4}"/>
              </a:ext>
            </a:extLst>
          </p:cNvPr>
          <p:cNvPicPr>
            <a:picLocks noChangeAspect="1"/>
          </p:cNvPicPr>
          <p:nvPr/>
        </p:nvPicPr>
        <p:blipFill>
          <a:blip r:embed="rId5"/>
          <a:stretch>
            <a:fillRect/>
          </a:stretch>
        </p:blipFill>
        <p:spPr>
          <a:xfrm>
            <a:off x="5087953" y="7906846"/>
            <a:ext cx="10398970" cy="8051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18</a:t>
            </a:fld>
            <a:endParaRPr sz="3200">
              <a:solidFill>
                <a:schemeClr val="lt1"/>
              </a:solidFill>
            </a:endParaRPr>
          </a:p>
        </p:txBody>
      </p:sp>
      <p:grpSp>
        <p:nvGrpSpPr>
          <p:cNvPr id="363" name="Google Shape;363;p28"/>
          <p:cNvGrpSpPr/>
          <p:nvPr/>
        </p:nvGrpSpPr>
        <p:grpSpPr>
          <a:xfrm>
            <a:off x="-1" y="9567712"/>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Title of project</a:t>
            </a:r>
            <a:endParaRPr dirty="0"/>
          </a:p>
        </p:txBody>
      </p:sp>
      <p:sp>
        <p:nvSpPr>
          <p:cNvPr id="369" name="Google Shape;369;p2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18</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3938"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 Applications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28"/>
          <p:cNvSpPr txBox="1"/>
          <p:nvPr/>
        </p:nvSpPr>
        <p:spPr>
          <a:xfrm>
            <a:off x="665956" y="2336458"/>
            <a:ext cx="15278894" cy="4616608"/>
          </a:xfrm>
          <a:prstGeom prst="rect">
            <a:avLst/>
          </a:prstGeom>
          <a:noFill/>
          <a:ln>
            <a:noFill/>
          </a:ln>
        </p:spPr>
        <p:txBody>
          <a:bodyPr spcFirstLastPara="1" wrap="square" lIns="91425" tIns="45700" rIns="91425" bIns="45700" anchor="t" anchorCtr="0">
            <a:spAutoFit/>
          </a:bodyPr>
          <a:lstStyle/>
          <a:p>
            <a:pPr>
              <a:buClr>
                <a:schemeClr val="dk1"/>
              </a:buClr>
              <a:buSzPts val="3600"/>
            </a:pPr>
            <a:r>
              <a:rPr lang="en-US" sz="3600" dirty="0">
                <a:solidFill>
                  <a:srgbClr val="374151"/>
                </a:solidFill>
                <a:latin typeface="Times New Roman" panose="02020603050405020304" pitchFamily="18" charset="0"/>
                <a:cs typeface="Times New Roman" panose="02020603050405020304" pitchFamily="18" charset="0"/>
              </a:rPr>
              <a:t>4</a:t>
            </a:r>
            <a:r>
              <a:rPr lang="en-US" sz="3200" dirty="0">
                <a:solidFill>
                  <a:srgbClr val="374151"/>
                </a:solidFill>
                <a:latin typeface="Times New Roman" panose="02020603050405020304" pitchFamily="18" charset="0"/>
                <a:cs typeface="Times New Roman" panose="02020603050405020304" pitchFamily="18" charset="0"/>
              </a:rPr>
              <a:t>.</a:t>
            </a:r>
            <a:r>
              <a:rPr lang="en-US" sz="2800" b="0" i="0" dirty="0">
                <a:solidFill>
                  <a:srgbClr val="374151"/>
                </a:solidFill>
                <a:effectLst/>
                <a:latin typeface="Times New Roman" panose="02020603050405020304" pitchFamily="18" charset="0"/>
                <a:cs typeface="Times New Roman" panose="02020603050405020304" pitchFamily="18" charset="0"/>
              </a:rPr>
              <a:t>Train the GNB model:</a:t>
            </a:r>
          </a:p>
          <a:p>
            <a:pPr marL="342900" indent="-342900">
              <a:buClr>
                <a:schemeClr val="dk1"/>
              </a:buClr>
              <a:buSzPts val="3600"/>
              <a:buFont typeface="+mj-lt"/>
              <a:buAutoNum type="arabicPeriod"/>
            </a:pP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US" sz="2800" dirty="0">
              <a:solidFill>
                <a:srgbClr val="374151"/>
              </a:solidFill>
              <a:latin typeface="Times New Roman" panose="02020603050405020304" pitchFamily="18" charset="0"/>
              <a:cs typeface="Times New Roman" panose="02020603050405020304" pitchFamily="18" charset="0"/>
            </a:endParaRPr>
          </a:p>
          <a:p>
            <a:pPr>
              <a:buClr>
                <a:schemeClr val="dk1"/>
              </a:buClr>
              <a:buSzPts val="3600"/>
            </a:pPr>
            <a:endParaRPr lang="en-US" sz="2800" dirty="0">
              <a:solidFill>
                <a:srgbClr val="374151"/>
              </a:solidFill>
              <a:latin typeface="Times New Roman" panose="02020603050405020304" pitchFamily="18" charset="0"/>
              <a:cs typeface="Times New Roman" panose="02020603050405020304" pitchFamily="18" charset="0"/>
            </a:endParaRPr>
          </a:p>
          <a:p>
            <a:pPr>
              <a:buClr>
                <a:schemeClr val="dk1"/>
              </a:buClr>
              <a:buSzPts val="3600"/>
            </a:pPr>
            <a:r>
              <a:rPr lang="en-US" sz="3600" dirty="0">
                <a:solidFill>
                  <a:srgbClr val="374151"/>
                </a:solidFill>
                <a:latin typeface="Times New Roman" panose="02020603050405020304" pitchFamily="18" charset="0"/>
                <a:cs typeface="Times New Roman" panose="02020603050405020304" pitchFamily="18" charset="0"/>
              </a:rPr>
              <a:t>5.</a:t>
            </a:r>
            <a:r>
              <a:rPr lang="en-US" sz="2800" b="0" i="0" dirty="0">
                <a:solidFill>
                  <a:srgbClr val="374151"/>
                </a:solidFill>
                <a:effectLst/>
                <a:latin typeface="Times New Roman" panose="02020603050405020304" pitchFamily="18" charset="0"/>
                <a:cs typeface="Times New Roman" panose="02020603050405020304" pitchFamily="18" charset="0"/>
              </a:rPr>
              <a:t>Predict the test set labels:</a:t>
            </a:r>
          </a:p>
          <a:p>
            <a:pPr marL="342900" indent="-342900">
              <a:buClr>
                <a:schemeClr val="dk1"/>
              </a:buClr>
              <a:buSzPts val="3600"/>
              <a:buFont typeface="+mj-lt"/>
              <a:buAutoNum type="arabicPeriod"/>
            </a:pP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342900" indent="-342900">
              <a:buClr>
                <a:schemeClr val="dk1"/>
              </a:buClr>
              <a:buSzPts val="3600"/>
              <a:buFont typeface="+mj-lt"/>
              <a:buAutoNum type="arabicPeriod"/>
            </a:pPr>
            <a:endParaRPr lang="en-US" sz="2800" dirty="0">
              <a:solidFill>
                <a:srgbClr val="374151"/>
              </a:solidFill>
              <a:latin typeface="Times New Roman" panose="02020603050405020304" pitchFamily="18" charset="0"/>
              <a:cs typeface="Times New Roman" panose="02020603050405020304" pitchFamily="18" charset="0"/>
            </a:endParaRPr>
          </a:p>
          <a:p>
            <a:pPr>
              <a:buClr>
                <a:schemeClr val="dk1"/>
              </a:buClr>
              <a:buSzPts val="3600"/>
            </a:pPr>
            <a:r>
              <a:rPr lang="en-US" sz="3600" b="0" i="0" dirty="0">
                <a:solidFill>
                  <a:srgbClr val="374151"/>
                </a:solidFill>
                <a:effectLst/>
                <a:latin typeface="Times New Roman" panose="02020603050405020304" pitchFamily="18" charset="0"/>
                <a:cs typeface="Times New Roman" panose="02020603050405020304" pitchFamily="18" charset="0"/>
              </a:rPr>
              <a:t>6.</a:t>
            </a:r>
            <a:r>
              <a:rPr lang="en-US" sz="2800" b="0" i="0" dirty="0">
                <a:solidFill>
                  <a:srgbClr val="374151"/>
                </a:solidFill>
                <a:effectLst/>
                <a:latin typeface="Times New Roman" panose="02020603050405020304" pitchFamily="18" charset="0"/>
                <a:cs typeface="Times New Roman" panose="02020603050405020304" pitchFamily="18" charset="0"/>
              </a:rPr>
              <a:t>Calculate the accuracy of the GNB model:</a:t>
            </a:r>
          </a:p>
          <a:p>
            <a:pPr marL="342900" indent="-342900">
              <a:buClr>
                <a:schemeClr val="dk1"/>
              </a:buClr>
              <a:buSzPts val="3600"/>
              <a:buFont typeface="+mj-lt"/>
              <a:buAutoNum type="arabicPeriod"/>
            </a:pPr>
            <a:endParaRPr lang="en-US" sz="2800"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3200"/>
            </a:pPr>
            <a:endParaRPr dirty="0"/>
          </a:p>
        </p:txBody>
      </p:sp>
      <p:pic>
        <p:nvPicPr>
          <p:cNvPr id="3" name="Picture 2">
            <a:extLst>
              <a:ext uri="{FF2B5EF4-FFF2-40B4-BE49-F238E27FC236}">
                <a16:creationId xmlns:a16="http://schemas.microsoft.com/office/drawing/2014/main" id="{E50BBDE6-76C6-6DC3-A92B-42588FC64805}"/>
              </a:ext>
            </a:extLst>
          </p:cNvPr>
          <p:cNvPicPr>
            <a:picLocks noChangeAspect="1"/>
          </p:cNvPicPr>
          <p:nvPr/>
        </p:nvPicPr>
        <p:blipFill>
          <a:blip r:embed="rId3"/>
          <a:stretch>
            <a:fillRect/>
          </a:stretch>
        </p:blipFill>
        <p:spPr>
          <a:xfrm>
            <a:off x="4438662" y="3046946"/>
            <a:ext cx="8287743" cy="1046293"/>
          </a:xfrm>
          <a:prstGeom prst="rect">
            <a:avLst/>
          </a:prstGeom>
        </p:spPr>
      </p:pic>
      <p:pic>
        <p:nvPicPr>
          <p:cNvPr id="5" name="Picture 4">
            <a:extLst>
              <a:ext uri="{FF2B5EF4-FFF2-40B4-BE49-F238E27FC236}">
                <a16:creationId xmlns:a16="http://schemas.microsoft.com/office/drawing/2014/main" id="{94D2B8AA-9FBA-C420-3D11-299916ECDB35}"/>
              </a:ext>
            </a:extLst>
          </p:cNvPr>
          <p:cNvPicPr>
            <a:picLocks noChangeAspect="1"/>
          </p:cNvPicPr>
          <p:nvPr/>
        </p:nvPicPr>
        <p:blipFill>
          <a:blip r:embed="rId4"/>
          <a:stretch>
            <a:fillRect/>
          </a:stretch>
        </p:blipFill>
        <p:spPr>
          <a:xfrm>
            <a:off x="4492182" y="4888960"/>
            <a:ext cx="9698790" cy="779219"/>
          </a:xfrm>
          <a:prstGeom prst="rect">
            <a:avLst/>
          </a:prstGeom>
        </p:spPr>
      </p:pic>
      <p:pic>
        <p:nvPicPr>
          <p:cNvPr id="7" name="Picture 6">
            <a:extLst>
              <a:ext uri="{FF2B5EF4-FFF2-40B4-BE49-F238E27FC236}">
                <a16:creationId xmlns:a16="http://schemas.microsoft.com/office/drawing/2014/main" id="{2A9E93FA-A3C4-43F4-0310-88D92F5C953C}"/>
              </a:ext>
            </a:extLst>
          </p:cNvPr>
          <p:cNvPicPr>
            <a:picLocks noChangeAspect="1"/>
          </p:cNvPicPr>
          <p:nvPr/>
        </p:nvPicPr>
        <p:blipFill>
          <a:blip r:embed="rId5"/>
          <a:stretch>
            <a:fillRect/>
          </a:stretch>
        </p:blipFill>
        <p:spPr>
          <a:xfrm>
            <a:off x="4492182" y="6497615"/>
            <a:ext cx="11048261" cy="11121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19CC75-64E5-791E-0FA9-1DD5EBA1A8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grpSp>
        <p:nvGrpSpPr>
          <p:cNvPr id="3" name="Google Shape;363;p28">
            <a:extLst>
              <a:ext uri="{FF2B5EF4-FFF2-40B4-BE49-F238E27FC236}">
                <a16:creationId xmlns:a16="http://schemas.microsoft.com/office/drawing/2014/main" id="{4515D341-DC40-91EC-B776-C1D2841CC78C}"/>
              </a:ext>
            </a:extLst>
          </p:cNvPr>
          <p:cNvGrpSpPr/>
          <p:nvPr/>
        </p:nvGrpSpPr>
        <p:grpSpPr>
          <a:xfrm>
            <a:off x="-1" y="9567712"/>
            <a:ext cx="19010314" cy="1112119"/>
            <a:chOff x="-2" y="9568581"/>
            <a:chExt cx="19010314" cy="1112119"/>
          </a:xfrm>
        </p:grpSpPr>
        <p:grpSp>
          <p:nvGrpSpPr>
            <p:cNvPr id="4" name="Google Shape;364;p28">
              <a:extLst>
                <a:ext uri="{FF2B5EF4-FFF2-40B4-BE49-F238E27FC236}">
                  <a16:creationId xmlns:a16="http://schemas.microsoft.com/office/drawing/2014/main" id="{970DD1D7-2F78-4C02-9D38-C3BDBF2B74E5}"/>
                </a:ext>
              </a:extLst>
            </p:cNvPr>
            <p:cNvGrpSpPr/>
            <p:nvPr/>
          </p:nvGrpSpPr>
          <p:grpSpPr>
            <a:xfrm>
              <a:off x="-2" y="9568581"/>
              <a:ext cx="19010314" cy="1112119"/>
              <a:chOff x="-324645" y="2222500"/>
              <a:chExt cx="22261686" cy="1302327"/>
            </a:xfrm>
          </p:grpSpPr>
          <p:sp>
            <p:nvSpPr>
              <p:cNvPr id="6" name="Google Shape;365;p28">
                <a:extLst>
                  <a:ext uri="{FF2B5EF4-FFF2-40B4-BE49-F238E27FC236}">
                    <a16:creationId xmlns:a16="http://schemas.microsoft.com/office/drawing/2014/main" id="{ED47E7A4-BA80-F4FB-20BF-8D8961906417}"/>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366;p28">
                <a:extLst>
                  <a:ext uri="{FF2B5EF4-FFF2-40B4-BE49-F238E27FC236}">
                    <a16:creationId xmlns:a16="http://schemas.microsoft.com/office/drawing/2014/main" id="{05C0AA92-59B2-46DF-B674-4D8670ABC283}"/>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 name="Google Shape;367;p28">
              <a:extLst>
                <a:ext uri="{FF2B5EF4-FFF2-40B4-BE49-F238E27FC236}">
                  <a16:creationId xmlns:a16="http://schemas.microsoft.com/office/drawing/2014/main" id="{38AEA7B1-7712-6E66-43FC-93E66C6558EE}"/>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8" name="Google Shape;371;p28">
            <a:extLst>
              <a:ext uri="{FF2B5EF4-FFF2-40B4-BE49-F238E27FC236}">
                <a16:creationId xmlns:a16="http://schemas.microsoft.com/office/drawing/2014/main" id="{523DAEB4-6DB6-A38D-7A9B-4F6D1DF1657D}"/>
              </a:ext>
            </a:extLst>
          </p:cNvPr>
          <p:cNvGrpSpPr/>
          <p:nvPr/>
        </p:nvGrpSpPr>
        <p:grpSpPr>
          <a:xfrm>
            <a:off x="-3938" y="774700"/>
            <a:ext cx="15071695" cy="827992"/>
            <a:chOff x="-16184" y="8640158"/>
            <a:chExt cx="4045716" cy="439420"/>
          </a:xfrm>
        </p:grpSpPr>
        <p:sp>
          <p:nvSpPr>
            <p:cNvPr id="9" name="Google Shape;372;p28">
              <a:extLst>
                <a:ext uri="{FF2B5EF4-FFF2-40B4-BE49-F238E27FC236}">
                  <a16:creationId xmlns:a16="http://schemas.microsoft.com/office/drawing/2014/main" id="{590D4A73-F233-74EE-D324-CD7A1106FF97}"/>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10. </a:t>
              </a:r>
              <a:r>
                <a:rPr lang="en-US" sz="5400" b="0" i="0" u="none" strike="noStrike" cap="none" dirty="0">
                  <a:solidFill>
                    <a:schemeClr val="lt1"/>
                  </a:solidFill>
                  <a:latin typeface="Calibri"/>
                  <a:ea typeface="Calibri"/>
                  <a:cs typeface="Calibri"/>
                  <a:sym typeface="Calibri"/>
                </a:rPr>
                <a:t>References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0" name="Google Shape;373;p28">
              <a:extLst>
                <a:ext uri="{FF2B5EF4-FFF2-40B4-BE49-F238E27FC236}">
                  <a16:creationId xmlns:a16="http://schemas.microsoft.com/office/drawing/2014/main" id="{53009DC7-E763-86CD-9855-25672B46A644}"/>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 name="TextBox 11">
            <a:extLst>
              <a:ext uri="{FF2B5EF4-FFF2-40B4-BE49-F238E27FC236}">
                <a16:creationId xmlns:a16="http://schemas.microsoft.com/office/drawing/2014/main" id="{6CCC0533-D661-CE7B-2FC4-CA8F6FFE28C9}"/>
              </a:ext>
            </a:extLst>
          </p:cNvPr>
          <p:cNvSpPr txBox="1"/>
          <p:nvPr/>
        </p:nvSpPr>
        <p:spPr>
          <a:xfrm>
            <a:off x="571500" y="1876494"/>
            <a:ext cx="16192500" cy="8279190"/>
          </a:xfrm>
          <a:prstGeom prst="rect">
            <a:avLst/>
          </a:prstGeom>
          <a:noFill/>
        </p:spPr>
        <p:txBody>
          <a:bodyPr wrap="square">
            <a:spAutoFit/>
          </a:bodyPr>
          <a:lstStyle/>
          <a:p>
            <a:pPr algn="l">
              <a:buFont typeface="+mj-lt"/>
              <a:buAutoNum type="arabicPeriod"/>
            </a:pPr>
            <a:r>
              <a:rPr lang="en-IN" sz="2800" b="0" i="0" dirty="0">
                <a:solidFill>
                  <a:srgbClr val="374151"/>
                </a:solidFill>
                <a:effectLst/>
                <a:latin typeface="Söhne"/>
              </a:rPr>
              <a:t>Python Machine Learning by Sebastian </a:t>
            </a:r>
            <a:r>
              <a:rPr lang="en-IN" sz="2800" b="0" i="0" dirty="0" err="1">
                <a:solidFill>
                  <a:srgbClr val="374151"/>
                </a:solidFill>
                <a:effectLst/>
                <a:latin typeface="Söhne"/>
              </a:rPr>
              <a:t>Raschka</a:t>
            </a:r>
            <a:r>
              <a:rPr lang="en-IN" sz="2800" b="0" i="0" dirty="0">
                <a:solidFill>
                  <a:srgbClr val="374151"/>
                </a:solidFill>
                <a:effectLst/>
                <a:latin typeface="Söhne"/>
              </a:rPr>
              <a:t> and Vahid </a:t>
            </a:r>
            <a:r>
              <a:rPr lang="en-IN" sz="2800" b="0" i="0" dirty="0" err="1">
                <a:solidFill>
                  <a:srgbClr val="374151"/>
                </a:solidFill>
                <a:effectLst/>
                <a:latin typeface="Söhne"/>
              </a:rPr>
              <a:t>Mirjalili</a:t>
            </a:r>
            <a:r>
              <a:rPr lang="en-IN" sz="2800" b="0" i="0" dirty="0">
                <a:solidFill>
                  <a:srgbClr val="374151"/>
                </a:solidFill>
                <a:effectLst/>
                <a:latin typeface="Söhne"/>
              </a:rPr>
              <a:t> - Chapter 3: A Tour of Machine Learning Classifiers Using Scikit-Learn (covers Naive Bayes classification and GNB in Python)</a:t>
            </a:r>
          </a:p>
          <a:p>
            <a:pPr algn="l">
              <a:buFont typeface="+mj-lt"/>
              <a:buAutoNum type="arabicPeriod"/>
            </a:pPr>
            <a:endParaRPr lang="en-IN" sz="2800" b="0" i="0" dirty="0">
              <a:solidFill>
                <a:srgbClr val="374151"/>
              </a:solidFill>
              <a:effectLst/>
              <a:latin typeface="Söhne"/>
            </a:endParaRPr>
          </a:p>
          <a:p>
            <a:pPr algn="l">
              <a:buFont typeface="+mj-lt"/>
              <a:buAutoNum type="arabicPeriod"/>
            </a:pPr>
            <a:r>
              <a:rPr lang="en-IN" sz="2800" b="0" i="0" dirty="0">
                <a:solidFill>
                  <a:srgbClr val="374151"/>
                </a:solidFill>
                <a:effectLst/>
                <a:latin typeface="Söhne"/>
              </a:rPr>
              <a:t>Scikit-learn documentation on Gaussian Naive Bayes classifier: </a:t>
            </a:r>
            <a:r>
              <a:rPr lang="en-IN" sz="2800" b="0" i="0" u="sng" dirty="0">
                <a:solidFill>
                  <a:srgbClr val="374151"/>
                </a:solidFill>
                <a:effectLst/>
                <a:latin typeface="Söhne"/>
                <a:hlinkClick r:id="rId2"/>
              </a:rPr>
              <a:t>https://scikit-learn.org/stable/modules/generated/sklearn.naive_bayes.GaussianNB.html</a:t>
            </a:r>
            <a:endParaRPr lang="en-IN" sz="2800" b="0" i="0" u="sng" dirty="0">
              <a:solidFill>
                <a:srgbClr val="374151"/>
              </a:solidFill>
              <a:effectLst/>
              <a:latin typeface="Söhne"/>
            </a:endParaRPr>
          </a:p>
          <a:p>
            <a:pPr algn="l">
              <a:buFont typeface="+mj-lt"/>
              <a:buAutoNum type="arabicPeriod"/>
            </a:pPr>
            <a:endParaRPr lang="en-IN" sz="2800" b="0" i="0" dirty="0">
              <a:solidFill>
                <a:srgbClr val="374151"/>
              </a:solidFill>
              <a:effectLst/>
              <a:latin typeface="Söhne"/>
            </a:endParaRPr>
          </a:p>
          <a:p>
            <a:pPr algn="l">
              <a:buFont typeface="+mj-lt"/>
              <a:buAutoNum type="arabicPeriod"/>
            </a:pPr>
            <a:r>
              <a:rPr lang="en-IN" sz="2800" b="0" i="0" dirty="0">
                <a:solidFill>
                  <a:srgbClr val="374151"/>
                </a:solidFill>
                <a:effectLst/>
                <a:latin typeface="Söhne"/>
              </a:rPr>
              <a:t>Medium article on predicting graduate admissions using Naive Bayes in Python: </a:t>
            </a:r>
            <a:r>
              <a:rPr lang="en-IN" sz="2800" b="0" i="0" u="sng" dirty="0">
                <a:solidFill>
                  <a:srgbClr val="374151"/>
                </a:solidFill>
                <a:effectLst/>
                <a:latin typeface="Söhne"/>
                <a:hlinkClick r:id="rId3"/>
              </a:rPr>
              <a:t>https://towardsdatascience.com/predicting-graduate-admissions-using-naive-bayes-in-python-5e8d5c1b9922</a:t>
            </a:r>
            <a:endParaRPr lang="en-IN" sz="2800" b="0" i="0" u="sng" dirty="0">
              <a:solidFill>
                <a:srgbClr val="374151"/>
              </a:solidFill>
              <a:effectLst/>
              <a:latin typeface="Söhne"/>
            </a:endParaRPr>
          </a:p>
          <a:p>
            <a:pPr algn="l">
              <a:buFont typeface="+mj-lt"/>
              <a:buAutoNum type="arabicPeriod"/>
            </a:pPr>
            <a:endParaRPr lang="en-IN" sz="2800" b="0" i="0" dirty="0">
              <a:solidFill>
                <a:srgbClr val="374151"/>
              </a:solidFill>
              <a:effectLst/>
              <a:latin typeface="Söhne"/>
            </a:endParaRPr>
          </a:p>
          <a:p>
            <a:pPr algn="l">
              <a:buFont typeface="+mj-lt"/>
              <a:buAutoNum type="arabicPeriod"/>
            </a:pPr>
            <a:r>
              <a:rPr lang="en-IN" sz="2800" b="0" i="0" dirty="0">
                <a:solidFill>
                  <a:srgbClr val="374151"/>
                </a:solidFill>
                <a:effectLst/>
                <a:latin typeface="Söhne"/>
              </a:rPr>
              <a:t>GitHub repository containing code for predicting graduate admissions using Naive Bayes in Python: </a:t>
            </a:r>
            <a:r>
              <a:rPr lang="en-IN" sz="2800" b="0" i="0" u="sng" dirty="0">
                <a:solidFill>
                  <a:srgbClr val="374151"/>
                </a:solidFill>
                <a:effectLst/>
                <a:latin typeface="Söhne"/>
                <a:hlinkClick r:id="rId4"/>
              </a:rPr>
              <a:t>https://github.com/abhinavvv09/Graduate-Admission-Predictor-using-Naive-Bayes-Classification</a:t>
            </a:r>
            <a:endParaRPr lang="en-IN" sz="2800" b="0" i="0" u="sng" dirty="0">
              <a:solidFill>
                <a:srgbClr val="374151"/>
              </a:solidFill>
              <a:effectLst/>
              <a:latin typeface="Söhne"/>
            </a:endParaRPr>
          </a:p>
          <a:p>
            <a:pPr algn="l">
              <a:buFont typeface="+mj-lt"/>
              <a:buAutoNum type="arabicPeriod"/>
            </a:pPr>
            <a:endParaRPr lang="en-IN" sz="2800" b="0" i="0" dirty="0">
              <a:solidFill>
                <a:srgbClr val="374151"/>
              </a:solidFill>
              <a:effectLst/>
              <a:latin typeface="Söhne"/>
            </a:endParaRPr>
          </a:p>
          <a:p>
            <a:pPr algn="l">
              <a:buFont typeface="+mj-lt"/>
              <a:buAutoNum type="arabicPeriod"/>
            </a:pPr>
            <a:r>
              <a:rPr lang="en-IN" sz="2800" b="0" i="0" dirty="0">
                <a:solidFill>
                  <a:srgbClr val="374151"/>
                </a:solidFill>
                <a:effectLst/>
                <a:latin typeface="Söhne"/>
              </a:rPr>
              <a:t>Research paper on using Naive Bayes for student performance prediction: </a:t>
            </a:r>
            <a:r>
              <a:rPr lang="en-IN" sz="2800" b="0" i="0" u="sng" dirty="0">
                <a:solidFill>
                  <a:srgbClr val="374151"/>
                </a:solidFill>
                <a:effectLst/>
                <a:latin typeface="Söhne"/>
                <a:hlinkClick r:id="rId5"/>
              </a:rPr>
              <a:t>https://ieeexplore.ieee.org/document/8460966</a:t>
            </a:r>
            <a:endParaRPr lang="en-IN" sz="2800" b="0" i="0" u="sng" dirty="0">
              <a:solidFill>
                <a:srgbClr val="374151"/>
              </a:solidFill>
              <a:effectLst/>
              <a:latin typeface="Söhne"/>
            </a:endParaRPr>
          </a:p>
          <a:p>
            <a:pPr algn="l">
              <a:buFont typeface="+mj-lt"/>
              <a:buAutoNum type="arabicPeriod"/>
            </a:pPr>
            <a:endParaRPr lang="en-IN" sz="2800" b="0" i="0" dirty="0">
              <a:solidFill>
                <a:srgbClr val="374151"/>
              </a:solidFill>
              <a:effectLst/>
              <a:latin typeface="Söhne"/>
            </a:endParaRPr>
          </a:p>
          <a:p>
            <a:pPr algn="l">
              <a:buFont typeface="+mj-lt"/>
              <a:buAutoNum type="arabicPeriod"/>
            </a:pPr>
            <a:r>
              <a:rPr lang="en-IN" sz="2800" b="0" i="0" dirty="0">
                <a:solidFill>
                  <a:srgbClr val="374151"/>
                </a:solidFill>
                <a:effectLst/>
                <a:latin typeface="Söhne"/>
              </a:rPr>
              <a:t>Research paper on using machine learning for predicting graduate students in India: </a:t>
            </a:r>
            <a:r>
              <a:rPr lang="en-IN" sz="2800" b="0" i="0" u="sng" dirty="0">
                <a:solidFill>
                  <a:srgbClr val="374151"/>
                </a:solidFill>
                <a:effectLst/>
                <a:latin typeface="Söhne"/>
                <a:hlinkClick r:id="rId6"/>
              </a:rPr>
              <a:t>https://www.researchgate.net/publication/339923808_Predicting_Graduate_Students_in_India_Using_Machine_Learning_Techniques</a:t>
            </a:r>
            <a:endParaRPr lang="en-IN" sz="2800" b="0" i="0" dirty="0">
              <a:solidFill>
                <a:srgbClr val="374151"/>
              </a:solidFill>
              <a:effectLst/>
              <a:latin typeface="Söhne"/>
            </a:endParaRPr>
          </a:p>
          <a:p>
            <a:r>
              <a:rPr lang="en-IN" sz="2800" dirty="0">
                <a:latin typeface="Times New Roman" panose="02020603050405020304" pitchFamily="18" charset="0"/>
                <a:cs typeface="Times New Roman" panose="02020603050405020304" pitchFamily="18" charset="0"/>
              </a:rPr>
              <a:t> </a:t>
            </a:r>
            <a:endParaRPr lang="en-IN" sz="2800" dirty="0"/>
          </a:p>
        </p:txBody>
      </p:sp>
    </p:spTree>
    <p:extLst>
      <p:ext uri="{BB962C8B-B14F-4D97-AF65-F5344CB8AC3E}">
        <p14:creationId xmlns:p14="http://schemas.microsoft.com/office/powerpoint/2010/main" val="9174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123" name="Google Shape;123;p1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2228056" y="2530564"/>
            <a:ext cx="11125200" cy="563227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Abstract</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Introduction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Literature survey</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Data Set</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Algorithm</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Implementation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Output</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Conclusion</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Applications</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References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6701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140" name="Google Shape;140;p1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1. Abstract</a:t>
              </a:r>
              <a:endParaRPr sz="2000" b="0" i="0" u="none" strike="noStrike" cap="none">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2708115" y="2392969"/>
            <a:ext cx="13106401" cy="5262939"/>
          </a:xfrm>
          <a:prstGeom prst="rect">
            <a:avLst/>
          </a:prstGeom>
          <a:noFill/>
          <a:ln>
            <a:noFill/>
          </a:ln>
        </p:spPr>
        <p:txBody>
          <a:bodyPr spcFirstLastPara="1" wrap="square" lIns="91425" tIns="45700" rIns="91425" bIns="45700" anchor="t" anchorCtr="0">
            <a:spAutoFit/>
          </a:bodyPr>
          <a:lstStyle/>
          <a:p>
            <a:pPr marL="457200" indent="-457200" algn="just">
              <a:buFont typeface="Wingdings" panose="05000000000000000000" pitchFamily="2" charset="2"/>
              <a:buChar char="Ø"/>
            </a:pPr>
            <a:r>
              <a:rPr lang="en-US" sz="2800" dirty="0">
                <a:solidFill>
                  <a:srgbClr val="000000"/>
                </a:solidFill>
                <a:effectLst/>
                <a:latin typeface="Times New Roman" panose="02020603050405020304" pitchFamily="18" charset="0"/>
              </a:rPr>
              <a:t>Student graduation is important in the accreditation assessment process. Because student graduation there are standards that must be Achieved by the Study Program items, namely a four-year study period and a 3.0 GPA. </a:t>
            </a:r>
          </a:p>
          <a:p>
            <a:pPr marL="457200" indent="-457200" algn="just">
              <a:buFont typeface="Wingdings" panose="05000000000000000000" pitchFamily="2" charset="2"/>
              <a:buChar char="Ø"/>
            </a:pPr>
            <a:r>
              <a:rPr lang="en-US" sz="2800" dirty="0">
                <a:solidFill>
                  <a:srgbClr val="000000"/>
                </a:solidFill>
                <a:effectLst/>
                <a:latin typeface="Times New Roman" panose="02020603050405020304" pitchFamily="18" charset="0"/>
              </a:rPr>
              <a:t>Therefore we need a prediction that can Anticipate from the beginning of the graduation standard level that has been set. </a:t>
            </a:r>
          </a:p>
          <a:p>
            <a:pPr marL="457200" indent="-457200" algn="just">
              <a:buFont typeface="Wingdings" panose="05000000000000000000" pitchFamily="2" charset="2"/>
              <a:buChar char="Ø"/>
            </a:pPr>
            <a:r>
              <a:rPr lang="en-US" sz="2800" dirty="0">
                <a:solidFill>
                  <a:srgbClr val="000000"/>
                </a:solidFill>
                <a:effectLst/>
                <a:latin typeface="Times New Roman" panose="02020603050405020304" pitchFamily="18" charset="0"/>
              </a:rPr>
              <a:t>This study aims to predict student graduation using Naïve Bayes Classifier with a data mining approach. Naïve Bayes provides accurate prediction results with a minimum error rated compared to all other data mining components. </a:t>
            </a:r>
          </a:p>
          <a:p>
            <a:pPr marL="457200" indent="-457200" algn="just">
              <a:buFont typeface="Wingdings" panose="05000000000000000000" pitchFamily="2" charset="2"/>
              <a:buChar char="Ø"/>
            </a:pPr>
            <a:r>
              <a:rPr lang="en-US" sz="2800" dirty="0">
                <a:solidFill>
                  <a:srgbClr val="000000"/>
                </a:solidFill>
                <a:effectLst/>
                <a:latin typeface="Times New Roman" panose="02020603050405020304" pitchFamily="18" charset="0"/>
              </a:rPr>
              <a:t>With the prediction of the student, graduation can be used as input, especially the Information System Study Program in making policies for improvement in the future. </a:t>
            </a:r>
            <a:endParaRPr lang="en-US" sz="2800" dirty="0">
              <a:solidFill>
                <a:srgbClr val="000000"/>
              </a:solidFill>
              <a:latin typeface="Times New Roman" panose="02020603050405020304" pitchFamily="18" charset="0"/>
            </a:endParaRPr>
          </a:p>
          <a:p>
            <a:pPr algn="just"/>
            <a:endParaRPr lang="en-US" sz="2800" dirty="0"/>
          </a:p>
          <a:p>
            <a:pPr algn="just"/>
            <a:r>
              <a:rPr lang="en-US" sz="2800" b="1" i="1" dirty="0">
                <a:solidFill>
                  <a:srgbClr val="000000"/>
                </a:solidFill>
                <a:effectLst/>
                <a:latin typeface="Times New Roman" panose="02020603050405020304" pitchFamily="18" charset="0"/>
              </a:rPr>
              <a:t>Keywords:</a:t>
            </a:r>
            <a:r>
              <a:rPr lang="en-US" sz="2800" i="1" dirty="0">
                <a:solidFill>
                  <a:srgbClr val="000000"/>
                </a:solidFill>
                <a:effectLst/>
                <a:latin typeface="Times New Roman" panose="02020603050405020304" pitchFamily="18" charset="0"/>
              </a:rPr>
              <a:t> predicted, data mining, Naïve Bayes classifier</a:t>
            </a:r>
            <a:endParaRPr sz="2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157" name="Google Shape;157;p1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2. Introduction</a:t>
              </a:r>
              <a:endParaRPr sz="2000" b="0" i="0" u="none" strike="noStrike" cap="none">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199356" y="2070100"/>
            <a:ext cx="10398284" cy="6555600"/>
          </a:xfrm>
          <a:prstGeom prst="rect">
            <a:avLst/>
          </a:prstGeom>
          <a:noFill/>
          <a:ln>
            <a:noFill/>
          </a:ln>
        </p:spPr>
        <p:txBody>
          <a:bodyPr spcFirstLastPara="1" wrap="square" lIns="91425" tIns="45700" rIns="91425" bIns="45700" anchor="t" anchorCtr="0">
            <a:spAutoFit/>
          </a:bodyPr>
          <a:lstStyle/>
          <a:p>
            <a:pPr marL="685800" marR="0" lvl="0" indent="-457200" algn="l" rtl="0">
              <a:spcBef>
                <a:spcPts val="0"/>
              </a:spcBef>
              <a:spcAft>
                <a:spcPts val="0"/>
              </a:spcAft>
              <a:buClr>
                <a:schemeClr val="dk1"/>
              </a:buClr>
              <a:buSzPts val="3600"/>
              <a:buFont typeface="Wingdings" panose="05000000000000000000" pitchFamily="2" charset="2"/>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Graduation is one of the supporters of the items in the assessment</a:t>
            </a:r>
          </a:p>
          <a:p>
            <a:pPr marL="228600" marR="0" lvl="0" algn="l" rtl="0">
              <a:spcBef>
                <a:spcPts val="0"/>
              </a:spcBef>
              <a:spcAft>
                <a:spcPts val="0"/>
              </a:spcAft>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of study program accreditation. </a:t>
            </a:r>
          </a:p>
          <a:p>
            <a:pPr marL="685800" marR="0" lvl="0" indent="-457200" algn="l" rtl="0">
              <a:spcBef>
                <a:spcPts val="0"/>
              </a:spcBef>
              <a:spcAft>
                <a:spcPts val="0"/>
              </a:spcAft>
              <a:buClr>
                <a:schemeClr val="dk1"/>
              </a:buClr>
              <a:buSzPts val="3600"/>
              <a:buFont typeface="Wingdings" panose="05000000000000000000" pitchFamily="2" charset="2"/>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Especially for the Information Systems Studies Program Faculty of Computer Science, with satisfactory results. </a:t>
            </a:r>
          </a:p>
          <a:p>
            <a:pPr marL="685800" marR="0" lvl="0" indent="-457200" algn="l" rtl="0">
              <a:spcBef>
                <a:spcPts val="0"/>
              </a:spcBef>
              <a:spcAft>
                <a:spcPts val="0"/>
              </a:spcAft>
              <a:buClr>
                <a:schemeClr val="dk1"/>
              </a:buClr>
              <a:buSzPts val="3600"/>
              <a:buFont typeface="Wingdings" panose="05000000000000000000" pitchFamily="2" charset="2"/>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Currently majoring in Information Systems have not been able to predict students who graduate on time or not .</a:t>
            </a:r>
          </a:p>
          <a:p>
            <a:pPr marL="685800" marR="0" lvl="0" indent="-457200" algn="l" rtl="0">
              <a:spcBef>
                <a:spcPts val="0"/>
              </a:spcBef>
              <a:spcAft>
                <a:spcPts val="0"/>
              </a:spcAft>
              <a:buClr>
                <a:schemeClr val="dk1"/>
              </a:buClr>
              <a:buSzPts val="3600"/>
              <a:buFont typeface="Wingdings" panose="05000000000000000000" pitchFamily="2" charset="2"/>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Based on the number of students who entered should be proportional to the number of students who graduated in the class as well as the anticipation of students who do not graduate on time</a:t>
            </a:r>
          </a:p>
          <a:p>
            <a:pPr marL="571500" marR="0" lvl="0" indent="-342900" algn="l" rtl="0">
              <a:spcBef>
                <a:spcPts val="0"/>
              </a:spcBef>
              <a:spcAft>
                <a:spcPts val="0"/>
              </a:spcAft>
              <a:buClr>
                <a:schemeClr val="dk1"/>
              </a:buClr>
              <a:buSzPts val="3600"/>
              <a:buFont typeface="Noto Sans Symbols"/>
              <a:buNone/>
            </a:pPr>
            <a:endParaRPr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Graduation</a:t>
            </a:r>
            <a:endParaRPr sz="2800" dirty="0">
              <a:latin typeface="Times New Roman" panose="02020603050405020304" pitchFamily="18" charset="0"/>
              <a:cs typeface="Times New Roman" panose="02020603050405020304" pitchFamily="18" charset="0"/>
            </a:endParaRPr>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Graduation Prediction</a:t>
            </a:r>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Data mining approach</a:t>
            </a:r>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Classification method</a:t>
            </a:r>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Naive Bayes classification method</a:t>
            </a:r>
            <a:endParaRPr sz="2800" dirty="0">
              <a:latin typeface="Times New Roman" panose="02020603050405020304" pitchFamily="18" charset="0"/>
              <a:cs typeface="Times New Roman" panose="02020603050405020304" pitchFamily="18" charset="0"/>
            </a:endParaRPr>
          </a:p>
        </p:txBody>
      </p:sp>
      <p:pic>
        <p:nvPicPr>
          <p:cNvPr id="2050" name="Picture 2" descr="Graduhat | College Predictor, Admission Consulting &amp; News">
            <a:extLst>
              <a:ext uri="{FF2B5EF4-FFF2-40B4-BE49-F238E27FC236}">
                <a16:creationId xmlns:a16="http://schemas.microsoft.com/office/drawing/2014/main" id="{01A56B8A-9FE2-E7F1-41DD-E69E8579D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5683" y="2070100"/>
            <a:ext cx="5252310" cy="605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69" name="Google Shape;169;p17"/>
          <p:cNvGrpSpPr/>
          <p:nvPr/>
        </p:nvGrpSpPr>
        <p:grpSpPr>
          <a:xfrm>
            <a:off x="-2" y="9687115"/>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175" name="Google Shape;175;p1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23900"/>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3.Literature survey</a:t>
              </a:r>
              <a:endParaRPr dirty="0"/>
            </a:p>
            <a:p>
              <a:pPr marL="457200" marR="0" lvl="1" indent="0" algn="ctr" rtl="0">
                <a:spcBef>
                  <a:spcPts val="0"/>
                </a:spcBef>
                <a:spcAft>
                  <a:spcPts val="0"/>
                </a:spcAft>
                <a:buNone/>
              </a:pPr>
              <a:r>
                <a:rPr lang="en-US" sz="2000" b="0" i="0" u="none" strike="noStrike" cap="none" dirty="0">
                  <a:solidFill>
                    <a:schemeClr val="lt1"/>
                  </a:solidFill>
                  <a:latin typeface="Calibri"/>
                  <a:ea typeface="Calibri"/>
                  <a:cs typeface="Calibri"/>
                  <a:sym typeface="Calibri"/>
                </a:rPr>
                <a:t>l</a:t>
              </a: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0" name="Google Shape;180;p17"/>
          <p:cNvSpPr txBox="1"/>
          <p:nvPr/>
        </p:nvSpPr>
        <p:spPr>
          <a:xfrm>
            <a:off x="1287470" y="2026784"/>
            <a:ext cx="14615888" cy="618626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3600"/>
            </a:pPr>
            <a:r>
              <a:rPr lang="en-IN" sz="4000" b="1" dirty="0">
                <a:solidFill>
                  <a:srgbClr val="000000"/>
                </a:solidFill>
                <a:effectLst/>
                <a:latin typeface="TimesNewRomanPS-BoldMT"/>
              </a:rPr>
              <a:t>Literature References</a:t>
            </a:r>
          </a:p>
          <a:p>
            <a:pPr marR="0" lvl="0" algn="l" rtl="0">
              <a:spcBef>
                <a:spcPts val="0"/>
              </a:spcBef>
              <a:spcAft>
                <a:spcPts val="0"/>
              </a:spcAft>
              <a:buClr>
                <a:schemeClr val="dk1"/>
              </a:buClr>
              <a:buSzPts val="3600"/>
            </a:pPr>
            <a:endParaRPr lang="en-IN" sz="3200" b="1" dirty="0">
              <a:solidFill>
                <a:srgbClr val="000000"/>
              </a:solidFill>
              <a:latin typeface="TimesNewRomanPS-BoldMT"/>
            </a:endParaRPr>
          </a:p>
          <a:p>
            <a:pPr marR="0" lvl="0" algn="l" rtl="0">
              <a:spcBef>
                <a:spcPts val="0"/>
              </a:spcBef>
              <a:spcAft>
                <a:spcPts val="0"/>
              </a:spcAft>
              <a:buClr>
                <a:schemeClr val="dk1"/>
              </a:buClr>
              <a:buSzPts val="3600"/>
            </a:pPr>
            <a:r>
              <a:rPr lang="en-IN" sz="3600" b="1" i="1" dirty="0">
                <a:solidFill>
                  <a:srgbClr val="000000"/>
                </a:solidFill>
                <a:effectLst/>
                <a:latin typeface="TimesNewRomanPS-BoldItalicMT"/>
              </a:rPr>
              <a:t>1.Prediction  Graduate Student using Naïve Bayes:</a:t>
            </a:r>
            <a:endParaRPr lang="en-IN" sz="3600" b="1" dirty="0">
              <a:solidFill>
                <a:srgbClr val="000000"/>
              </a:solidFill>
              <a:effectLst/>
              <a:latin typeface="TimesNewRomanPS-BoldMT"/>
            </a:endParaRPr>
          </a:p>
          <a:p>
            <a:pPr marR="0" lvl="0" algn="l" rtl="0">
              <a:spcBef>
                <a:spcPts val="0"/>
              </a:spcBef>
              <a:spcAft>
                <a:spcPts val="0"/>
              </a:spcAft>
              <a:buClr>
                <a:schemeClr val="dk1"/>
              </a:buClr>
              <a:buSzPts val="3600"/>
            </a:pPr>
            <a:endParaRPr lang="en-IN" sz="3600" b="1" dirty="0">
              <a:solidFill>
                <a:srgbClr val="000000"/>
              </a:solidFill>
              <a:effectLst/>
              <a:latin typeface="TimesNewRomanPS-BoldMT"/>
            </a:endParaRP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Naïve Bayes Classifier is a term dealing with a simple probabilistic classification based on applying Bayes' theorem. </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 simple terms, a Naïve Bayes Classifier assumes that the presence (or absence) of a particular feature of a class is unrelated to the presence (or absence) of any other feature.</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Naïve Bayes is a statistical classification technique that can be used to design a possibility in the future of a class. </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Naïve Bayes theorem comes from the classification technique of the same decision tree and neural network. Naïve Bayes is proven to have high accuracy and speed when used in large databases with data.</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sp>
        <p:nvSpPr>
          <p:cNvPr id="5" name="TextBox 4">
            <a:extLst>
              <a:ext uri="{FF2B5EF4-FFF2-40B4-BE49-F238E27FC236}">
                <a16:creationId xmlns:a16="http://schemas.microsoft.com/office/drawing/2014/main" id="{2F97AFBD-C267-E132-0543-A23E339DFE73}"/>
              </a:ext>
            </a:extLst>
          </p:cNvPr>
          <p:cNvSpPr txBox="1"/>
          <p:nvPr/>
        </p:nvSpPr>
        <p:spPr>
          <a:xfrm>
            <a:off x="1986517" y="1596813"/>
            <a:ext cx="14762958" cy="6678751"/>
          </a:xfrm>
          <a:prstGeom prst="rect">
            <a:avLst/>
          </a:prstGeom>
          <a:noFill/>
        </p:spPr>
        <p:txBody>
          <a:bodyPr wrap="square">
            <a:spAutoFit/>
          </a:bodyPr>
          <a:lstStyle/>
          <a:p>
            <a:pPr algn="just"/>
            <a:r>
              <a:rPr lang="en-IN" sz="3600" b="1" i="1" dirty="0">
                <a:solidFill>
                  <a:srgbClr val="000000"/>
                </a:solidFill>
                <a:latin typeface="TimesNewRomanPS-BoldItalicMT"/>
              </a:rPr>
              <a:t>2</a:t>
            </a:r>
            <a:r>
              <a:rPr lang="en-IN" sz="3600" b="1" i="1" dirty="0">
                <a:solidFill>
                  <a:srgbClr val="000000"/>
                </a:solidFill>
                <a:effectLst/>
                <a:latin typeface="TimesNewRomanPS-BoldItalicMT"/>
              </a:rPr>
              <a:t>.Prediction  Graduate Student using WEKA :</a:t>
            </a:r>
            <a:endParaRPr lang="en-IN" sz="3600" b="1" i="1" dirty="0">
              <a:solidFill>
                <a:srgbClr val="000000"/>
              </a:solidFill>
              <a:effectLst/>
              <a:latin typeface="TimesNewRomanPS-BoldMT"/>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WEKA has been developed at Waikato University in New Zealand; the name is Waikato Environment for Knowledge Analysis The program is written in Java and distributed under the terms of the GNU General Public License [11]. </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Many classification methods have been developed with the help learning algorithms such as Bayesian, </a:t>
            </a:r>
            <a:r>
              <a:rPr lang="en-US" sz="2800" dirty="0" err="1">
                <a:latin typeface="Times New Roman" panose="02020603050405020304" pitchFamily="18" charset="0"/>
                <a:cs typeface="Times New Roman" panose="02020603050405020304" pitchFamily="18" charset="0"/>
              </a:rPr>
              <a:t>DecisionTree</a:t>
            </a:r>
            <a:r>
              <a:rPr lang="en-US" sz="2800" dirty="0">
                <a:latin typeface="Times New Roman" panose="02020603050405020304" pitchFamily="18" charset="0"/>
                <a:cs typeface="Times New Roman" panose="02020603050405020304" pitchFamily="18" charset="0"/>
              </a:rPr>
              <a:t>, K-NN (K-Nearest </a:t>
            </a:r>
            <a:r>
              <a:rPr lang="en-US" sz="2800" dirty="0" err="1">
                <a:latin typeface="Times New Roman" panose="02020603050405020304" pitchFamily="18" charset="0"/>
                <a:cs typeface="Times New Roman" panose="02020603050405020304" pitchFamily="18" charset="0"/>
              </a:rPr>
              <a:t>Neighbour</a:t>
            </a:r>
            <a:r>
              <a:rPr lang="en-US" sz="2800" dirty="0">
                <a:latin typeface="Times New Roman" panose="02020603050405020304" pitchFamily="18" charset="0"/>
                <a:cs typeface="Times New Roman" panose="02020603050405020304" pitchFamily="18" charset="0"/>
              </a:rPr>
              <a:t>), Support Vector Machine(SVM) and boosting, many classification methods have been developed.</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All these classifiers are </a:t>
            </a:r>
            <a:r>
              <a:rPr lang="en-US" sz="2800" dirty="0" err="1">
                <a:latin typeface="Times New Roman" panose="02020603050405020304" pitchFamily="18" charset="0"/>
                <a:cs typeface="Times New Roman" panose="02020603050405020304" pitchFamily="18" charset="0"/>
              </a:rPr>
              <a:t>are</a:t>
            </a:r>
            <a:r>
              <a:rPr lang="en-US" sz="2800" dirty="0">
                <a:latin typeface="Times New Roman" panose="02020603050405020304" pitchFamily="18" charset="0"/>
                <a:cs typeface="Times New Roman" panose="02020603050405020304" pitchFamily="18" charset="0"/>
              </a:rPr>
              <a:t> forms of training and set of rules are implemented. Bayesian classifier originates from the Theory of Bayesian Decision[12]. In this study, the software used in data processing that is using tools WEKA. </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WEKA is a software that implements various machine learning algorithms to perform several processes related to information retrieval or data mining. Features found on WEKA like Classification, Regression, Clustering, Association Rules, Visualization, and Data Preprocessing.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204" name="Google Shape;204;p19"/>
          <p:cNvGrpSpPr/>
          <p:nvPr/>
        </p:nvGrpSpPr>
        <p:grpSpPr>
          <a:xfrm>
            <a:off x="-2" y="9568581"/>
            <a:ext cx="19010314" cy="1112119"/>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9" name="Google Shape;209;p19"/>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210" name="Google Shape;210;p19"/>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211" name="Google Shape;211;p19"/>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212" name="Google Shape;212;p19"/>
          <p:cNvGrpSpPr/>
          <p:nvPr/>
        </p:nvGrpSpPr>
        <p:grpSpPr>
          <a:xfrm>
            <a:off x="-3939" y="512339"/>
            <a:ext cx="15071695" cy="827992"/>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4</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Data set</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B1914B2E-ED19-6CC5-5D5C-36D065F28ED4}"/>
              </a:ext>
            </a:extLst>
          </p:cNvPr>
          <p:cNvSpPr txBox="1"/>
          <p:nvPr/>
        </p:nvSpPr>
        <p:spPr>
          <a:xfrm>
            <a:off x="1540374" y="1759274"/>
            <a:ext cx="15067759" cy="7540526"/>
          </a:xfrm>
          <a:prstGeom prst="rect">
            <a:avLst/>
          </a:prstGeom>
          <a:noFill/>
        </p:spPr>
        <p:txBody>
          <a:bodyPr wrap="square">
            <a:spAutoFit/>
          </a:bodyPr>
          <a:lstStyle/>
          <a:p>
            <a:r>
              <a:rPr lang="en-IN" sz="3600" b="1" i="1" dirty="0">
                <a:solidFill>
                  <a:srgbClr val="000000"/>
                </a:solidFill>
                <a:effectLst/>
                <a:latin typeface="TimesNewRomanPS-BoldItalicMT"/>
              </a:rPr>
              <a:t>Data Understanding phase :</a:t>
            </a:r>
          </a:p>
          <a:p>
            <a:pPr algn="just"/>
            <a:r>
              <a:rPr lang="en-US" sz="3200" dirty="0">
                <a:solidFill>
                  <a:srgbClr val="000000"/>
                </a:solidFill>
                <a:effectLst/>
                <a:latin typeface="Times New Roman" panose="02020603050405020304" pitchFamily="18" charset="0"/>
              </a:rPr>
              <a:t>In this phase, </a:t>
            </a:r>
            <a:r>
              <a:rPr lang="en-US" sz="3200" dirty="0">
                <a:solidFill>
                  <a:srgbClr val="000000"/>
                </a:solidFill>
                <a:latin typeface="Times New Roman" panose="02020603050405020304" pitchFamily="18" charset="0"/>
              </a:rPr>
              <a:t>the dataset which we have collected is prediction graduate student . In this</a:t>
            </a:r>
          </a:p>
          <a:p>
            <a:pPr algn="just"/>
            <a:r>
              <a:rPr lang="en-US" sz="3200" dirty="0">
                <a:solidFill>
                  <a:srgbClr val="000000"/>
                </a:solidFill>
                <a:latin typeface="Times New Roman" panose="02020603050405020304" pitchFamily="18" charset="0"/>
              </a:rPr>
              <a:t>the dataset contains both student </a:t>
            </a:r>
            <a:r>
              <a:rPr lang="en-US" sz="3200" dirty="0" err="1">
                <a:solidFill>
                  <a:srgbClr val="000000"/>
                </a:solidFill>
                <a:latin typeface="Times New Roman" panose="02020603050405020304" pitchFamily="18" charset="0"/>
              </a:rPr>
              <a:t>information.We</a:t>
            </a:r>
            <a:r>
              <a:rPr lang="en-US" sz="3200" dirty="0">
                <a:solidFill>
                  <a:srgbClr val="000000"/>
                </a:solidFill>
                <a:latin typeface="Times New Roman" panose="02020603050405020304" pitchFamily="18" charset="0"/>
              </a:rPr>
              <a:t> are using this dataset from “KAGGLE” website.</a:t>
            </a:r>
          </a:p>
          <a:p>
            <a:pPr algn="just"/>
            <a:r>
              <a:rPr lang="en-US" sz="3200" dirty="0">
                <a:solidFill>
                  <a:srgbClr val="000000"/>
                </a:solidFill>
                <a:latin typeface="Times New Roman" panose="02020603050405020304" pitchFamily="18" charset="0"/>
              </a:rPr>
              <a:t>The dataset contains 2000 instances</a:t>
            </a:r>
          </a:p>
          <a:p>
            <a:pPr algn="just"/>
            <a:r>
              <a:rPr lang="en-US" sz="3200" dirty="0">
                <a:solidFill>
                  <a:srgbClr val="000000"/>
                </a:solidFill>
                <a:latin typeface="Times New Roman" panose="02020603050405020304" pitchFamily="18" charset="0"/>
              </a:rPr>
              <a:t>The features are :</a:t>
            </a:r>
          </a:p>
          <a:p>
            <a:pPr marL="514350" indent="-514350" algn="just">
              <a:buFont typeface="+mj-lt"/>
              <a:buAutoNum type="arabicPeriod"/>
            </a:pPr>
            <a:r>
              <a:rPr lang="en-US" sz="2400" dirty="0">
                <a:solidFill>
                  <a:srgbClr val="000000"/>
                </a:solidFill>
                <a:latin typeface="Times New Roman" panose="02020603050405020304" pitchFamily="18" charset="0"/>
              </a:rPr>
              <a:t>Name</a:t>
            </a:r>
          </a:p>
          <a:p>
            <a:pPr marL="514350" indent="-514350" algn="just">
              <a:buFont typeface="+mj-lt"/>
              <a:buAutoNum type="arabicPeriod"/>
            </a:pPr>
            <a:r>
              <a:rPr lang="en-US" sz="2400" dirty="0">
                <a:solidFill>
                  <a:srgbClr val="000000"/>
                </a:solidFill>
                <a:latin typeface="Times New Roman" panose="02020603050405020304" pitchFamily="18" charset="0"/>
              </a:rPr>
              <a:t>Id</a:t>
            </a:r>
          </a:p>
          <a:p>
            <a:pPr marL="514350" indent="-514350" algn="just">
              <a:buFont typeface="+mj-lt"/>
              <a:buAutoNum type="arabicPeriod"/>
            </a:pPr>
            <a:r>
              <a:rPr lang="en-US" sz="2400" dirty="0">
                <a:solidFill>
                  <a:srgbClr val="000000"/>
                </a:solidFill>
                <a:latin typeface="Times New Roman" panose="02020603050405020304" pitchFamily="18" charset="0"/>
              </a:rPr>
              <a:t>Gender</a:t>
            </a:r>
          </a:p>
          <a:p>
            <a:pPr marL="514350" indent="-514350" algn="just">
              <a:buFont typeface="+mj-lt"/>
              <a:buAutoNum type="arabicPeriod"/>
            </a:pPr>
            <a:r>
              <a:rPr lang="en-US" sz="2400" dirty="0">
                <a:solidFill>
                  <a:srgbClr val="000000"/>
                </a:solidFill>
                <a:latin typeface="Times New Roman" panose="02020603050405020304" pitchFamily="18" charset="0"/>
              </a:rPr>
              <a:t>Sem 1</a:t>
            </a:r>
          </a:p>
          <a:p>
            <a:pPr marL="514350" indent="-514350" algn="just">
              <a:buFont typeface="+mj-lt"/>
              <a:buAutoNum type="arabicPeriod"/>
            </a:pPr>
            <a:r>
              <a:rPr lang="en-US" sz="2400" dirty="0">
                <a:solidFill>
                  <a:srgbClr val="000000"/>
                </a:solidFill>
                <a:latin typeface="Times New Roman" panose="02020603050405020304" pitchFamily="18" charset="0"/>
              </a:rPr>
              <a:t>Sem 2</a:t>
            </a:r>
          </a:p>
          <a:p>
            <a:pPr marL="514350" indent="-514350" algn="just">
              <a:buFont typeface="+mj-lt"/>
              <a:buAutoNum type="arabicPeriod"/>
            </a:pPr>
            <a:r>
              <a:rPr lang="en-US" sz="2400" dirty="0">
                <a:solidFill>
                  <a:srgbClr val="000000"/>
                </a:solidFill>
                <a:latin typeface="Times New Roman" panose="02020603050405020304" pitchFamily="18" charset="0"/>
              </a:rPr>
              <a:t>Sem 3</a:t>
            </a:r>
          </a:p>
          <a:p>
            <a:pPr marL="514350" indent="-514350" algn="just">
              <a:buFont typeface="+mj-lt"/>
              <a:buAutoNum type="arabicPeriod"/>
            </a:pPr>
            <a:r>
              <a:rPr lang="en-US" sz="2400" dirty="0">
                <a:solidFill>
                  <a:srgbClr val="000000"/>
                </a:solidFill>
                <a:latin typeface="Times New Roman" panose="02020603050405020304" pitchFamily="18" charset="0"/>
              </a:rPr>
              <a:t>Sem 4 </a:t>
            </a:r>
          </a:p>
          <a:p>
            <a:pPr marL="514350" indent="-514350" algn="just">
              <a:buFont typeface="+mj-lt"/>
              <a:buAutoNum type="arabicPeriod"/>
            </a:pPr>
            <a:r>
              <a:rPr lang="en-US" sz="2400" dirty="0">
                <a:solidFill>
                  <a:srgbClr val="000000"/>
                </a:solidFill>
                <a:latin typeface="Times New Roman" panose="02020603050405020304" pitchFamily="18" charset="0"/>
              </a:rPr>
              <a:t>Sem 5</a:t>
            </a:r>
          </a:p>
          <a:p>
            <a:pPr marL="514350" indent="-514350" algn="just">
              <a:buFont typeface="+mj-lt"/>
              <a:buAutoNum type="arabicPeriod"/>
            </a:pPr>
            <a:r>
              <a:rPr lang="en-US" sz="2400" dirty="0">
                <a:solidFill>
                  <a:srgbClr val="000000"/>
                </a:solidFill>
                <a:latin typeface="Times New Roman" panose="02020603050405020304" pitchFamily="18" charset="0"/>
              </a:rPr>
              <a:t>Sem 6</a:t>
            </a:r>
          </a:p>
          <a:p>
            <a:pPr marL="514350" indent="-514350" algn="just">
              <a:buFont typeface="+mj-lt"/>
              <a:buAutoNum type="arabicPeriod"/>
            </a:pPr>
            <a:r>
              <a:rPr lang="en-US" sz="2400" dirty="0">
                <a:solidFill>
                  <a:srgbClr val="000000"/>
                </a:solidFill>
                <a:latin typeface="Times New Roman" panose="02020603050405020304" pitchFamily="18" charset="0"/>
              </a:rPr>
              <a:t>Sem 7</a:t>
            </a:r>
          </a:p>
          <a:p>
            <a:pPr marL="514350" indent="-514350" algn="just">
              <a:buFont typeface="+mj-lt"/>
              <a:buAutoNum type="arabicPeriod"/>
            </a:pPr>
            <a:r>
              <a:rPr lang="en-US" sz="2400" dirty="0">
                <a:solidFill>
                  <a:srgbClr val="000000"/>
                </a:solidFill>
                <a:latin typeface="Times New Roman" panose="02020603050405020304" pitchFamily="18" charset="0"/>
              </a:rPr>
              <a:t>Sem 8</a:t>
            </a:r>
          </a:p>
          <a:p>
            <a:pPr marL="514350" indent="-514350" algn="just">
              <a:buFont typeface="+mj-lt"/>
              <a:buAutoNum type="arabicPeriod"/>
            </a:pPr>
            <a:r>
              <a:rPr lang="en-US" sz="2400" dirty="0">
                <a:solidFill>
                  <a:srgbClr val="000000"/>
                </a:solidFill>
                <a:latin typeface="Times New Roman" panose="02020603050405020304" pitchFamily="18" charset="0"/>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245" name="Google Shape;245;p2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a:solidFill>
                <a:schemeClr val="lt1"/>
              </a:solidFill>
              <a:latin typeface="Calibri"/>
              <a:ea typeface="Calibri"/>
              <a:cs typeface="Calibri"/>
              <a:sym typeface="Calibri"/>
            </a:endParaRPr>
          </a:p>
        </p:txBody>
      </p:sp>
      <p:grpSp>
        <p:nvGrpSpPr>
          <p:cNvPr id="247" name="Google Shape;247;p21"/>
          <p:cNvGrpSpPr/>
          <p:nvPr/>
        </p:nvGrpSpPr>
        <p:grpSpPr>
          <a:xfrm>
            <a:off x="-2" y="486973"/>
            <a:ext cx="15376528"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IN" sz="5400" dirty="0">
                  <a:solidFill>
                    <a:schemeClr val="lt1"/>
                  </a:solidFill>
                  <a:latin typeface="Calibri"/>
                  <a:ea typeface="Calibri"/>
                  <a:cs typeface="Calibri"/>
                  <a:sym typeface="Calibri"/>
                </a:rPr>
                <a:t>D</a:t>
              </a:r>
              <a:r>
                <a:rPr lang="en-IN" sz="5400" b="0" i="0" u="none" strike="noStrike" cap="none" dirty="0">
                  <a:solidFill>
                    <a:schemeClr val="lt1"/>
                  </a:solidFill>
                  <a:latin typeface="Calibri"/>
                  <a:ea typeface="Calibri"/>
                  <a:cs typeface="Calibri"/>
                  <a:sym typeface="Calibri"/>
                </a:rPr>
                <a:t>ata set</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8" name="Picture 7">
            <a:extLst>
              <a:ext uri="{FF2B5EF4-FFF2-40B4-BE49-F238E27FC236}">
                <a16:creationId xmlns:a16="http://schemas.microsoft.com/office/drawing/2014/main" id="{2CA16C8C-7B6E-971A-2692-37EE2D875F57}"/>
              </a:ext>
            </a:extLst>
          </p:cNvPr>
          <p:cNvPicPr>
            <a:picLocks noChangeAspect="1"/>
          </p:cNvPicPr>
          <p:nvPr/>
        </p:nvPicPr>
        <p:blipFill>
          <a:blip r:embed="rId3"/>
          <a:stretch>
            <a:fillRect/>
          </a:stretch>
        </p:blipFill>
        <p:spPr>
          <a:xfrm>
            <a:off x="2183200" y="1827512"/>
            <a:ext cx="12884556" cy="72574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2" name="Google Shape;262;p22"/>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263" name="Google Shape;263;p2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Month - Year</a:t>
            </a:r>
            <a:endParaRPr sz="2800">
              <a:solidFill>
                <a:schemeClr val="dk1"/>
              </a:solidFill>
              <a:latin typeface="Calibri"/>
              <a:ea typeface="Calibri"/>
              <a:cs typeface="Calibri"/>
              <a:sym typeface="Calibri"/>
            </a:endParaRPr>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3148A688-3AF7-85B1-7078-B68848CBC65C}"/>
              </a:ext>
            </a:extLst>
          </p:cNvPr>
          <p:cNvPicPr>
            <a:picLocks noChangeAspect="1"/>
          </p:cNvPicPr>
          <p:nvPr/>
        </p:nvPicPr>
        <p:blipFill>
          <a:blip r:embed="rId3"/>
          <a:stretch>
            <a:fillRect/>
          </a:stretch>
        </p:blipFill>
        <p:spPr>
          <a:xfrm>
            <a:off x="1887794" y="499026"/>
            <a:ext cx="13731864" cy="8784817"/>
          </a:xfrm>
          <a:prstGeom prst="rect">
            <a:avLst/>
          </a:prstGeom>
        </p:spPr>
      </p:pic>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TM16401371[[fn=Atlas]]</Template>
  <TotalTime>7693</TotalTime>
  <Words>1583</Words>
  <Application>Microsoft Office PowerPoint</Application>
  <PresentationFormat>Custom</PresentationFormat>
  <Paragraphs>261</Paragraphs>
  <Slides>20</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Noto Sans Symbols</vt:lpstr>
      <vt:lpstr>Rockwell</vt:lpstr>
      <vt:lpstr>Söhne</vt:lpstr>
      <vt:lpstr>Times New Roman</vt:lpstr>
      <vt:lpstr>TimesNewRomanPS-BoldItalicMT</vt:lpstr>
      <vt:lpstr>TimesNewRomanPS-BoldMT</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kota</dc:creator>
  <cp:lastModifiedBy>Sowjanya</cp:lastModifiedBy>
  <cp:revision>13</cp:revision>
  <dcterms:modified xsi:type="dcterms:W3CDTF">2023-08-16T18:51:18Z</dcterms:modified>
</cp:coreProperties>
</file>