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86" r:id="rId2"/>
    <p:sldId id="287" r:id="rId3"/>
    <p:sldId id="288" r:id="rId4"/>
    <p:sldId id="289" r:id="rId5"/>
    <p:sldId id="290" r:id="rId6"/>
    <p:sldId id="291" r:id="rId7"/>
    <p:sldId id="292" r:id="rId8"/>
    <p:sldId id="264" r:id="rId9"/>
    <p:sldId id="285" r:id="rId10"/>
    <p:sldId id="270" r:id="rId11"/>
    <p:sldId id="271" r:id="rId12"/>
    <p:sldId id="272" r:id="rId13"/>
    <p:sldId id="282" r:id="rId14"/>
    <p:sldId id="281" r:id="rId15"/>
    <p:sldId id="273" r:id="rId16"/>
    <p:sldId id="274" r:id="rId17"/>
    <p:sldId id="275" r:id="rId18"/>
    <p:sldId id="278" r:id="rId19"/>
    <p:sldId id="276" r:id="rId20"/>
    <p:sldId id="284" r:id="rId21"/>
    <p:sldId id="283" r:id="rId22"/>
    <p:sldId id="280" r:id="rId23"/>
    <p:sldId id="293" r:id="rId24"/>
    <p:sldId id="294" r:id="rId25"/>
    <p:sldId id="295"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2" autoAdjust="0"/>
    <p:restoredTop sz="81325" autoAdjust="0"/>
  </p:normalViewPr>
  <p:slideViewPr>
    <p:cSldViewPr snapToGrid="0">
      <p:cViewPr varScale="1">
        <p:scale>
          <a:sx n="72" d="100"/>
          <a:sy n="72" d="100"/>
        </p:scale>
        <p:origin x="1104"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117" y="3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328F5-2C11-46BB-BD16-9EB5D4CFFC56}" type="datetimeFigureOut">
              <a:rPr lang="en-GB" smtClean="0"/>
              <a:t>14/11/2019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9F2AB-6B58-4C4A-AA40-E19DAB1BDA37}" type="slidenum">
              <a:rPr lang="en-GB" smtClean="0"/>
              <a:t>‹#›</a:t>
            </a:fld>
            <a:endParaRPr lang="en-GB"/>
          </a:p>
        </p:txBody>
      </p:sp>
    </p:spTree>
    <p:extLst>
      <p:ext uri="{BB962C8B-B14F-4D97-AF65-F5344CB8AC3E}">
        <p14:creationId xmlns:p14="http://schemas.microsoft.com/office/powerpoint/2010/main" val="385449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12C1BAF8-B61F-4E73-88C9-2153E18CA7BC}" type="datetime8">
              <a:rPr lang="en-US" smtClean="0"/>
              <a:t>11/14/2019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5045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11</a:t>
            </a:fld>
            <a:endParaRPr lang="en-GB"/>
          </a:p>
        </p:txBody>
      </p:sp>
    </p:spTree>
    <p:extLst>
      <p:ext uri="{BB962C8B-B14F-4D97-AF65-F5344CB8AC3E}">
        <p14:creationId xmlns:p14="http://schemas.microsoft.com/office/powerpoint/2010/main" val="4273290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13</a:t>
            </a:fld>
            <a:endParaRPr lang="en-GB"/>
          </a:p>
        </p:txBody>
      </p:sp>
    </p:spTree>
    <p:extLst>
      <p:ext uri="{BB962C8B-B14F-4D97-AF65-F5344CB8AC3E}">
        <p14:creationId xmlns:p14="http://schemas.microsoft.com/office/powerpoint/2010/main" val="91444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14</a:t>
            </a:fld>
            <a:endParaRPr lang="en-GB"/>
          </a:p>
        </p:txBody>
      </p:sp>
    </p:spTree>
    <p:extLst>
      <p:ext uri="{BB962C8B-B14F-4D97-AF65-F5344CB8AC3E}">
        <p14:creationId xmlns:p14="http://schemas.microsoft.com/office/powerpoint/2010/main" val="421309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15</a:t>
            </a:fld>
            <a:endParaRPr lang="en-GB"/>
          </a:p>
        </p:txBody>
      </p:sp>
    </p:spTree>
    <p:extLst>
      <p:ext uri="{BB962C8B-B14F-4D97-AF65-F5344CB8AC3E}">
        <p14:creationId xmlns:p14="http://schemas.microsoft.com/office/powerpoint/2010/main" val="284398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16</a:t>
            </a:fld>
            <a:endParaRPr lang="en-GB"/>
          </a:p>
        </p:txBody>
      </p:sp>
    </p:spTree>
    <p:extLst>
      <p:ext uri="{BB962C8B-B14F-4D97-AF65-F5344CB8AC3E}">
        <p14:creationId xmlns:p14="http://schemas.microsoft.com/office/powerpoint/2010/main" val="3595746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17</a:t>
            </a:fld>
            <a:endParaRPr lang="en-GB"/>
          </a:p>
        </p:txBody>
      </p:sp>
    </p:spTree>
    <p:extLst>
      <p:ext uri="{BB962C8B-B14F-4D97-AF65-F5344CB8AC3E}">
        <p14:creationId xmlns:p14="http://schemas.microsoft.com/office/powerpoint/2010/main" val="79860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18</a:t>
            </a:fld>
            <a:endParaRPr lang="en-GB"/>
          </a:p>
        </p:txBody>
      </p:sp>
    </p:spTree>
    <p:extLst>
      <p:ext uri="{BB962C8B-B14F-4D97-AF65-F5344CB8AC3E}">
        <p14:creationId xmlns:p14="http://schemas.microsoft.com/office/powerpoint/2010/main" val="4158250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19</a:t>
            </a:fld>
            <a:endParaRPr lang="en-GB"/>
          </a:p>
        </p:txBody>
      </p:sp>
    </p:spTree>
    <p:extLst>
      <p:ext uri="{BB962C8B-B14F-4D97-AF65-F5344CB8AC3E}">
        <p14:creationId xmlns:p14="http://schemas.microsoft.com/office/powerpoint/2010/main" val="3978129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20</a:t>
            </a:fld>
            <a:endParaRPr lang="en-GB"/>
          </a:p>
        </p:txBody>
      </p:sp>
    </p:spTree>
    <p:extLst>
      <p:ext uri="{BB962C8B-B14F-4D97-AF65-F5344CB8AC3E}">
        <p14:creationId xmlns:p14="http://schemas.microsoft.com/office/powerpoint/2010/main" val="3592211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117AD1C-003C-4A34-B7D1-A23411517614}" type="datetime1">
              <a:rPr lang="en-US" smtClean="0">
                <a:solidFill>
                  <a:prstClr val="black"/>
                </a:solidFill>
              </a:rPr>
              <a:pPr/>
              <a:t>11/14/2019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68357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11/14/2019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81210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charset="0"/>
                <a:ea typeface="Calibri" pitchFamily="34" charset="0"/>
                <a:cs typeface="Times New Roman" pitchFamily="18" charset="0"/>
              </a:rPr>
              <a:t> </a:t>
            </a:r>
            <a:endParaRPr lang="en-GB" sz="1000" dirty="0">
              <a:effectLst/>
              <a:latin typeface="Arial" charset="0"/>
              <a:ea typeface="Calibri" pitchFamily="34" charset="0"/>
              <a:cs typeface="Times New Roman" pitchFamily="18" charset="0"/>
            </a:endParaRPr>
          </a:p>
        </p:txBody>
      </p:sp>
      <p:sp>
        <p:nvSpPr>
          <p:cNvPr id="4" name="Slide Number Placeholder 3"/>
          <p:cNvSpPr>
            <a:spLocks noGrp="1"/>
          </p:cNvSpPr>
          <p:nvPr>
            <p:ph type="sldNum" sz="quarter" idx="10"/>
          </p:nvPr>
        </p:nvSpPr>
        <p:spPr/>
        <p:txBody>
          <a:bodyPr/>
          <a:lstStyle/>
          <a:p>
            <a:fld id="{D05E8318-FD7F-484D-995E-5A07B74CE23C}" type="slidenum">
              <a:rPr lang="en-GB" smtClean="0"/>
              <a:pPr/>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charset="0"/>
              </a:rPr>
              <a:t>20533B</a:t>
            </a:r>
            <a:endParaRPr lang="en-GB" sz="1200" b="1" dirty="0">
              <a:solidFill>
                <a:srgbClr val="000000"/>
              </a:solidFill>
              <a:latin typeface="Arial"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charset="0"/>
              </a:rPr>
              <a:t>2: Implement and Manage Virtual Networks</a:t>
            </a:r>
            <a:endParaRPr lang="en-GB" sz="1200" b="1" dirty="0">
              <a:solidFill>
                <a:srgbClr val="336699"/>
              </a:solidFill>
              <a:latin typeface="Arial" charset="0"/>
            </a:endParaRPr>
          </a:p>
        </p:txBody>
      </p:sp>
    </p:spTree>
    <p:extLst>
      <p:ext uri="{BB962C8B-B14F-4D97-AF65-F5344CB8AC3E}">
        <p14:creationId xmlns:p14="http://schemas.microsoft.com/office/powerpoint/2010/main" val="1803453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035"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p>
          <a:p>
            <a:pPr defTabSz="915035"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2BF1516E-D76E-4608-A7C9-8C02BCC4C7B4}" type="datetime1">
              <a:rPr lang="en-US" smtClean="0">
                <a:solidFill>
                  <a:prstClr val="black"/>
                </a:solidFill>
              </a:rPr>
              <a:pPr/>
              <a:t>11/14/2019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348092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55961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8917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472B-0BE7-420F-A37B-44BBF15E7929}" type="slidenum">
              <a:rPr lang="en-US" smtClean="0"/>
              <a:t>4</a:t>
            </a:fld>
            <a:endParaRPr lang="en-US"/>
          </a:p>
        </p:txBody>
      </p:sp>
    </p:spTree>
    <p:extLst>
      <p:ext uri="{BB962C8B-B14F-4D97-AF65-F5344CB8AC3E}">
        <p14:creationId xmlns:p14="http://schemas.microsoft.com/office/powerpoint/2010/main" val="905245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 y="731838"/>
            <a:ext cx="6510338" cy="366236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7588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7851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11/14/2019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0932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9</a:t>
            </a:fld>
            <a:endParaRPr lang="en-GB"/>
          </a:p>
        </p:txBody>
      </p:sp>
    </p:spTree>
    <p:extLst>
      <p:ext uri="{BB962C8B-B14F-4D97-AF65-F5344CB8AC3E}">
        <p14:creationId xmlns:p14="http://schemas.microsoft.com/office/powerpoint/2010/main" val="33963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39F2AB-6B58-4C4A-AA40-E19DAB1BDA37}" type="slidenum">
              <a:rPr lang="en-GB" smtClean="0"/>
              <a:t>10</a:t>
            </a:fld>
            <a:endParaRPr lang="en-GB"/>
          </a:p>
        </p:txBody>
      </p:sp>
    </p:spTree>
    <p:extLst>
      <p:ext uri="{BB962C8B-B14F-4D97-AF65-F5344CB8AC3E}">
        <p14:creationId xmlns:p14="http://schemas.microsoft.com/office/powerpoint/2010/main" val="264226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058D9B5-ED37-498E-B040-0858EC6498E8}" type="datetimeFigureOut">
              <a:rPr lang="en-GB" smtClean="0"/>
              <a:t>14/11/2019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157896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058D9B5-ED37-498E-B040-0858EC6498E8}" type="datetimeFigureOut">
              <a:rPr lang="en-GB" smtClean="0"/>
              <a:t>14/11/2019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309494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058D9B5-ED37-498E-B040-0858EC6498E8}" type="datetimeFigureOut">
              <a:rPr lang="en-GB" smtClean="0"/>
              <a:t>14/11/2019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186660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440638" y="0"/>
            <a:ext cx="475136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627522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12" name="Picture 11"/>
          <p:cNvPicPr>
            <a:picLocks noChangeAspect="1"/>
          </p:cNvPicPr>
          <p:nvPr userDrawn="1"/>
        </p:nvPicPr>
        <p:blipFill>
          <a:blip r:embed="rId3"/>
          <a:stretch>
            <a:fillRect/>
          </a:stretch>
        </p:blipFill>
        <p:spPr>
          <a:xfrm>
            <a:off x="7982608" y="2191989"/>
            <a:ext cx="3876847" cy="3464357"/>
          </a:xfrm>
          <a:prstGeom prst="rect">
            <a:avLst/>
          </a:prstGeom>
        </p:spPr>
      </p:pic>
    </p:spTree>
    <p:extLst>
      <p:ext uri="{BB962C8B-B14F-4D97-AF65-F5344CB8AC3E}">
        <p14:creationId xmlns:p14="http://schemas.microsoft.com/office/powerpoint/2010/main" val="2601401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9848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058D9B5-ED37-498E-B040-0858EC6498E8}" type="datetimeFigureOut">
              <a:rPr lang="en-GB" smtClean="0"/>
              <a:t>14/11/2019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302882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58D9B5-ED37-498E-B040-0858EC6498E8}" type="datetimeFigureOut">
              <a:rPr lang="en-GB" smtClean="0"/>
              <a:t>14/11/2019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418291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058D9B5-ED37-498E-B040-0858EC6498E8}" type="datetimeFigureOut">
              <a:rPr lang="en-GB" smtClean="0"/>
              <a:t>14/11/2019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318144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058D9B5-ED37-498E-B040-0858EC6498E8}" type="datetimeFigureOut">
              <a:rPr lang="en-GB" smtClean="0"/>
              <a:t>14/11/2019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52109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079" y="391630"/>
            <a:ext cx="10515600" cy="1325563"/>
          </a:xfrm>
        </p:spPr>
        <p:txBody>
          <a:bodyPr>
            <a:normAutofit/>
          </a:bodyPr>
          <a:lstStyle>
            <a:lvl1pPr>
              <a:defRPr sz="4000"/>
            </a:lvl1p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A058D9B5-ED37-498E-B040-0858EC6498E8}" type="datetimeFigureOut">
              <a:rPr lang="en-GB" smtClean="0"/>
              <a:t>14/11/2019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252A79-FB87-46B9-896B-1A4D62BA89E7}" type="slidenum">
              <a:rPr lang="en-GB" smtClean="0"/>
              <a:t>‹#›</a:t>
            </a:fld>
            <a:endParaRPr lang="en-GB"/>
          </a:p>
        </p:txBody>
      </p:sp>
      <p:sp>
        <p:nvSpPr>
          <p:cNvPr id="6" name="Rectangle 5"/>
          <p:cNvSpPr/>
          <p:nvPr userDrawn="1"/>
        </p:nvSpPr>
        <p:spPr>
          <a:xfrm>
            <a:off x="5848626" y="0"/>
            <a:ext cx="634337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6840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8D9B5-ED37-498E-B040-0858EC6498E8}" type="datetimeFigureOut">
              <a:rPr lang="en-GB" smtClean="0"/>
              <a:t>14/11/2019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388274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58D9B5-ED37-498E-B040-0858EC6498E8}" type="datetimeFigureOut">
              <a:rPr lang="en-GB" smtClean="0"/>
              <a:t>14/11/2019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200740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58D9B5-ED37-498E-B040-0858EC6498E8}" type="datetimeFigureOut">
              <a:rPr lang="en-GB" smtClean="0"/>
              <a:t>14/11/2019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252A79-FB87-46B9-896B-1A4D62BA89E7}" type="slidenum">
              <a:rPr lang="en-GB" smtClean="0"/>
              <a:t>‹#›</a:t>
            </a:fld>
            <a:endParaRPr lang="en-GB"/>
          </a:p>
        </p:txBody>
      </p:sp>
    </p:spTree>
    <p:extLst>
      <p:ext uri="{BB962C8B-B14F-4D97-AF65-F5344CB8AC3E}">
        <p14:creationId xmlns:p14="http://schemas.microsoft.com/office/powerpoint/2010/main" val="264781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8D9B5-ED37-498E-B040-0858EC6498E8}" type="datetimeFigureOut">
              <a:rPr lang="en-GB" smtClean="0"/>
              <a:t>14/11/2019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52A79-FB87-46B9-896B-1A4D62BA89E7}" type="slidenum">
              <a:rPr lang="en-GB" smtClean="0"/>
              <a:t>‹#›</a:t>
            </a:fld>
            <a:endParaRPr lang="en-GB"/>
          </a:p>
        </p:txBody>
      </p:sp>
    </p:spTree>
    <p:extLst>
      <p:ext uri="{BB962C8B-B14F-4D97-AF65-F5344CB8AC3E}">
        <p14:creationId xmlns:p14="http://schemas.microsoft.com/office/powerpoint/2010/main" val="98388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1.png"/></Relationships>
</file>

<file path=ppt/slides/_rels/slide11.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01.png"/><Relationship Id="rId5" Type="http://schemas.openxmlformats.org/officeDocument/2006/relationships/image" Target="../media/image104.png"/><Relationship Id="rId4" Type="http://schemas.openxmlformats.org/officeDocument/2006/relationships/hyperlink" Target="https://azure.microsoft.com/en-gb/blog/network-security-group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5.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1.png"/></Relationships>
</file>

<file path=ppt/slides/_rels/slide1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01.png"/><Relationship Id="rId4" Type="http://schemas.openxmlformats.org/officeDocument/2006/relationships/image" Target="../media/image108.png"/></Relationships>
</file>

<file path=ppt/slides/_rels/slide15.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10.png"/><Relationship Id="rId4" Type="http://schemas.openxmlformats.org/officeDocument/2006/relationships/hyperlink" Target="https://azure.microsoft.com/en-us/documentation/articles/load-balancer-overview/"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documentation/articles/traffic-manager-overview/"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12.emf"/><Relationship Id="rId4" Type="http://schemas.openxmlformats.org/officeDocument/2006/relationships/image" Target="../media/image111.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gb/azure/cdn/cdn-overview"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14.emf"/><Relationship Id="rId5" Type="http://schemas.openxmlformats.org/officeDocument/2006/relationships/image" Target="../media/image113.png"/><Relationship Id="rId4" Type="http://schemas.openxmlformats.org/officeDocument/2006/relationships/hyperlink" Target="https://azure.microsoft.com/en-gb/documentation/articles/cdn-pop-location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16.png"/></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documentation/articles/expressroute-introduction/"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18.png"/><Relationship Id="rId4" Type="http://schemas.openxmlformats.org/officeDocument/2006/relationships/image" Target="../media/image1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20.png"/></Relationships>
</file>

<file path=ppt/slides/_rels/slide2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4.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45.pn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png"/><Relationship Id="rId21" Type="http://schemas.openxmlformats.org/officeDocument/2006/relationships/image" Target="../media/image53.png"/><Relationship Id="rId34" Type="http://schemas.openxmlformats.org/officeDocument/2006/relationships/image" Target="../media/image66.png"/><Relationship Id="rId42" Type="http://schemas.openxmlformats.org/officeDocument/2006/relationships/image" Target="../media/image74.png"/><Relationship Id="rId47" Type="http://schemas.openxmlformats.org/officeDocument/2006/relationships/image" Target="../media/image79.png"/><Relationship Id="rId50" Type="http://schemas.openxmlformats.org/officeDocument/2006/relationships/image" Target="../media/image81.png"/><Relationship Id="rId55" Type="http://schemas.openxmlformats.org/officeDocument/2006/relationships/image" Target="../media/image85.png"/><Relationship Id="rId63" Type="http://schemas.openxmlformats.org/officeDocument/2006/relationships/image" Target="../media/image93.png"/><Relationship Id="rId68" Type="http://schemas.openxmlformats.org/officeDocument/2006/relationships/image" Target="../media/image98.png"/><Relationship Id="rId7" Type="http://schemas.openxmlformats.org/officeDocument/2006/relationships/image" Target="../media/image39.png"/><Relationship Id="rId2" Type="http://schemas.openxmlformats.org/officeDocument/2006/relationships/notesSlide" Target="../notesSlides/notesSlide6.xml"/><Relationship Id="rId16" Type="http://schemas.openxmlformats.org/officeDocument/2006/relationships/image" Target="../media/image48.png"/><Relationship Id="rId29"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43.pn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png"/><Relationship Id="rId40" Type="http://schemas.openxmlformats.org/officeDocument/2006/relationships/image" Target="../media/image72.png"/><Relationship Id="rId45" Type="http://schemas.openxmlformats.org/officeDocument/2006/relationships/image" Target="../media/image77.png"/><Relationship Id="rId53" Type="http://schemas.openxmlformats.org/officeDocument/2006/relationships/image" Target="../media/image83.png"/><Relationship Id="rId58" Type="http://schemas.openxmlformats.org/officeDocument/2006/relationships/image" Target="../media/image88.png"/><Relationship Id="rId66" Type="http://schemas.openxmlformats.org/officeDocument/2006/relationships/image" Target="../media/image96.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28" Type="http://schemas.openxmlformats.org/officeDocument/2006/relationships/image" Target="../media/image60.png"/><Relationship Id="rId36" Type="http://schemas.openxmlformats.org/officeDocument/2006/relationships/image" Target="../media/image68.png"/><Relationship Id="rId49" Type="http://schemas.openxmlformats.org/officeDocument/2006/relationships/hyperlink" Target="https://www.google.com/url?sa=i&amp;rct=j&amp;q=&amp;esrc=s&amp;source=images&amp;cd=&amp;cad=rja&amp;uact=8&amp;ved=0ahUKEwiy6vj9mtDNAhVB4mMKHUztCUcQjRwIBw&amp;url=https://developer.microsoft.com/en-us/app-middleware-partners&amp;psig=AFQjCNFdctU6OJlviMmzVX3AK3wCAgJKIw&amp;ust=1467391908422760" TargetMode="External"/><Relationship Id="rId57" Type="http://schemas.openxmlformats.org/officeDocument/2006/relationships/image" Target="../media/image87.png"/><Relationship Id="rId61" Type="http://schemas.openxmlformats.org/officeDocument/2006/relationships/image" Target="../media/image91.png"/><Relationship Id="rId10" Type="http://schemas.openxmlformats.org/officeDocument/2006/relationships/image" Target="../media/image42.png"/><Relationship Id="rId19" Type="http://schemas.openxmlformats.org/officeDocument/2006/relationships/image" Target="../media/image51.png"/><Relationship Id="rId31" Type="http://schemas.openxmlformats.org/officeDocument/2006/relationships/image" Target="../media/image63.png"/><Relationship Id="rId44" Type="http://schemas.openxmlformats.org/officeDocument/2006/relationships/image" Target="../media/image76.png"/><Relationship Id="rId52" Type="http://schemas.openxmlformats.org/officeDocument/2006/relationships/image" Target="../media/image82.png"/><Relationship Id="rId60" Type="http://schemas.openxmlformats.org/officeDocument/2006/relationships/image" Target="../media/image90.png"/><Relationship Id="rId65" Type="http://schemas.openxmlformats.org/officeDocument/2006/relationships/image" Target="../media/image95.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 Id="rId27" Type="http://schemas.openxmlformats.org/officeDocument/2006/relationships/image" Target="../media/image59.png"/><Relationship Id="rId30" Type="http://schemas.openxmlformats.org/officeDocument/2006/relationships/image" Target="../media/image62.png"/><Relationship Id="rId35" Type="http://schemas.openxmlformats.org/officeDocument/2006/relationships/image" Target="../media/image67.png"/><Relationship Id="rId43" Type="http://schemas.openxmlformats.org/officeDocument/2006/relationships/image" Target="../media/image75.png"/><Relationship Id="rId48" Type="http://schemas.openxmlformats.org/officeDocument/2006/relationships/image" Target="../media/image80.png"/><Relationship Id="rId56" Type="http://schemas.openxmlformats.org/officeDocument/2006/relationships/image" Target="../media/image86.png"/><Relationship Id="rId64" Type="http://schemas.openxmlformats.org/officeDocument/2006/relationships/image" Target="../media/image94.png"/><Relationship Id="rId69" Type="http://schemas.openxmlformats.org/officeDocument/2006/relationships/hyperlink" Target="http://azureplatform.azurewebsites.net/" TargetMode="External"/><Relationship Id="rId8" Type="http://schemas.openxmlformats.org/officeDocument/2006/relationships/image" Target="../media/image40.png"/><Relationship Id="rId51" Type="http://schemas.openxmlformats.org/officeDocument/2006/relationships/hyperlink" Target="https://www.google.com/url?sa=i&amp;rct=j&amp;q=&amp;esrc=s&amp;source=images&amp;cd=&amp;cad=rja&amp;uact=8&amp;ved=0ahUKEwijrpzbm9DNAhVU52MKHRcjAxMQjRwIBw&amp;url=https://azure.microsoft.com/en-gb/services/power-bi-embedded/&amp;psig=AFQjCNGAz6ASOEuOFwrvcGbgivFPur_t7w&amp;ust=1467392103935851" TargetMode="External"/><Relationship Id="rId3" Type="http://schemas.openxmlformats.org/officeDocument/2006/relationships/image" Target="../media/image35.png"/><Relationship Id="rId12" Type="http://schemas.openxmlformats.org/officeDocument/2006/relationships/image" Target="../media/image44.png"/><Relationship Id="rId17" Type="http://schemas.openxmlformats.org/officeDocument/2006/relationships/image" Target="../media/image49.png"/><Relationship Id="rId25" Type="http://schemas.openxmlformats.org/officeDocument/2006/relationships/image" Target="../media/image57.png"/><Relationship Id="rId33" Type="http://schemas.openxmlformats.org/officeDocument/2006/relationships/image" Target="../media/image65.png"/><Relationship Id="rId38" Type="http://schemas.openxmlformats.org/officeDocument/2006/relationships/image" Target="../media/image70.png"/><Relationship Id="rId46" Type="http://schemas.openxmlformats.org/officeDocument/2006/relationships/image" Target="../media/image78.png"/><Relationship Id="rId59" Type="http://schemas.openxmlformats.org/officeDocument/2006/relationships/image" Target="../media/image89.png"/><Relationship Id="rId67" Type="http://schemas.openxmlformats.org/officeDocument/2006/relationships/image" Target="../media/image97.png"/><Relationship Id="rId20" Type="http://schemas.openxmlformats.org/officeDocument/2006/relationships/image" Target="../media/image52.png"/><Relationship Id="rId41" Type="http://schemas.openxmlformats.org/officeDocument/2006/relationships/image" Target="../media/image73.png"/><Relationship Id="rId54" Type="http://schemas.openxmlformats.org/officeDocument/2006/relationships/image" Target="../media/image84.png"/><Relationship Id="rId62" Type="http://schemas.openxmlformats.org/officeDocument/2006/relationships/image" Target="../media/image9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pivot=services&amp;panel=network" TargetMode="External"/><Relationship Id="rId2" Type="http://schemas.openxmlformats.org/officeDocument/2006/relationships/image" Target="../media/image99.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1.png"/><Relationship Id="rId5" Type="http://schemas.openxmlformats.org/officeDocument/2006/relationships/hyperlink" Target="http://go.microsoft.com/fwlink/?LinkId=296833" TargetMode="External"/><Relationship Id="rId4" Type="http://schemas.openxmlformats.org/officeDocument/2006/relationships/hyperlink" Target="https://azure.microsoft.com/en-us/documentation/articles/virtual-networks-over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Azure Networking</a:t>
            </a:r>
          </a:p>
        </p:txBody>
      </p:sp>
    </p:spTree>
    <p:extLst>
      <p:ext uri="{BB962C8B-B14F-4D97-AF65-F5344CB8AC3E}">
        <p14:creationId xmlns:p14="http://schemas.microsoft.com/office/powerpoint/2010/main" val="15513976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9513" y="1535007"/>
            <a:ext cx="4552369" cy="4511334"/>
          </a:xfrm>
          <a:prstGeom prst="rect">
            <a:avLst/>
          </a:prstGeom>
        </p:spPr>
      </p:pic>
      <p:sp>
        <p:nvSpPr>
          <p:cNvPr id="5" name="Title 4"/>
          <p:cNvSpPr>
            <a:spLocks noGrp="1"/>
          </p:cNvSpPr>
          <p:nvPr>
            <p:ph type="title"/>
          </p:nvPr>
        </p:nvSpPr>
        <p:spPr/>
        <p:txBody>
          <a:bodyPr/>
          <a:lstStyle/>
          <a:p>
            <a:r>
              <a:rPr lang="en-GB" dirty="0"/>
              <a:t>Subnets</a:t>
            </a:r>
          </a:p>
        </p:txBody>
      </p:sp>
      <p:pic>
        <p:nvPicPr>
          <p:cNvPr id="8" name="Picture 7"/>
          <p:cNvPicPr>
            <a:picLocks noChangeAspect="1"/>
          </p:cNvPicPr>
          <p:nvPr/>
        </p:nvPicPr>
        <p:blipFill>
          <a:blip r:embed="rId4"/>
          <a:stretch>
            <a:fillRect/>
          </a:stretch>
        </p:blipFill>
        <p:spPr>
          <a:xfrm>
            <a:off x="221859" y="119339"/>
            <a:ext cx="919895" cy="633705"/>
          </a:xfrm>
          <a:prstGeom prst="rect">
            <a:avLst/>
          </a:prstGeom>
        </p:spPr>
      </p:pic>
      <p:sp>
        <p:nvSpPr>
          <p:cNvPr id="9" name="Rectangle: Rounded Corners 8"/>
          <p:cNvSpPr/>
          <p:nvPr/>
        </p:nvSpPr>
        <p:spPr>
          <a:xfrm>
            <a:off x="6159357" y="164386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Allow you to divide your </a:t>
            </a:r>
            <a:r>
              <a:rPr lang="en-GB" b="1" dirty="0" err="1">
                <a:solidFill>
                  <a:schemeClr val="tx1"/>
                </a:solidFill>
              </a:rPr>
              <a:t>vNet</a:t>
            </a:r>
            <a:r>
              <a:rPr lang="en-GB" b="1" dirty="0">
                <a:solidFill>
                  <a:schemeClr val="tx1"/>
                </a:solidFill>
              </a:rPr>
              <a:t> for Organisation &amp; Security</a:t>
            </a:r>
          </a:p>
        </p:txBody>
      </p:sp>
      <p:sp>
        <p:nvSpPr>
          <p:cNvPr id="10" name="Rectangle: Rounded Corners 9"/>
          <p:cNvSpPr/>
          <p:nvPr/>
        </p:nvSpPr>
        <p:spPr>
          <a:xfrm>
            <a:off x="6159357" y="302916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By default any VM / PaaS resource deployed can talk to any other resource in any subnet in the same </a:t>
            </a:r>
            <a:r>
              <a:rPr lang="en-GB" b="1" dirty="0" err="1">
                <a:solidFill>
                  <a:schemeClr val="tx1"/>
                </a:solidFill>
              </a:rPr>
              <a:t>vNet</a:t>
            </a:r>
            <a:endParaRPr lang="en-GB" b="1" dirty="0">
              <a:solidFill>
                <a:schemeClr val="tx1"/>
              </a:solidFill>
            </a:endParaRPr>
          </a:p>
        </p:txBody>
      </p:sp>
      <p:sp>
        <p:nvSpPr>
          <p:cNvPr id="12" name="Rectangle: Rounded Corners 11"/>
          <p:cNvSpPr/>
          <p:nvPr/>
        </p:nvSpPr>
        <p:spPr>
          <a:xfrm>
            <a:off x="6159357" y="229798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Every </a:t>
            </a:r>
            <a:r>
              <a:rPr lang="en-GB" b="1" dirty="0" err="1">
                <a:solidFill>
                  <a:schemeClr val="tx1"/>
                </a:solidFill>
              </a:rPr>
              <a:t>vNet</a:t>
            </a:r>
            <a:r>
              <a:rPr lang="en-GB" b="1" dirty="0">
                <a:solidFill>
                  <a:schemeClr val="tx1"/>
                </a:solidFill>
              </a:rPr>
              <a:t> has at least one Subnet</a:t>
            </a:r>
          </a:p>
        </p:txBody>
      </p:sp>
      <p:sp>
        <p:nvSpPr>
          <p:cNvPr id="13" name="Rectangle: Rounded Corners 12"/>
          <p:cNvSpPr/>
          <p:nvPr/>
        </p:nvSpPr>
        <p:spPr>
          <a:xfrm>
            <a:off x="6159357" y="3790674"/>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VPN Gateways use a special subnet “</a:t>
            </a:r>
            <a:r>
              <a:rPr lang="en-GB" b="1" dirty="0" err="1">
                <a:solidFill>
                  <a:schemeClr val="tx1"/>
                </a:solidFill>
              </a:rPr>
              <a:t>GatewaySubnet</a:t>
            </a:r>
            <a:r>
              <a:rPr lang="en-GB" b="1" dirty="0">
                <a:solidFill>
                  <a:schemeClr val="tx1"/>
                </a:solidFill>
              </a:rPr>
              <a:t>” is created – you need to leave IP Addresses for this!</a:t>
            </a:r>
          </a:p>
        </p:txBody>
      </p:sp>
    </p:spTree>
    <p:extLst>
      <p:ext uri="{BB962C8B-B14F-4D97-AF65-F5344CB8AC3E}">
        <p14:creationId xmlns:p14="http://schemas.microsoft.com/office/powerpoint/2010/main" val="38410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Security Groups</a:t>
            </a:r>
          </a:p>
        </p:txBody>
      </p:sp>
      <p:pic>
        <p:nvPicPr>
          <p:cNvPr id="6" name="Picture 5"/>
          <p:cNvPicPr>
            <a:picLocks noChangeAspect="1"/>
          </p:cNvPicPr>
          <p:nvPr/>
        </p:nvPicPr>
        <p:blipFill>
          <a:blip r:embed="rId3"/>
          <a:stretch>
            <a:fillRect/>
          </a:stretch>
        </p:blipFill>
        <p:spPr>
          <a:xfrm>
            <a:off x="221859" y="1596652"/>
            <a:ext cx="4552369" cy="4511334"/>
          </a:xfrm>
          <a:prstGeom prst="rect">
            <a:avLst/>
          </a:prstGeom>
        </p:spPr>
      </p:pic>
      <p:sp>
        <p:nvSpPr>
          <p:cNvPr id="3" name="TextBox 2"/>
          <p:cNvSpPr txBox="1"/>
          <p:nvPr/>
        </p:nvSpPr>
        <p:spPr>
          <a:xfrm>
            <a:off x="6383886" y="6396335"/>
            <a:ext cx="5321808" cy="461665"/>
          </a:xfrm>
          <a:prstGeom prst="rect">
            <a:avLst/>
          </a:prstGeom>
          <a:noFill/>
        </p:spPr>
        <p:txBody>
          <a:bodyPr wrap="square" lIns="182880" tIns="146304" rIns="182880" bIns="146304" rtlCol="0">
            <a:spAutoFit/>
          </a:bodyPr>
          <a:lstStyle/>
          <a:p>
            <a:pPr>
              <a:lnSpc>
                <a:spcPct val="90000"/>
              </a:lnSpc>
            </a:pPr>
            <a:r>
              <a:rPr lang="en-GB" sz="1100" spc="-50" dirty="0">
                <a:gradFill>
                  <a:gsLst>
                    <a:gs pos="2917">
                      <a:schemeClr val="tx1"/>
                    </a:gs>
                    <a:gs pos="30000">
                      <a:schemeClr val="tx1"/>
                    </a:gs>
                  </a:gsLst>
                  <a:lin ang="5400000" scaled="0"/>
                </a:gradFill>
                <a:hlinkClick r:id="rId4"/>
              </a:rPr>
              <a:t>https://azure.microsoft.com/en-gb/blog/network-security-groups/</a:t>
            </a:r>
            <a:r>
              <a:rPr lang="en-GB" sz="1100" spc="-50" dirty="0">
                <a:gradFill>
                  <a:gsLst>
                    <a:gs pos="2917">
                      <a:schemeClr val="tx1"/>
                    </a:gs>
                    <a:gs pos="30000">
                      <a:schemeClr val="tx1"/>
                    </a:gs>
                  </a:gsLst>
                  <a:lin ang="5400000" scaled="0"/>
                </a:gradFill>
              </a:rPr>
              <a:t> </a:t>
            </a:r>
          </a:p>
        </p:txBody>
      </p:sp>
      <p:pic>
        <p:nvPicPr>
          <p:cNvPr id="5" name="Picture 4"/>
          <p:cNvPicPr>
            <a:picLocks noChangeAspect="1"/>
          </p:cNvPicPr>
          <p:nvPr/>
        </p:nvPicPr>
        <p:blipFill>
          <a:blip r:embed="rId5"/>
          <a:stretch>
            <a:fillRect/>
          </a:stretch>
        </p:blipFill>
        <p:spPr>
          <a:xfrm>
            <a:off x="2035967" y="2311365"/>
            <a:ext cx="3593182" cy="2464625"/>
          </a:xfrm>
          <a:prstGeom prst="rect">
            <a:avLst/>
          </a:prstGeom>
        </p:spPr>
      </p:pic>
      <p:pic>
        <p:nvPicPr>
          <p:cNvPr id="9" name="Picture 8"/>
          <p:cNvPicPr>
            <a:picLocks noChangeAspect="1"/>
          </p:cNvPicPr>
          <p:nvPr/>
        </p:nvPicPr>
        <p:blipFill>
          <a:blip r:embed="rId6"/>
          <a:stretch>
            <a:fillRect/>
          </a:stretch>
        </p:blipFill>
        <p:spPr>
          <a:xfrm>
            <a:off x="221859" y="119339"/>
            <a:ext cx="919895" cy="633705"/>
          </a:xfrm>
          <a:prstGeom prst="rect">
            <a:avLst/>
          </a:prstGeom>
        </p:spPr>
      </p:pic>
      <p:sp>
        <p:nvSpPr>
          <p:cNvPr id="10" name="Rectangle: Rounded Corners 9"/>
          <p:cNvSpPr/>
          <p:nvPr/>
        </p:nvSpPr>
        <p:spPr>
          <a:xfrm>
            <a:off x="6159357" y="164386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Access Control List to Allow / Deny network Traffic </a:t>
            </a:r>
          </a:p>
        </p:txBody>
      </p:sp>
      <p:sp>
        <p:nvSpPr>
          <p:cNvPr id="11" name="Rectangle: Rounded Corners 10"/>
          <p:cNvSpPr/>
          <p:nvPr/>
        </p:nvSpPr>
        <p:spPr>
          <a:xfrm>
            <a:off x="6159357" y="226887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Can be associated with a Subnet or VM Network Card (NIC) </a:t>
            </a:r>
          </a:p>
        </p:txBody>
      </p:sp>
      <p:sp>
        <p:nvSpPr>
          <p:cNvPr id="12" name="Rectangle: Rounded Corners 11"/>
          <p:cNvSpPr/>
          <p:nvPr/>
        </p:nvSpPr>
        <p:spPr>
          <a:xfrm>
            <a:off x="6159357" y="291060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Define Source IP &amp; Port, Destination IP &amp; Port &amp; Protocol</a:t>
            </a:r>
          </a:p>
        </p:txBody>
      </p:sp>
      <p:sp>
        <p:nvSpPr>
          <p:cNvPr id="13" name="Rectangle: Rounded Corners 12"/>
          <p:cNvSpPr/>
          <p:nvPr/>
        </p:nvSpPr>
        <p:spPr>
          <a:xfrm>
            <a:off x="6159357" y="360647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Rules Processed in Order</a:t>
            </a:r>
          </a:p>
        </p:txBody>
      </p:sp>
      <p:sp>
        <p:nvSpPr>
          <p:cNvPr id="14" name="Rectangle: Rounded Corners 13"/>
          <p:cNvSpPr/>
          <p:nvPr/>
        </p:nvSpPr>
        <p:spPr>
          <a:xfrm>
            <a:off x="6159357" y="433260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Can use the </a:t>
            </a:r>
            <a:r>
              <a:rPr lang="en-GB" b="1" i="1" dirty="0">
                <a:solidFill>
                  <a:schemeClr val="tx1"/>
                </a:solidFill>
              </a:rPr>
              <a:t>Effective security rules</a:t>
            </a:r>
            <a:r>
              <a:rPr lang="en-GB" b="1" dirty="0">
                <a:solidFill>
                  <a:schemeClr val="tx1"/>
                </a:solidFill>
              </a:rPr>
              <a:t> blade in the Portal to see applied rules for a NIC</a:t>
            </a:r>
          </a:p>
        </p:txBody>
      </p:sp>
      <p:sp>
        <p:nvSpPr>
          <p:cNvPr id="15" name="Rectangle: Rounded Corners 14"/>
          <p:cNvSpPr/>
          <p:nvPr/>
        </p:nvSpPr>
        <p:spPr>
          <a:xfrm>
            <a:off x="6159357" y="505874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Integrated with Azure Security </a:t>
            </a:r>
            <a:r>
              <a:rPr lang="en-GB" b="1" dirty="0" err="1">
                <a:solidFill>
                  <a:schemeClr val="tx1"/>
                </a:solidFill>
              </a:rPr>
              <a:t>Center</a:t>
            </a:r>
            <a:endParaRPr lang="en-GB" b="1" dirty="0">
              <a:solidFill>
                <a:schemeClr val="tx1"/>
              </a:solidFill>
            </a:endParaRPr>
          </a:p>
        </p:txBody>
      </p:sp>
      <p:sp>
        <p:nvSpPr>
          <p:cNvPr id="16" name="Rectangle: Rounded Corners 15"/>
          <p:cNvSpPr/>
          <p:nvPr/>
        </p:nvSpPr>
        <p:spPr>
          <a:xfrm>
            <a:off x="6159357" y="577132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Integrate with OMS Log Analytics</a:t>
            </a:r>
          </a:p>
        </p:txBody>
      </p:sp>
    </p:spTree>
    <p:extLst>
      <p:ext uri="{BB962C8B-B14F-4D97-AF65-F5344CB8AC3E}">
        <p14:creationId xmlns:p14="http://schemas.microsoft.com/office/powerpoint/2010/main" val="361423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to your users</a:t>
            </a:r>
          </a:p>
        </p:txBody>
      </p:sp>
      <p:pic>
        <p:nvPicPr>
          <p:cNvPr id="3" name="Picture 2"/>
          <p:cNvPicPr>
            <a:picLocks noChangeAspect="1"/>
          </p:cNvPicPr>
          <p:nvPr/>
        </p:nvPicPr>
        <p:blipFill>
          <a:blip r:embed="rId2"/>
          <a:stretch>
            <a:fillRect/>
          </a:stretch>
        </p:blipFill>
        <p:spPr>
          <a:xfrm>
            <a:off x="269239" y="1176300"/>
            <a:ext cx="4552369" cy="5690534"/>
          </a:xfrm>
          <a:prstGeom prst="rect">
            <a:avLst/>
          </a:prstGeom>
        </p:spPr>
      </p:pic>
      <p:pic>
        <p:nvPicPr>
          <p:cNvPr id="7" name="Picture 6"/>
          <p:cNvPicPr>
            <a:picLocks noChangeAspect="1"/>
          </p:cNvPicPr>
          <p:nvPr/>
        </p:nvPicPr>
        <p:blipFill>
          <a:blip r:embed="rId3"/>
          <a:stretch>
            <a:fillRect/>
          </a:stretch>
        </p:blipFill>
        <p:spPr>
          <a:xfrm>
            <a:off x="221859" y="119339"/>
            <a:ext cx="919895" cy="633705"/>
          </a:xfrm>
          <a:prstGeom prst="rect">
            <a:avLst/>
          </a:prstGeom>
        </p:spPr>
      </p:pic>
      <p:sp>
        <p:nvSpPr>
          <p:cNvPr id="8" name="Rectangle: Rounded Corners 7"/>
          <p:cNvSpPr/>
          <p:nvPr/>
        </p:nvSpPr>
        <p:spPr>
          <a:xfrm>
            <a:off x="6149083" y="303087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Basic Building Blocks enable building of traditional deployments</a:t>
            </a:r>
          </a:p>
        </p:txBody>
      </p:sp>
    </p:spTree>
    <p:extLst>
      <p:ext uri="{BB962C8B-B14F-4D97-AF65-F5344CB8AC3E}">
        <p14:creationId xmlns:p14="http://schemas.microsoft.com/office/powerpoint/2010/main" val="374068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Peering</a:t>
            </a:r>
          </a:p>
        </p:txBody>
      </p:sp>
      <p:pic>
        <p:nvPicPr>
          <p:cNvPr id="4" name="Picture 3"/>
          <p:cNvPicPr>
            <a:picLocks noChangeAspect="1"/>
          </p:cNvPicPr>
          <p:nvPr/>
        </p:nvPicPr>
        <p:blipFill>
          <a:blip r:embed="rId3"/>
          <a:stretch>
            <a:fillRect/>
          </a:stretch>
        </p:blipFill>
        <p:spPr>
          <a:xfrm>
            <a:off x="384313" y="1952486"/>
            <a:ext cx="5327996" cy="3824081"/>
          </a:xfrm>
          <a:prstGeom prst="rect">
            <a:avLst/>
          </a:prstGeom>
        </p:spPr>
      </p:pic>
      <p:pic>
        <p:nvPicPr>
          <p:cNvPr id="6" name="Picture 5"/>
          <p:cNvPicPr>
            <a:picLocks noChangeAspect="1"/>
          </p:cNvPicPr>
          <p:nvPr/>
        </p:nvPicPr>
        <p:blipFill>
          <a:blip r:embed="rId4"/>
          <a:stretch>
            <a:fillRect/>
          </a:stretch>
        </p:blipFill>
        <p:spPr>
          <a:xfrm>
            <a:off x="221859" y="119339"/>
            <a:ext cx="919895" cy="633705"/>
          </a:xfrm>
          <a:prstGeom prst="rect">
            <a:avLst/>
          </a:prstGeom>
        </p:spPr>
      </p:pic>
      <p:sp>
        <p:nvSpPr>
          <p:cNvPr id="7" name="Rectangle: Rounded Corners 6"/>
          <p:cNvSpPr/>
          <p:nvPr/>
        </p:nvSpPr>
        <p:spPr>
          <a:xfrm>
            <a:off x="6159357" y="164386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Connect multiple </a:t>
            </a:r>
            <a:r>
              <a:rPr lang="en-GB" b="1" dirty="0" err="1">
                <a:solidFill>
                  <a:schemeClr val="tx1"/>
                </a:solidFill>
              </a:rPr>
              <a:t>vNets</a:t>
            </a:r>
            <a:r>
              <a:rPr lang="en-GB" b="1" dirty="0">
                <a:solidFill>
                  <a:schemeClr val="tx1"/>
                </a:solidFill>
              </a:rPr>
              <a:t> together in the SAME region</a:t>
            </a:r>
          </a:p>
        </p:txBody>
      </p:sp>
      <p:sp>
        <p:nvSpPr>
          <p:cNvPr id="8" name="Rectangle: Rounded Corners 7"/>
          <p:cNvSpPr/>
          <p:nvPr/>
        </p:nvSpPr>
        <p:spPr>
          <a:xfrm>
            <a:off x="6159357" y="2361344"/>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Peering can span Subscriptions</a:t>
            </a:r>
          </a:p>
        </p:txBody>
      </p:sp>
      <p:sp>
        <p:nvSpPr>
          <p:cNvPr id="9" name="Rectangle: Rounded Corners 8"/>
          <p:cNvSpPr/>
          <p:nvPr/>
        </p:nvSpPr>
        <p:spPr>
          <a:xfrm>
            <a:off x="6159357" y="314781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Low Latency / High bandwidth connection</a:t>
            </a:r>
          </a:p>
        </p:txBody>
      </p:sp>
      <p:sp>
        <p:nvSpPr>
          <p:cNvPr id="10" name="Rectangle: Rounded Corners 9"/>
          <p:cNvSpPr/>
          <p:nvPr/>
        </p:nvSpPr>
        <p:spPr>
          <a:xfrm>
            <a:off x="6159357" y="3963900"/>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Enables “Shared” resource models for operational / cost benefits</a:t>
            </a:r>
          </a:p>
        </p:txBody>
      </p:sp>
    </p:spTree>
    <p:extLst>
      <p:ext uri="{BB962C8B-B14F-4D97-AF65-F5344CB8AC3E}">
        <p14:creationId xmlns:p14="http://schemas.microsoft.com/office/powerpoint/2010/main" val="403151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79" y="391630"/>
            <a:ext cx="12042838" cy="1325563"/>
          </a:xfrm>
        </p:spPr>
        <p:txBody>
          <a:bodyPr/>
          <a:lstStyle/>
          <a:p>
            <a:r>
              <a:rPr lang="en-GB" dirty="0"/>
              <a:t>User Defined Routing (UDR) &amp; Network Virtual Appliances</a:t>
            </a:r>
          </a:p>
        </p:txBody>
      </p:sp>
      <p:pic>
        <p:nvPicPr>
          <p:cNvPr id="6" name="Picture 5"/>
          <p:cNvPicPr>
            <a:picLocks noChangeAspect="1"/>
          </p:cNvPicPr>
          <p:nvPr/>
        </p:nvPicPr>
        <p:blipFill>
          <a:blip r:embed="rId3"/>
          <a:stretch>
            <a:fillRect/>
          </a:stretch>
        </p:blipFill>
        <p:spPr>
          <a:xfrm>
            <a:off x="221859" y="1399141"/>
            <a:ext cx="3105426" cy="4658139"/>
          </a:xfrm>
          <a:prstGeom prst="rect">
            <a:avLst/>
          </a:prstGeom>
        </p:spPr>
      </p:pic>
      <p:sp>
        <p:nvSpPr>
          <p:cNvPr id="7" name="TextBox 6"/>
          <p:cNvSpPr txBox="1"/>
          <p:nvPr/>
        </p:nvSpPr>
        <p:spPr>
          <a:xfrm>
            <a:off x="133801" y="6166599"/>
            <a:ext cx="4082774" cy="215444"/>
          </a:xfrm>
          <a:prstGeom prst="rect">
            <a:avLst/>
          </a:prstGeom>
          <a:noFill/>
        </p:spPr>
        <p:txBody>
          <a:bodyPr wrap="square" rtlCol="0">
            <a:spAutoFit/>
          </a:bodyPr>
          <a:lstStyle/>
          <a:p>
            <a:r>
              <a:rPr lang="en-GB" sz="800" dirty="0"/>
              <a:t>https://docs.microsoft.com/en-us/azure/virtual-network/virtual-networks-udr-overview</a:t>
            </a:r>
          </a:p>
        </p:txBody>
      </p:sp>
      <p:pic>
        <p:nvPicPr>
          <p:cNvPr id="8" name="Picture 7"/>
          <p:cNvPicPr>
            <a:picLocks noChangeAspect="1"/>
          </p:cNvPicPr>
          <p:nvPr/>
        </p:nvPicPr>
        <p:blipFill>
          <a:blip r:embed="rId4"/>
          <a:stretch>
            <a:fillRect/>
          </a:stretch>
        </p:blipFill>
        <p:spPr>
          <a:xfrm>
            <a:off x="3222670" y="2910086"/>
            <a:ext cx="4363308" cy="1724525"/>
          </a:xfrm>
          <a:prstGeom prst="rect">
            <a:avLst/>
          </a:prstGeom>
        </p:spPr>
      </p:pic>
      <p:pic>
        <p:nvPicPr>
          <p:cNvPr id="10" name="Picture 9"/>
          <p:cNvPicPr>
            <a:picLocks noChangeAspect="1"/>
          </p:cNvPicPr>
          <p:nvPr/>
        </p:nvPicPr>
        <p:blipFill>
          <a:blip r:embed="rId5"/>
          <a:stretch>
            <a:fillRect/>
          </a:stretch>
        </p:blipFill>
        <p:spPr>
          <a:xfrm>
            <a:off x="221859" y="119339"/>
            <a:ext cx="919895" cy="633705"/>
          </a:xfrm>
          <a:prstGeom prst="rect">
            <a:avLst/>
          </a:prstGeom>
        </p:spPr>
      </p:pic>
      <p:sp>
        <p:nvSpPr>
          <p:cNvPr id="11" name="Rectangle: Rounded Corners 10"/>
          <p:cNvSpPr/>
          <p:nvPr/>
        </p:nvSpPr>
        <p:spPr>
          <a:xfrm>
            <a:off x="6205591" y="139914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Define your own Routes </a:t>
            </a:r>
          </a:p>
        </p:txBody>
      </p:sp>
      <p:sp>
        <p:nvSpPr>
          <p:cNvPr id="12" name="Rectangle: Rounded Corners 11"/>
          <p:cNvSpPr/>
          <p:nvPr/>
        </p:nvSpPr>
        <p:spPr>
          <a:xfrm>
            <a:off x="6205591" y="1989484"/>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Supports “Forced Tunnelling” for ensuring all traffic goes via existing WAN </a:t>
            </a:r>
          </a:p>
        </p:txBody>
      </p:sp>
      <p:sp>
        <p:nvSpPr>
          <p:cNvPr id="13" name="Rectangle: Rounded Corners 12"/>
          <p:cNvSpPr/>
          <p:nvPr/>
        </p:nvSpPr>
        <p:spPr>
          <a:xfrm>
            <a:off x="6205591" y="2636529"/>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Can view applied routes via </a:t>
            </a:r>
            <a:r>
              <a:rPr lang="en-GB" b="1" i="1" dirty="0">
                <a:solidFill>
                  <a:schemeClr val="tx1"/>
                </a:solidFill>
              </a:rPr>
              <a:t>Effective Routes</a:t>
            </a:r>
            <a:r>
              <a:rPr lang="en-GB" b="1" dirty="0">
                <a:solidFill>
                  <a:schemeClr val="tx1"/>
                </a:solidFill>
              </a:rPr>
              <a:t> blade in Portal</a:t>
            </a:r>
          </a:p>
        </p:txBody>
      </p:sp>
      <p:sp>
        <p:nvSpPr>
          <p:cNvPr id="14" name="Rectangle: Rounded Corners 13"/>
          <p:cNvSpPr/>
          <p:nvPr/>
        </p:nvSpPr>
        <p:spPr>
          <a:xfrm>
            <a:off x="6205591" y="3283574"/>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With “IP Forwarding” enables Network Virtual Appliances (NVAs)</a:t>
            </a:r>
          </a:p>
        </p:txBody>
      </p:sp>
      <p:sp>
        <p:nvSpPr>
          <p:cNvPr id="15" name="Rectangle: Rounded Corners 14"/>
          <p:cNvSpPr/>
          <p:nvPr/>
        </p:nvSpPr>
        <p:spPr>
          <a:xfrm>
            <a:off x="6215865" y="391662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NVAs can provide more sophisticated functionality, e.g., Firewalls / Load Balancers</a:t>
            </a:r>
          </a:p>
        </p:txBody>
      </p:sp>
      <p:sp>
        <p:nvSpPr>
          <p:cNvPr id="16" name="Rectangle: Rounded Corners 15"/>
          <p:cNvSpPr/>
          <p:nvPr/>
        </p:nvSpPr>
        <p:spPr>
          <a:xfrm>
            <a:off x="6215865" y="452258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NVAs can integrate with Security </a:t>
            </a:r>
            <a:r>
              <a:rPr lang="en-GB" b="1" dirty="0" err="1">
                <a:solidFill>
                  <a:schemeClr val="tx1"/>
                </a:solidFill>
              </a:rPr>
              <a:t>Center</a:t>
            </a:r>
            <a:endParaRPr lang="en-GB" b="1" dirty="0">
              <a:solidFill>
                <a:schemeClr val="tx1"/>
              </a:solidFill>
            </a:endParaRPr>
          </a:p>
        </p:txBody>
      </p:sp>
      <p:sp>
        <p:nvSpPr>
          <p:cNvPr id="17" name="Rectangle: Rounded Corners 16"/>
          <p:cNvSpPr/>
          <p:nvPr/>
        </p:nvSpPr>
        <p:spPr>
          <a:xfrm>
            <a:off x="6205591" y="512854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Marketplace contains familiar names reducing the need for support teams to maintain multiple products</a:t>
            </a:r>
          </a:p>
        </p:txBody>
      </p:sp>
    </p:spTree>
    <p:extLst>
      <p:ext uri="{BB962C8B-B14F-4D97-AF65-F5344CB8AC3E}">
        <p14:creationId xmlns:p14="http://schemas.microsoft.com/office/powerpoint/2010/main" val="358789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Load Balancers</a:t>
            </a:r>
          </a:p>
        </p:txBody>
      </p:sp>
      <p:pic>
        <p:nvPicPr>
          <p:cNvPr id="4" name="Picture 3"/>
          <p:cNvPicPr>
            <a:picLocks noChangeAspect="1"/>
          </p:cNvPicPr>
          <p:nvPr/>
        </p:nvPicPr>
        <p:blipFill>
          <a:blip r:embed="rId3"/>
          <a:stretch>
            <a:fillRect/>
          </a:stretch>
        </p:blipFill>
        <p:spPr>
          <a:xfrm>
            <a:off x="269239" y="1167466"/>
            <a:ext cx="4552369" cy="5690534"/>
          </a:xfrm>
          <a:prstGeom prst="rect">
            <a:avLst/>
          </a:prstGeom>
        </p:spPr>
      </p:pic>
      <p:sp>
        <p:nvSpPr>
          <p:cNvPr id="6" name="TextBox 5"/>
          <p:cNvSpPr txBox="1"/>
          <p:nvPr/>
        </p:nvSpPr>
        <p:spPr>
          <a:xfrm>
            <a:off x="6383886" y="6396335"/>
            <a:ext cx="5321808" cy="461665"/>
          </a:xfrm>
          <a:prstGeom prst="rect">
            <a:avLst/>
          </a:prstGeom>
          <a:noFill/>
        </p:spPr>
        <p:txBody>
          <a:bodyPr wrap="square" lIns="182880" tIns="146304" rIns="182880" bIns="146304" rtlCol="0">
            <a:spAutoFit/>
          </a:bodyPr>
          <a:lstStyle/>
          <a:p>
            <a:pPr>
              <a:lnSpc>
                <a:spcPct val="90000"/>
              </a:lnSpc>
            </a:pPr>
            <a:r>
              <a:rPr lang="en-GB" sz="1100" spc="-50" dirty="0">
                <a:gradFill>
                  <a:gsLst>
                    <a:gs pos="2917">
                      <a:schemeClr val="tx1"/>
                    </a:gs>
                    <a:gs pos="30000">
                      <a:schemeClr val="tx1"/>
                    </a:gs>
                  </a:gsLst>
                  <a:lin ang="5400000" scaled="0"/>
                </a:gradFill>
                <a:hlinkClick r:id="rId4"/>
              </a:rPr>
              <a:t>https://azure.microsoft.com/en-us/documentation/articles/load-balancer-overview/</a:t>
            </a:r>
            <a:r>
              <a:rPr lang="en-GB" sz="1100" spc="-50" dirty="0">
                <a:gradFill>
                  <a:gsLst>
                    <a:gs pos="2917">
                      <a:schemeClr val="tx1"/>
                    </a:gs>
                    <a:gs pos="30000">
                      <a:schemeClr val="tx1"/>
                    </a:gs>
                  </a:gsLst>
                  <a:lin ang="5400000" scaled="0"/>
                </a:gradFill>
              </a:rPr>
              <a:t>  </a:t>
            </a:r>
          </a:p>
        </p:txBody>
      </p:sp>
      <p:pic>
        <p:nvPicPr>
          <p:cNvPr id="7" name="Picture 6"/>
          <p:cNvPicPr>
            <a:picLocks noChangeAspect="1"/>
          </p:cNvPicPr>
          <p:nvPr/>
        </p:nvPicPr>
        <p:blipFill>
          <a:blip r:embed="rId5"/>
          <a:stretch>
            <a:fillRect/>
          </a:stretch>
        </p:blipFill>
        <p:spPr>
          <a:xfrm>
            <a:off x="269239" y="166738"/>
            <a:ext cx="781050" cy="733425"/>
          </a:xfrm>
          <a:prstGeom prst="rect">
            <a:avLst/>
          </a:prstGeom>
        </p:spPr>
      </p:pic>
      <p:sp>
        <p:nvSpPr>
          <p:cNvPr id="8" name="Rectangle: Rounded Corners 7"/>
          <p:cNvSpPr/>
          <p:nvPr/>
        </p:nvSpPr>
        <p:spPr>
          <a:xfrm>
            <a:off x="6198951" y="411811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Integrated with VM Scale Sets</a:t>
            </a:r>
          </a:p>
        </p:txBody>
      </p:sp>
      <p:sp>
        <p:nvSpPr>
          <p:cNvPr id="9" name="Rectangle: Rounded Corners 8"/>
          <p:cNvSpPr/>
          <p:nvPr/>
        </p:nvSpPr>
        <p:spPr>
          <a:xfrm>
            <a:off x="6198951" y="128250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Load Balance Public and Internal Workloads</a:t>
            </a:r>
          </a:p>
        </p:txBody>
      </p:sp>
      <p:sp>
        <p:nvSpPr>
          <p:cNvPr id="10" name="Rectangle: Rounded Corners 9"/>
          <p:cNvSpPr/>
          <p:nvPr/>
        </p:nvSpPr>
        <p:spPr>
          <a:xfrm>
            <a:off x="6198951" y="193708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Supports IPv6</a:t>
            </a:r>
          </a:p>
        </p:txBody>
      </p:sp>
      <p:sp>
        <p:nvSpPr>
          <p:cNvPr id="11" name="Rectangle: Rounded Corners 10"/>
          <p:cNvSpPr/>
          <p:nvPr/>
        </p:nvSpPr>
        <p:spPr>
          <a:xfrm>
            <a:off x="6198951" y="260300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Improve Reliability with Health Checks</a:t>
            </a:r>
          </a:p>
        </p:txBody>
      </p:sp>
      <p:sp>
        <p:nvSpPr>
          <p:cNvPr id="12" name="Rectangle: Rounded Corners 11"/>
          <p:cNvSpPr/>
          <p:nvPr/>
        </p:nvSpPr>
        <p:spPr>
          <a:xfrm>
            <a:off x="6198951" y="3366122"/>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Enables Port Forwarding</a:t>
            </a:r>
          </a:p>
        </p:txBody>
      </p:sp>
      <p:sp>
        <p:nvSpPr>
          <p:cNvPr id="13" name="Rectangle: Rounded Corners 12"/>
          <p:cNvSpPr/>
          <p:nvPr/>
        </p:nvSpPr>
        <p:spPr>
          <a:xfrm>
            <a:off x="6198951" y="485740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Supports balancing across multiple ports, multiple IPs or both</a:t>
            </a:r>
          </a:p>
        </p:txBody>
      </p:sp>
    </p:spTree>
    <p:extLst>
      <p:ext uri="{BB962C8B-B14F-4D97-AF65-F5344CB8AC3E}">
        <p14:creationId xmlns:p14="http://schemas.microsoft.com/office/powerpoint/2010/main" val="3369100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Traffic Manager</a:t>
            </a:r>
          </a:p>
        </p:txBody>
      </p:sp>
      <p:sp>
        <p:nvSpPr>
          <p:cNvPr id="6" name="TextBox 5"/>
          <p:cNvSpPr txBox="1"/>
          <p:nvPr/>
        </p:nvSpPr>
        <p:spPr>
          <a:xfrm>
            <a:off x="6383886" y="6396335"/>
            <a:ext cx="5321808" cy="461665"/>
          </a:xfrm>
          <a:prstGeom prst="rect">
            <a:avLst/>
          </a:prstGeom>
          <a:noFill/>
        </p:spPr>
        <p:txBody>
          <a:bodyPr wrap="square" lIns="182880" tIns="146304" rIns="182880" bIns="146304" rtlCol="0">
            <a:spAutoFit/>
          </a:bodyPr>
          <a:lstStyle/>
          <a:p>
            <a:pPr>
              <a:lnSpc>
                <a:spcPct val="90000"/>
              </a:lnSpc>
            </a:pPr>
            <a:r>
              <a:rPr lang="en-GB" sz="1100" spc="-50" dirty="0">
                <a:gradFill>
                  <a:gsLst>
                    <a:gs pos="2917">
                      <a:schemeClr val="tx1"/>
                    </a:gs>
                    <a:gs pos="30000">
                      <a:schemeClr val="tx1"/>
                    </a:gs>
                  </a:gsLst>
                  <a:lin ang="5400000" scaled="0"/>
                </a:gradFill>
                <a:hlinkClick r:id="rId3"/>
              </a:rPr>
              <a:t>https://azure.microsoft.com/en-us/documentation/articles/traffic-manager-overview/</a:t>
            </a:r>
            <a:r>
              <a:rPr lang="en-GB" sz="1100" spc="-50" dirty="0">
                <a:gradFill>
                  <a:gsLst>
                    <a:gs pos="2917">
                      <a:schemeClr val="tx1"/>
                    </a:gs>
                    <a:gs pos="30000">
                      <a:schemeClr val="tx1"/>
                    </a:gs>
                  </a:gsLst>
                  <a:lin ang="5400000" scaled="0"/>
                </a:gradFill>
              </a:rPr>
              <a:t> </a:t>
            </a:r>
          </a:p>
        </p:txBody>
      </p:sp>
      <p:pic>
        <p:nvPicPr>
          <p:cNvPr id="4" name="Picture 3"/>
          <p:cNvPicPr>
            <a:picLocks noChangeAspect="1"/>
          </p:cNvPicPr>
          <p:nvPr/>
        </p:nvPicPr>
        <p:blipFill>
          <a:blip r:embed="rId4"/>
          <a:stretch>
            <a:fillRect/>
          </a:stretch>
        </p:blipFill>
        <p:spPr>
          <a:xfrm>
            <a:off x="194888" y="135341"/>
            <a:ext cx="723900" cy="723900"/>
          </a:xfrm>
          <a:prstGeom prst="rect">
            <a:avLst/>
          </a:prstGeom>
        </p:spPr>
      </p:pic>
      <p:pic>
        <p:nvPicPr>
          <p:cNvPr id="8" name="Picture 7"/>
          <p:cNvPicPr>
            <a:picLocks noChangeAspect="1"/>
          </p:cNvPicPr>
          <p:nvPr/>
        </p:nvPicPr>
        <p:blipFill>
          <a:blip r:embed="rId5"/>
          <a:stretch>
            <a:fillRect/>
          </a:stretch>
        </p:blipFill>
        <p:spPr>
          <a:xfrm>
            <a:off x="194888" y="1690688"/>
            <a:ext cx="5671261" cy="4005794"/>
          </a:xfrm>
          <a:prstGeom prst="rect">
            <a:avLst/>
          </a:prstGeom>
        </p:spPr>
      </p:pic>
      <p:sp>
        <p:nvSpPr>
          <p:cNvPr id="9" name="Rectangle: Rounded Corners 8"/>
          <p:cNvSpPr/>
          <p:nvPr/>
        </p:nvSpPr>
        <p:spPr>
          <a:xfrm>
            <a:off x="6301487" y="1213759"/>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Supports on-premises and Cloud</a:t>
            </a:r>
          </a:p>
        </p:txBody>
      </p:sp>
      <p:sp>
        <p:nvSpPr>
          <p:cNvPr id="10" name="Rectangle: Rounded Corners 9"/>
          <p:cNvSpPr/>
          <p:nvPr/>
        </p:nvSpPr>
        <p:spPr>
          <a:xfrm>
            <a:off x="6301487" y="190041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Improve responsiveness by routing to best performing region</a:t>
            </a:r>
          </a:p>
        </p:txBody>
      </p:sp>
      <p:sp>
        <p:nvSpPr>
          <p:cNvPr id="11" name="Rectangle: Rounded Corners 10"/>
          <p:cNvSpPr/>
          <p:nvPr/>
        </p:nvSpPr>
        <p:spPr>
          <a:xfrm>
            <a:off x="6301487" y="264871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Enables A/B testing of deployments</a:t>
            </a:r>
          </a:p>
        </p:txBody>
      </p:sp>
      <p:sp>
        <p:nvSpPr>
          <p:cNvPr id="12" name="Rectangle: Rounded Corners 11"/>
          <p:cNvSpPr/>
          <p:nvPr/>
        </p:nvSpPr>
        <p:spPr>
          <a:xfrm>
            <a:off x="6301487" y="331640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Supports Failover of apps across regions</a:t>
            </a:r>
          </a:p>
        </p:txBody>
      </p:sp>
      <p:sp>
        <p:nvSpPr>
          <p:cNvPr id="13" name="Rectangle: Rounded Corners 12"/>
          <p:cNvSpPr/>
          <p:nvPr/>
        </p:nvSpPr>
        <p:spPr>
          <a:xfrm>
            <a:off x="6301487" y="4041974"/>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SLA 99.99%</a:t>
            </a:r>
          </a:p>
        </p:txBody>
      </p:sp>
    </p:spTree>
    <p:extLst>
      <p:ext uri="{BB962C8B-B14F-4D97-AF65-F5344CB8AC3E}">
        <p14:creationId xmlns:p14="http://schemas.microsoft.com/office/powerpoint/2010/main" val="2360488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 Delivery Network    (CDN)</a:t>
            </a:r>
          </a:p>
        </p:txBody>
      </p:sp>
      <p:sp>
        <p:nvSpPr>
          <p:cNvPr id="6" name="TextBox 5"/>
          <p:cNvSpPr txBox="1"/>
          <p:nvPr/>
        </p:nvSpPr>
        <p:spPr>
          <a:xfrm>
            <a:off x="6147580" y="5799025"/>
            <a:ext cx="5321808" cy="600164"/>
          </a:xfrm>
          <a:prstGeom prst="rect">
            <a:avLst/>
          </a:prstGeom>
          <a:noFill/>
        </p:spPr>
        <p:txBody>
          <a:bodyPr wrap="square" lIns="182880" tIns="146304" rIns="182880" bIns="146304" rtlCol="0">
            <a:spAutoFit/>
          </a:bodyPr>
          <a:lstStyle/>
          <a:p>
            <a:pPr>
              <a:lnSpc>
                <a:spcPct val="90000"/>
              </a:lnSpc>
            </a:pPr>
            <a:r>
              <a:rPr lang="en-GB" sz="1100" spc="-50" dirty="0">
                <a:gradFill>
                  <a:gsLst>
                    <a:gs pos="2917">
                      <a:schemeClr val="tx1"/>
                    </a:gs>
                    <a:gs pos="30000">
                      <a:schemeClr val="tx1"/>
                    </a:gs>
                  </a:gsLst>
                  <a:lin ang="5400000" scaled="0"/>
                </a:gradFill>
                <a:hlinkClick r:id="rId3"/>
              </a:rPr>
              <a:t>https://docs.microsoft.com/en-gb/azure/cdn/cdn-overview</a:t>
            </a:r>
            <a:endParaRPr lang="en-GB" sz="1100" spc="-50" dirty="0">
              <a:gradFill>
                <a:gsLst>
                  <a:gs pos="2917">
                    <a:schemeClr val="tx1"/>
                  </a:gs>
                  <a:gs pos="30000">
                    <a:schemeClr val="tx1"/>
                  </a:gs>
                </a:gsLst>
                <a:lin ang="5400000" scaled="0"/>
              </a:gradFill>
            </a:endParaRPr>
          </a:p>
          <a:p>
            <a:pPr>
              <a:lnSpc>
                <a:spcPct val="90000"/>
              </a:lnSpc>
            </a:pPr>
            <a:r>
              <a:rPr lang="en-GB" sz="1100" spc="-50" dirty="0">
                <a:gradFill>
                  <a:gsLst>
                    <a:gs pos="2917">
                      <a:schemeClr val="tx1"/>
                    </a:gs>
                    <a:gs pos="30000">
                      <a:schemeClr val="tx1"/>
                    </a:gs>
                  </a:gsLst>
                  <a:lin ang="5400000" scaled="0"/>
                </a:gradFill>
                <a:hlinkClick r:id="rId4"/>
              </a:rPr>
              <a:t>https://azure.microsoft.com/en-gb/documentation/articles/cdn-pop-locations/</a:t>
            </a:r>
            <a:r>
              <a:rPr lang="en-GB" sz="1100" spc="-50" dirty="0">
                <a:gradFill>
                  <a:gsLst>
                    <a:gs pos="2917">
                      <a:schemeClr val="tx1"/>
                    </a:gs>
                    <a:gs pos="30000">
                      <a:schemeClr val="tx1"/>
                    </a:gs>
                  </a:gsLst>
                  <a:lin ang="5400000" scaled="0"/>
                </a:gradFill>
              </a:rPr>
              <a:t> </a:t>
            </a:r>
          </a:p>
        </p:txBody>
      </p:sp>
      <p:pic>
        <p:nvPicPr>
          <p:cNvPr id="4" name="Picture 3"/>
          <p:cNvPicPr>
            <a:picLocks noChangeAspect="1"/>
          </p:cNvPicPr>
          <p:nvPr/>
        </p:nvPicPr>
        <p:blipFill>
          <a:blip r:embed="rId5"/>
          <a:stretch>
            <a:fillRect/>
          </a:stretch>
        </p:blipFill>
        <p:spPr>
          <a:xfrm>
            <a:off x="302576" y="172858"/>
            <a:ext cx="984155" cy="618251"/>
          </a:xfrm>
          <a:prstGeom prst="rect">
            <a:avLst/>
          </a:prstGeom>
        </p:spPr>
      </p:pic>
      <p:pic>
        <p:nvPicPr>
          <p:cNvPr id="7" name="Picture 6"/>
          <p:cNvPicPr>
            <a:picLocks noChangeAspect="1"/>
          </p:cNvPicPr>
          <p:nvPr/>
        </p:nvPicPr>
        <p:blipFill>
          <a:blip r:embed="rId6"/>
          <a:stretch>
            <a:fillRect/>
          </a:stretch>
        </p:blipFill>
        <p:spPr>
          <a:xfrm>
            <a:off x="302576" y="1935965"/>
            <a:ext cx="5418489" cy="4024054"/>
          </a:xfrm>
          <a:prstGeom prst="rect">
            <a:avLst/>
          </a:prstGeom>
        </p:spPr>
      </p:pic>
      <p:sp>
        <p:nvSpPr>
          <p:cNvPr id="9" name="Rectangle: Rounded Corners 8"/>
          <p:cNvSpPr/>
          <p:nvPr/>
        </p:nvSpPr>
        <p:spPr>
          <a:xfrm>
            <a:off x="6219293" y="149721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Multiple Providers: Akamai &amp; Verizon – enables selection of CDN for you and balancing across CDNs</a:t>
            </a:r>
          </a:p>
        </p:txBody>
      </p:sp>
      <p:sp>
        <p:nvSpPr>
          <p:cNvPr id="10" name="Rectangle: Rounded Corners 9"/>
          <p:cNvSpPr/>
          <p:nvPr/>
        </p:nvSpPr>
        <p:spPr>
          <a:xfrm>
            <a:off x="6219293" y="224551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Certified to highest </a:t>
            </a:r>
            <a:r>
              <a:rPr lang="en-GB" b="1" dirty="0" err="1">
                <a:solidFill>
                  <a:schemeClr val="tx1"/>
                </a:solidFill>
              </a:rPr>
              <a:t>FedRAMP</a:t>
            </a:r>
            <a:r>
              <a:rPr lang="en-GB" b="1" dirty="0">
                <a:solidFill>
                  <a:schemeClr val="tx1"/>
                </a:solidFill>
              </a:rPr>
              <a:t> Joint Authorization Board (JABs)</a:t>
            </a:r>
          </a:p>
        </p:txBody>
      </p:sp>
      <p:sp>
        <p:nvSpPr>
          <p:cNvPr id="11" name="Rectangle: Rounded Corners 10"/>
          <p:cNvSpPr/>
          <p:nvPr/>
        </p:nvSpPr>
        <p:spPr>
          <a:xfrm>
            <a:off x="6219293" y="296651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Real Time Analytics (Premium)</a:t>
            </a:r>
          </a:p>
        </p:txBody>
      </p:sp>
      <p:sp>
        <p:nvSpPr>
          <p:cNvPr id="12" name="Rectangle: Rounded Corners 11"/>
          <p:cNvSpPr/>
          <p:nvPr/>
        </p:nvSpPr>
        <p:spPr>
          <a:xfrm>
            <a:off x="6219293" y="3633492"/>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Improved performance for Customers by serving content from nearest “edge” server</a:t>
            </a:r>
          </a:p>
        </p:txBody>
      </p:sp>
      <p:sp>
        <p:nvSpPr>
          <p:cNvPr id="13" name="Rectangle: Rounded Corners 12"/>
          <p:cNvSpPr/>
          <p:nvPr/>
        </p:nvSpPr>
        <p:spPr>
          <a:xfrm>
            <a:off x="6219293" y="4363800"/>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Advanced Rule Engine (Premium)</a:t>
            </a:r>
          </a:p>
        </p:txBody>
      </p:sp>
      <p:sp>
        <p:nvSpPr>
          <p:cNvPr id="14" name="Rectangle: Rounded Corners 13"/>
          <p:cNvSpPr/>
          <p:nvPr/>
        </p:nvSpPr>
        <p:spPr>
          <a:xfrm>
            <a:off x="6219293" y="516867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SLA 99.9%</a:t>
            </a:r>
          </a:p>
        </p:txBody>
      </p:sp>
    </p:spTree>
    <p:extLst>
      <p:ext uri="{BB962C8B-B14F-4D97-AF65-F5344CB8AC3E}">
        <p14:creationId xmlns:p14="http://schemas.microsoft.com/office/powerpoint/2010/main" val="2106127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VPN Gateway</a:t>
            </a:r>
          </a:p>
        </p:txBody>
      </p:sp>
      <p:pic>
        <p:nvPicPr>
          <p:cNvPr id="11" name="Picture 10"/>
          <p:cNvPicPr>
            <a:picLocks noChangeAspect="1"/>
          </p:cNvPicPr>
          <p:nvPr/>
        </p:nvPicPr>
        <p:blipFill>
          <a:blip r:embed="rId3"/>
          <a:stretch>
            <a:fillRect/>
          </a:stretch>
        </p:blipFill>
        <p:spPr>
          <a:xfrm>
            <a:off x="231168" y="176243"/>
            <a:ext cx="507967" cy="576611"/>
          </a:xfrm>
          <a:prstGeom prst="rect">
            <a:avLst/>
          </a:prstGeom>
        </p:spPr>
      </p:pic>
      <p:pic>
        <p:nvPicPr>
          <p:cNvPr id="6" name="Picture 5"/>
          <p:cNvPicPr>
            <a:picLocks noChangeAspect="1"/>
          </p:cNvPicPr>
          <p:nvPr/>
        </p:nvPicPr>
        <p:blipFill>
          <a:blip r:embed="rId4"/>
          <a:stretch>
            <a:fillRect/>
          </a:stretch>
        </p:blipFill>
        <p:spPr>
          <a:xfrm>
            <a:off x="184573" y="1690688"/>
            <a:ext cx="5521165" cy="4868738"/>
          </a:xfrm>
          <a:prstGeom prst="rect">
            <a:avLst/>
          </a:prstGeom>
        </p:spPr>
      </p:pic>
      <p:sp>
        <p:nvSpPr>
          <p:cNvPr id="8" name="Rectangle: Rounded Corners 7"/>
          <p:cNvSpPr/>
          <p:nvPr/>
        </p:nvSpPr>
        <p:spPr>
          <a:xfrm>
            <a:off x="6250116" y="283225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99.9% uptime SLA</a:t>
            </a:r>
          </a:p>
        </p:txBody>
      </p:sp>
      <p:sp>
        <p:nvSpPr>
          <p:cNvPr id="9" name="Rectangle: Rounded Corners 8"/>
          <p:cNvSpPr/>
          <p:nvPr/>
        </p:nvSpPr>
        <p:spPr>
          <a:xfrm>
            <a:off x="6250116" y="142914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Industry Standard </a:t>
            </a:r>
            <a:r>
              <a:rPr lang="en-GB" b="1" dirty="0" err="1">
                <a:solidFill>
                  <a:schemeClr val="tx1"/>
                </a:solidFill>
              </a:rPr>
              <a:t>IPSec</a:t>
            </a:r>
            <a:r>
              <a:rPr lang="en-GB" b="1" dirty="0">
                <a:solidFill>
                  <a:schemeClr val="tx1"/>
                </a:solidFill>
              </a:rPr>
              <a:t> Site-to-Site VPNs</a:t>
            </a:r>
          </a:p>
        </p:txBody>
      </p:sp>
      <p:sp>
        <p:nvSpPr>
          <p:cNvPr id="10" name="Rectangle: Rounded Corners 9"/>
          <p:cNvSpPr/>
          <p:nvPr/>
        </p:nvSpPr>
        <p:spPr>
          <a:xfrm>
            <a:off x="6250116" y="213070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Point-to-site VPN</a:t>
            </a:r>
          </a:p>
        </p:txBody>
      </p:sp>
      <p:sp>
        <p:nvSpPr>
          <p:cNvPr id="12" name="Rectangle: Rounded Corners 11"/>
          <p:cNvSpPr/>
          <p:nvPr/>
        </p:nvSpPr>
        <p:spPr>
          <a:xfrm>
            <a:off x="6250116" y="353381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Connect your </a:t>
            </a:r>
            <a:r>
              <a:rPr lang="en-GB" b="1" dirty="0" err="1">
                <a:solidFill>
                  <a:schemeClr val="tx1"/>
                </a:solidFill>
              </a:rPr>
              <a:t>vNets</a:t>
            </a:r>
            <a:r>
              <a:rPr lang="en-GB" b="1" dirty="0">
                <a:solidFill>
                  <a:schemeClr val="tx1"/>
                </a:solidFill>
              </a:rPr>
              <a:t> to your existing investments or </a:t>
            </a:r>
            <a:r>
              <a:rPr lang="en-GB" b="1" dirty="0" err="1">
                <a:solidFill>
                  <a:schemeClr val="tx1"/>
                </a:solidFill>
              </a:rPr>
              <a:t>vNets</a:t>
            </a:r>
            <a:r>
              <a:rPr lang="en-GB" b="1" dirty="0">
                <a:solidFill>
                  <a:schemeClr val="tx1"/>
                </a:solidFill>
              </a:rPr>
              <a:t> in other Azure Regions</a:t>
            </a:r>
          </a:p>
        </p:txBody>
      </p:sp>
      <p:sp>
        <p:nvSpPr>
          <p:cNvPr id="13" name="Rectangle: Rounded Corners 12"/>
          <p:cNvSpPr/>
          <p:nvPr/>
        </p:nvSpPr>
        <p:spPr>
          <a:xfrm>
            <a:off x="6250116" y="419195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100Mbps – 200Mbps gateway throughput</a:t>
            </a:r>
          </a:p>
        </p:txBody>
      </p:sp>
      <p:sp>
        <p:nvSpPr>
          <p:cNvPr id="14" name="Rectangle: Rounded Corners 13"/>
          <p:cNvSpPr/>
          <p:nvPr/>
        </p:nvSpPr>
        <p:spPr>
          <a:xfrm>
            <a:off x="6250116" y="485532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500Mbps – 2000Mbps </a:t>
            </a:r>
            <a:r>
              <a:rPr lang="en-GB" b="1" dirty="0" err="1">
                <a:solidFill>
                  <a:schemeClr val="tx1"/>
                </a:solidFill>
              </a:rPr>
              <a:t>ExressRoute</a:t>
            </a:r>
            <a:r>
              <a:rPr lang="en-GB" b="1" dirty="0">
                <a:solidFill>
                  <a:schemeClr val="tx1"/>
                </a:solidFill>
              </a:rPr>
              <a:t> throughput</a:t>
            </a:r>
          </a:p>
        </p:txBody>
      </p:sp>
      <p:sp>
        <p:nvSpPr>
          <p:cNvPr id="15" name="Rectangle: Rounded Corners 14"/>
          <p:cNvSpPr/>
          <p:nvPr/>
        </p:nvSpPr>
        <p:spPr>
          <a:xfrm>
            <a:off x="6250116" y="551869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Supports Active / Active S2S (High Perf SKU)</a:t>
            </a:r>
          </a:p>
        </p:txBody>
      </p:sp>
      <p:sp>
        <p:nvSpPr>
          <p:cNvPr id="16" name="Rectangle: Rounded Corners 15"/>
          <p:cNvSpPr/>
          <p:nvPr/>
        </p:nvSpPr>
        <p:spPr>
          <a:xfrm>
            <a:off x="6250116" y="6123158"/>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BGP Support</a:t>
            </a:r>
          </a:p>
        </p:txBody>
      </p:sp>
    </p:spTree>
    <p:extLst>
      <p:ext uri="{BB962C8B-B14F-4D97-AF65-F5344CB8AC3E}">
        <p14:creationId xmlns:p14="http://schemas.microsoft.com/office/powerpoint/2010/main" val="738011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ExpressRoute</a:t>
            </a:r>
          </a:p>
        </p:txBody>
      </p:sp>
      <p:sp>
        <p:nvSpPr>
          <p:cNvPr id="5" name="TextBox 4"/>
          <p:cNvSpPr txBox="1"/>
          <p:nvPr/>
        </p:nvSpPr>
        <p:spPr>
          <a:xfrm>
            <a:off x="6134088" y="6296691"/>
            <a:ext cx="5321808" cy="600164"/>
          </a:xfrm>
          <a:prstGeom prst="rect">
            <a:avLst/>
          </a:prstGeom>
          <a:noFill/>
        </p:spPr>
        <p:txBody>
          <a:bodyPr wrap="square" lIns="182880" tIns="146304" rIns="182880" bIns="146304" rtlCol="0">
            <a:spAutoFit/>
          </a:bodyPr>
          <a:lstStyle/>
          <a:p>
            <a:pPr>
              <a:lnSpc>
                <a:spcPct val="90000"/>
              </a:lnSpc>
            </a:pPr>
            <a:r>
              <a:rPr lang="en-GB" sz="1100" spc="-50" dirty="0">
                <a:gradFill>
                  <a:gsLst>
                    <a:gs pos="2917">
                      <a:schemeClr val="tx1"/>
                    </a:gs>
                    <a:gs pos="30000">
                      <a:schemeClr val="tx1"/>
                    </a:gs>
                  </a:gsLst>
                  <a:lin ang="5400000" scaled="0"/>
                </a:gradFill>
              </a:rPr>
              <a:t> </a:t>
            </a:r>
          </a:p>
          <a:p>
            <a:pPr>
              <a:lnSpc>
                <a:spcPct val="90000"/>
              </a:lnSpc>
            </a:pPr>
            <a:r>
              <a:rPr lang="en-GB" sz="1100" spc="-50" dirty="0">
                <a:gradFill>
                  <a:gsLst>
                    <a:gs pos="2917">
                      <a:schemeClr val="tx1"/>
                    </a:gs>
                    <a:gs pos="30000">
                      <a:schemeClr val="tx1"/>
                    </a:gs>
                  </a:gsLst>
                  <a:lin ang="5400000" scaled="0"/>
                </a:gradFill>
                <a:hlinkClick r:id="rId3"/>
              </a:rPr>
              <a:t>https://azure.microsoft.com/en-us/documentation/articles/expressroute-introduction/</a:t>
            </a:r>
            <a:r>
              <a:rPr lang="en-GB" sz="1100" spc="-50" dirty="0">
                <a:gradFill>
                  <a:gsLst>
                    <a:gs pos="2917">
                      <a:schemeClr val="tx1"/>
                    </a:gs>
                    <a:gs pos="30000">
                      <a:schemeClr val="tx1"/>
                    </a:gs>
                  </a:gsLst>
                  <a:lin ang="5400000" scaled="0"/>
                </a:gradFill>
              </a:rPr>
              <a:t> </a:t>
            </a:r>
          </a:p>
        </p:txBody>
      </p:sp>
      <p:pic>
        <p:nvPicPr>
          <p:cNvPr id="8" name="Picture 7"/>
          <p:cNvPicPr>
            <a:picLocks noChangeAspect="1"/>
          </p:cNvPicPr>
          <p:nvPr/>
        </p:nvPicPr>
        <p:blipFill>
          <a:blip r:embed="rId4"/>
          <a:stretch>
            <a:fillRect/>
          </a:stretch>
        </p:blipFill>
        <p:spPr>
          <a:xfrm>
            <a:off x="228143" y="63596"/>
            <a:ext cx="891376" cy="654428"/>
          </a:xfrm>
          <a:prstGeom prst="rect">
            <a:avLst/>
          </a:prstGeom>
        </p:spPr>
      </p:pic>
      <p:pic>
        <p:nvPicPr>
          <p:cNvPr id="6" name="Picture 5"/>
          <p:cNvPicPr>
            <a:picLocks noChangeAspect="1"/>
          </p:cNvPicPr>
          <p:nvPr/>
        </p:nvPicPr>
        <p:blipFill>
          <a:blip r:embed="rId5"/>
          <a:stretch>
            <a:fillRect/>
          </a:stretch>
        </p:blipFill>
        <p:spPr>
          <a:xfrm>
            <a:off x="181114" y="1366223"/>
            <a:ext cx="5505631" cy="4868816"/>
          </a:xfrm>
          <a:prstGeom prst="rect">
            <a:avLst/>
          </a:prstGeom>
        </p:spPr>
      </p:pic>
      <p:sp>
        <p:nvSpPr>
          <p:cNvPr id="9" name="Rectangle: Rounded Corners 8"/>
          <p:cNvSpPr/>
          <p:nvPr/>
        </p:nvSpPr>
        <p:spPr>
          <a:xfrm>
            <a:off x="6103060" y="3805378"/>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SLA 99.95%</a:t>
            </a:r>
          </a:p>
        </p:txBody>
      </p:sp>
      <p:sp>
        <p:nvSpPr>
          <p:cNvPr id="10" name="Rectangle: Rounded Corners 9"/>
          <p:cNvSpPr/>
          <p:nvPr/>
        </p:nvSpPr>
        <p:spPr>
          <a:xfrm>
            <a:off x="6140731" y="98950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Provides private connection to Azure from your infrastructure – your data does not go via the internet</a:t>
            </a:r>
          </a:p>
        </p:txBody>
      </p:sp>
      <p:sp>
        <p:nvSpPr>
          <p:cNvPr id="11" name="Rectangle: Rounded Corners 10"/>
          <p:cNvSpPr/>
          <p:nvPr/>
        </p:nvSpPr>
        <p:spPr>
          <a:xfrm>
            <a:off x="6103060" y="2492722"/>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Lower Latency</a:t>
            </a:r>
          </a:p>
        </p:txBody>
      </p:sp>
      <p:sp>
        <p:nvSpPr>
          <p:cNvPr id="12" name="Rectangle: Rounded Corners 11"/>
          <p:cNvSpPr/>
          <p:nvPr/>
        </p:nvSpPr>
        <p:spPr>
          <a:xfrm>
            <a:off x="6103060" y="3132260"/>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Route both traffic to your </a:t>
            </a:r>
            <a:r>
              <a:rPr lang="en-GB" b="1" dirty="0" err="1">
                <a:solidFill>
                  <a:schemeClr val="tx1"/>
                </a:solidFill>
              </a:rPr>
              <a:t>vNets</a:t>
            </a:r>
            <a:r>
              <a:rPr lang="en-GB" b="1" dirty="0">
                <a:solidFill>
                  <a:schemeClr val="tx1"/>
                </a:solidFill>
              </a:rPr>
              <a:t> and traffic to public Azure services over ExpressRoute</a:t>
            </a:r>
          </a:p>
        </p:txBody>
      </p:sp>
      <p:sp>
        <p:nvSpPr>
          <p:cNvPr id="13" name="Rectangle: Rounded Corners 12"/>
          <p:cNvSpPr/>
          <p:nvPr/>
        </p:nvSpPr>
        <p:spPr>
          <a:xfrm>
            <a:off x="6103060" y="453696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Connect via dedicated routers or add on to your existing WAN</a:t>
            </a:r>
          </a:p>
        </p:txBody>
      </p:sp>
      <p:sp>
        <p:nvSpPr>
          <p:cNvPr id="14" name="Rectangle: Rounded Corners 13"/>
          <p:cNvSpPr/>
          <p:nvPr/>
        </p:nvSpPr>
        <p:spPr>
          <a:xfrm>
            <a:off x="6103060" y="1761139"/>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50 </a:t>
            </a:r>
            <a:r>
              <a:rPr lang="en-GB" b="1" dirty="0" err="1">
                <a:solidFill>
                  <a:schemeClr val="tx1"/>
                </a:solidFill>
              </a:rPr>
              <a:t>Mbps</a:t>
            </a:r>
            <a:r>
              <a:rPr lang="en-GB" b="1" dirty="0">
                <a:solidFill>
                  <a:schemeClr val="tx1"/>
                </a:solidFill>
              </a:rPr>
              <a:t> – 10Gbps</a:t>
            </a:r>
          </a:p>
        </p:txBody>
      </p:sp>
      <p:sp>
        <p:nvSpPr>
          <p:cNvPr id="15" name="Rectangle: Rounded Corners 14"/>
          <p:cNvSpPr/>
          <p:nvPr/>
        </p:nvSpPr>
        <p:spPr>
          <a:xfrm>
            <a:off x="6103060" y="5218460"/>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ExpressRoute </a:t>
            </a:r>
            <a:r>
              <a:rPr lang="en-GB" b="1" dirty="0" err="1">
                <a:solidFill>
                  <a:schemeClr val="tx1"/>
                </a:solidFill>
              </a:rPr>
              <a:t>PoP</a:t>
            </a:r>
            <a:r>
              <a:rPr lang="en-GB" b="1" dirty="0">
                <a:solidFill>
                  <a:schemeClr val="tx1"/>
                </a:solidFill>
              </a:rPr>
              <a:t> gives access to whole “Geopolitical region – e.g., London = Europe N/W and UK W/S</a:t>
            </a:r>
          </a:p>
        </p:txBody>
      </p:sp>
      <p:sp>
        <p:nvSpPr>
          <p:cNvPr id="16" name="Rectangle: Rounded Corners 15"/>
          <p:cNvSpPr/>
          <p:nvPr/>
        </p:nvSpPr>
        <p:spPr>
          <a:xfrm>
            <a:off x="6103060" y="5899959"/>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ExpressRoute Premium gives access from </a:t>
            </a:r>
            <a:r>
              <a:rPr lang="en-GB" b="1" dirty="0" err="1">
                <a:solidFill>
                  <a:schemeClr val="tx1"/>
                </a:solidFill>
              </a:rPr>
              <a:t>PoP</a:t>
            </a:r>
            <a:r>
              <a:rPr lang="en-GB" b="1" dirty="0">
                <a:solidFill>
                  <a:schemeClr val="tx1"/>
                </a:solidFill>
              </a:rPr>
              <a:t> to all Regions (except national clouds)</a:t>
            </a:r>
          </a:p>
        </p:txBody>
      </p:sp>
    </p:spTree>
    <p:extLst>
      <p:ext uri="{BB962C8B-B14F-4D97-AF65-F5344CB8AC3E}">
        <p14:creationId xmlns:p14="http://schemas.microsoft.com/office/powerpoint/2010/main" val="329696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Overview</a:t>
            </a:r>
          </a:p>
        </p:txBody>
      </p:sp>
      <p:sp>
        <p:nvSpPr>
          <p:cNvPr id="4" name="Rectangle 3"/>
          <p:cNvSpPr/>
          <p:nvPr/>
        </p:nvSpPr>
        <p:spPr bwMode="auto">
          <a:xfrm>
            <a:off x="12745092" y="1022114"/>
            <a:ext cx="866953" cy="774168"/>
          </a:xfrm>
          <a:prstGeom prst="rect">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961" b="1" dirty="0">
              <a:solidFill>
                <a:schemeClr val="bg1"/>
              </a:solidFill>
              <a:latin typeface="+mj-lt"/>
              <a:ea typeface="Segoe UI" pitchFamily="34" charset="0"/>
              <a:cs typeface="Segoe UI" pitchFamily="34" charset="0"/>
            </a:endParaRPr>
          </a:p>
        </p:txBody>
      </p:sp>
    </p:spTree>
    <p:extLst>
      <p:ext uri="{BB962C8B-B14F-4D97-AF65-F5344CB8AC3E}">
        <p14:creationId xmlns:p14="http://schemas.microsoft.com/office/powerpoint/2010/main" val="3016891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Gateway</a:t>
            </a:r>
          </a:p>
        </p:txBody>
      </p:sp>
      <p:pic>
        <p:nvPicPr>
          <p:cNvPr id="4" name="Picture 3"/>
          <p:cNvPicPr>
            <a:picLocks noChangeAspect="1"/>
          </p:cNvPicPr>
          <p:nvPr/>
        </p:nvPicPr>
        <p:blipFill>
          <a:blip r:embed="rId3"/>
          <a:stretch>
            <a:fillRect/>
          </a:stretch>
        </p:blipFill>
        <p:spPr>
          <a:xfrm>
            <a:off x="447681" y="103723"/>
            <a:ext cx="657748" cy="670903"/>
          </a:xfrm>
          <a:prstGeom prst="rect">
            <a:avLst/>
          </a:prstGeom>
        </p:spPr>
      </p:pic>
      <p:pic>
        <p:nvPicPr>
          <p:cNvPr id="6" name="Picture 5"/>
          <p:cNvPicPr>
            <a:picLocks noChangeAspect="1"/>
          </p:cNvPicPr>
          <p:nvPr/>
        </p:nvPicPr>
        <p:blipFill>
          <a:blip r:embed="rId4"/>
          <a:stretch>
            <a:fillRect/>
          </a:stretch>
        </p:blipFill>
        <p:spPr>
          <a:xfrm>
            <a:off x="247373" y="1272209"/>
            <a:ext cx="5574333" cy="5073098"/>
          </a:xfrm>
          <a:prstGeom prst="rect">
            <a:avLst/>
          </a:prstGeom>
        </p:spPr>
      </p:pic>
      <p:sp>
        <p:nvSpPr>
          <p:cNvPr id="8" name="Rectangle: Rounded Corners 7"/>
          <p:cNvSpPr/>
          <p:nvPr/>
        </p:nvSpPr>
        <p:spPr>
          <a:xfrm>
            <a:off x="6174769" y="5182710"/>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Integrated with VM Scale Sets</a:t>
            </a:r>
          </a:p>
        </p:txBody>
      </p:sp>
      <p:sp>
        <p:nvSpPr>
          <p:cNvPr id="9" name="Rectangle: Rounded Corners 8"/>
          <p:cNvSpPr/>
          <p:nvPr/>
        </p:nvSpPr>
        <p:spPr>
          <a:xfrm>
            <a:off x="6174769" y="449508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99.9% uptime (multi-instance)</a:t>
            </a:r>
          </a:p>
        </p:txBody>
      </p:sp>
      <p:sp>
        <p:nvSpPr>
          <p:cNvPr id="10" name="Rectangle: Rounded Corners 9"/>
          <p:cNvSpPr/>
          <p:nvPr/>
        </p:nvSpPr>
        <p:spPr>
          <a:xfrm>
            <a:off x="6174769" y="313016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SSL offload</a:t>
            </a:r>
          </a:p>
        </p:txBody>
      </p:sp>
      <p:sp>
        <p:nvSpPr>
          <p:cNvPr id="11" name="Rectangle: Rounded Corners 10"/>
          <p:cNvSpPr/>
          <p:nvPr/>
        </p:nvSpPr>
        <p:spPr>
          <a:xfrm>
            <a:off x="6174769" y="245286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Public &amp; Private websites</a:t>
            </a:r>
          </a:p>
        </p:txBody>
      </p:sp>
      <p:sp>
        <p:nvSpPr>
          <p:cNvPr id="12" name="Rectangle: Rounded Corners 11"/>
          <p:cNvSpPr/>
          <p:nvPr/>
        </p:nvSpPr>
        <p:spPr>
          <a:xfrm>
            <a:off x="6174769" y="176278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Provides Cookie affinity</a:t>
            </a:r>
          </a:p>
        </p:txBody>
      </p:sp>
      <p:sp>
        <p:nvSpPr>
          <p:cNvPr id="13" name="Rectangle: Rounded Corners 12"/>
          <p:cNvSpPr/>
          <p:nvPr/>
        </p:nvSpPr>
        <p:spPr>
          <a:xfrm>
            <a:off x="6174769" y="107270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URL based routing</a:t>
            </a:r>
          </a:p>
        </p:txBody>
      </p:sp>
      <p:sp>
        <p:nvSpPr>
          <p:cNvPr id="15" name="Rectangle: Rounded Corners 14"/>
          <p:cNvSpPr/>
          <p:nvPr/>
        </p:nvSpPr>
        <p:spPr>
          <a:xfrm>
            <a:off x="6174769" y="3807464"/>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Health monitoring</a:t>
            </a:r>
          </a:p>
        </p:txBody>
      </p:sp>
      <p:sp>
        <p:nvSpPr>
          <p:cNvPr id="16" name="Rectangle: Rounded Corners 15"/>
          <p:cNvSpPr/>
          <p:nvPr/>
        </p:nvSpPr>
        <p:spPr>
          <a:xfrm>
            <a:off x="6174769" y="587033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WAF (Preview) includes SQL injection, &amp; OWASP top 10 common web </a:t>
            </a:r>
            <a:r>
              <a:rPr lang="en-GB" b="1" dirty="0" err="1">
                <a:solidFill>
                  <a:schemeClr val="tx1"/>
                </a:solidFill>
              </a:rPr>
              <a:t>vulns</a:t>
            </a:r>
            <a:endParaRPr lang="en-GB" b="1" dirty="0">
              <a:solidFill>
                <a:schemeClr val="tx1"/>
              </a:solidFill>
            </a:endParaRPr>
          </a:p>
        </p:txBody>
      </p:sp>
    </p:spTree>
    <p:extLst>
      <p:ext uri="{BB962C8B-B14F-4D97-AF65-F5344CB8AC3E}">
        <p14:creationId xmlns:p14="http://schemas.microsoft.com/office/powerpoint/2010/main" val="1597672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DNS</a:t>
            </a:r>
          </a:p>
        </p:txBody>
      </p:sp>
      <p:pic>
        <p:nvPicPr>
          <p:cNvPr id="3" name="Picture 2"/>
          <p:cNvPicPr>
            <a:picLocks noChangeAspect="1"/>
          </p:cNvPicPr>
          <p:nvPr/>
        </p:nvPicPr>
        <p:blipFill>
          <a:blip r:embed="rId2"/>
          <a:stretch>
            <a:fillRect/>
          </a:stretch>
        </p:blipFill>
        <p:spPr>
          <a:xfrm>
            <a:off x="310780" y="102741"/>
            <a:ext cx="860086" cy="617498"/>
          </a:xfrm>
          <a:prstGeom prst="rect">
            <a:avLst/>
          </a:prstGeom>
        </p:spPr>
      </p:pic>
      <p:pic>
        <p:nvPicPr>
          <p:cNvPr id="3074" name="Picture 2" descr="https://azurecomcdn.azureedge.net/cvt-9963583f06ff8a3603da649f48971edb4d2e9e47d0aa1ff7645072721162b4cc/images/page/services/dns/03-glob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23" y="2562087"/>
            <a:ext cx="3189757" cy="17061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a:xfrm>
            <a:off x="6174769" y="1072706"/>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Global network of name servers provide fast DNS responses</a:t>
            </a:r>
          </a:p>
        </p:txBody>
      </p:sp>
      <p:sp>
        <p:nvSpPr>
          <p:cNvPr id="7" name="Rectangle: Rounded Corners 6"/>
          <p:cNvSpPr/>
          <p:nvPr/>
        </p:nvSpPr>
        <p:spPr>
          <a:xfrm>
            <a:off x="6174769" y="181073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tx1"/>
                </a:solidFill>
              </a:rPr>
              <a:t>Anycast</a:t>
            </a:r>
            <a:r>
              <a:rPr lang="en-GB" b="1" dirty="0">
                <a:solidFill>
                  <a:schemeClr val="tx1"/>
                </a:solidFill>
              </a:rPr>
              <a:t> ensures requests go to nearest DNS servers</a:t>
            </a:r>
          </a:p>
        </p:txBody>
      </p:sp>
      <p:sp>
        <p:nvSpPr>
          <p:cNvPr id="8" name="Rectangle: Rounded Corners 7"/>
          <p:cNvSpPr/>
          <p:nvPr/>
        </p:nvSpPr>
        <p:spPr>
          <a:xfrm>
            <a:off x="6174769" y="3267951"/>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SLA 99.99%</a:t>
            </a:r>
          </a:p>
        </p:txBody>
      </p:sp>
      <p:sp>
        <p:nvSpPr>
          <p:cNvPr id="9" name="Rectangle: Rounded Corners 8"/>
          <p:cNvSpPr/>
          <p:nvPr/>
        </p:nvSpPr>
        <p:spPr>
          <a:xfrm>
            <a:off x="6174769" y="256208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Host and manage your domain from the Azure Portal</a:t>
            </a:r>
          </a:p>
        </p:txBody>
      </p:sp>
    </p:spTree>
    <p:extLst>
      <p:ext uri="{BB962C8B-B14F-4D97-AF65-F5344CB8AC3E}">
        <p14:creationId xmlns:p14="http://schemas.microsoft.com/office/powerpoint/2010/main" val="415729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360897" y="1860257"/>
            <a:ext cx="2424484" cy="995492"/>
          </a:xfrm>
          <a:prstGeom prst="rect">
            <a:avLst/>
          </a:prstGeom>
          <a:noFill/>
        </p:spPr>
        <p:txBody>
          <a:bodyPr wrap="square" lIns="179237" tIns="143389" rIns="179237" bIns="143389" rtlCol="0">
            <a:spAutoFit/>
          </a:bodyPr>
          <a:lstStyle/>
          <a:p>
            <a:pPr algn="ctr">
              <a:lnSpc>
                <a:spcPct val="90000"/>
              </a:lnSpc>
            </a:pPr>
            <a:r>
              <a:rPr lang="en-US" sz="1961" spc="-49" dirty="0">
                <a:solidFill>
                  <a:schemeClr val="tx2"/>
                </a:solidFill>
              </a:rPr>
              <a:t>Users</a:t>
            </a:r>
          </a:p>
          <a:p>
            <a:pPr algn="ctr">
              <a:lnSpc>
                <a:spcPct val="90000"/>
              </a:lnSpc>
            </a:pPr>
            <a:endParaRPr lang="en-US" sz="1371" spc="-49" dirty="0">
              <a:solidFill>
                <a:schemeClr val="tx2"/>
              </a:solidFill>
            </a:endParaRPr>
          </a:p>
          <a:p>
            <a:pPr algn="ctr">
              <a:lnSpc>
                <a:spcPct val="90000"/>
              </a:lnSpc>
            </a:pPr>
            <a:r>
              <a:rPr lang="en-US" sz="1765" i="1" spc="-49" dirty="0">
                <a:solidFill>
                  <a:schemeClr val="tx2"/>
                </a:solidFill>
                <a:effectLst>
                  <a:outerShdw blurRad="38100" dist="38100" dir="2700000" algn="tl">
                    <a:srgbClr val="000000">
                      <a:alpha val="43137"/>
                    </a:srgbClr>
                  </a:outerShdw>
                </a:effectLst>
              </a:rPr>
              <a:t>Internet</a:t>
            </a:r>
          </a:p>
        </p:txBody>
      </p:sp>
      <p:sp>
        <p:nvSpPr>
          <p:cNvPr id="74" name="Title 73"/>
          <p:cNvSpPr>
            <a:spLocks noGrp="1"/>
          </p:cNvSpPr>
          <p:nvPr>
            <p:ph type="title"/>
          </p:nvPr>
        </p:nvSpPr>
        <p:spPr>
          <a:xfrm>
            <a:off x="1427" y="14408"/>
            <a:ext cx="11151917" cy="927809"/>
          </a:xfrm>
        </p:spPr>
        <p:txBody>
          <a:bodyPr>
            <a:normAutofit/>
          </a:bodyPr>
          <a:lstStyle/>
          <a:p>
            <a:r>
              <a:rPr lang="en-US" dirty="0">
                <a:solidFill>
                  <a:schemeClr val="tx2"/>
                </a:solidFill>
              </a:rPr>
              <a:t>The Big Network Picture</a:t>
            </a:r>
          </a:p>
        </p:txBody>
      </p:sp>
      <p:grpSp>
        <p:nvGrpSpPr>
          <p:cNvPr id="6" name="Group 5"/>
          <p:cNvGrpSpPr/>
          <p:nvPr/>
        </p:nvGrpSpPr>
        <p:grpSpPr>
          <a:xfrm>
            <a:off x="3929640" y="1269940"/>
            <a:ext cx="4978104" cy="2539186"/>
            <a:chOff x="6597001" y="703802"/>
            <a:chExt cx="5578218" cy="3071723"/>
          </a:xfrm>
        </p:grpSpPr>
        <p:sp>
          <p:nvSpPr>
            <p:cNvPr id="7"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B0F0"/>
            </a:solidFill>
            <a:scene3d>
              <a:camera prst="orthographicFront"/>
              <a:lightRig rig="threePt" dir="t"/>
            </a:scene3d>
            <a:sp3d>
              <a:bevelT/>
            </a:sp3d>
            <a:extLst/>
          </p:spPr>
          <p:txBody>
            <a:bodyPr vert="horz" wrap="square" lIns="89618" tIns="44809" rIns="89618" bIns="44809" numCol="1" anchor="t" anchorCtr="0" compatLnSpc="1">
              <a:prstTxWarp prst="textNoShape">
                <a:avLst/>
              </a:prstTxWarp>
            </a:bodyPr>
            <a:lstStyle/>
            <a:p>
              <a:endParaRPr lang="en-US" sz="1766" dirty="0">
                <a:solidFill>
                  <a:schemeClr val="tx2"/>
                </a:solidFill>
              </a:endParaRPr>
            </a:p>
          </p:txBody>
        </p:sp>
        <p:sp>
          <p:nvSpPr>
            <p:cNvPr id="8" name="Rounded Rectangle 7"/>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2"/>
                </a:solidFill>
              </a:endParaRPr>
            </a:p>
          </p:txBody>
        </p:sp>
        <p:grpSp>
          <p:nvGrpSpPr>
            <p:cNvPr id="9" name="Group 8"/>
            <p:cNvGrpSpPr/>
            <p:nvPr/>
          </p:nvGrpSpPr>
          <p:grpSpPr>
            <a:xfrm>
              <a:off x="8302769" y="1794374"/>
              <a:ext cx="3027722" cy="1546370"/>
              <a:chOff x="2718155" y="4707256"/>
              <a:chExt cx="3027722" cy="1546370"/>
            </a:xfrm>
          </p:grpSpPr>
          <p:sp>
            <p:nvSpPr>
              <p:cNvPr id="10"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bg1"/>
              </a:solidFill>
              <a:ln>
                <a:noFill/>
              </a:ln>
              <a:extLst/>
            </p:spPr>
            <p:txBody>
              <a:bodyPr vert="horz" wrap="square" lIns="89618" tIns="44809" rIns="89618" bIns="44809" numCol="1" anchor="t" anchorCtr="0" compatLnSpc="1">
                <a:prstTxWarp prst="textNoShape">
                  <a:avLst/>
                </a:prstTxWarp>
              </a:bodyPr>
              <a:lstStyle/>
              <a:p>
                <a:endParaRPr lang="en-US" sz="1766">
                  <a:solidFill>
                    <a:schemeClr val="tx2"/>
                  </a:solidFill>
                </a:endParaRPr>
              </a:p>
            </p:txBody>
          </p:sp>
          <p:sp>
            <p:nvSpPr>
              <p:cNvPr id="11" name="Freeform 10"/>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bg1"/>
              </a:solidFill>
              <a:ln>
                <a:noFill/>
              </a:ln>
              <a:extLst/>
            </p:spPr>
            <p:txBody>
              <a:bodyPr vert="horz" wrap="square" lIns="89618" tIns="44809" rIns="89618" bIns="44809" numCol="1" anchor="t" anchorCtr="0" compatLnSpc="1">
                <a:prstTxWarp prst="textNoShape">
                  <a:avLst/>
                </a:prstTxWarp>
              </a:bodyPr>
              <a:lstStyle/>
              <a:p>
                <a:endParaRPr lang="en-US" sz="1766">
                  <a:solidFill>
                    <a:schemeClr val="tx2"/>
                  </a:solidFill>
                </a:endParaRPr>
              </a:p>
            </p:txBody>
          </p:sp>
          <p:sp>
            <p:nvSpPr>
              <p:cNvPr id="12" name="Freeform 11"/>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bg1"/>
              </a:solidFill>
              <a:ln>
                <a:noFill/>
              </a:ln>
              <a:extLst/>
            </p:spPr>
            <p:txBody>
              <a:bodyPr vert="horz" wrap="square" lIns="89618" tIns="44809" rIns="89618" bIns="44809" numCol="1" anchor="t" anchorCtr="0" compatLnSpc="1">
                <a:prstTxWarp prst="textNoShape">
                  <a:avLst/>
                </a:prstTxWarp>
              </a:bodyPr>
              <a:lstStyle/>
              <a:p>
                <a:endParaRPr lang="en-US" sz="1766">
                  <a:solidFill>
                    <a:schemeClr val="tx2"/>
                  </a:solidFill>
                </a:endParaRPr>
              </a:p>
            </p:txBody>
          </p:sp>
          <p:sp>
            <p:nvSpPr>
              <p:cNvPr id="13"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bg1"/>
              </a:solidFill>
              <a:ln>
                <a:noFill/>
              </a:ln>
              <a:extLst/>
            </p:spPr>
            <p:txBody>
              <a:bodyPr vert="horz" wrap="square" lIns="89618" tIns="44809" rIns="89618" bIns="44809" numCol="1" anchor="t" anchorCtr="0" compatLnSpc="1">
                <a:prstTxWarp prst="textNoShape">
                  <a:avLst/>
                </a:prstTxWarp>
              </a:bodyPr>
              <a:lstStyle/>
              <a:p>
                <a:endParaRPr lang="en-US" sz="1766">
                  <a:solidFill>
                    <a:schemeClr val="tx2"/>
                  </a:solidFill>
                </a:endParaRPr>
              </a:p>
            </p:txBody>
          </p:sp>
          <p:sp>
            <p:nvSpPr>
              <p:cNvPr id="14" name="Freeform 13"/>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bg1"/>
              </a:solidFill>
              <a:ln>
                <a:noFill/>
              </a:ln>
              <a:extLst/>
            </p:spPr>
            <p:txBody>
              <a:bodyPr vert="horz" wrap="square" lIns="89618" tIns="44809" rIns="89618" bIns="44809" numCol="1" anchor="t" anchorCtr="0" compatLnSpc="1">
                <a:prstTxWarp prst="textNoShape">
                  <a:avLst/>
                </a:prstTxWarp>
              </a:bodyPr>
              <a:lstStyle/>
              <a:p>
                <a:endParaRPr lang="en-US" sz="1766">
                  <a:solidFill>
                    <a:schemeClr val="tx2"/>
                  </a:solidFill>
                </a:endParaRPr>
              </a:p>
            </p:txBody>
          </p:sp>
          <p:sp>
            <p:nvSpPr>
              <p:cNvPr id="15" name="Freeform 14"/>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bg1"/>
              </a:solidFill>
              <a:ln>
                <a:noFill/>
              </a:ln>
              <a:extLst/>
            </p:spPr>
            <p:txBody>
              <a:bodyPr vert="horz" wrap="square" lIns="89618" tIns="44809" rIns="89618" bIns="44809" numCol="1" anchor="t" anchorCtr="0" compatLnSpc="1">
                <a:prstTxWarp prst="textNoShape">
                  <a:avLst/>
                </a:prstTxWarp>
              </a:bodyPr>
              <a:lstStyle/>
              <a:p>
                <a:endParaRPr lang="en-US" sz="1766">
                  <a:solidFill>
                    <a:schemeClr val="tx2"/>
                  </a:solidFill>
                </a:endParaRPr>
              </a:p>
            </p:txBody>
          </p:sp>
          <p:sp>
            <p:nvSpPr>
              <p:cNvPr id="16"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bg1"/>
              </a:solidFill>
              <a:ln>
                <a:noFill/>
              </a:ln>
              <a:extLst/>
            </p:spPr>
            <p:txBody>
              <a:bodyPr vert="horz" wrap="square" lIns="89618" tIns="44809" rIns="89618" bIns="44809" numCol="1" anchor="t" anchorCtr="0" compatLnSpc="1">
                <a:prstTxWarp prst="textNoShape">
                  <a:avLst/>
                </a:prstTxWarp>
              </a:bodyPr>
              <a:lstStyle/>
              <a:p>
                <a:endParaRPr lang="en-US" sz="1766">
                  <a:solidFill>
                    <a:schemeClr val="tx2"/>
                  </a:solidFill>
                </a:endParaRPr>
              </a:p>
            </p:txBody>
          </p:sp>
          <p:sp>
            <p:nvSpPr>
              <p:cNvPr id="17" name="Freeform 16"/>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bg1"/>
              </a:solidFill>
              <a:ln>
                <a:noFill/>
              </a:ln>
              <a:extLst/>
            </p:spPr>
            <p:txBody>
              <a:bodyPr vert="horz" wrap="square" lIns="89618" tIns="44809" rIns="89618" bIns="44809" numCol="1" anchor="t" anchorCtr="0" compatLnSpc="1">
                <a:prstTxWarp prst="textNoShape">
                  <a:avLst/>
                </a:prstTxWarp>
              </a:bodyPr>
              <a:lstStyle/>
              <a:p>
                <a:endParaRPr lang="en-US" sz="1766">
                  <a:solidFill>
                    <a:schemeClr val="tx2"/>
                  </a:solidFill>
                </a:endParaRPr>
              </a:p>
            </p:txBody>
          </p:sp>
          <p:sp>
            <p:nvSpPr>
              <p:cNvPr id="18" name="Freeform 17"/>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bg1"/>
              </a:solidFill>
              <a:ln>
                <a:noFill/>
              </a:ln>
              <a:extLst/>
            </p:spPr>
            <p:txBody>
              <a:bodyPr vert="horz" wrap="square" lIns="89618" tIns="44809" rIns="89618" bIns="44809" numCol="1" anchor="t" anchorCtr="0" compatLnSpc="1">
                <a:prstTxWarp prst="textNoShape">
                  <a:avLst/>
                </a:prstTxWarp>
              </a:bodyPr>
              <a:lstStyle/>
              <a:p>
                <a:endParaRPr lang="en-US" sz="1766">
                  <a:solidFill>
                    <a:schemeClr val="tx2"/>
                  </a:solidFill>
                </a:endParaRPr>
              </a:p>
            </p:txBody>
          </p:sp>
        </p:grpSp>
      </p:grpSp>
      <p:grpSp>
        <p:nvGrpSpPr>
          <p:cNvPr id="19" name="Group 18"/>
          <p:cNvGrpSpPr/>
          <p:nvPr/>
        </p:nvGrpSpPr>
        <p:grpSpPr>
          <a:xfrm>
            <a:off x="868266" y="1558760"/>
            <a:ext cx="1613359" cy="1613359"/>
            <a:chOff x="3379883" y="1211263"/>
            <a:chExt cx="2246098" cy="2246098"/>
          </a:xfrm>
        </p:grpSpPr>
        <p:sp>
          <p:nvSpPr>
            <p:cNvPr id="20" name="Oval 19"/>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2"/>
                </a:solidFill>
              </a:endParaRPr>
            </a:p>
          </p:txBody>
        </p:sp>
        <p:grpSp>
          <p:nvGrpSpPr>
            <p:cNvPr id="21"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2"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solidFill>
                    <a:schemeClr val="tx2"/>
                  </a:solidFill>
                </a:endParaRPr>
              </a:p>
            </p:txBody>
          </p:sp>
          <p:sp>
            <p:nvSpPr>
              <p:cNvPr id="23"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solidFill>
                    <a:schemeClr val="tx2"/>
                  </a:solidFill>
                </a:endParaRPr>
              </a:p>
            </p:txBody>
          </p:sp>
          <p:sp>
            <p:nvSpPr>
              <p:cNvPr id="24"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solidFill>
                    <a:schemeClr val="tx2"/>
                  </a:solidFill>
                </a:endParaRPr>
              </a:p>
            </p:txBody>
          </p:sp>
          <p:sp>
            <p:nvSpPr>
              <p:cNvPr id="25"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solidFill>
                    <a:schemeClr val="tx2"/>
                  </a:solidFill>
                </a:endParaRPr>
              </a:p>
            </p:txBody>
          </p:sp>
          <p:sp>
            <p:nvSpPr>
              <p:cNvPr id="26"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solidFill>
                    <a:schemeClr val="tx2"/>
                  </a:solidFill>
                </a:endParaRPr>
              </a:p>
            </p:txBody>
          </p:sp>
          <p:sp>
            <p:nvSpPr>
              <p:cNvPr id="27"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solidFill>
                    <a:schemeClr val="tx2"/>
                  </a:solidFill>
                </a:endParaRPr>
              </a:p>
            </p:txBody>
          </p:sp>
        </p:grpSp>
      </p:grpSp>
      <p:cxnSp>
        <p:nvCxnSpPr>
          <p:cNvPr id="28" name="Straight Arrow Connector 27"/>
          <p:cNvCxnSpPr>
            <a:endCxn id="20" idx="6"/>
          </p:cNvCxnSpPr>
          <p:nvPr/>
        </p:nvCxnSpPr>
        <p:spPr>
          <a:xfrm flipH="1">
            <a:off x="2481625" y="2365440"/>
            <a:ext cx="2155399" cy="0"/>
          </a:xfrm>
          <a:prstGeom prst="straightConnector1">
            <a:avLst/>
          </a:prstGeom>
          <a:ln w="85725" cap="rnd">
            <a:solidFill>
              <a:srgbClr val="007DDE"/>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405863" y="1348688"/>
            <a:ext cx="1728038" cy="666593"/>
          </a:xfrm>
          <a:prstGeom prst="rect">
            <a:avLst/>
          </a:prstGeom>
          <a:noFill/>
        </p:spPr>
        <p:txBody>
          <a:bodyPr wrap="none" rtlCol="0">
            <a:spAutoFit/>
          </a:bodyPr>
          <a:lstStyle/>
          <a:p>
            <a:pPr algn="ctr"/>
            <a:r>
              <a:rPr lang="en-US" sz="1866" dirty="0">
                <a:solidFill>
                  <a:schemeClr val="bg1"/>
                </a:solidFill>
              </a:rPr>
              <a:t>Azure</a:t>
            </a:r>
          </a:p>
          <a:p>
            <a:pPr algn="ctr"/>
            <a:r>
              <a:rPr lang="en-US" sz="1866" dirty="0">
                <a:solidFill>
                  <a:schemeClr val="bg1"/>
                </a:solidFill>
              </a:rPr>
              <a:t>Virtual Network</a:t>
            </a:r>
          </a:p>
        </p:txBody>
      </p:sp>
      <p:sp>
        <p:nvSpPr>
          <p:cNvPr id="60" name="TextBox 59"/>
          <p:cNvSpPr txBox="1"/>
          <p:nvPr/>
        </p:nvSpPr>
        <p:spPr>
          <a:xfrm>
            <a:off x="208660" y="3360932"/>
            <a:ext cx="3628754" cy="3244514"/>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dirty="0">
                <a:solidFill>
                  <a:schemeClr val="tx2"/>
                </a:solidFill>
              </a:rPr>
              <a:t>Front-End Access</a:t>
            </a:r>
          </a:p>
          <a:p>
            <a:pPr marL="280121" indent="-280121">
              <a:spcAft>
                <a:spcPts val="588"/>
              </a:spcAft>
              <a:buFont typeface="Arial" panose="020B0604020202020204" pitchFamily="34" charset="0"/>
              <a:buChar char="•"/>
            </a:pPr>
            <a:r>
              <a:rPr lang="en-US" sz="1568" spc="-49" dirty="0">
                <a:solidFill>
                  <a:schemeClr val="tx2"/>
                </a:solidFill>
              </a:rPr>
              <a:t>Dynamic/Reserved Public IP addresses</a:t>
            </a:r>
          </a:p>
          <a:p>
            <a:pPr marL="280121" indent="-280121">
              <a:spcAft>
                <a:spcPts val="588"/>
              </a:spcAft>
              <a:buFont typeface="Arial" panose="020B0604020202020204" pitchFamily="34" charset="0"/>
              <a:buChar char="•"/>
            </a:pPr>
            <a:r>
              <a:rPr lang="en-US" sz="1568" spc="-49" dirty="0">
                <a:solidFill>
                  <a:schemeClr val="tx2"/>
                </a:solidFill>
              </a:rPr>
              <a:t>Direct VM access, ACLs for security</a:t>
            </a:r>
          </a:p>
          <a:p>
            <a:pPr marL="280121" indent="-280121">
              <a:spcAft>
                <a:spcPts val="588"/>
              </a:spcAft>
              <a:buFont typeface="Arial" panose="020B0604020202020204" pitchFamily="34" charset="0"/>
              <a:buChar char="•"/>
            </a:pPr>
            <a:r>
              <a:rPr lang="en-US" sz="1568" spc="-49" dirty="0">
                <a:solidFill>
                  <a:schemeClr val="tx2"/>
                </a:solidFill>
              </a:rPr>
              <a:t>Load balancing</a:t>
            </a:r>
          </a:p>
          <a:p>
            <a:pPr marL="280121" indent="-280121">
              <a:spcAft>
                <a:spcPts val="588"/>
              </a:spcAft>
              <a:buFont typeface="Arial" panose="020B0604020202020204" pitchFamily="34" charset="0"/>
              <a:buChar char="•"/>
            </a:pPr>
            <a:r>
              <a:rPr lang="en-US" sz="1568" spc="-49" dirty="0">
                <a:solidFill>
                  <a:schemeClr val="tx2"/>
                </a:solidFill>
              </a:rPr>
              <a:t>DNS services: hosting, traffic management</a:t>
            </a:r>
          </a:p>
          <a:p>
            <a:pPr marL="280121" indent="-280121">
              <a:spcAft>
                <a:spcPts val="588"/>
              </a:spcAft>
              <a:buFont typeface="Arial" panose="020B0604020202020204" pitchFamily="34" charset="0"/>
              <a:buChar char="•"/>
            </a:pPr>
            <a:r>
              <a:rPr lang="en-US" sz="1568" spc="-49" dirty="0" err="1">
                <a:solidFill>
                  <a:schemeClr val="tx2"/>
                </a:solidFill>
              </a:rPr>
              <a:t>DDoS</a:t>
            </a:r>
            <a:r>
              <a:rPr lang="en-US" sz="1568" spc="-49" dirty="0">
                <a:solidFill>
                  <a:schemeClr val="tx2"/>
                </a:solidFill>
              </a:rPr>
              <a:t> protection</a:t>
            </a:r>
          </a:p>
        </p:txBody>
      </p:sp>
      <p:sp>
        <p:nvSpPr>
          <p:cNvPr id="61" name="TextBox 60"/>
          <p:cNvSpPr txBox="1"/>
          <p:nvPr/>
        </p:nvSpPr>
        <p:spPr>
          <a:xfrm>
            <a:off x="8858178" y="110313"/>
            <a:ext cx="3333823" cy="2930548"/>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dirty="0">
                <a:solidFill>
                  <a:schemeClr val="tx2"/>
                </a:solidFill>
              </a:rPr>
              <a:t>Virtual Network</a:t>
            </a:r>
          </a:p>
          <a:p>
            <a:pPr marL="280121" indent="-280121">
              <a:spcAft>
                <a:spcPts val="588"/>
              </a:spcAft>
              <a:buFont typeface="Arial" panose="020B0604020202020204" pitchFamily="34" charset="0"/>
              <a:buChar char="•"/>
            </a:pPr>
            <a:r>
              <a:rPr lang="en-US" sz="1568" spc="-49" dirty="0">
                <a:solidFill>
                  <a:schemeClr val="tx2"/>
                </a:solidFill>
              </a:rPr>
              <a:t>“Bring Your Own Network” </a:t>
            </a:r>
          </a:p>
          <a:p>
            <a:pPr marL="168072" indent="-168072">
              <a:spcAft>
                <a:spcPts val="588"/>
              </a:spcAft>
              <a:buFont typeface="Arial" panose="020B0604020202020204" pitchFamily="34" charset="0"/>
              <a:buChar char="•"/>
            </a:pPr>
            <a:endParaRPr lang="en-US" sz="588" spc="-49" dirty="0">
              <a:solidFill>
                <a:schemeClr val="tx2"/>
              </a:solidFill>
            </a:endParaRPr>
          </a:p>
          <a:p>
            <a:pPr marL="280121" indent="-280121">
              <a:spcAft>
                <a:spcPts val="588"/>
              </a:spcAft>
              <a:buFont typeface="Arial" panose="020B0604020202020204" pitchFamily="34" charset="0"/>
              <a:buChar char="•"/>
            </a:pPr>
            <a:r>
              <a:rPr lang="en-US" sz="1568" spc="-49" dirty="0">
                <a:solidFill>
                  <a:schemeClr val="tx2"/>
                </a:solidFill>
              </a:rPr>
              <a:t>Segment with subnets and Network Security Groups</a:t>
            </a:r>
          </a:p>
          <a:p>
            <a:pPr marL="168072" indent="-168072">
              <a:spcAft>
                <a:spcPts val="588"/>
              </a:spcAft>
              <a:buFont typeface="Arial" panose="020B0604020202020204" pitchFamily="34" charset="0"/>
              <a:buChar char="•"/>
            </a:pPr>
            <a:endParaRPr lang="en-US" sz="588" spc="-49" dirty="0">
              <a:solidFill>
                <a:schemeClr val="tx2"/>
              </a:solidFill>
            </a:endParaRPr>
          </a:p>
          <a:p>
            <a:pPr marL="280121" indent="-280121">
              <a:spcAft>
                <a:spcPts val="588"/>
              </a:spcAft>
              <a:buFont typeface="Arial" panose="020B0604020202020204" pitchFamily="34" charset="0"/>
              <a:buChar char="•"/>
            </a:pPr>
            <a:r>
              <a:rPr lang="en-US" sz="1568" spc="-49" dirty="0">
                <a:solidFill>
                  <a:schemeClr val="tx2"/>
                </a:solidFill>
              </a:rPr>
              <a:t>Control traffic flow with User Defined Routes</a:t>
            </a:r>
          </a:p>
        </p:txBody>
      </p:sp>
      <p:sp>
        <p:nvSpPr>
          <p:cNvPr id="63" name="TextBox 62"/>
          <p:cNvSpPr txBox="1"/>
          <p:nvPr/>
        </p:nvSpPr>
        <p:spPr>
          <a:xfrm>
            <a:off x="8743560" y="3877213"/>
            <a:ext cx="3252418" cy="2868689"/>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dirty="0">
                <a:solidFill>
                  <a:schemeClr val="tx2"/>
                </a:solidFill>
              </a:rPr>
              <a:t>Backend Connectivity</a:t>
            </a:r>
          </a:p>
          <a:p>
            <a:pPr marL="280121" indent="-280121">
              <a:spcAft>
                <a:spcPts val="588"/>
              </a:spcAft>
              <a:buFont typeface="Arial" panose="020B0604020202020204" pitchFamily="34" charset="0"/>
              <a:buChar char="•"/>
            </a:pPr>
            <a:r>
              <a:rPr lang="en-US" sz="1568" spc="-49" dirty="0">
                <a:solidFill>
                  <a:schemeClr val="tx2"/>
                </a:solidFill>
              </a:rPr>
              <a:t>Point-to-site for dev / test</a:t>
            </a:r>
          </a:p>
          <a:p>
            <a:pPr marL="168072" indent="-168072">
              <a:spcAft>
                <a:spcPts val="588"/>
              </a:spcAft>
              <a:buFont typeface="Arial" panose="020B0604020202020204" pitchFamily="34" charset="0"/>
              <a:buChar char="•"/>
            </a:pPr>
            <a:endParaRPr lang="en-US" sz="588" spc="-49" dirty="0">
              <a:solidFill>
                <a:schemeClr val="tx2"/>
              </a:solidFill>
            </a:endParaRPr>
          </a:p>
          <a:p>
            <a:pPr marL="280121" indent="-280121">
              <a:spcAft>
                <a:spcPts val="588"/>
              </a:spcAft>
              <a:buFont typeface="Arial" panose="020B0604020202020204" pitchFamily="34" charset="0"/>
              <a:buChar char="•"/>
            </a:pPr>
            <a:r>
              <a:rPr lang="en-US" sz="1568" spc="-49" dirty="0">
                <a:solidFill>
                  <a:schemeClr val="tx2"/>
                </a:solidFill>
              </a:rPr>
              <a:t>VPN Gateways for secure site-to-site connectivity</a:t>
            </a:r>
          </a:p>
          <a:p>
            <a:pPr marL="168072" indent="-168072">
              <a:spcAft>
                <a:spcPts val="588"/>
              </a:spcAft>
              <a:buFont typeface="Arial" panose="020B0604020202020204" pitchFamily="34" charset="0"/>
              <a:buChar char="•"/>
            </a:pPr>
            <a:endParaRPr lang="en-US" sz="588" spc="-49" dirty="0">
              <a:solidFill>
                <a:schemeClr val="tx2"/>
              </a:solidFill>
            </a:endParaRPr>
          </a:p>
          <a:p>
            <a:pPr marL="280121" indent="-280121">
              <a:spcAft>
                <a:spcPts val="588"/>
              </a:spcAft>
              <a:buFont typeface="Arial" panose="020B0604020202020204" pitchFamily="34" charset="0"/>
              <a:buChar char="•"/>
            </a:pPr>
            <a:r>
              <a:rPr lang="en-US" sz="1568" spc="-49" dirty="0">
                <a:solidFill>
                  <a:schemeClr val="tx2"/>
                </a:solidFill>
              </a:rPr>
              <a:t>ExpressRoute for private enterprise grade connectivity</a:t>
            </a:r>
          </a:p>
        </p:txBody>
      </p:sp>
      <p:grpSp>
        <p:nvGrpSpPr>
          <p:cNvPr id="30" name="Group 29"/>
          <p:cNvGrpSpPr/>
          <p:nvPr/>
        </p:nvGrpSpPr>
        <p:grpSpPr>
          <a:xfrm>
            <a:off x="4471012" y="3772040"/>
            <a:ext cx="3769251" cy="3085474"/>
            <a:chOff x="4560665" y="3847181"/>
            <a:chExt cx="3844832" cy="3147344"/>
          </a:xfrm>
        </p:grpSpPr>
        <p:grpSp>
          <p:nvGrpSpPr>
            <p:cNvPr id="4" name="Group 3"/>
            <p:cNvGrpSpPr/>
            <p:nvPr/>
          </p:nvGrpSpPr>
          <p:grpSpPr>
            <a:xfrm>
              <a:off x="4560665" y="3847181"/>
              <a:ext cx="3844832" cy="3147344"/>
              <a:chOff x="4560665" y="3847181"/>
              <a:chExt cx="3844832" cy="3147344"/>
            </a:xfrm>
          </p:grpSpPr>
          <p:grpSp>
            <p:nvGrpSpPr>
              <p:cNvPr id="56" name="Group 55"/>
              <p:cNvGrpSpPr/>
              <p:nvPr/>
            </p:nvGrpSpPr>
            <p:grpSpPr>
              <a:xfrm>
                <a:off x="4560665" y="4697156"/>
                <a:ext cx="1893511" cy="2297369"/>
                <a:chOff x="1078644" y="2944892"/>
                <a:chExt cx="2747571" cy="3760255"/>
              </a:xfrm>
            </p:grpSpPr>
            <p:sp>
              <p:nvSpPr>
                <p:cNvPr id="57" name="Rectangle 10"/>
                <p:cNvSpPr>
                  <a:spLocks noChangeArrowheads="1"/>
                </p:cNvSpPr>
                <p:nvPr/>
              </p:nvSpPr>
              <p:spPr bwMode="auto">
                <a:xfrm>
                  <a:off x="2513539" y="4675020"/>
                  <a:ext cx="85713" cy="103174"/>
                </a:xfrm>
                <a:prstGeom prst="rect">
                  <a:avLst/>
                </a:prstGeom>
                <a:solidFill>
                  <a:srgbClr val="4EC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58" name="Rectangle 11"/>
                <p:cNvSpPr>
                  <a:spLocks noChangeArrowheads="1"/>
                </p:cNvSpPr>
                <p:nvPr/>
              </p:nvSpPr>
              <p:spPr bwMode="auto">
                <a:xfrm>
                  <a:off x="2513539" y="4675020"/>
                  <a:ext cx="85713" cy="10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59" name="Rectangle 21"/>
                <p:cNvSpPr>
                  <a:spLocks noChangeArrowheads="1"/>
                </p:cNvSpPr>
                <p:nvPr/>
              </p:nvSpPr>
              <p:spPr bwMode="auto">
                <a:xfrm>
                  <a:off x="2427827" y="3332186"/>
                  <a:ext cx="85713" cy="103174"/>
                </a:xfrm>
                <a:prstGeom prst="rect">
                  <a:avLst/>
                </a:prstGeom>
                <a:solidFill>
                  <a:srgbClr val="4EC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62"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64" name="Rectangle 26"/>
                <p:cNvSpPr>
                  <a:spLocks noChangeArrowheads="1"/>
                </p:cNvSpPr>
                <p:nvPr/>
              </p:nvSpPr>
              <p:spPr bwMode="auto">
                <a:xfrm>
                  <a:off x="2427825" y="4141696"/>
                  <a:ext cx="196822" cy="2563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66" name="Rectangle 27"/>
                <p:cNvSpPr>
                  <a:spLocks noChangeArrowheads="1"/>
                </p:cNvSpPr>
                <p:nvPr/>
              </p:nvSpPr>
              <p:spPr bwMode="auto">
                <a:xfrm>
                  <a:off x="2427825" y="4141696"/>
                  <a:ext cx="196822" cy="256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67"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68"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69" name="Rectangle 30"/>
                <p:cNvSpPr>
                  <a:spLocks noChangeArrowheads="1"/>
                </p:cNvSpPr>
                <p:nvPr/>
              </p:nvSpPr>
              <p:spPr bwMode="auto">
                <a:xfrm>
                  <a:off x="2770677" y="4338518"/>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71" name="Rectangle 31"/>
                <p:cNvSpPr>
                  <a:spLocks noChangeArrowheads="1"/>
                </p:cNvSpPr>
                <p:nvPr/>
              </p:nvSpPr>
              <p:spPr bwMode="auto">
                <a:xfrm>
                  <a:off x="3019880" y="4338518"/>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72" name="Rectangle 32"/>
                <p:cNvSpPr>
                  <a:spLocks noChangeArrowheads="1"/>
                </p:cNvSpPr>
                <p:nvPr/>
              </p:nvSpPr>
              <p:spPr bwMode="auto">
                <a:xfrm>
                  <a:off x="3019880" y="4338518"/>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73" name="Rectangle 33"/>
                <p:cNvSpPr>
                  <a:spLocks noChangeArrowheads="1"/>
                </p:cNvSpPr>
                <p:nvPr/>
              </p:nvSpPr>
              <p:spPr bwMode="auto">
                <a:xfrm>
                  <a:off x="3269082" y="4338518"/>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75" name="Rectangle 34"/>
                <p:cNvSpPr>
                  <a:spLocks noChangeArrowheads="1"/>
                </p:cNvSpPr>
                <p:nvPr/>
              </p:nvSpPr>
              <p:spPr bwMode="auto">
                <a:xfrm>
                  <a:off x="3269082" y="4338518"/>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76" name="Rectangle 35"/>
                <p:cNvSpPr>
                  <a:spLocks noChangeArrowheads="1"/>
                </p:cNvSpPr>
                <p:nvPr/>
              </p:nvSpPr>
              <p:spPr bwMode="auto">
                <a:xfrm>
                  <a:off x="3508760" y="4338518"/>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77" name="Rectangle 36"/>
                <p:cNvSpPr>
                  <a:spLocks noChangeArrowheads="1"/>
                </p:cNvSpPr>
                <p:nvPr/>
              </p:nvSpPr>
              <p:spPr bwMode="auto">
                <a:xfrm>
                  <a:off x="3508760" y="4338518"/>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78" name="Rectangle 37"/>
                <p:cNvSpPr>
                  <a:spLocks noChangeArrowheads="1"/>
                </p:cNvSpPr>
                <p:nvPr/>
              </p:nvSpPr>
              <p:spPr bwMode="auto">
                <a:xfrm>
                  <a:off x="2770677" y="4881367"/>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79" name="Rectangle 38"/>
                <p:cNvSpPr>
                  <a:spLocks noChangeArrowheads="1"/>
                </p:cNvSpPr>
                <p:nvPr/>
              </p:nvSpPr>
              <p:spPr bwMode="auto">
                <a:xfrm>
                  <a:off x="2770677"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0" name="Rectangle 39"/>
                <p:cNvSpPr>
                  <a:spLocks noChangeArrowheads="1"/>
                </p:cNvSpPr>
                <p:nvPr/>
              </p:nvSpPr>
              <p:spPr bwMode="auto">
                <a:xfrm>
                  <a:off x="3019880" y="4881367"/>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1" name="Rectangle 40"/>
                <p:cNvSpPr>
                  <a:spLocks noChangeArrowheads="1"/>
                </p:cNvSpPr>
                <p:nvPr/>
              </p:nvSpPr>
              <p:spPr bwMode="auto">
                <a:xfrm>
                  <a:off x="3019880"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2" name="Rectangle 41"/>
                <p:cNvSpPr>
                  <a:spLocks noChangeArrowheads="1"/>
                </p:cNvSpPr>
                <p:nvPr/>
              </p:nvSpPr>
              <p:spPr bwMode="auto">
                <a:xfrm>
                  <a:off x="3269082" y="4881367"/>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3" name="Rectangle 42"/>
                <p:cNvSpPr>
                  <a:spLocks noChangeArrowheads="1"/>
                </p:cNvSpPr>
                <p:nvPr/>
              </p:nvSpPr>
              <p:spPr bwMode="auto">
                <a:xfrm>
                  <a:off x="3269082"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4" name="Rectangle 43"/>
                <p:cNvSpPr>
                  <a:spLocks noChangeArrowheads="1"/>
                </p:cNvSpPr>
                <p:nvPr/>
              </p:nvSpPr>
              <p:spPr bwMode="auto">
                <a:xfrm>
                  <a:off x="3508760" y="4881367"/>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5" name="Rectangle 44"/>
                <p:cNvSpPr>
                  <a:spLocks noChangeArrowheads="1"/>
                </p:cNvSpPr>
                <p:nvPr/>
              </p:nvSpPr>
              <p:spPr bwMode="auto">
                <a:xfrm>
                  <a:off x="3508760"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6" name="Rectangle 45"/>
                <p:cNvSpPr>
                  <a:spLocks noChangeArrowheads="1"/>
                </p:cNvSpPr>
                <p:nvPr/>
              </p:nvSpPr>
              <p:spPr bwMode="auto">
                <a:xfrm>
                  <a:off x="2770677" y="5422628"/>
                  <a:ext cx="138092"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7" name="Rectangle 46"/>
                <p:cNvSpPr>
                  <a:spLocks noChangeArrowheads="1"/>
                </p:cNvSpPr>
                <p:nvPr/>
              </p:nvSpPr>
              <p:spPr bwMode="auto">
                <a:xfrm>
                  <a:off x="2770677"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8" name="Rectangle 47"/>
                <p:cNvSpPr>
                  <a:spLocks noChangeArrowheads="1"/>
                </p:cNvSpPr>
                <p:nvPr/>
              </p:nvSpPr>
              <p:spPr bwMode="auto">
                <a:xfrm>
                  <a:off x="3019880" y="5422628"/>
                  <a:ext cx="128569"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89" name="Rectangle 48"/>
                <p:cNvSpPr>
                  <a:spLocks noChangeArrowheads="1"/>
                </p:cNvSpPr>
                <p:nvPr/>
              </p:nvSpPr>
              <p:spPr bwMode="auto">
                <a:xfrm>
                  <a:off x="3019880"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0" name="Rectangle 49"/>
                <p:cNvSpPr>
                  <a:spLocks noChangeArrowheads="1"/>
                </p:cNvSpPr>
                <p:nvPr/>
              </p:nvSpPr>
              <p:spPr bwMode="auto">
                <a:xfrm>
                  <a:off x="3269082" y="5422628"/>
                  <a:ext cx="128569"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1" name="Rectangle 50"/>
                <p:cNvSpPr>
                  <a:spLocks noChangeArrowheads="1"/>
                </p:cNvSpPr>
                <p:nvPr/>
              </p:nvSpPr>
              <p:spPr bwMode="auto">
                <a:xfrm>
                  <a:off x="3269082"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2" name="Rectangle 51"/>
                <p:cNvSpPr>
                  <a:spLocks noChangeArrowheads="1"/>
                </p:cNvSpPr>
                <p:nvPr/>
              </p:nvSpPr>
              <p:spPr bwMode="auto">
                <a:xfrm>
                  <a:off x="3508760" y="5422628"/>
                  <a:ext cx="138092"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3" name="Rectangle 52"/>
                <p:cNvSpPr>
                  <a:spLocks noChangeArrowheads="1"/>
                </p:cNvSpPr>
                <p:nvPr/>
              </p:nvSpPr>
              <p:spPr bwMode="auto">
                <a:xfrm>
                  <a:off x="3508760"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4" name="Rectangle 53"/>
                <p:cNvSpPr>
                  <a:spLocks noChangeArrowheads="1"/>
                </p:cNvSpPr>
                <p:nvPr/>
              </p:nvSpPr>
              <p:spPr bwMode="auto">
                <a:xfrm>
                  <a:off x="2770677" y="5957539"/>
                  <a:ext cx="138092"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5" name="Rectangle 54"/>
                <p:cNvSpPr>
                  <a:spLocks noChangeArrowheads="1"/>
                </p:cNvSpPr>
                <p:nvPr/>
              </p:nvSpPr>
              <p:spPr bwMode="auto">
                <a:xfrm>
                  <a:off x="2770677"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6" name="Rectangle 55"/>
                <p:cNvSpPr>
                  <a:spLocks noChangeArrowheads="1"/>
                </p:cNvSpPr>
                <p:nvPr/>
              </p:nvSpPr>
              <p:spPr bwMode="auto">
                <a:xfrm>
                  <a:off x="3019880" y="5957539"/>
                  <a:ext cx="128569"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7" name="Rectangle 56"/>
                <p:cNvSpPr>
                  <a:spLocks noChangeArrowheads="1"/>
                </p:cNvSpPr>
                <p:nvPr/>
              </p:nvSpPr>
              <p:spPr bwMode="auto">
                <a:xfrm>
                  <a:off x="3019880"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8" name="Rectangle 57"/>
                <p:cNvSpPr>
                  <a:spLocks noChangeArrowheads="1"/>
                </p:cNvSpPr>
                <p:nvPr/>
              </p:nvSpPr>
              <p:spPr bwMode="auto">
                <a:xfrm>
                  <a:off x="3269082" y="5957539"/>
                  <a:ext cx="128569"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99" name="Rectangle 58"/>
                <p:cNvSpPr>
                  <a:spLocks noChangeArrowheads="1"/>
                </p:cNvSpPr>
                <p:nvPr/>
              </p:nvSpPr>
              <p:spPr bwMode="auto">
                <a:xfrm>
                  <a:off x="3269082"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0" name="Rectangle 59"/>
                <p:cNvSpPr>
                  <a:spLocks noChangeArrowheads="1"/>
                </p:cNvSpPr>
                <p:nvPr/>
              </p:nvSpPr>
              <p:spPr bwMode="auto">
                <a:xfrm>
                  <a:off x="3508760" y="5957539"/>
                  <a:ext cx="138092"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1" name="Rectangle 60"/>
                <p:cNvSpPr>
                  <a:spLocks noChangeArrowheads="1"/>
                </p:cNvSpPr>
                <p:nvPr/>
              </p:nvSpPr>
              <p:spPr bwMode="auto">
                <a:xfrm>
                  <a:off x="3508760"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2" name="Rectangle 61"/>
                <p:cNvSpPr>
                  <a:spLocks noChangeArrowheads="1"/>
                </p:cNvSpPr>
                <p:nvPr/>
              </p:nvSpPr>
              <p:spPr bwMode="auto">
                <a:xfrm>
                  <a:off x="2443699" y="4071857"/>
                  <a:ext cx="1382516" cy="77777"/>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3" name="Rectangle 62"/>
                <p:cNvSpPr>
                  <a:spLocks noChangeArrowheads="1"/>
                </p:cNvSpPr>
                <p:nvPr/>
              </p:nvSpPr>
              <p:spPr bwMode="auto">
                <a:xfrm>
                  <a:off x="2443699" y="4029001"/>
                  <a:ext cx="1382516" cy="777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4"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5"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6"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7"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8"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09"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0"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1"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2" name="Rectangle 71"/>
                <p:cNvSpPr>
                  <a:spLocks noChangeArrowheads="1"/>
                </p:cNvSpPr>
                <p:nvPr/>
              </p:nvSpPr>
              <p:spPr bwMode="auto">
                <a:xfrm>
                  <a:off x="2770677" y="4881367"/>
                  <a:ext cx="138092"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3" name="Rectangle 72"/>
                <p:cNvSpPr>
                  <a:spLocks noChangeArrowheads="1"/>
                </p:cNvSpPr>
                <p:nvPr/>
              </p:nvSpPr>
              <p:spPr bwMode="auto">
                <a:xfrm>
                  <a:off x="2770677"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4" name="Rectangle 73"/>
                <p:cNvSpPr>
                  <a:spLocks noChangeArrowheads="1"/>
                </p:cNvSpPr>
                <p:nvPr/>
              </p:nvSpPr>
              <p:spPr bwMode="auto">
                <a:xfrm>
                  <a:off x="3019880" y="4881367"/>
                  <a:ext cx="128569"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5" name="Rectangle 74"/>
                <p:cNvSpPr>
                  <a:spLocks noChangeArrowheads="1"/>
                </p:cNvSpPr>
                <p:nvPr/>
              </p:nvSpPr>
              <p:spPr bwMode="auto">
                <a:xfrm>
                  <a:off x="3019880"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6" name="Rectangle 75"/>
                <p:cNvSpPr>
                  <a:spLocks noChangeArrowheads="1"/>
                </p:cNvSpPr>
                <p:nvPr/>
              </p:nvSpPr>
              <p:spPr bwMode="auto">
                <a:xfrm>
                  <a:off x="3269082" y="4881367"/>
                  <a:ext cx="128569"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7" name="Rectangle 76"/>
                <p:cNvSpPr>
                  <a:spLocks noChangeArrowheads="1"/>
                </p:cNvSpPr>
                <p:nvPr/>
              </p:nvSpPr>
              <p:spPr bwMode="auto">
                <a:xfrm>
                  <a:off x="3269082"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8" name="Rectangle 77"/>
                <p:cNvSpPr>
                  <a:spLocks noChangeArrowheads="1"/>
                </p:cNvSpPr>
                <p:nvPr/>
              </p:nvSpPr>
              <p:spPr bwMode="auto">
                <a:xfrm>
                  <a:off x="3508760" y="4881367"/>
                  <a:ext cx="138092"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19" name="Rectangle 78"/>
                <p:cNvSpPr>
                  <a:spLocks noChangeArrowheads="1"/>
                </p:cNvSpPr>
                <p:nvPr/>
              </p:nvSpPr>
              <p:spPr bwMode="auto">
                <a:xfrm>
                  <a:off x="3508760"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0" name="Rectangle 79"/>
                <p:cNvSpPr>
                  <a:spLocks noChangeArrowheads="1"/>
                </p:cNvSpPr>
                <p:nvPr/>
              </p:nvSpPr>
              <p:spPr bwMode="auto">
                <a:xfrm>
                  <a:off x="2770677" y="5422628"/>
                  <a:ext cx="138092"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1" name="Rectangle 80"/>
                <p:cNvSpPr>
                  <a:spLocks noChangeArrowheads="1"/>
                </p:cNvSpPr>
                <p:nvPr/>
              </p:nvSpPr>
              <p:spPr bwMode="auto">
                <a:xfrm>
                  <a:off x="2770677"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2" name="Rectangle 81"/>
                <p:cNvSpPr>
                  <a:spLocks noChangeArrowheads="1"/>
                </p:cNvSpPr>
                <p:nvPr/>
              </p:nvSpPr>
              <p:spPr bwMode="auto">
                <a:xfrm>
                  <a:off x="3019880" y="5422628"/>
                  <a:ext cx="128569"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3" name="Rectangle 82"/>
                <p:cNvSpPr>
                  <a:spLocks noChangeArrowheads="1"/>
                </p:cNvSpPr>
                <p:nvPr/>
              </p:nvSpPr>
              <p:spPr bwMode="auto">
                <a:xfrm>
                  <a:off x="3019880"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4" name="Rectangle 83"/>
                <p:cNvSpPr>
                  <a:spLocks noChangeArrowheads="1"/>
                </p:cNvSpPr>
                <p:nvPr/>
              </p:nvSpPr>
              <p:spPr bwMode="auto">
                <a:xfrm>
                  <a:off x="3269082" y="5422628"/>
                  <a:ext cx="128569"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5" name="Rectangle 84"/>
                <p:cNvSpPr>
                  <a:spLocks noChangeArrowheads="1"/>
                </p:cNvSpPr>
                <p:nvPr/>
              </p:nvSpPr>
              <p:spPr bwMode="auto">
                <a:xfrm>
                  <a:off x="3269082"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6" name="Rectangle 85"/>
                <p:cNvSpPr>
                  <a:spLocks noChangeArrowheads="1"/>
                </p:cNvSpPr>
                <p:nvPr/>
              </p:nvSpPr>
              <p:spPr bwMode="auto">
                <a:xfrm>
                  <a:off x="3508760" y="5422628"/>
                  <a:ext cx="138092"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7" name="Rectangle 86"/>
                <p:cNvSpPr>
                  <a:spLocks noChangeArrowheads="1"/>
                </p:cNvSpPr>
                <p:nvPr/>
              </p:nvSpPr>
              <p:spPr bwMode="auto">
                <a:xfrm>
                  <a:off x="3508760"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8" name="Rectangle 87"/>
                <p:cNvSpPr>
                  <a:spLocks noChangeArrowheads="1"/>
                </p:cNvSpPr>
                <p:nvPr/>
              </p:nvSpPr>
              <p:spPr bwMode="auto">
                <a:xfrm>
                  <a:off x="2770677" y="5957539"/>
                  <a:ext cx="138092"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29" name="Rectangle 88"/>
                <p:cNvSpPr>
                  <a:spLocks noChangeArrowheads="1"/>
                </p:cNvSpPr>
                <p:nvPr/>
              </p:nvSpPr>
              <p:spPr bwMode="auto">
                <a:xfrm>
                  <a:off x="2770677"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0" name="Rectangle 89"/>
                <p:cNvSpPr>
                  <a:spLocks noChangeArrowheads="1"/>
                </p:cNvSpPr>
                <p:nvPr/>
              </p:nvSpPr>
              <p:spPr bwMode="auto">
                <a:xfrm>
                  <a:off x="3019880" y="5957539"/>
                  <a:ext cx="128569"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1" name="Rectangle 90"/>
                <p:cNvSpPr>
                  <a:spLocks noChangeArrowheads="1"/>
                </p:cNvSpPr>
                <p:nvPr/>
              </p:nvSpPr>
              <p:spPr bwMode="auto">
                <a:xfrm>
                  <a:off x="3019880"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2" name="Rectangle 91"/>
                <p:cNvSpPr>
                  <a:spLocks noChangeArrowheads="1"/>
                </p:cNvSpPr>
                <p:nvPr/>
              </p:nvSpPr>
              <p:spPr bwMode="auto">
                <a:xfrm>
                  <a:off x="3269082" y="5957539"/>
                  <a:ext cx="128569"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3" name="Rectangle 92"/>
                <p:cNvSpPr>
                  <a:spLocks noChangeArrowheads="1"/>
                </p:cNvSpPr>
                <p:nvPr/>
              </p:nvSpPr>
              <p:spPr bwMode="auto">
                <a:xfrm>
                  <a:off x="3269082"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4" name="Rectangle 93"/>
                <p:cNvSpPr>
                  <a:spLocks noChangeArrowheads="1"/>
                </p:cNvSpPr>
                <p:nvPr/>
              </p:nvSpPr>
              <p:spPr bwMode="auto">
                <a:xfrm>
                  <a:off x="3508760" y="5957539"/>
                  <a:ext cx="138092"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5" name="Rectangle 94"/>
                <p:cNvSpPr>
                  <a:spLocks noChangeArrowheads="1"/>
                </p:cNvSpPr>
                <p:nvPr/>
              </p:nvSpPr>
              <p:spPr bwMode="auto">
                <a:xfrm>
                  <a:off x="3508760"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6" name="Rectangle 95"/>
                <p:cNvSpPr>
                  <a:spLocks noChangeArrowheads="1"/>
                </p:cNvSpPr>
                <p:nvPr/>
              </p:nvSpPr>
              <p:spPr bwMode="auto">
                <a:xfrm>
                  <a:off x="1294512" y="3065525"/>
                  <a:ext cx="1279343" cy="3639622"/>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7" name="Rectangle 96"/>
                <p:cNvSpPr>
                  <a:spLocks noChangeArrowheads="1"/>
                </p:cNvSpPr>
                <p:nvPr/>
              </p:nvSpPr>
              <p:spPr bwMode="auto">
                <a:xfrm>
                  <a:off x="1294512" y="3065525"/>
                  <a:ext cx="1279343" cy="363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8"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39"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0" name="Rectangle 99"/>
                <p:cNvSpPr>
                  <a:spLocks noChangeArrowheads="1"/>
                </p:cNvSpPr>
                <p:nvPr/>
              </p:nvSpPr>
              <p:spPr bwMode="auto">
                <a:xfrm>
                  <a:off x="1113563" y="3056001"/>
                  <a:ext cx="180949" cy="364914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1" name="Rectangle 100"/>
                <p:cNvSpPr>
                  <a:spLocks noChangeArrowheads="1"/>
                </p:cNvSpPr>
                <p:nvPr/>
              </p:nvSpPr>
              <p:spPr bwMode="auto">
                <a:xfrm>
                  <a:off x="1078644" y="2987748"/>
                  <a:ext cx="1546005" cy="77777"/>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2" name="Rectangle 101"/>
                <p:cNvSpPr>
                  <a:spLocks noChangeArrowheads="1"/>
                </p:cNvSpPr>
                <p:nvPr/>
              </p:nvSpPr>
              <p:spPr bwMode="auto">
                <a:xfrm>
                  <a:off x="1078644" y="2944892"/>
                  <a:ext cx="1546005" cy="777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3" name="Rectangle 102"/>
                <p:cNvSpPr>
                  <a:spLocks noChangeArrowheads="1"/>
                </p:cNvSpPr>
                <p:nvPr/>
              </p:nvSpPr>
              <p:spPr bwMode="auto">
                <a:xfrm>
                  <a:off x="1483397"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4" name="Rectangle 103"/>
                <p:cNvSpPr>
                  <a:spLocks noChangeArrowheads="1"/>
                </p:cNvSpPr>
                <p:nvPr/>
              </p:nvSpPr>
              <p:spPr bwMode="auto">
                <a:xfrm>
                  <a:off x="1748473"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5" name="Rectangle 104"/>
                <p:cNvSpPr>
                  <a:spLocks noChangeArrowheads="1"/>
                </p:cNvSpPr>
                <p:nvPr/>
              </p:nvSpPr>
              <p:spPr bwMode="auto">
                <a:xfrm>
                  <a:off x="2015135"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6" name="Rectangle 105"/>
                <p:cNvSpPr>
                  <a:spLocks noChangeArrowheads="1"/>
                </p:cNvSpPr>
                <p:nvPr/>
              </p:nvSpPr>
              <p:spPr bwMode="auto">
                <a:xfrm>
                  <a:off x="2281797"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7" name="Rectangle 106"/>
                <p:cNvSpPr>
                  <a:spLocks noChangeArrowheads="1"/>
                </p:cNvSpPr>
                <p:nvPr/>
              </p:nvSpPr>
              <p:spPr bwMode="auto">
                <a:xfrm>
                  <a:off x="1483397"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8" name="Rectangle 107"/>
                <p:cNvSpPr>
                  <a:spLocks noChangeArrowheads="1"/>
                </p:cNvSpPr>
                <p:nvPr/>
              </p:nvSpPr>
              <p:spPr bwMode="auto">
                <a:xfrm>
                  <a:off x="1748473"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49" name="Rectangle 108"/>
                <p:cNvSpPr>
                  <a:spLocks noChangeArrowheads="1"/>
                </p:cNvSpPr>
                <p:nvPr/>
              </p:nvSpPr>
              <p:spPr bwMode="auto">
                <a:xfrm>
                  <a:off x="2015135"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0" name="Rectangle 109"/>
                <p:cNvSpPr>
                  <a:spLocks noChangeArrowheads="1"/>
                </p:cNvSpPr>
                <p:nvPr/>
              </p:nvSpPr>
              <p:spPr bwMode="auto">
                <a:xfrm>
                  <a:off x="2281797"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1" name="Rectangle 110"/>
                <p:cNvSpPr>
                  <a:spLocks noChangeArrowheads="1"/>
                </p:cNvSpPr>
                <p:nvPr/>
              </p:nvSpPr>
              <p:spPr bwMode="auto">
                <a:xfrm>
                  <a:off x="1483397"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2" name="Rectangle 111"/>
                <p:cNvSpPr>
                  <a:spLocks noChangeArrowheads="1"/>
                </p:cNvSpPr>
                <p:nvPr/>
              </p:nvSpPr>
              <p:spPr bwMode="auto">
                <a:xfrm>
                  <a:off x="1748473"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3" name="Rectangle 112"/>
                <p:cNvSpPr>
                  <a:spLocks noChangeArrowheads="1"/>
                </p:cNvSpPr>
                <p:nvPr/>
              </p:nvSpPr>
              <p:spPr bwMode="auto">
                <a:xfrm>
                  <a:off x="2015135"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4" name="Rectangle 113"/>
                <p:cNvSpPr>
                  <a:spLocks noChangeArrowheads="1"/>
                </p:cNvSpPr>
                <p:nvPr/>
              </p:nvSpPr>
              <p:spPr bwMode="auto">
                <a:xfrm>
                  <a:off x="2281797"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5" name="Rectangle 114"/>
                <p:cNvSpPr>
                  <a:spLocks noChangeArrowheads="1"/>
                </p:cNvSpPr>
                <p:nvPr/>
              </p:nvSpPr>
              <p:spPr bwMode="auto">
                <a:xfrm>
                  <a:off x="1483397"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6" name="Rectangle 115"/>
                <p:cNvSpPr>
                  <a:spLocks noChangeArrowheads="1"/>
                </p:cNvSpPr>
                <p:nvPr/>
              </p:nvSpPr>
              <p:spPr bwMode="auto">
                <a:xfrm>
                  <a:off x="1748473"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7" name="Rectangle 116"/>
                <p:cNvSpPr>
                  <a:spLocks noChangeArrowheads="1"/>
                </p:cNvSpPr>
                <p:nvPr/>
              </p:nvSpPr>
              <p:spPr bwMode="auto">
                <a:xfrm>
                  <a:off x="2015135"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8" name="Rectangle 117"/>
                <p:cNvSpPr>
                  <a:spLocks noChangeArrowheads="1"/>
                </p:cNvSpPr>
                <p:nvPr/>
              </p:nvSpPr>
              <p:spPr bwMode="auto">
                <a:xfrm>
                  <a:off x="2281797"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59" name="Rectangle 118"/>
                <p:cNvSpPr>
                  <a:spLocks noChangeArrowheads="1"/>
                </p:cNvSpPr>
                <p:nvPr/>
              </p:nvSpPr>
              <p:spPr bwMode="auto">
                <a:xfrm>
                  <a:off x="1483397"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60" name="Rectangle 119"/>
                <p:cNvSpPr>
                  <a:spLocks noChangeArrowheads="1"/>
                </p:cNvSpPr>
                <p:nvPr/>
              </p:nvSpPr>
              <p:spPr bwMode="auto">
                <a:xfrm>
                  <a:off x="1748473"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61" name="Rectangle 120"/>
                <p:cNvSpPr>
                  <a:spLocks noChangeArrowheads="1"/>
                </p:cNvSpPr>
                <p:nvPr/>
              </p:nvSpPr>
              <p:spPr bwMode="auto">
                <a:xfrm>
                  <a:off x="2015135"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62" name="Rectangle 121"/>
                <p:cNvSpPr>
                  <a:spLocks noChangeArrowheads="1"/>
                </p:cNvSpPr>
                <p:nvPr/>
              </p:nvSpPr>
              <p:spPr bwMode="auto">
                <a:xfrm>
                  <a:off x="2281797"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63" name="Rectangle 122"/>
                <p:cNvSpPr>
                  <a:spLocks noChangeArrowheads="1"/>
                </p:cNvSpPr>
                <p:nvPr/>
              </p:nvSpPr>
              <p:spPr bwMode="auto">
                <a:xfrm>
                  <a:off x="1483397"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64" name="Rectangle 123"/>
                <p:cNvSpPr>
                  <a:spLocks noChangeArrowheads="1"/>
                </p:cNvSpPr>
                <p:nvPr/>
              </p:nvSpPr>
              <p:spPr bwMode="auto">
                <a:xfrm>
                  <a:off x="1748473"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65" name="Rectangle 124"/>
                <p:cNvSpPr>
                  <a:spLocks noChangeArrowheads="1"/>
                </p:cNvSpPr>
                <p:nvPr/>
              </p:nvSpPr>
              <p:spPr bwMode="auto">
                <a:xfrm>
                  <a:off x="2015135"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66" name="Rectangle 125"/>
                <p:cNvSpPr>
                  <a:spLocks noChangeArrowheads="1"/>
                </p:cNvSpPr>
                <p:nvPr/>
              </p:nvSpPr>
              <p:spPr bwMode="auto">
                <a:xfrm>
                  <a:off x="2281797"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grpSp>
          <p:grpSp>
            <p:nvGrpSpPr>
              <p:cNvPr id="182" name="Group 181"/>
              <p:cNvGrpSpPr/>
              <p:nvPr/>
            </p:nvGrpSpPr>
            <p:grpSpPr>
              <a:xfrm>
                <a:off x="7513821" y="5906451"/>
                <a:ext cx="891676" cy="1088074"/>
                <a:chOff x="1078644" y="2944892"/>
                <a:chExt cx="2747571" cy="3760255"/>
              </a:xfrm>
            </p:grpSpPr>
            <p:sp>
              <p:nvSpPr>
                <p:cNvPr id="183" name="Rectangle 10"/>
                <p:cNvSpPr>
                  <a:spLocks noChangeArrowheads="1"/>
                </p:cNvSpPr>
                <p:nvPr/>
              </p:nvSpPr>
              <p:spPr bwMode="auto">
                <a:xfrm>
                  <a:off x="2513539" y="4675020"/>
                  <a:ext cx="85713" cy="103174"/>
                </a:xfrm>
                <a:prstGeom prst="rect">
                  <a:avLst/>
                </a:prstGeom>
                <a:solidFill>
                  <a:srgbClr val="4EC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84" name="Rectangle 11"/>
                <p:cNvSpPr>
                  <a:spLocks noChangeArrowheads="1"/>
                </p:cNvSpPr>
                <p:nvPr/>
              </p:nvSpPr>
              <p:spPr bwMode="auto">
                <a:xfrm>
                  <a:off x="2513539" y="4675020"/>
                  <a:ext cx="85713" cy="10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85" name="Rectangle 21"/>
                <p:cNvSpPr>
                  <a:spLocks noChangeArrowheads="1"/>
                </p:cNvSpPr>
                <p:nvPr/>
              </p:nvSpPr>
              <p:spPr bwMode="auto">
                <a:xfrm>
                  <a:off x="2427827" y="3332186"/>
                  <a:ext cx="85713" cy="103174"/>
                </a:xfrm>
                <a:prstGeom prst="rect">
                  <a:avLst/>
                </a:prstGeom>
                <a:solidFill>
                  <a:srgbClr val="4EC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86"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87" name="Rectangle 26"/>
                <p:cNvSpPr>
                  <a:spLocks noChangeArrowheads="1"/>
                </p:cNvSpPr>
                <p:nvPr/>
              </p:nvSpPr>
              <p:spPr bwMode="auto">
                <a:xfrm>
                  <a:off x="2427825" y="4141696"/>
                  <a:ext cx="196822" cy="2563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88" name="Rectangle 27"/>
                <p:cNvSpPr>
                  <a:spLocks noChangeArrowheads="1"/>
                </p:cNvSpPr>
                <p:nvPr/>
              </p:nvSpPr>
              <p:spPr bwMode="auto">
                <a:xfrm>
                  <a:off x="2427825" y="4141696"/>
                  <a:ext cx="196822" cy="256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89"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0"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1" name="Rectangle 30"/>
                <p:cNvSpPr>
                  <a:spLocks noChangeArrowheads="1"/>
                </p:cNvSpPr>
                <p:nvPr/>
              </p:nvSpPr>
              <p:spPr bwMode="auto">
                <a:xfrm>
                  <a:off x="2770677" y="4338518"/>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2" name="Rectangle 31"/>
                <p:cNvSpPr>
                  <a:spLocks noChangeArrowheads="1"/>
                </p:cNvSpPr>
                <p:nvPr/>
              </p:nvSpPr>
              <p:spPr bwMode="auto">
                <a:xfrm>
                  <a:off x="3019880" y="4338518"/>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3" name="Rectangle 32"/>
                <p:cNvSpPr>
                  <a:spLocks noChangeArrowheads="1"/>
                </p:cNvSpPr>
                <p:nvPr/>
              </p:nvSpPr>
              <p:spPr bwMode="auto">
                <a:xfrm>
                  <a:off x="3019880" y="4338518"/>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4" name="Rectangle 33"/>
                <p:cNvSpPr>
                  <a:spLocks noChangeArrowheads="1"/>
                </p:cNvSpPr>
                <p:nvPr/>
              </p:nvSpPr>
              <p:spPr bwMode="auto">
                <a:xfrm>
                  <a:off x="3269082" y="4338518"/>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5" name="Rectangle 34"/>
                <p:cNvSpPr>
                  <a:spLocks noChangeArrowheads="1"/>
                </p:cNvSpPr>
                <p:nvPr/>
              </p:nvSpPr>
              <p:spPr bwMode="auto">
                <a:xfrm>
                  <a:off x="3269082" y="4338518"/>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6" name="Rectangle 35"/>
                <p:cNvSpPr>
                  <a:spLocks noChangeArrowheads="1"/>
                </p:cNvSpPr>
                <p:nvPr/>
              </p:nvSpPr>
              <p:spPr bwMode="auto">
                <a:xfrm>
                  <a:off x="3508760" y="4338518"/>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7" name="Rectangle 36"/>
                <p:cNvSpPr>
                  <a:spLocks noChangeArrowheads="1"/>
                </p:cNvSpPr>
                <p:nvPr/>
              </p:nvSpPr>
              <p:spPr bwMode="auto">
                <a:xfrm>
                  <a:off x="3508760" y="4338518"/>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8" name="Rectangle 37"/>
                <p:cNvSpPr>
                  <a:spLocks noChangeArrowheads="1"/>
                </p:cNvSpPr>
                <p:nvPr/>
              </p:nvSpPr>
              <p:spPr bwMode="auto">
                <a:xfrm>
                  <a:off x="2770677" y="4881367"/>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199" name="Rectangle 38"/>
                <p:cNvSpPr>
                  <a:spLocks noChangeArrowheads="1"/>
                </p:cNvSpPr>
                <p:nvPr/>
              </p:nvSpPr>
              <p:spPr bwMode="auto">
                <a:xfrm>
                  <a:off x="2770677"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0" name="Rectangle 39"/>
                <p:cNvSpPr>
                  <a:spLocks noChangeArrowheads="1"/>
                </p:cNvSpPr>
                <p:nvPr/>
              </p:nvSpPr>
              <p:spPr bwMode="auto">
                <a:xfrm>
                  <a:off x="3019880" y="4881367"/>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1" name="Rectangle 40"/>
                <p:cNvSpPr>
                  <a:spLocks noChangeArrowheads="1"/>
                </p:cNvSpPr>
                <p:nvPr/>
              </p:nvSpPr>
              <p:spPr bwMode="auto">
                <a:xfrm>
                  <a:off x="3019880"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2" name="Rectangle 41"/>
                <p:cNvSpPr>
                  <a:spLocks noChangeArrowheads="1"/>
                </p:cNvSpPr>
                <p:nvPr/>
              </p:nvSpPr>
              <p:spPr bwMode="auto">
                <a:xfrm>
                  <a:off x="3269082" y="4881367"/>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3" name="Rectangle 42"/>
                <p:cNvSpPr>
                  <a:spLocks noChangeArrowheads="1"/>
                </p:cNvSpPr>
                <p:nvPr/>
              </p:nvSpPr>
              <p:spPr bwMode="auto">
                <a:xfrm>
                  <a:off x="3269082"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4" name="Rectangle 43"/>
                <p:cNvSpPr>
                  <a:spLocks noChangeArrowheads="1"/>
                </p:cNvSpPr>
                <p:nvPr/>
              </p:nvSpPr>
              <p:spPr bwMode="auto">
                <a:xfrm>
                  <a:off x="3508760" y="4881367"/>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5" name="Rectangle 44"/>
                <p:cNvSpPr>
                  <a:spLocks noChangeArrowheads="1"/>
                </p:cNvSpPr>
                <p:nvPr/>
              </p:nvSpPr>
              <p:spPr bwMode="auto">
                <a:xfrm>
                  <a:off x="3508760"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6" name="Rectangle 45"/>
                <p:cNvSpPr>
                  <a:spLocks noChangeArrowheads="1"/>
                </p:cNvSpPr>
                <p:nvPr/>
              </p:nvSpPr>
              <p:spPr bwMode="auto">
                <a:xfrm>
                  <a:off x="2770677" y="5422628"/>
                  <a:ext cx="138092"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7" name="Rectangle 46"/>
                <p:cNvSpPr>
                  <a:spLocks noChangeArrowheads="1"/>
                </p:cNvSpPr>
                <p:nvPr/>
              </p:nvSpPr>
              <p:spPr bwMode="auto">
                <a:xfrm>
                  <a:off x="2770677"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8" name="Rectangle 47"/>
                <p:cNvSpPr>
                  <a:spLocks noChangeArrowheads="1"/>
                </p:cNvSpPr>
                <p:nvPr/>
              </p:nvSpPr>
              <p:spPr bwMode="auto">
                <a:xfrm>
                  <a:off x="3019880" y="5422628"/>
                  <a:ext cx="128569"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09" name="Rectangle 48"/>
                <p:cNvSpPr>
                  <a:spLocks noChangeArrowheads="1"/>
                </p:cNvSpPr>
                <p:nvPr/>
              </p:nvSpPr>
              <p:spPr bwMode="auto">
                <a:xfrm>
                  <a:off x="3019880"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0" name="Rectangle 49"/>
                <p:cNvSpPr>
                  <a:spLocks noChangeArrowheads="1"/>
                </p:cNvSpPr>
                <p:nvPr/>
              </p:nvSpPr>
              <p:spPr bwMode="auto">
                <a:xfrm>
                  <a:off x="3269082" y="5422628"/>
                  <a:ext cx="128569"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1" name="Rectangle 50"/>
                <p:cNvSpPr>
                  <a:spLocks noChangeArrowheads="1"/>
                </p:cNvSpPr>
                <p:nvPr/>
              </p:nvSpPr>
              <p:spPr bwMode="auto">
                <a:xfrm>
                  <a:off x="3269082"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2" name="Rectangle 51"/>
                <p:cNvSpPr>
                  <a:spLocks noChangeArrowheads="1"/>
                </p:cNvSpPr>
                <p:nvPr/>
              </p:nvSpPr>
              <p:spPr bwMode="auto">
                <a:xfrm>
                  <a:off x="3508760" y="5422628"/>
                  <a:ext cx="138092"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3" name="Rectangle 52"/>
                <p:cNvSpPr>
                  <a:spLocks noChangeArrowheads="1"/>
                </p:cNvSpPr>
                <p:nvPr/>
              </p:nvSpPr>
              <p:spPr bwMode="auto">
                <a:xfrm>
                  <a:off x="3508760"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4" name="Rectangle 53"/>
                <p:cNvSpPr>
                  <a:spLocks noChangeArrowheads="1"/>
                </p:cNvSpPr>
                <p:nvPr/>
              </p:nvSpPr>
              <p:spPr bwMode="auto">
                <a:xfrm>
                  <a:off x="2770677" y="5957539"/>
                  <a:ext cx="138092"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5" name="Rectangle 54"/>
                <p:cNvSpPr>
                  <a:spLocks noChangeArrowheads="1"/>
                </p:cNvSpPr>
                <p:nvPr/>
              </p:nvSpPr>
              <p:spPr bwMode="auto">
                <a:xfrm>
                  <a:off x="2770677"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6" name="Rectangle 55"/>
                <p:cNvSpPr>
                  <a:spLocks noChangeArrowheads="1"/>
                </p:cNvSpPr>
                <p:nvPr/>
              </p:nvSpPr>
              <p:spPr bwMode="auto">
                <a:xfrm>
                  <a:off x="3019880" y="5957539"/>
                  <a:ext cx="128569"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7" name="Rectangle 56"/>
                <p:cNvSpPr>
                  <a:spLocks noChangeArrowheads="1"/>
                </p:cNvSpPr>
                <p:nvPr/>
              </p:nvSpPr>
              <p:spPr bwMode="auto">
                <a:xfrm>
                  <a:off x="3019880"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8" name="Rectangle 57"/>
                <p:cNvSpPr>
                  <a:spLocks noChangeArrowheads="1"/>
                </p:cNvSpPr>
                <p:nvPr/>
              </p:nvSpPr>
              <p:spPr bwMode="auto">
                <a:xfrm>
                  <a:off x="3269082" y="5957539"/>
                  <a:ext cx="128569"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19" name="Rectangle 58"/>
                <p:cNvSpPr>
                  <a:spLocks noChangeArrowheads="1"/>
                </p:cNvSpPr>
                <p:nvPr/>
              </p:nvSpPr>
              <p:spPr bwMode="auto">
                <a:xfrm>
                  <a:off x="3269082"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0" name="Rectangle 59"/>
                <p:cNvSpPr>
                  <a:spLocks noChangeArrowheads="1"/>
                </p:cNvSpPr>
                <p:nvPr/>
              </p:nvSpPr>
              <p:spPr bwMode="auto">
                <a:xfrm>
                  <a:off x="3508760" y="5957539"/>
                  <a:ext cx="138092"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1" name="Rectangle 60"/>
                <p:cNvSpPr>
                  <a:spLocks noChangeArrowheads="1"/>
                </p:cNvSpPr>
                <p:nvPr/>
              </p:nvSpPr>
              <p:spPr bwMode="auto">
                <a:xfrm>
                  <a:off x="3508760"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2" name="Rectangle 61"/>
                <p:cNvSpPr>
                  <a:spLocks noChangeArrowheads="1"/>
                </p:cNvSpPr>
                <p:nvPr/>
              </p:nvSpPr>
              <p:spPr bwMode="auto">
                <a:xfrm>
                  <a:off x="2443699" y="4071857"/>
                  <a:ext cx="1382516" cy="77777"/>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3" name="Rectangle 62"/>
                <p:cNvSpPr>
                  <a:spLocks noChangeArrowheads="1"/>
                </p:cNvSpPr>
                <p:nvPr/>
              </p:nvSpPr>
              <p:spPr bwMode="auto">
                <a:xfrm>
                  <a:off x="2443699" y="4029001"/>
                  <a:ext cx="1382516" cy="777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4"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5"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6"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7"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8"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29"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0"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1"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2" name="Rectangle 71"/>
                <p:cNvSpPr>
                  <a:spLocks noChangeArrowheads="1"/>
                </p:cNvSpPr>
                <p:nvPr/>
              </p:nvSpPr>
              <p:spPr bwMode="auto">
                <a:xfrm>
                  <a:off x="2770677" y="4881367"/>
                  <a:ext cx="138092"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3" name="Rectangle 72"/>
                <p:cNvSpPr>
                  <a:spLocks noChangeArrowheads="1"/>
                </p:cNvSpPr>
                <p:nvPr/>
              </p:nvSpPr>
              <p:spPr bwMode="auto">
                <a:xfrm>
                  <a:off x="2770677"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4" name="Rectangle 73"/>
                <p:cNvSpPr>
                  <a:spLocks noChangeArrowheads="1"/>
                </p:cNvSpPr>
                <p:nvPr/>
              </p:nvSpPr>
              <p:spPr bwMode="auto">
                <a:xfrm>
                  <a:off x="3019880" y="4881367"/>
                  <a:ext cx="128569"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5" name="Rectangle 74"/>
                <p:cNvSpPr>
                  <a:spLocks noChangeArrowheads="1"/>
                </p:cNvSpPr>
                <p:nvPr/>
              </p:nvSpPr>
              <p:spPr bwMode="auto">
                <a:xfrm>
                  <a:off x="3019880"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6" name="Rectangle 75"/>
                <p:cNvSpPr>
                  <a:spLocks noChangeArrowheads="1"/>
                </p:cNvSpPr>
                <p:nvPr/>
              </p:nvSpPr>
              <p:spPr bwMode="auto">
                <a:xfrm>
                  <a:off x="3269082" y="4881367"/>
                  <a:ext cx="128569"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7" name="Rectangle 76"/>
                <p:cNvSpPr>
                  <a:spLocks noChangeArrowheads="1"/>
                </p:cNvSpPr>
                <p:nvPr/>
              </p:nvSpPr>
              <p:spPr bwMode="auto">
                <a:xfrm>
                  <a:off x="3269082"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8" name="Rectangle 77"/>
                <p:cNvSpPr>
                  <a:spLocks noChangeArrowheads="1"/>
                </p:cNvSpPr>
                <p:nvPr/>
              </p:nvSpPr>
              <p:spPr bwMode="auto">
                <a:xfrm>
                  <a:off x="3508760" y="4881367"/>
                  <a:ext cx="138092"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39" name="Rectangle 78"/>
                <p:cNvSpPr>
                  <a:spLocks noChangeArrowheads="1"/>
                </p:cNvSpPr>
                <p:nvPr/>
              </p:nvSpPr>
              <p:spPr bwMode="auto">
                <a:xfrm>
                  <a:off x="3508760"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0" name="Rectangle 79"/>
                <p:cNvSpPr>
                  <a:spLocks noChangeArrowheads="1"/>
                </p:cNvSpPr>
                <p:nvPr/>
              </p:nvSpPr>
              <p:spPr bwMode="auto">
                <a:xfrm>
                  <a:off x="2770677" y="5422628"/>
                  <a:ext cx="138092"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1" name="Rectangle 80"/>
                <p:cNvSpPr>
                  <a:spLocks noChangeArrowheads="1"/>
                </p:cNvSpPr>
                <p:nvPr/>
              </p:nvSpPr>
              <p:spPr bwMode="auto">
                <a:xfrm>
                  <a:off x="2770677"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2" name="Rectangle 81"/>
                <p:cNvSpPr>
                  <a:spLocks noChangeArrowheads="1"/>
                </p:cNvSpPr>
                <p:nvPr/>
              </p:nvSpPr>
              <p:spPr bwMode="auto">
                <a:xfrm>
                  <a:off x="3019880" y="5422628"/>
                  <a:ext cx="128569"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3" name="Rectangle 82"/>
                <p:cNvSpPr>
                  <a:spLocks noChangeArrowheads="1"/>
                </p:cNvSpPr>
                <p:nvPr/>
              </p:nvSpPr>
              <p:spPr bwMode="auto">
                <a:xfrm>
                  <a:off x="3019880"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4" name="Rectangle 83"/>
                <p:cNvSpPr>
                  <a:spLocks noChangeArrowheads="1"/>
                </p:cNvSpPr>
                <p:nvPr/>
              </p:nvSpPr>
              <p:spPr bwMode="auto">
                <a:xfrm>
                  <a:off x="3269082" y="5422628"/>
                  <a:ext cx="128569"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5" name="Rectangle 84"/>
                <p:cNvSpPr>
                  <a:spLocks noChangeArrowheads="1"/>
                </p:cNvSpPr>
                <p:nvPr/>
              </p:nvSpPr>
              <p:spPr bwMode="auto">
                <a:xfrm>
                  <a:off x="3269082"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6" name="Rectangle 85"/>
                <p:cNvSpPr>
                  <a:spLocks noChangeArrowheads="1"/>
                </p:cNvSpPr>
                <p:nvPr/>
              </p:nvSpPr>
              <p:spPr bwMode="auto">
                <a:xfrm>
                  <a:off x="3508760" y="5422628"/>
                  <a:ext cx="138092"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7" name="Rectangle 86"/>
                <p:cNvSpPr>
                  <a:spLocks noChangeArrowheads="1"/>
                </p:cNvSpPr>
                <p:nvPr/>
              </p:nvSpPr>
              <p:spPr bwMode="auto">
                <a:xfrm>
                  <a:off x="3508760"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8" name="Rectangle 87"/>
                <p:cNvSpPr>
                  <a:spLocks noChangeArrowheads="1"/>
                </p:cNvSpPr>
                <p:nvPr/>
              </p:nvSpPr>
              <p:spPr bwMode="auto">
                <a:xfrm>
                  <a:off x="2770677" y="5957539"/>
                  <a:ext cx="138092"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49" name="Rectangle 88"/>
                <p:cNvSpPr>
                  <a:spLocks noChangeArrowheads="1"/>
                </p:cNvSpPr>
                <p:nvPr/>
              </p:nvSpPr>
              <p:spPr bwMode="auto">
                <a:xfrm>
                  <a:off x="2770677"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0" name="Rectangle 89"/>
                <p:cNvSpPr>
                  <a:spLocks noChangeArrowheads="1"/>
                </p:cNvSpPr>
                <p:nvPr/>
              </p:nvSpPr>
              <p:spPr bwMode="auto">
                <a:xfrm>
                  <a:off x="3019880" y="5957539"/>
                  <a:ext cx="128569"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1" name="Rectangle 90"/>
                <p:cNvSpPr>
                  <a:spLocks noChangeArrowheads="1"/>
                </p:cNvSpPr>
                <p:nvPr/>
              </p:nvSpPr>
              <p:spPr bwMode="auto">
                <a:xfrm>
                  <a:off x="3019880"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2" name="Rectangle 91"/>
                <p:cNvSpPr>
                  <a:spLocks noChangeArrowheads="1"/>
                </p:cNvSpPr>
                <p:nvPr/>
              </p:nvSpPr>
              <p:spPr bwMode="auto">
                <a:xfrm>
                  <a:off x="3269082" y="5957539"/>
                  <a:ext cx="128569"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3" name="Rectangle 92"/>
                <p:cNvSpPr>
                  <a:spLocks noChangeArrowheads="1"/>
                </p:cNvSpPr>
                <p:nvPr/>
              </p:nvSpPr>
              <p:spPr bwMode="auto">
                <a:xfrm>
                  <a:off x="3269082"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4" name="Rectangle 93"/>
                <p:cNvSpPr>
                  <a:spLocks noChangeArrowheads="1"/>
                </p:cNvSpPr>
                <p:nvPr/>
              </p:nvSpPr>
              <p:spPr bwMode="auto">
                <a:xfrm>
                  <a:off x="3508760" y="5957539"/>
                  <a:ext cx="138092"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5" name="Rectangle 94"/>
                <p:cNvSpPr>
                  <a:spLocks noChangeArrowheads="1"/>
                </p:cNvSpPr>
                <p:nvPr/>
              </p:nvSpPr>
              <p:spPr bwMode="auto">
                <a:xfrm>
                  <a:off x="3508760"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6" name="Rectangle 95"/>
                <p:cNvSpPr>
                  <a:spLocks noChangeArrowheads="1"/>
                </p:cNvSpPr>
                <p:nvPr/>
              </p:nvSpPr>
              <p:spPr bwMode="auto">
                <a:xfrm>
                  <a:off x="1294512" y="3065525"/>
                  <a:ext cx="1279343" cy="3639622"/>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7" name="Rectangle 96"/>
                <p:cNvSpPr>
                  <a:spLocks noChangeArrowheads="1"/>
                </p:cNvSpPr>
                <p:nvPr/>
              </p:nvSpPr>
              <p:spPr bwMode="auto">
                <a:xfrm>
                  <a:off x="1294512" y="3065525"/>
                  <a:ext cx="1279343" cy="363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8"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59"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0" name="Rectangle 99"/>
                <p:cNvSpPr>
                  <a:spLocks noChangeArrowheads="1"/>
                </p:cNvSpPr>
                <p:nvPr/>
              </p:nvSpPr>
              <p:spPr bwMode="auto">
                <a:xfrm>
                  <a:off x="1113563" y="3056001"/>
                  <a:ext cx="180949" cy="364914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1" name="Rectangle 100"/>
                <p:cNvSpPr>
                  <a:spLocks noChangeArrowheads="1"/>
                </p:cNvSpPr>
                <p:nvPr/>
              </p:nvSpPr>
              <p:spPr bwMode="auto">
                <a:xfrm>
                  <a:off x="1078644" y="2987748"/>
                  <a:ext cx="1546005" cy="77777"/>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2" name="Rectangle 101"/>
                <p:cNvSpPr>
                  <a:spLocks noChangeArrowheads="1"/>
                </p:cNvSpPr>
                <p:nvPr/>
              </p:nvSpPr>
              <p:spPr bwMode="auto">
                <a:xfrm>
                  <a:off x="1078644" y="2944892"/>
                  <a:ext cx="1546005" cy="777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3" name="Rectangle 102"/>
                <p:cNvSpPr>
                  <a:spLocks noChangeArrowheads="1"/>
                </p:cNvSpPr>
                <p:nvPr/>
              </p:nvSpPr>
              <p:spPr bwMode="auto">
                <a:xfrm>
                  <a:off x="1483397"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4" name="Rectangle 103"/>
                <p:cNvSpPr>
                  <a:spLocks noChangeArrowheads="1"/>
                </p:cNvSpPr>
                <p:nvPr/>
              </p:nvSpPr>
              <p:spPr bwMode="auto">
                <a:xfrm>
                  <a:off x="1748473"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5" name="Rectangle 104"/>
                <p:cNvSpPr>
                  <a:spLocks noChangeArrowheads="1"/>
                </p:cNvSpPr>
                <p:nvPr/>
              </p:nvSpPr>
              <p:spPr bwMode="auto">
                <a:xfrm>
                  <a:off x="2015135"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6" name="Rectangle 105"/>
                <p:cNvSpPr>
                  <a:spLocks noChangeArrowheads="1"/>
                </p:cNvSpPr>
                <p:nvPr/>
              </p:nvSpPr>
              <p:spPr bwMode="auto">
                <a:xfrm>
                  <a:off x="2281797"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7" name="Rectangle 106"/>
                <p:cNvSpPr>
                  <a:spLocks noChangeArrowheads="1"/>
                </p:cNvSpPr>
                <p:nvPr/>
              </p:nvSpPr>
              <p:spPr bwMode="auto">
                <a:xfrm>
                  <a:off x="1483397"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8" name="Rectangle 107"/>
                <p:cNvSpPr>
                  <a:spLocks noChangeArrowheads="1"/>
                </p:cNvSpPr>
                <p:nvPr/>
              </p:nvSpPr>
              <p:spPr bwMode="auto">
                <a:xfrm>
                  <a:off x="1748473"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69" name="Rectangle 108"/>
                <p:cNvSpPr>
                  <a:spLocks noChangeArrowheads="1"/>
                </p:cNvSpPr>
                <p:nvPr/>
              </p:nvSpPr>
              <p:spPr bwMode="auto">
                <a:xfrm>
                  <a:off x="2015135"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0" name="Rectangle 109"/>
                <p:cNvSpPr>
                  <a:spLocks noChangeArrowheads="1"/>
                </p:cNvSpPr>
                <p:nvPr/>
              </p:nvSpPr>
              <p:spPr bwMode="auto">
                <a:xfrm>
                  <a:off x="2281797"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1" name="Rectangle 110"/>
                <p:cNvSpPr>
                  <a:spLocks noChangeArrowheads="1"/>
                </p:cNvSpPr>
                <p:nvPr/>
              </p:nvSpPr>
              <p:spPr bwMode="auto">
                <a:xfrm>
                  <a:off x="1483397"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2" name="Rectangle 111"/>
                <p:cNvSpPr>
                  <a:spLocks noChangeArrowheads="1"/>
                </p:cNvSpPr>
                <p:nvPr/>
              </p:nvSpPr>
              <p:spPr bwMode="auto">
                <a:xfrm>
                  <a:off x="1748473"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3" name="Rectangle 112"/>
                <p:cNvSpPr>
                  <a:spLocks noChangeArrowheads="1"/>
                </p:cNvSpPr>
                <p:nvPr/>
              </p:nvSpPr>
              <p:spPr bwMode="auto">
                <a:xfrm>
                  <a:off x="2015135"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4" name="Rectangle 113"/>
                <p:cNvSpPr>
                  <a:spLocks noChangeArrowheads="1"/>
                </p:cNvSpPr>
                <p:nvPr/>
              </p:nvSpPr>
              <p:spPr bwMode="auto">
                <a:xfrm>
                  <a:off x="2281797"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5" name="Rectangle 114"/>
                <p:cNvSpPr>
                  <a:spLocks noChangeArrowheads="1"/>
                </p:cNvSpPr>
                <p:nvPr/>
              </p:nvSpPr>
              <p:spPr bwMode="auto">
                <a:xfrm>
                  <a:off x="1483397"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6" name="Rectangle 115"/>
                <p:cNvSpPr>
                  <a:spLocks noChangeArrowheads="1"/>
                </p:cNvSpPr>
                <p:nvPr/>
              </p:nvSpPr>
              <p:spPr bwMode="auto">
                <a:xfrm>
                  <a:off x="1748473"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7" name="Rectangle 116"/>
                <p:cNvSpPr>
                  <a:spLocks noChangeArrowheads="1"/>
                </p:cNvSpPr>
                <p:nvPr/>
              </p:nvSpPr>
              <p:spPr bwMode="auto">
                <a:xfrm>
                  <a:off x="2015135"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8" name="Rectangle 117"/>
                <p:cNvSpPr>
                  <a:spLocks noChangeArrowheads="1"/>
                </p:cNvSpPr>
                <p:nvPr/>
              </p:nvSpPr>
              <p:spPr bwMode="auto">
                <a:xfrm>
                  <a:off x="2281797"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79" name="Rectangle 118"/>
                <p:cNvSpPr>
                  <a:spLocks noChangeArrowheads="1"/>
                </p:cNvSpPr>
                <p:nvPr/>
              </p:nvSpPr>
              <p:spPr bwMode="auto">
                <a:xfrm>
                  <a:off x="1483397"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80" name="Rectangle 119"/>
                <p:cNvSpPr>
                  <a:spLocks noChangeArrowheads="1"/>
                </p:cNvSpPr>
                <p:nvPr/>
              </p:nvSpPr>
              <p:spPr bwMode="auto">
                <a:xfrm>
                  <a:off x="1748473"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81" name="Rectangle 120"/>
                <p:cNvSpPr>
                  <a:spLocks noChangeArrowheads="1"/>
                </p:cNvSpPr>
                <p:nvPr/>
              </p:nvSpPr>
              <p:spPr bwMode="auto">
                <a:xfrm>
                  <a:off x="2015135"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82" name="Rectangle 121"/>
                <p:cNvSpPr>
                  <a:spLocks noChangeArrowheads="1"/>
                </p:cNvSpPr>
                <p:nvPr/>
              </p:nvSpPr>
              <p:spPr bwMode="auto">
                <a:xfrm>
                  <a:off x="2281797"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83" name="Rectangle 122"/>
                <p:cNvSpPr>
                  <a:spLocks noChangeArrowheads="1"/>
                </p:cNvSpPr>
                <p:nvPr/>
              </p:nvSpPr>
              <p:spPr bwMode="auto">
                <a:xfrm>
                  <a:off x="1483397"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84" name="Rectangle 123"/>
                <p:cNvSpPr>
                  <a:spLocks noChangeArrowheads="1"/>
                </p:cNvSpPr>
                <p:nvPr/>
              </p:nvSpPr>
              <p:spPr bwMode="auto">
                <a:xfrm>
                  <a:off x="1748473"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85" name="Rectangle 124"/>
                <p:cNvSpPr>
                  <a:spLocks noChangeArrowheads="1"/>
                </p:cNvSpPr>
                <p:nvPr/>
              </p:nvSpPr>
              <p:spPr bwMode="auto">
                <a:xfrm>
                  <a:off x="2015135"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sp>
              <p:nvSpPr>
                <p:cNvPr id="286" name="Rectangle 125"/>
                <p:cNvSpPr>
                  <a:spLocks noChangeArrowheads="1"/>
                </p:cNvSpPr>
                <p:nvPr/>
              </p:nvSpPr>
              <p:spPr bwMode="auto">
                <a:xfrm>
                  <a:off x="2281797"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chemeClr val="tx2"/>
                    </a:solidFill>
                  </a:endParaRPr>
                </a:p>
              </p:txBody>
            </p:sp>
          </p:grpSp>
          <p:grpSp>
            <p:nvGrpSpPr>
              <p:cNvPr id="3" name="Group 2"/>
              <p:cNvGrpSpPr/>
              <p:nvPr/>
            </p:nvGrpSpPr>
            <p:grpSpPr>
              <a:xfrm>
                <a:off x="5394594" y="3847181"/>
                <a:ext cx="2867236" cy="2372969"/>
                <a:chOff x="5394594" y="3847181"/>
                <a:chExt cx="2867236" cy="2372969"/>
              </a:xfrm>
            </p:grpSpPr>
            <p:sp>
              <p:nvSpPr>
                <p:cNvPr id="70" name="TextBox 69"/>
                <p:cNvSpPr txBox="1"/>
                <p:nvPr/>
              </p:nvSpPr>
              <p:spPr>
                <a:xfrm>
                  <a:off x="5689223" y="4372958"/>
                  <a:ext cx="1703420" cy="498598"/>
                </a:xfrm>
                <a:prstGeom prst="rect">
                  <a:avLst/>
                </a:prstGeom>
                <a:noFill/>
              </p:spPr>
              <p:txBody>
                <a:bodyPr wrap="square" lIns="0" tIns="0" rIns="0" bIns="0" rtlCol="0">
                  <a:spAutoFit/>
                </a:bodyPr>
                <a:lstStyle/>
                <a:p>
                  <a:pPr algn="ctr">
                    <a:lnSpc>
                      <a:spcPct val="90000"/>
                    </a:lnSpc>
                  </a:pPr>
                  <a:r>
                    <a:rPr lang="en-GB" sz="1765" spc="-49" dirty="0">
                      <a:solidFill>
                        <a:schemeClr val="tx2"/>
                      </a:solidFill>
                    </a:rPr>
                    <a:t>S2S</a:t>
                  </a:r>
                </a:p>
                <a:p>
                  <a:pPr algn="ctr">
                    <a:lnSpc>
                      <a:spcPct val="90000"/>
                    </a:lnSpc>
                  </a:pPr>
                  <a:r>
                    <a:rPr lang="en-GB" sz="1765" spc="-49" dirty="0">
                      <a:solidFill>
                        <a:schemeClr val="tx2"/>
                      </a:solidFill>
                    </a:rPr>
                    <a:t>VPN</a:t>
                  </a:r>
                  <a:endParaRPr lang="en-US" sz="1765" spc="-49" dirty="0">
                    <a:solidFill>
                      <a:schemeClr val="tx2"/>
                    </a:solidFill>
                  </a:endParaRPr>
                </a:p>
              </p:txBody>
            </p:sp>
            <p:pic>
              <p:nvPicPr>
                <p:cNvPr id="167" name="Picture 1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4594" y="4262992"/>
                  <a:ext cx="450747" cy="450747"/>
                </a:xfrm>
                <a:prstGeom prst="rect">
                  <a:avLst/>
                </a:prstGeom>
              </p:spPr>
            </p:pic>
            <p:sp>
              <p:nvSpPr>
                <p:cNvPr id="168" name="Up-Down Arrow 167"/>
                <p:cNvSpPr/>
                <p:nvPr/>
              </p:nvSpPr>
              <p:spPr bwMode="auto">
                <a:xfrm>
                  <a:off x="5775337" y="3954462"/>
                  <a:ext cx="519100" cy="1335940"/>
                </a:xfrm>
                <a:prstGeom prst="upDownArrow">
                  <a:avLst>
                    <a:gd name="adj1" fmla="val 48203"/>
                    <a:gd name="adj2" fmla="val 59506"/>
                  </a:avLst>
                </a:prstGeom>
                <a:solidFill>
                  <a:schemeClr val="bg1"/>
                </a:solidFill>
                <a:ln w="762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tx2"/>
                    </a:solidFill>
                  </a:endParaRPr>
                </a:p>
              </p:txBody>
            </p:sp>
            <p:grpSp>
              <p:nvGrpSpPr>
                <p:cNvPr id="169" name="Group 168"/>
                <p:cNvGrpSpPr/>
                <p:nvPr/>
              </p:nvGrpSpPr>
              <p:grpSpPr>
                <a:xfrm rot="10800000">
                  <a:off x="8085347" y="3882482"/>
                  <a:ext cx="176483" cy="2337668"/>
                  <a:chOff x="3157294" y="3889617"/>
                  <a:chExt cx="609600" cy="2469741"/>
                </a:xfrm>
              </p:grpSpPr>
              <p:cxnSp>
                <p:nvCxnSpPr>
                  <p:cNvPr id="170" name="Straight Connector 169"/>
                  <p:cNvCxnSpPr/>
                  <p:nvPr/>
                </p:nvCxnSpPr>
                <p:spPr>
                  <a:xfrm>
                    <a:off x="3465787" y="3889617"/>
                    <a:ext cx="0" cy="2469741"/>
                  </a:xfrm>
                  <a:prstGeom prst="line">
                    <a:avLst/>
                  </a:prstGeom>
                  <a:noFill/>
                  <a:ln w="41275" cap="flat" cmpd="sng" algn="ctr">
                    <a:solidFill>
                      <a:srgbClr val="007DDE"/>
                    </a:solidFill>
                    <a:prstDash val="dashDot"/>
                    <a:miter lim="800000"/>
                  </a:ln>
                  <a:effectLst/>
                </p:spPr>
              </p:cxnSp>
              <p:cxnSp>
                <p:nvCxnSpPr>
                  <p:cNvPr id="171" name="Straight Connector 170"/>
                  <p:cNvCxnSpPr/>
                  <p:nvPr/>
                </p:nvCxnSpPr>
                <p:spPr>
                  <a:xfrm>
                    <a:off x="3157294" y="3889617"/>
                    <a:ext cx="0" cy="2469741"/>
                  </a:xfrm>
                  <a:prstGeom prst="line">
                    <a:avLst/>
                  </a:prstGeom>
                  <a:noFill/>
                  <a:ln w="76200" cap="flat" cmpd="sng" algn="ctr">
                    <a:solidFill>
                      <a:srgbClr val="007DDE"/>
                    </a:solidFill>
                    <a:prstDash val="solid"/>
                    <a:miter lim="800000"/>
                  </a:ln>
                  <a:effectLst/>
                </p:spPr>
              </p:cxnSp>
              <p:cxnSp>
                <p:nvCxnSpPr>
                  <p:cNvPr id="172" name="Straight Connector 171"/>
                  <p:cNvCxnSpPr/>
                  <p:nvPr/>
                </p:nvCxnSpPr>
                <p:spPr>
                  <a:xfrm>
                    <a:off x="3766894" y="3889617"/>
                    <a:ext cx="0" cy="2469741"/>
                  </a:xfrm>
                  <a:prstGeom prst="line">
                    <a:avLst/>
                  </a:prstGeom>
                  <a:noFill/>
                  <a:ln w="76200" cap="flat" cmpd="sng" algn="ctr">
                    <a:solidFill>
                      <a:srgbClr val="007DDE"/>
                    </a:solidFill>
                    <a:prstDash val="solid"/>
                    <a:miter lim="800000"/>
                  </a:ln>
                  <a:effectLst/>
                </p:spPr>
              </p:cxnSp>
            </p:grpSp>
            <p:pic>
              <p:nvPicPr>
                <p:cNvPr id="287" name="Picture 2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8424" y="3847181"/>
                  <a:ext cx="396830" cy="396830"/>
                </a:xfrm>
                <a:prstGeom prst="rect">
                  <a:avLst/>
                </a:prstGeom>
              </p:spPr>
            </p:pic>
          </p:grpSp>
        </p:grpSp>
        <p:sp>
          <p:nvSpPr>
            <p:cNvPr id="288" name="TextBox 287"/>
            <p:cNvSpPr txBox="1"/>
            <p:nvPr/>
          </p:nvSpPr>
          <p:spPr>
            <a:xfrm>
              <a:off x="6478965" y="5579466"/>
              <a:ext cx="1703420" cy="249299"/>
            </a:xfrm>
            <a:prstGeom prst="rect">
              <a:avLst/>
            </a:prstGeom>
            <a:noFill/>
          </p:spPr>
          <p:txBody>
            <a:bodyPr wrap="square" lIns="0" tIns="0" rIns="0" bIns="0" rtlCol="0">
              <a:spAutoFit/>
            </a:bodyPr>
            <a:lstStyle/>
            <a:p>
              <a:pPr algn="ctr">
                <a:lnSpc>
                  <a:spcPct val="90000"/>
                </a:lnSpc>
              </a:pPr>
              <a:r>
                <a:rPr lang="en-GB" sz="1765" spc="-49" dirty="0">
                  <a:solidFill>
                    <a:schemeClr val="tx2"/>
                  </a:solidFill>
                </a:rPr>
                <a:t>ExpressRoute</a:t>
              </a:r>
              <a:endParaRPr lang="en-US" sz="1765" spc="-49" dirty="0">
                <a:solidFill>
                  <a:schemeClr val="tx2"/>
                </a:solidFill>
              </a:endParaRPr>
            </a:p>
          </p:txBody>
        </p:sp>
      </p:grpSp>
    </p:spTree>
    <p:extLst>
      <p:ext uri="{BB962C8B-B14F-4D97-AF65-F5344CB8AC3E}">
        <p14:creationId xmlns:p14="http://schemas.microsoft.com/office/powerpoint/2010/main" val="132026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p:stCondLst>
                              <p:cond delay="250"/>
                            </p:stCondLst>
                            <p:childTnLst>
                              <p:par>
                                <p:cTn id="13" presetID="10" presetClass="entr" presetSubtype="0"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6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600"/>
                                        <p:tgtEl>
                                          <p:spTgt spid="60"/>
                                        </p:tgtEl>
                                      </p:cBhvr>
                                    </p:animEffect>
                                  </p:childTnLst>
                                </p:cTn>
                              </p:par>
                            </p:childTnLst>
                          </p:cTn>
                        </p:par>
                        <p:par>
                          <p:cTn id="30" fill="hold">
                            <p:stCondLst>
                              <p:cond delay="1100"/>
                            </p:stCondLst>
                            <p:childTnLst>
                              <p:par>
                                <p:cTn id="31" presetID="6" presetClass="emph" presetSubtype="0" decel="100000" fill="hold" nodeType="afterEffect">
                                  <p:stCondLst>
                                    <p:cond delay="0"/>
                                  </p:stCondLst>
                                  <p:childTnLst>
                                    <p:animScale>
                                      <p:cBhvr>
                                        <p:cTn id="32" dur="250" fill="hold"/>
                                        <p:tgtEl>
                                          <p:spTgt spid="6"/>
                                        </p:tgtEl>
                                      </p:cBhvr>
                                      <p:by x="110000" y="110000"/>
                                    </p:animScale>
                                  </p:childTnLst>
                                </p:cTn>
                              </p:par>
                              <p:par>
                                <p:cTn id="33" presetID="6" presetClass="emph" presetSubtype="0" decel="100000" fill="hold" nodeType="withEffect">
                                  <p:stCondLst>
                                    <p:cond delay="300"/>
                                  </p:stCondLst>
                                  <p:childTnLst>
                                    <p:animScale>
                                      <p:cBhvr>
                                        <p:cTn id="34" dur="250" fill="hold"/>
                                        <p:tgtEl>
                                          <p:spTgt spid="6"/>
                                        </p:tgtEl>
                                      </p:cBhvr>
                                      <p:by x="91000" y="91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6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60" grpId="0"/>
      <p:bldP spid="61" grpId="0"/>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Virtual Networks</a:t>
            </a:r>
            <a:endParaRPr lang="en-GB" dirty="0"/>
          </a:p>
        </p:txBody>
      </p:sp>
      <p:sp>
        <p:nvSpPr>
          <p:cNvPr id="3" name="Content Placeholder 2"/>
          <p:cNvSpPr>
            <a:spLocks noGrp="1"/>
          </p:cNvSpPr>
          <p:nvPr>
            <p:ph idx="1"/>
          </p:nvPr>
        </p:nvSpPr>
        <p:spPr/>
        <p:txBody>
          <a:bodyPr/>
          <a:lstStyle/>
          <a:p>
            <a:r>
              <a:rPr lang="en-US" dirty="0"/>
              <a:t>Cloud-only virtual networks</a:t>
            </a:r>
          </a:p>
          <a:p>
            <a:pPr lvl="1"/>
            <a:r>
              <a:rPr lang="en-US" dirty="0"/>
              <a:t>Use endpoints to connect to specific services</a:t>
            </a:r>
          </a:p>
          <a:p>
            <a:r>
              <a:rPr lang="en-US" dirty="0"/>
              <a:t>Point-to-site VPNs</a:t>
            </a:r>
          </a:p>
          <a:p>
            <a:pPr lvl="1"/>
            <a:r>
              <a:rPr lang="en-US" dirty="0"/>
              <a:t>Use a VPN to connect from a single computer</a:t>
            </a:r>
          </a:p>
          <a:p>
            <a:r>
              <a:rPr lang="en-US" dirty="0"/>
              <a:t>Site-to-site VPNs</a:t>
            </a:r>
          </a:p>
          <a:p>
            <a:pPr lvl="1"/>
            <a:r>
              <a:rPr lang="en-US" dirty="0"/>
              <a:t>Use a VPN to connect from an </a:t>
            </a:r>
            <a:r>
              <a:rPr lang="en-US" dirty="0" err="1"/>
              <a:t>on-premise</a:t>
            </a:r>
            <a:r>
              <a:rPr lang="en-US" dirty="0"/>
              <a:t> subnet</a:t>
            </a:r>
          </a:p>
          <a:p>
            <a:r>
              <a:rPr lang="en-US" dirty="0"/>
              <a:t>ExpressRoute</a:t>
            </a:r>
          </a:p>
          <a:p>
            <a:pPr lvl="1"/>
            <a:r>
              <a:rPr lang="en-US" dirty="0"/>
              <a:t>Connect directly without going over the Internet</a:t>
            </a:r>
          </a:p>
          <a:p>
            <a:endParaRPr lang="en-US" dirty="0"/>
          </a:p>
        </p:txBody>
      </p:sp>
    </p:spTree>
    <p:extLst>
      <p:ext uri="{BB962C8B-B14F-4D97-AF65-F5344CB8AC3E}">
        <p14:creationId xmlns:p14="http://schemas.microsoft.com/office/powerpoint/2010/main" val="1834080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354996" y="3411349"/>
            <a:ext cx="3825493" cy="3417620"/>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noAutofit/>
          </a:bodyPr>
          <a:lstStyle/>
          <a:p>
            <a:pPr defTabSz="671390">
              <a:lnSpc>
                <a:spcPct val="90000"/>
              </a:lnSpc>
            </a:pPr>
            <a:r>
              <a:rPr lang="en-US" sz="1467" dirty="0">
                <a:gradFill>
                  <a:gsLst>
                    <a:gs pos="1250">
                      <a:srgbClr val="EFEFEF"/>
                    </a:gs>
                    <a:gs pos="10417">
                      <a:srgbClr val="EFEFEF"/>
                    </a:gs>
                  </a:gsLst>
                  <a:lin ang="5400000" scaled="0"/>
                </a:gradFill>
                <a:latin typeface="+mj-lt"/>
                <a:cs typeface="Segoe UI" panose="020B0502040204020203" pitchFamily="34" charset="0"/>
              </a:rPr>
              <a:t>On-premises</a:t>
            </a:r>
          </a:p>
        </p:txBody>
      </p:sp>
      <p:sp>
        <p:nvSpPr>
          <p:cNvPr id="2" name="Rounded Rectangle 1"/>
          <p:cNvSpPr/>
          <p:nvPr/>
        </p:nvSpPr>
        <p:spPr bwMode="auto">
          <a:xfrm>
            <a:off x="2665620" y="3862982"/>
            <a:ext cx="3204243" cy="955871"/>
          </a:xfrm>
          <a:prstGeom prst="roundRect">
            <a:avLst>
              <a:gd name="adj" fmla="val 6387"/>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sp>
        <p:nvSpPr>
          <p:cNvPr id="3" name="TextBox 2"/>
          <p:cNvSpPr txBox="1"/>
          <p:nvPr/>
        </p:nvSpPr>
        <p:spPr>
          <a:xfrm>
            <a:off x="2665621" y="4761013"/>
            <a:ext cx="1332387" cy="420440"/>
          </a:xfrm>
          <a:prstGeom prst="rect">
            <a:avLst/>
          </a:prstGeom>
          <a:noFill/>
        </p:spPr>
        <p:txBody>
          <a:bodyPr wrap="none" lIns="0" tIns="107571" rIns="134464" bIns="107571" rtlCol="0">
            <a:spAutoFit/>
          </a:bodyPr>
          <a:lstStyle/>
          <a:p>
            <a:pPr defTabSz="684936">
              <a:lnSpc>
                <a:spcPct val="90000"/>
              </a:lnSpc>
            </a:pPr>
            <a:r>
              <a:rPr lang="en-US" sz="1467" dirty="0">
                <a:gradFill>
                  <a:gsLst>
                    <a:gs pos="2917">
                      <a:srgbClr val="EFEFEF"/>
                    </a:gs>
                    <a:gs pos="100000">
                      <a:srgbClr val="EFEFEF"/>
                    </a:gs>
                  </a:gsLst>
                  <a:lin ang="5400000" scaled="0"/>
                </a:gradFill>
                <a:latin typeface="+mj-lt"/>
                <a:cs typeface="Segoe UI" panose="020B0502040204020203" pitchFamily="34" charset="0"/>
              </a:rPr>
              <a:t>Your datacenter</a:t>
            </a:r>
          </a:p>
        </p:txBody>
      </p:sp>
      <p:sp>
        <p:nvSpPr>
          <p:cNvPr id="24" name="TextBox 23"/>
          <p:cNvSpPr txBox="1"/>
          <p:nvPr/>
        </p:nvSpPr>
        <p:spPr>
          <a:xfrm>
            <a:off x="2654919" y="5729938"/>
            <a:ext cx="2513403" cy="623636"/>
          </a:xfrm>
          <a:prstGeom prst="rect">
            <a:avLst/>
          </a:prstGeom>
          <a:noFill/>
        </p:spPr>
        <p:txBody>
          <a:bodyPr wrap="square" lIns="0" tIns="107571" rIns="134464" bIns="107571" rtlCol="0">
            <a:spAutoFit/>
          </a:bodyPr>
          <a:lstStyle/>
          <a:p>
            <a:pPr defTabSz="684936">
              <a:lnSpc>
                <a:spcPct val="90000"/>
              </a:lnSpc>
            </a:pPr>
            <a:r>
              <a:rPr lang="en-US" sz="1467" dirty="0">
                <a:gradFill>
                  <a:gsLst>
                    <a:gs pos="2917">
                      <a:srgbClr val="EFEFEF"/>
                    </a:gs>
                    <a:gs pos="100000">
                      <a:srgbClr val="EFEFEF"/>
                    </a:gs>
                  </a:gsLst>
                  <a:lin ang="5400000" scaled="0"/>
                </a:gradFill>
                <a:latin typeface="+mj-lt"/>
                <a:cs typeface="Segoe UI" panose="020B0502040204020203" pitchFamily="34" charset="0"/>
              </a:rPr>
              <a:t>Individual computers behind </a:t>
            </a:r>
            <a:br>
              <a:rPr lang="en-US" sz="1467" dirty="0">
                <a:gradFill>
                  <a:gsLst>
                    <a:gs pos="2917">
                      <a:srgbClr val="EFEFEF"/>
                    </a:gs>
                    <a:gs pos="100000">
                      <a:srgbClr val="EFEFEF"/>
                    </a:gs>
                  </a:gsLst>
                  <a:lin ang="5400000" scaled="0"/>
                </a:gradFill>
                <a:latin typeface="+mj-lt"/>
                <a:cs typeface="Segoe UI" panose="020B0502040204020203" pitchFamily="34" charset="0"/>
              </a:rPr>
            </a:br>
            <a:r>
              <a:rPr lang="en-US" sz="1467" dirty="0">
                <a:gradFill>
                  <a:gsLst>
                    <a:gs pos="2917">
                      <a:srgbClr val="EFEFEF"/>
                    </a:gs>
                    <a:gs pos="100000">
                      <a:srgbClr val="EFEFEF"/>
                    </a:gs>
                  </a:gsLst>
                  <a:lin ang="5400000" scaled="0"/>
                </a:gradFill>
                <a:latin typeface="+mj-lt"/>
                <a:cs typeface="Segoe UI" panose="020B0502040204020203" pitchFamily="34" charset="0"/>
              </a:rPr>
              <a:t>corporate firewall</a:t>
            </a:r>
          </a:p>
        </p:txBody>
      </p:sp>
      <p:grpSp>
        <p:nvGrpSpPr>
          <p:cNvPr id="32" name="Group 31"/>
          <p:cNvGrpSpPr/>
          <p:nvPr/>
        </p:nvGrpSpPr>
        <p:grpSpPr>
          <a:xfrm>
            <a:off x="2737528" y="3931510"/>
            <a:ext cx="1818723" cy="818817"/>
            <a:chOff x="794905" y="2135332"/>
            <a:chExt cx="3406034" cy="1533449"/>
          </a:xfrm>
        </p:grpSpPr>
        <p:pic>
          <p:nvPicPr>
            <p:cNvPr id="20" name="Picture 1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chemeClr val="tx2"/>
            </a:solidFill>
            <a:ln w="63500">
              <a:noFill/>
            </a:ln>
            <a:effectLst/>
          </p:spPr>
        </p:pic>
        <p:pic>
          <p:nvPicPr>
            <p:cNvPr id="21" name="Picture 2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chemeClr val="tx2"/>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chemeClr val="tx2"/>
            </a:solidFill>
            <a:ln w="63500">
              <a:noFill/>
            </a:ln>
            <a:effectLst/>
          </p:spPr>
        </p:pic>
        <p:pic>
          <p:nvPicPr>
            <p:cNvPr id="26" name="Picture 2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chemeClr val="tx2"/>
            </a:solidFill>
            <a:ln w="63500">
              <a:noFill/>
            </a:ln>
            <a:effectLst/>
          </p:spPr>
        </p:pic>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chemeClr val="tx2"/>
            </a:solidFill>
            <a:ln w="63500">
              <a:noFill/>
            </a:ln>
            <a:effectLst/>
          </p:spPr>
        </p:pic>
        <p:pic>
          <p:nvPicPr>
            <p:cNvPr id="28" name="Picture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chemeClr val="tx2"/>
            </a:solidFill>
            <a:ln w="63500">
              <a:noFill/>
            </a:ln>
            <a:effectLst/>
          </p:spPr>
        </p:pic>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chemeClr val="tx2"/>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chemeClr val="tx2"/>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chemeClr val="tx2"/>
            </a:solidFill>
            <a:ln w="63500">
              <a:noFill/>
            </a:ln>
            <a:effectLst/>
          </p:spPr>
        </p:pic>
      </p:grpSp>
      <p:sp>
        <p:nvSpPr>
          <p:cNvPr id="45" name="TextBox 44"/>
          <p:cNvSpPr txBox="1"/>
          <p:nvPr/>
        </p:nvSpPr>
        <p:spPr>
          <a:xfrm>
            <a:off x="6642564" y="5317709"/>
            <a:ext cx="1123162" cy="623636"/>
          </a:xfrm>
          <a:prstGeom prst="rect">
            <a:avLst/>
          </a:prstGeom>
          <a:noFill/>
        </p:spPr>
        <p:txBody>
          <a:bodyPr wrap="none" lIns="0" tIns="107571" rIns="134464" bIns="107571" rtlCol="0">
            <a:spAutoFit/>
          </a:bodyPr>
          <a:lstStyle/>
          <a:p>
            <a:pPr algn="ctr" defTabSz="684936">
              <a:lnSpc>
                <a:spcPct val="90000"/>
              </a:lnSpc>
            </a:pPr>
            <a:r>
              <a:rPr lang="en-US" sz="1467" dirty="0">
                <a:solidFill>
                  <a:schemeClr val="bg1"/>
                </a:solidFill>
                <a:latin typeface="+mj-lt"/>
                <a:cs typeface="Segoe UI" panose="020B0502040204020203" pitchFamily="34" charset="0"/>
              </a:rPr>
              <a:t>Point-to-Site </a:t>
            </a:r>
            <a:br>
              <a:rPr lang="en-US" sz="1467" dirty="0">
                <a:solidFill>
                  <a:schemeClr val="bg1"/>
                </a:solidFill>
                <a:latin typeface="+mj-lt"/>
                <a:cs typeface="Segoe UI" panose="020B0502040204020203" pitchFamily="34" charset="0"/>
              </a:rPr>
            </a:br>
            <a:r>
              <a:rPr lang="en-US" sz="1467" dirty="0">
                <a:solidFill>
                  <a:schemeClr val="bg1"/>
                </a:solidFill>
                <a:latin typeface="+mj-lt"/>
                <a:cs typeface="Segoe UI" panose="020B0502040204020203" pitchFamily="34" charset="0"/>
              </a:rPr>
              <a:t>VPN</a:t>
            </a:r>
          </a:p>
        </p:txBody>
      </p:sp>
      <p:sp>
        <p:nvSpPr>
          <p:cNvPr id="9" name="Oval 8"/>
          <p:cNvSpPr/>
          <p:nvPr/>
        </p:nvSpPr>
        <p:spPr bwMode="auto">
          <a:xfrm>
            <a:off x="4673947" y="3782871"/>
            <a:ext cx="1106460" cy="1106460"/>
          </a:xfrm>
          <a:prstGeom prst="ellipse">
            <a:avLst/>
          </a:prstGeom>
          <a:solidFill>
            <a:srgbClr val="FFFFFF"/>
          </a:solid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sp>
        <p:nvSpPr>
          <p:cNvPr id="46" name="Freeform 52"/>
          <p:cNvSpPr>
            <a:spLocks noEditPoints="1"/>
          </p:cNvSpPr>
          <p:nvPr/>
        </p:nvSpPr>
        <p:spPr bwMode="auto">
          <a:xfrm>
            <a:off x="4843949" y="3894354"/>
            <a:ext cx="766463" cy="572161"/>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tx1"/>
          </a:solidFill>
          <a:ln>
            <a:noFill/>
          </a:ln>
        </p:spPr>
        <p:txBody>
          <a:bodyPr vert="horz" wrap="square" lIns="67232" tIns="33616" rIns="67232" bIns="33616" numCol="1" anchor="t" anchorCtr="0" compatLnSpc="1"/>
          <a:lstStyle/>
          <a:p>
            <a:pPr defTabSz="684936"/>
            <a:endParaRPr lang="en-US" sz="1733" dirty="0">
              <a:solidFill>
                <a:srgbClr val="505050"/>
              </a:solidFill>
              <a:latin typeface="+mj-lt"/>
              <a:cs typeface="Segoe UI" panose="020B0502040204020203" pitchFamily="34" charset="0"/>
            </a:endParaRPr>
          </a:p>
        </p:txBody>
      </p:sp>
      <p:sp>
        <p:nvSpPr>
          <p:cNvPr id="47" name="TextBox 46"/>
          <p:cNvSpPr txBox="1"/>
          <p:nvPr/>
        </p:nvSpPr>
        <p:spPr>
          <a:xfrm>
            <a:off x="4715600" y="4373653"/>
            <a:ext cx="1008936" cy="438842"/>
          </a:xfrm>
          <a:prstGeom prst="rect">
            <a:avLst/>
          </a:prstGeom>
          <a:noFill/>
        </p:spPr>
        <p:txBody>
          <a:bodyPr wrap="none" lIns="134464" tIns="107571" rIns="134464" bIns="107571" rtlCol="0">
            <a:spAutoFit/>
          </a:bodyPr>
          <a:lstStyle/>
          <a:p>
            <a:pPr algn="ctr" defTabSz="684936">
              <a:lnSpc>
                <a:spcPct val="90000"/>
              </a:lnSpc>
            </a:pPr>
            <a:r>
              <a:rPr lang="en-US" sz="800" dirty="0">
                <a:latin typeface="+mj-lt"/>
                <a:cs typeface="Segoe UI" panose="020B0502040204020203" pitchFamily="34" charset="0"/>
              </a:rPr>
              <a:t>Hardware VPN or </a:t>
            </a:r>
            <a:br>
              <a:rPr lang="en-US" sz="800" dirty="0">
                <a:latin typeface="+mj-lt"/>
                <a:cs typeface="Segoe UI" panose="020B0502040204020203" pitchFamily="34" charset="0"/>
              </a:rPr>
            </a:br>
            <a:r>
              <a:rPr lang="en-US" sz="800" dirty="0">
                <a:latin typeface="+mj-lt"/>
                <a:cs typeface="Segoe UI" panose="020B0502040204020203" pitchFamily="34" charset="0"/>
              </a:rPr>
              <a:t>Windows RRAS</a:t>
            </a:r>
          </a:p>
        </p:txBody>
      </p:sp>
      <p:sp>
        <p:nvSpPr>
          <p:cNvPr id="6" name="Clpoud Icon"/>
          <p:cNvSpPr>
            <a:spLocks noChangeAspect="1"/>
          </p:cNvSpPr>
          <p:nvPr/>
        </p:nvSpPr>
        <p:spPr bwMode="black">
          <a:xfrm>
            <a:off x="6875201" y="2145163"/>
            <a:ext cx="4414188" cy="238471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solidFill>
          <a:ln w="25400">
            <a:noFill/>
          </a:ln>
        </p:spPr>
        <p:txBody>
          <a:bodyPr vert="horz" wrap="square" lIns="67183" tIns="134361" rIns="335900" bIns="33591" numCol="1" anchor="t" anchorCtr="0" compatLnSpc="1"/>
          <a:lstStyle/>
          <a:p>
            <a:pPr algn="ctr" defTabSz="684936">
              <a:lnSpc>
                <a:spcPct val="90000"/>
              </a:lnSpc>
            </a:pPr>
            <a:r>
              <a:rPr lang="en-US" sz="1733" spc="-37" dirty="0">
                <a:gradFill>
                  <a:gsLst>
                    <a:gs pos="2917">
                      <a:srgbClr val="EFEFEF"/>
                    </a:gs>
                    <a:gs pos="30000">
                      <a:srgbClr val="EFEFEF"/>
                    </a:gs>
                  </a:gsLst>
                  <a:lin ang="5400000" scaled="0"/>
                </a:gradFill>
                <a:latin typeface="+mj-lt"/>
                <a:cs typeface="Segoe UI" panose="020B0502040204020203" pitchFamily="34" charset="0"/>
              </a:rPr>
              <a:t/>
            </a:r>
            <a:br>
              <a:rPr lang="en-US" sz="1733" spc="-37" dirty="0">
                <a:gradFill>
                  <a:gsLst>
                    <a:gs pos="2917">
                      <a:srgbClr val="EFEFEF"/>
                    </a:gs>
                    <a:gs pos="30000">
                      <a:srgbClr val="EFEFEF"/>
                    </a:gs>
                  </a:gsLst>
                  <a:lin ang="5400000" scaled="0"/>
                </a:gradFill>
                <a:latin typeface="+mj-lt"/>
                <a:cs typeface="Segoe UI" panose="020B0502040204020203" pitchFamily="34" charset="0"/>
              </a:rPr>
            </a:br>
            <a:r>
              <a:rPr lang="x-none" altLang="en-US" sz="1733" spc="-37" dirty="0">
                <a:gradFill>
                  <a:gsLst>
                    <a:gs pos="2917">
                      <a:srgbClr val="EFEFEF"/>
                    </a:gs>
                    <a:gs pos="30000">
                      <a:srgbClr val="EFEFEF"/>
                    </a:gs>
                  </a:gsLst>
                  <a:lin ang="5400000" scaled="0"/>
                </a:gradFill>
                <a:latin typeface="+mj-lt"/>
                <a:cs typeface="Segoe UI" panose="020B0502040204020203" pitchFamily="34" charset="0"/>
              </a:rPr>
              <a:t>Microsoft </a:t>
            </a:r>
            <a:r>
              <a:rPr lang="en-US" sz="1733" spc="-37" dirty="0">
                <a:gradFill>
                  <a:gsLst>
                    <a:gs pos="2917">
                      <a:srgbClr val="EFEFEF"/>
                    </a:gs>
                    <a:gs pos="30000">
                      <a:srgbClr val="EFEFEF"/>
                    </a:gs>
                  </a:gsLst>
                  <a:lin ang="5400000" scaled="0"/>
                </a:gradFill>
                <a:latin typeface="+mj-lt"/>
                <a:cs typeface="Segoe UI" panose="020B0502040204020203" pitchFamily="34" charset="0"/>
              </a:rPr>
              <a:t>Azure</a:t>
            </a:r>
          </a:p>
        </p:txBody>
      </p:sp>
      <p:sp>
        <p:nvSpPr>
          <p:cNvPr id="44" name="Freeform 43"/>
          <p:cNvSpPr/>
          <p:nvPr/>
        </p:nvSpPr>
        <p:spPr bwMode="auto">
          <a:xfrm>
            <a:off x="7885286" y="2982682"/>
            <a:ext cx="3278599" cy="1405777"/>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06473" tIns="107531" rIns="0" bIns="33616" numCol="1" spcCol="0" rtlCol="0" fromWordArt="0" anchor="b" anchorCtr="0" forceAA="0" compatLnSpc="1">
            <a:noAutofit/>
          </a:bodyPr>
          <a:lstStyle/>
          <a:p>
            <a:pPr defTabSz="684936"/>
            <a:r>
              <a:rPr lang="en-US" sz="1733" dirty="0">
                <a:solidFill>
                  <a:schemeClr val="tx1"/>
                </a:solidFill>
                <a:latin typeface="+mj-lt"/>
                <a:cs typeface="Segoe UI" panose="020B0502040204020203" pitchFamily="34" charset="0"/>
              </a:rPr>
              <a:t>Virtual Network</a:t>
            </a:r>
          </a:p>
        </p:txBody>
      </p:sp>
      <p:sp>
        <p:nvSpPr>
          <p:cNvPr id="50" name="TextBox 49"/>
          <p:cNvSpPr txBox="1"/>
          <p:nvPr/>
        </p:nvSpPr>
        <p:spPr>
          <a:xfrm>
            <a:off x="6835771" y="4019291"/>
            <a:ext cx="1083907" cy="438842"/>
          </a:xfrm>
          <a:prstGeom prst="rect">
            <a:avLst/>
          </a:prstGeom>
          <a:noFill/>
        </p:spPr>
        <p:txBody>
          <a:bodyPr wrap="square" lIns="134464" tIns="107571" rIns="134464" bIns="107571" rtlCol="0">
            <a:spAutoFit/>
          </a:bodyPr>
          <a:lstStyle/>
          <a:p>
            <a:pPr algn="ctr" defTabSz="684936">
              <a:lnSpc>
                <a:spcPct val="90000"/>
              </a:lnSpc>
            </a:pPr>
            <a:r>
              <a:rPr lang="en-US" sz="800" dirty="0">
                <a:gradFill>
                  <a:gsLst>
                    <a:gs pos="2917">
                      <a:srgbClr val="00188F"/>
                    </a:gs>
                    <a:gs pos="100000">
                      <a:srgbClr val="00188F"/>
                    </a:gs>
                  </a:gsLst>
                  <a:lin ang="5400000" scaled="0"/>
                </a:gradFill>
                <a:latin typeface="+mj-lt"/>
                <a:cs typeface="Segoe UI" panose="020B0502040204020203" pitchFamily="34" charset="0"/>
              </a:rPr>
              <a:t>VPN </a:t>
            </a:r>
            <a:br>
              <a:rPr lang="en-US" sz="800" dirty="0">
                <a:gradFill>
                  <a:gsLst>
                    <a:gs pos="2917">
                      <a:srgbClr val="00188F"/>
                    </a:gs>
                    <a:gs pos="100000">
                      <a:srgbClr val="00188F"/>
                    </a:gs>
                  </a:gsLst>
                  <a:lin ang="5400000" scaled="0"/>
                </a:gradFill>
                <a:latin typeface="+mj-lt"/>
                <a:cs typeface="Segoe UI" panose="020B0502040204020203" pitchFamily="34" charset="0"/>
              </a:rPr>
            </a:br>
            <a:r>
              <a:rPr lang="en-US" sz="800" dirty="0">
                <a:gradFill>
                  <a:gsLst>
                    <a:gs pos="2917">
                      <a:srgbClr val="00188F"/>
                    </a:gs>
                    <a:gs pos="100000">
                      <a:srgbClr val="00188F"/>
                    </a:gs>
                  </a:gsLst>
                  <a:lin ang="5400000" scaled="0"/>
                </a:gradFill>
                <a:latin typeface="+mj-lt"/>
                <a:cs typeface="Segoe UI" panose="020B0502040204020203" pitchFamily="34" charset="0"/>
              </a:rPr>
              <a:t>Gateway</a:t>
            </a:r>
          </a:p>
        </p:txBody>
      </p:sp>
      <p:grpSp>
        <p:nvGrpSpPr>
          <p:cNvPr id="8" name="Group 7"/>
          <p:cNvGrpSpPr/>
          <p:nvPr/>
        </p:nvGrpSpPr>
        <p:grpSpPr>
          <a:xfrm>
            <a:off x="7963169" y="3047175"/>
            <a:ext cx="696280" cy="951727"/>
            <a:chOff x="7902143" y="1668462"/>
            <a:chExt cx="946989" cy="1294414"/>
          </a:xfrm>
        </p:grpSpPr>
        <p:sp>
          <p:nvSpPr>
            <p:cNvPr id="11" name="Rounded Rectangle 10"/>
            <p:cNvSpPr/>
            <p:nvPr/>
          </p:nvSpPr>
          <p:spPr bwMode="auto">
            <a:xfrm>
              <a:off x="7929159" y="2094174"/>
              <a:ext cx="919973" cy="868702"/>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pic>
          <p:nvPicPr>
            <p:cNvPr id="69" name="Picture 6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528556"/>
              <a:ext cx="790965" cy="341639"/>
            </a:xfrm>
            <a:prstGeom prst="roundRect">
              <a:avLst>
                <a:gd name="adj" fmla="val 11234"/>
              </a:avLst>
            </a:prstGeom>
            <a:solidFill>
              <a:schemeClr val="tx2"/>
            </a:solidFill>
            <a:ln w="63500">
              <a:noFill/>
            </a:ln>
            <a:effectLst/>
          </p:spPr>
        </p:pic>
        <p:pic>
          <p:nvPicPr>
            <p:cNvPr id="70" name="Picture 6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142551"/>
              <a:ext cx="790965" cy="341639"/>
            </a:xfrm>
            <a:prstGeom prst="roundRect">
              <a:avLst>
                <a:gd name="adj" fmla="val 11234"/>
              </a:avLst>
            </a:prstGeom>
            <a:solidFill>
              <a:schemeClr val="tx2"/>
            </a:solidFill>
            <a:ln w="63500">
              <a:noFill/>
            </a:ln>
            <a:effectLst/>
          </p:spPr>
        </p:pic>
        <p:sp>
          <p:nvSpPr>
            <p:cNvPr id="79" name="TextBox 78"/>
            <p:cNvSpPr txBox="1"/>
            <p:nvPr/>
          </p:nvSpPr>
          <p:spPr>
            <a:xfrm>
              <a:off x="7902143" y="1668462"/>
              <a:ext cx="946620" cy="619997"/>
            </a:xfrm>
            <a:prstGeom prst="rect">
              <a:avLst/>
            </a:prstGeom>
            <a:noFill/>
          </p:spPr>
          <p:txBody>
            <a:bodyPr wrap="square" lIns="89643" tIns="143428" rIns="89643" bIns="143428" rtlCol="0">
              <a:spAutoFit/>
            </a:bodyPr>
            <a:lstStyle/>
            <a:p>
              <a:pPr algn="ctr" defTabSz="684936">
                <a:lnSpc>
                  <a:spcPct val="90000"/>
                </a:lnSpc>
              </a:pPr>
              <a:r>
                <a:rPr lang="en-US" sz="1200" dirty="0">
                  <a:latin typeface="+mj-lt"/>
                  <a:cs typeface="Segoe UI" panose="020B0502040204020203" pitchFamily="34" charset="0"/>
                </a:rPr>
                <a:t>WFE</a:t>
              </a:r>
            </a:p>
          </p:txBody>
        </p:sp>
      </p:grpSp>
      <p:grpSp>
        <p:nvGrpSpPr>
          <p:cNvPr id="10" name="Group 9"/>
          <p:cNvGrpSpPr/>
          <p:nvPr/>
        </p:nvGrpSpPr>
        <p:grpSpPr>
          <a:xfrm>
            <a:off x="8709173" y="3047175"/>
            <a:ext cx="696481" cy="951727"/>
            <a:chOff x="8885978" y="1668462"/>
            <a:chExt cx="947263" cy="1294414"/>
          </a:xfrm>
        </p:grpSpPr>
        <p:sp>
          <p:nvSpPr>
            <p:cNvPr id="80" name="TextBox 79"/>
            <p:cNvSpPr txBox="1"/>
            <p:nvPr/>
          </p:nvSpPr>
          <p:spPr>
            <a:xfrm>
              <a:off x="8885978" y="1668462"/>
              <a:ext cx="943370" cy="619997"/>
            </a:xfrm>
            <a:prstGeom prst="rect">
              <a:avLst/>
            </a:prstGeom>
            <a:noFill/>
          </p:spPr>
          <p:txBody>
            <a:bodyPr wrap="square" lIns="89643" tIns="143428" rIns="89643" bIns="143428" rtlCol="0">
              <a:spAutoFit/>
            </a:bodyPr>
            <a:lstStyle/>
            <a:p>
              <a:pPr algn="ctr" defTabSz="684936">
                <a:lnSpc>
                  <a:spcPct val="90000"/>
                </a:lnSpc>
              </a:pPr>
              <a:r>
                <a:rPr lang="en-US" sz="1200" dirty="0">
                  <a:latin typeface="+mj-lt"/>
                  <a:cs typeface="Segoe UI" panose="020B0502040204020203" pitchFamily="34" charset="0"/>
                </a:rPr>
                <a:t>App</a:t>
              </a:r>
            </a:p>
          </p:txBody>
        </p:sp>
        <p:grpSp>
          <p:nvGrpSpPr>
            <p:cNvPr id="17" name="Group 16"/>
            <p:cNvGrpSpPr/>
            <p:nvPr/>
          </p:nvGrpSpPr>
          <p:grpSpPr>
            <a:xfrm>
              <a:off x="8913268" y="2094174"/>
              <a:ext cx="919973" cy="868702"/>
              <a:chOff x="8913268" y="1889002"/>
              <a:chExt cx="919973" cy="868702"/>
            </a:xfrm>
          </p:grpSpPr>
          <p:sp>
            <p:nvSpPr>
              <p:cNvPr id="83" name="Rounded Rectangle 82"/>
              <p:cNvSpPr/>
              <p:nvPr/>
            </p:nvSpPr>
            <p:spPr bwMode="auto">
              <a:xfrm>
                <a:off x="8913268" y="1889002"/>
                <a:ext cx="919973" cy="868702"/>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pic>
            <p:nvPicPr>
              <p:cNvPr id="72" name="Picture 7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73" name="Picture 7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grpSp>
      <p:cxnSp>
        <p:nvCxnSpPr>
          <p:cNvPr id="58" name="Straight Connector 57"/>
          <p:cNvCxnSpPr>
            <a:stCxn id="22" idx="22"/>
            <a:endCxn id="48" idx="3"/>
          </p:cNvCxnSpPr>
          <p:nvPr/>
        </p:nvCxnSpPr>
        <p:spPr>
          <a:xfrm flipV="1">
            <a:off x="5817459" y="4346343"/>
            <a:ext cx="1272671" cy="1188168"/>
          </a:xfrm>
          <a:prstGeom prst="line">
            <a:avLst/>
          </a:prstGeom>
          <a:ln w="31750">
            <a:solidFill>
              <a:schemeClr val="accent4"/>
            </a:solidFill>
            <a:prstDash val="dash"/>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3" idx="22"/>
          </p:cNvCxnSpPr>
          <p:nvPr/>
        </p:nvCxnSpPr>
        <p:spPr>
          <a:xfrm flipV="1">
            <a:off x="5819501" y="4434773"/>
            <a:ext cx="1447425" cy="1684953"/>
          </a:xfrm>
          <a:prstGeom prst="line">
            <a:avLst/>
          </a:prstGeom>
          <a:ln w="31750">
            <a:solidFill>
              <a:schemeClr val="accent4"/>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Oval 47"/>
          <p:cNvSpPr/>
          <p:nvPr/>
        </p:nvSpPr>
        <p:spPr bwMode="auto">
          <a:xfrm>
            <a:off x="6969959" y="3645944"/>
            <a:ext cx="820568" cy="820568"/>
          </a:xfrm>
          <a:prstGeom prst="ellipse">
            <a:avLst/>
          </a:prstGeom>
          <a:solidFill>
            <a:srgbClr val="FFFFFF"/>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sp>
        <p:nvSpPr>
          <p:cNvPr id="49" name="Freeform 52"/>
          <p:cNvSpPr>
            <a:spLocks noEditPoints="1"/>
          </p:cNvSpPr>
          <p:nvPr/>
        </p:nvSpPr>
        <p:spPr bwMode="auto">
          <a:xfrm>
            <a:off x="7113247" y="3708994"/>
            <a:ext cx="533992" cy="398623"/>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accent4"/>
          </a:solidFill>
          <a:ln>
            <a:noFill/>
          </a:ln>
        </p:spPr>
        <p:txBody>
          <a:bodyPr vert="horz" wrap="square" lIns="67232" tIns="33616" rIns="67232" bIns="33616" numCol="1" anchor="t" anchorCtr="0" compatLnSpc="1"/>
          <a:lstStyle/>
          <a:p>
            <a:pPr defTabSz="684936"/>
            <a:endParaRPr lang="en-US" sz="1733" dirty="0">
              <a:latin typeface="+mj-lt"/>
              <a:cs typeface="Segoe UI" panose="020B0502040204020203" pitchFamily="34" charset="0"/>
            </a:endParaRPr>
          </a:p>
        </p:txBody>
      </p:sp>
      <p:sp>
        <p:nvSpPr>
          <p:cNvPr id="99" name="TextBox 98"/>
          <p:cNvSpPr txBox="1"/>
          <p:nvPr/>
        </p:nvSpPr>
        <p:spPr>
          <a:xfrm>
            <a:off x="7042171" y="4033338"/>
            <a:ext cx="676147" cy="438842"/>
          </a:xfrm>
          <a:prstGeom prst="rect">
            <a:avLst/>
          </a:prstGeom>
          <a:noFill/>
        </p:spPr>
        <p:txBody>
          <a:bodyPr wrap="square" lIns="67232" tIns="107571" rIns="67232" bIns="107571" rtlCol="0">
            <a:spAutoFit/>
          </a:bodyPr>
          <a:lstStyle/>
          <a:p>
            <a:pPr algn="ctr" defTabSz="684936">
              <a:lnSpc>
                <a:spcPct val="90000"/>
              </a:lnSpc>
            </a:pPr>
            <a:r>
              <a:rPr lang="en-US" sz="800" dirty="0">
                <a:latin typeface="+mj-lt"/>
                <a:cs typeface="Segoe UI" panose="020B0502040204020203" pitchFamily="34" charset="0"/>
              </a:rPr>
              <a:t>VPN Gateway</a:t>
            </a:r>
          </a:p>
        </p:txBody>
      </p:sp>
      <p:sp>
        <p:nvSpPr>
          <p:cNvPr id="100" name="TextBox 99"/>
          <p:cNvSpPr txBox="1"/>
          <p:nvPr/>
        </p:nvSpPr>
        <p:spPr>
          <a:xfrm>
            <a:off x="8705715" y="6228674"/>
            <a:ext cx="1362267" cy="420440"/>
          </a:xfrm>
          <a:prstGeom prst="rect">
            <a:avLst/>
          </a:prstGeom>
          <a:noFill/>
        </p:spPr>
        <p:txBody>
          <a:bodyPr wrap="none" lIns="0" tIns="107571" rIns="134464" bIns="107571" rtlCol="0">
            <a:spAutoFit/>
          </a:bodyPr>
          <a:lstStyle/>
          <a:p>
            <a:pPr algn="ctr" defTabSz="684936">
              <a:lnSpc>
                <a:spcPct val="90000"/>
              </a:lnSpc>
            </a:pPr>
            <a:r>
              <a:rPr lang="en-US" sz="1467" dirty="0">
                <a:solidFill>
                  <a:schemeClr val="bg1"/>
                </a:solidFill>
                <a:latin typeface="+mj-lt"/>
                <a:cs typeface="Segoe UI" panose="020B0502040204020203" pitchFamily="34" charset="0"/>
              </a:rPr>
              <a:t>Remote workers</a:t>
            </a:r>
          </a:p>
        </p:txBody>
      </p:sp>
      <p:sp>
        <p:nvSpPr>
          <p:cNvPr id="22" name="Freeform 34"/>
          <p:cNvSpPr>
            <a:spLocks noEditPoints="1"/>
          </p:cNvSpPr>
          <p:nvPr/>
        </p:nvSpPr>
        <p:spPr bwMode="auto">
          <a:xfrm>
            <a:off x="5104779" y="5464719"/>
            <a:ext cx="765085" cy="514733"/>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chemeClr val="bg1"/>
          </a:solidFill>
          <a:ln>
            <a:noFill/>
          </a:ln>
        </p:spPr>
        <p:txBody>
          <a:bodyPr vert="horz" wrap="square" lIns="67232" tIns="33616" rIns="67232" bIns="33616" numCol="1" anchor="t" anchorCtr="0" compatLnSpc="1"/>
          <a:lstStyle/>
          <a:p>
            <a:pPr defTabSz="684936"/>
            <a:endParaRPr lang="en-US" sz="1733" dirty="0">
              <a:solidFill>
                <a:srgbClr val="505050"/>
              </a:solidFill>
              <a:latin typeface="+mj-lt"/>
              <a:cs typeface="Segoe UI" panose="020B0502040204020203" pitchFamily="34" charset="0"/>
            </a:endParaRPr>
          </a:p>
        </p:txBody>
      </p:sp>
      <p:sp>
        <p:nvSpPr>
          <p:cNvPr id="23" name="Freeform 34"/>
          <p:cNvSpPr>
            <a:spLocks noEditPoints="1"/>
          </p:cNvSpPr>
          <p:nvPr/>
        </p:nvSpPr>
        <p:spPr bwMode="auto">
          <a:xfrm>
            <a:off x="5106818" y="6049932"/>
            <a:ext cx="765085" cy="514733"/>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chemeClr val="bg1"/>
          </a:solidFill>
          <a:ln>
            <a:noFill/>
          </a:ln>
        </p:spPr>
        <p:txBody>
          <a:bodyPr vert="horz" wrap="square" lIns="67232" tIns="33616" rIns="67232" bIns="33616" numCol="1" anchor="t" anchorCtr="0" compatLnSpc="1"/>
          <a:lstStyle/>
          <a:p>
            <a:pPr defTabSz="684936"/>
            <a:endParaRPr lang="en-US" sz="1733" dirty="0">
              <a:solidFill>
                <a:srgbClr val="505050"/>
              </a:solidFill>
              <a:latin typeface="+mj-lt"/>
              <a:cs typeface="Segoe UI" panose="020B0502040204020203" pitchFamily="34" charset="0"/>
            </a:endParaRPr>
          </a:p>
        </p:txBody>
      </p:sp>
      <p:cxnSp>
        <p:nvCxnSpPr>
          <p:cNvPr id="107" name="Elbow Connector 106"/>
          <p:cNvCxnSpPr>
            <a:stCxn id="9" idx="0"/>
            <a:endCxn id="48" idx="2"/>
          </p:cNvCxnSpPr>
          <p:nvPr/>
        </p:nvCxnSpPr>
        <p:spPr>
          <a:xfrm rot="16200000" flipH="1">
            <a:off x="5961890" y="3048158"/>
            <a:ext cx="273359" cy="1742783"/>
          </a:xfrm>
          <a:prstGeom prst="bentConnector4">
            <a:avLst>
              <a:gd name="adj1" fmla="val -210626"/>
              <a:gd name="adj2" fmla="val 65872"/>
            </a:avLst>
          </a:prstGeom>
          <a:ln w="31750">
            <a:solidFill>
              <a:schemeClr val="accent4"/>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321997" y="2640062"/>
            <a:ext cx="970173" cy="623636"/>
          </a:xfrm>
          <a:prstGeom prst="rect">
            <a:avLst/>
          </a:prstGeom>
          <a:noFill/>
        </p:spPr>
        <p:txBody>
          <a:bodyPr wrap="none" lIns="0" tIns="107571" rIns="134464" bIns="107571" rtlCol="0">
            <a:spAutoFit/>
          </a:bodyPr>
          <a:lstStyle/>
          <a:p>
            <a:pPr algn="ctr" defTabSz="684936">
              <a:lnSpc>
                <a:spcPct val="90000"/>
              </a:lnSpc>
            </a:pPr>
            <a:r>
              <a:rPr lang="en-US" sz="1467" dirty="0">
                <a:solidFill>
                  <a:schemeClr val="bg1"/>
                </a:solidFill>
                <a:latin typeface="+mj-lt"/>
                <a:cs typeface="Segoe UI" panose="020B0502040204020203" pitchFamily="34" charset="0"/>
              </a:rPr>
              <a:t>Site-to-Site</a:t>
            </a:r>
            <a:br>
              <a:rPr lang="en-US" sz="1467" dirty="0">
                <a:solidFill>
                  <a:schemeClr val="bg1"/>
                </a:solidFill>
                <a:latin typeface="+mj-lt"/>
                <a:cs typeface="Segoe UI" panose="020B0502040204020203" pitchFamily="34" charset="0"/>
              </a:rPr>
            </a:br>
            <a:r>
              <a:rPr lang="en-US" sz="1467" dirty="0">
                <a:solidFill>
                  <a:schemeClr val="bg1"/>
                </a:solidFill>
                <a:latin typeface="+mj-lt"/>
                <a:cs typeface="Segoe UI" panose="020B0502040204020203" pitchFamily="34" charset="0"/>
              </a:rPr>
              <a:t>VPN</a:t>
            </a:r>
          </a:p>
        </p:txBody>
      </p:sp>
      <p:sp>
        <p:nvSpPr>
          <p:cNvPr id="7" name="Title 6"/>
          <p:cNvSpPr>
            <a:spLocks noGrp="1"/>
          </p:cNvSpPr>
          <p:nvPr>
            <p:ph type="title"/>
          </p:nvPr>
        </p:nvSpPr>
        <p:spPr/>
        <p:txBody>
          <a:bodyPr/>
          <a:lstStyle/>
          <a:p>
            <a:r>
              <a:rPr lang="en-US" sz="2667" dirty="0"/>
              <a:t>Site-to-Site </a:t>
            </a:r>
            <a:r>
              <a:rPr lang="en-US" sz="2667" dirty="0"/>
              <a:t>Connectivity</a:t>
            </a:r>
            <a:endParaRPr lang="en-US" dirty="0">
              <a:solidFill>
                <a:schemeClr val="tx1"/>
              </a:solidFill>
            </a:endParaRPr>
          </a:p>
        </p:txBody>
      </p:sp>
      <p:sp>
        <p:nvSpPr>
          <p:cNvPr id="4" name="Text Placeholder 3"/>
          <p:cNvSpPr>
            <a:spLocks noGrp="1"/>
          </p:cNvSpPr>
          <p:nvPr>
            <p:ph idx="1"/>
          </p:nvPr>
        </p:nvSpPr>
        <p:spPr/>
        <p:txBody>
          <a:bodyPr anchor="t">
            <a:normAutofit/>
          </a:bodyPr>
          <a:lstStyle/>
          <a:p>
            <a:pPr algn="l"/>
            <a:r>
              <a:rPr lang="en-US" sz="1867" dirty="0">
                <a:latin typeface="+mj-lt"/>
              </a:rPr>
              <a:t>Extend on-premises to the cloud securely (</a:t>
            </a:r>
            <a:r>
              <a:rPr lang="en-US" sz="1867" dirty="0" err="1">
                <a:latin typeface="+mj-lt"/>
              </a:rPr>
              <a:t>IPSec</a:t>
            </a:r>
            <a:r>
              <a:rPr lang="en-US" sz="1867" dirty="0">
                <a:latin typeface="+mj-lt"/>
              </a:rPr>
              <a:t>)</a:t>
            </a:r>
          </a:p>
          <a:p>
            <a:pPr algn="l"/>
            <a:r>
              <a:rPr lang="en-US" sz="1867" dirty="0">
                <a:latin typeface="+mj-lt"/>
              </a:rPr>
              <a:t>On-ramp for migrating services to the cloud</a:t>
            </a:r>
          </a:p>
          <a:p>
            <a:pPr algn="l"/>
            <a:r>
              <a:rPr lang="en-US" sz="1867" dirty="0">
                <a:latin typeface="+mj-lt"/>
              </a:rPr>
              <a:t>Use on-</a:t>
            </a:r>
            <a:r>
              <a:rPr lang="en-US" sz="1867" dirty="0" err="1">
                <a:latin typeface="+mj-lt"/>
              </a:rPr>
              <a:t>prem</a:t>
            </a:r>
            <a:r>
              <a:rPr lang="en-US" sz="1867" dirty="0">
                <a:latin typeface="+mj-lt"/>
              </a:rPr>
              <a:t> resources in </a:t>
            </a:r>
            <a:r>
              <a:rPr lang="x-none" altLang="en-US" sz="1867" dirty="0">
                <a:latin typeface="+mj-lt"/>
              </a:rPr>
              <a:t>Microsoft </a:t>
            </a:r>
            <a:r>
              <a:rPr lang="en-US" sz="1867" dirty="0">
                <a:latin typeface="+mj-lt"/>
              </a:rPr>
              <a:t>Azure (monitoring, AD, etc</a:t>
            </a:r>
            <a:r>
              <a:rPr lang="en-US" sz="1867" dirty="0">
                <a:latin typeface="+mj-lt"/>
              </a:rPr>
              <a:t>.)</a:t>
            </a:r>
            <a:endParaRPr lang="en-US" sz="1867" dirty="0">
              <a:latin typeface="+mj-lt"/>
            </a:endParaRPr>
          </a:p>
        </p:txBody>
      </p:sp>
      <p:grpSp>
        <p:nvGrpSpPr>
          <p:cNvPr id="12" name="Group 11"/>
          <p:cNvGrpSpPr/>
          <p:nvPr/>
        </p:nvGrpSpPr>
        <p:grpSpPr>
          <a:xfrm>
            <a:off x="9455373" y="3049344"/>
            <a:ext cx="693619" cy="949561"/>
            <a:chOff x="9925115" y="1671408"/>
            <a:chExt cx="943370" cy="1291469"/>
          </a:xfrm>
        </p:grpSpPr>
        <p:grpSp>
          <p:nvGrpSpPr>
            <p:cNvPr id="63" name="Group 62"/>
            <p:cNvGrpSpPr/>
            <p:nvPr/>
          </p:nvGrpSpPr>
          <p:grpSpPr>
            <a:xfrm>
              <a:off x="9947962" y="2088509"/>
              <a:ext cx="919973" cy="874368"/>
              <a:chOff x="8913268" y="1889002"/>
              <a:chExt cx="919973" cy="874368"/>
            </a:xfrm>
          </p:grpSpPr>
          <p:sp>
            <p:nvSpPr>
              <p:cNvPr id="64" name="Rounded Rectangle 63"/>
              <p:cNvSpPr/>
              <p:nvPr/>
            </p:nvSpPr>
            <p:spPr bwMode="auto">
              <a:xfrm>
                <a:off x="8913268" y="1889002"/>
                <a:ext cx="919973" cy="874368"/>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pic>
            <p:nvPicPr>
              <p:cNvPr id="66" name="Picture 6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67" name="Picture 6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sp>
          <p:nvSpPr>
            <p:cNvPr id="93" name="TextBox 92"/>
            <p:cNvSpPr txBox="1"/>
            <p:nvPr/>
          </p:nvSpPr>
          <p:spPr>
            <a:xfrm>
              <a:off x="9925115" y="1671408"/>
              <a:ext cx="943370" cy="619997"/>
            </a:xfrm>
            <a:prstGeom prst="rect">
              <a:avLst/>
            </a:prstGeom>
            <a:noFill/>
          </p:spPr>
          <p:txBody>
            <a:bodyPr wrap="square" lIns="89643" tIns="143428" rIns="89643" bIns="143428" rtlCol="0">
              <a:spAutoFit/>
            </a:bodyPr>
            <a:lstStyle/>
            <a:p>
              <a:pPr algn="ctr" defTabSz="684936">
                <a:lnSpc>
                  <a:spcPct val="90000"/>
                </a:lnSpc>
              </a:pPr>
              <a:r>
                <a:rPr lang="en-US" sz="1200" dirty="0">
                  <a:latin typeface="+mj-lt"/>
                  <a:cs typeface="Segoe UI" panose="020B0502040204020203" pitchFamily="34" charset="0"/>
                </a:rPr>
                <a:t>SQL</a:t>
              </a:r>
            </a:p>
          </p:txBody>
        </p:sp>
      </p:grpSp>
      <p:grpSp>
        <p:nvGrpSpPr>
          <p:cNvPr id="13" name="Group 12"/>
          <p:cNvGrpSpPr/>
          <p:nvPr/>
        </p:nvGrpSpPr>
        <p:grpSpPr>
          <a:xfrm>
            <a:off x="10198715" y="3052183"/>
            <a:ext cx="762595" cy="947444"/>
            <a:chOff x="10985476" y="1694598"/>
            <a:chExt cx="1037182" cy="1288590"/>
          </a:xfrm>
        </p:grpSpPr>
        <p:grpSp>
          <p:nvGrpSpPr>
            <p:cNvPr id="89" name="Group 88"/>
            <p:cNvGrpSpPr/>
            <p:nvPr/>
          </p:nvGrpSpPr>
          <p:grpSpPr>
            <a:xfrm>
              <a:off x="11007569" y="2108820"/>
              <a:ext cx="919973" cy="874368"/>
              <a:chOff x="8913268" y="1889002"/>
              <a:chExt cx="919973" cy="874368"/>
            </a:xfrm>
          </p:grpSpPr>
          <p:sp>
            <p:nvSpPr>
              <p:cNvPr id="90" name="Rounded Rectangle 89"/>
              <p:cNvSpPr/>
              <p:nvPr/>
            </p:nvSpPr>
            <p:spPr bwMode="auto">
              <a:xfrm>
                <a:off x="8913268" y="1889002"/>
                <a:ext cx="919973" cy="874368"/>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pic>
            <p:nvPicPr>
              <p:cNvPr id="91" name="Picture 9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92" name="Picture 9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sp>
          <p:nvSpPr>
            <p:cNvPr id="94" name="TextBox 93"/>
            <p:cNvSpPr txBox="1"/>
            <p:nvPr/>
          </p:nvSpPr>
          <p:spPr>
            <a:xfrm>
              <a:off x="10985476" y="1694598"/>
              <a:ext cx="1037182" cy="619997"/>
            </a:xfrm>
            <a:prstGeom prst="rect">
              <a:avLst/>
            </a:prstGeom>
            <a:noFill/>
          </p:spPr>
          <p:txBody>
            <a:bodyPr wrap="square" lIns="89643" tIns="143428" rIns="89643" bIns="143428" rtlCol="0">
              <a:spAutoFit/>
            </a:bodyPr>
            <a:lstStyle/>
            <a:p>
              <a:pPr algn="ctr" defTabSz="684936">
                <a:lnSpc>
                  <a:spcPct val="90000"/>
                </a:lnSpc>
              </a:pPr>
              <a:r>
                <a:rPr lang="en-US" sz="1200" dirty="0">
                  <a:latin typeface="+mj-lt"/>
                  <a:cs typeface="Segoe UI" panose="020B0502040204020203" pitchFamily="34" charset="0"/>
                </a:rPr>
                <a:t>DC/DNS</a:t>
              </a:r>
            </a:p>
          </p:txBody>
        </p:sp>
      </p:grpSp>
      <p:cxnSp>
        <p:nvCxnSpPr>
          <p:cNvPr id="68" name="Straight Connector 67"/>
          <p:cNvCxnSpPr>
            <a:stCxn id="77" idx="10"/>
          </p:cNvCxnSpPr>
          <p:nvPr/>
        </p:nvCxnSpPr>
        <p:spPr>
          <a:xfrm flipH="1" flipV="1">
            <a:off x="13102195" y="6910765"/>
            <a:ext cx="538092" cy="1588279"/>
          </a:xfrm>
          <a:prstGeom prst="line">
            <a:avLst/>
          </a:prstGeom>
          <a:ln w="31750">
            <a:solidFill>
              <a:schemeClr val="accent4"/>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84" idx="9"/>
          </p:cNvCxnSpPr>
          <p:nvPr/>
        </p:nvCxnSpPr>
        <p:spPr>
          <a:xfrm flipH="1" flipV="1">
            <a:off x="13253013" y="6822338"/>
            <a:ext cx="2029055" cy="1692903"/>
          </a:xfrm>
          <a:prstGeom prst="line">
            <a:avLst/>
          </a:prstGeom>
          <a:ln w="31750">
            <a:solidFill>
              <a:schemeClr val="accent4"/>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13545821" y="8172984"/>
            <a:ext cx="731199" cy="852801"/>
            <a:chOff x="10937718" y="2035607"/>
            <a:chExt cx="863086" cy="1068988"/>
          </a:xfrm>
          <a:solidFill>
            <a:schemeClr val="tx1"/>
          </a:solidFill>
        </p:grpSpPr>
        <p:sp>
          <p:nvSpPr>
            <p:cNvPr id="75" name="Oval 742"/>
            <p:cNvSpPr>
              <a:spLocks noChangeArrowheads="1"/>
            </p:cNvSpPr>
            <p:nvPr/>
          </p:nvSpPr>
          <p:spPr bwMode="auto">
            <a:xfrm>
              <a:off x="11480295" y="2035607"/>
              <a:ext cx="239439" cy="241323"/>
            </a:xfrm>
            <a:prstGeom prst="ellipse">
              <a:avLst/>
            </a:prstGeom>
            <a:grpFill/>
            <a:ln>
              <a:noFill/>
            </a:ln>
          </p:spPr>
          <p:txBody>
            <a:bodyPr vert="horz" wrap="square" lIns="89643" tIns="44821" rIns="89643" bIns="44821" numCol="1" anchor="t" anchorCtr="0" compatLnSpc="1"/>
            <a:lstStyle/>
            <a:p>
              <a:pPr defTabSz="671390"/>
              <a:endParaRPr lang="en-US" sz="1733" dirty="0">
                <a:solidFill>
                  <a:srgbClr val="FFFFFF"/>
                </a:solidFill>
                <a:latin typeface="Segoe UI" panose="020B0502040204020203" pitchFamily="34" charset="0"/>
                <a:cs typeface="Segoe UI" panose="020B0502040204020203" pitchFamily="34" charset="0"/>
              </a:endParaRPr>
            </a:p>
          </p:txBody>
        </p:sp>
        <p:sp>
          <p:nvSpPr>
            <p:cNvPr id="76" name="Freeform 741"/>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p:spPr>
          <p:txBody>
            <a:bodyPr vert="horz" wrap="square" lIns="89643" tIns="44821" rIns="89643" bIns="44821" numCol="1" anchor="t" anchorCtr="0" compatLnSpc="1"/>
            <a:lstStyle/>
            <a:p>
              <a:pPr defTabSz="671390"/>
              <a:endParaRPr lang="en-US" sz="1733" dirty="0">
                <a:solidFill>
                  <a:srgbClr val="FFFFFF"/>
                </a:solidFill>
                <a:latin typeface="Segoe UI" panose="020B0502040204020203" pitchFamily="34" charset="0"/>
                <a:cs typeface="Segoe UI" panose="020B0502040204020203" pitchFamily="34" charset="0"/>
              </a:endParaRPr>
            </a:p>
          </p:txBody>
        </p:sp>
        <p:sp>
          <p:nvSpPr>
            <p:cNvPr id="77"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3" tIns="44821" rIns="89643" bIns="44821" numCol="1" anchor="t" anchorCtr="0" compatLnSpc="1"/>
            <a:lstStyle/>
            <a:p>
              <a:pPr defTabSz="684936"/>
              <a:endParaRPr lang="en-US" sz="1733" dirty="0">
                <a:solidFill>
                  <a:srgbClr val="505050"/>
                </a:solidFill>
                <a:latin typeface="Segoe UI" panose="020B0502040204020203" pitchFamily="34" charset="0"/>
                <a:cs typeface="Segoe UI" panose="020B0502040204020203" pitchFamily="34" charset="0"/>
              </a:endParaRPr>
            </a:p>
          </p:txBody>
        </p:sp>
      </p:grpSp>
      <p:grpSp>
        <p:nvGrpSpPr>
          <p:cNvPr id="78" name="Group 77"/>
          <p:cNvGrpSpPr/>
          <p:nvPr/>
        </p:nvGrpSpPr>
        <p:grpSpPr>
          <a:xfrm>
            <a:off x="15205244" y="8172984"/>
            <a:ext cx="688541" cy="852801"/>
            <a:chOff x="10937718" y="2035607"/>
            <a:chExt cx="863086" cy="1068988"/>
          </a:xfrm>
          <a:solidFill>
            <a:schemeClr val="tx1"/>
          </a:solidFill>
        </p:grpSpPr>
        <p:sp>
          <p:nvSpPr>
            <p:cNvPr id="81" name="Oval 742"/>
            <p:cNvSpPr>
              <a:spLocks noChangeArrowheads="1"/>
            </p:cNvSpPr>
            <p:nvPr/>
          </p:nvSpPr>
          <p:spPr bwMode="auto">
            <a:xfrm>
              <a:off x="11480295" y="2035607"/>
              <a:ext cx="239439" cy="241323"/>
            </a:xfrm>
            <a:prstGeom prst="ellipse">
              <a:avLst/>
            </a:prstGeom>
            <a:grpFill/>
            <a:ln>
              <a:noFill/>
            </a:ln>
          </p:spPr>
          <p:txBody>
            <a:bodyPr vert="horz" wrap="square" lIns="89643" tIns="44821" rIns="89643" bIns="44821" numCol="1" anchor="t" anchorCtr="0" compatLnSpc="1"/>
            <a:lstStyle/>
            <a:p>
              <a:pPr defTabSz="671390"/>
              <a:endParaRPr lang="en-US" sz="1733" dirty="0">
                <a:solidFill>
                  <a:srgbClr val="FFFFFF"/>
                </a:solidFill>
                <a:latin typeface="Segoe UI" panose="020B0502040204020203" pitchFamily="34" charset="0"/>
                <a:cs typeface="Segoe UI" panose="020B0502040204020203" pitchFamily="34" charset="0"/>
              </a:endParaRPr>
            </a:p>
          </p:txBody>
        </p:sp>
        <p:sp>
          <p:nvSpPr>
            <p:cNvPr id="82" name="Freeform 741"/>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p:spPr>
          <p:txBody>
            <a:bodyPr vert="horz" wrap="square" lIns="89643" tIns="44821" rIns="89643" bIns="44821" numCol="1" anchor="t" anchorCtr="0" compatLnSpc="1"/>
            <a:lstStyle/>
            <a:p>
              <a:pPr defTabSz="671390"/>
              <a:endParaRPr lang="en-US" sz="1733" dirty="0">
                <a:solidFill>
                  <a:srgbClr val="FFFFFF"/>
                </a:solidFill>
                <a:latin typeface="Segoe UI" panose="020B0502040204020203" pitchFamily="34" charset="0"/>
                <a:cs typeface="Segoe UI" panose="020B0502040204020203" pitchFamily="34" charset="0"/>
              </a:endParaRPr>
            </a:p>
          </p:txBody>
        </p:sp>
        <p:sp>
          <p:nvSpPr>
            <p:cNvPr id="84"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3" tIns="44821" rIns="89643" bIns="44821" numCol="1" anchor="t" anchorCtr="0" compatLnSpc="1"/>
            <a:lstStyle/>
            <a:p>
              <a:pPr defTabSz="684936"/>
              <a:endParaRPr lang="en-US" sz="1733" dirty="0">
                <a:solidFill>
                  <a:srgbClr val="50505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6637700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3200" dirty="0"/>
              <a:t>Point to Site connectivity</a:t>
            </a:r>
            <a:endParaRPr lang="en-US" sz="3200" dirty="0"/>
          </a:p>
        </p:txBody>
      </p:sp>
      <p:sp>
        <p:nvSpPr>
          <p:cNvPr id="3" name="Text Placeholder 2"/>
          <p:cNvSpPr>
            <a:spLocks noGrp="1"/>
          </p:cNvSpPr>
          <p:nvPr>
            <p:ph idx="1"/>
          </p:nvPr>
        </p:nvSpPr>
        <p:spPr/>
        <p:txBody>
          <a:bodyPr anchor="t">
            <a:normAutofit/>
          </a:bodyPr>
          <a:lstStyle/>
          <a:p>
            <a:pPr marL="290399" indent="-290399">
              <a:buFont typeface="Arial" charset="0"/>
              <a:buChar char="•"/>
            </a:pPr>
            <a:r>
              <a:rPr lang="en-US" dirty="0">
                <a:latin typeface="+mj-lt"/>
              </a:rPr>
              <a:t>Connect from anywhere securely</a:t>
            </a:r>
          </a:p>
          <a:p>
            <a:pPr marL="290399" indent="-290399">
              <a:buFont typeface="Arial" charset="0"/>
              <a:buChar char="•"/>
            </a:pPr>
            <a:r>
              <a:rPr lang="en-US" dirty="0">
                <a:latin typeface="+mj-lt"/>
              </a:rPr>
              <a:t>Secure Sockets Tunneling Protocol (SSTP)</a:t>
            </a:r>
          </a:p>
          <a:p>
            <a:pPr marL="290399" indent="-290399">
              <a:buFont typeface="Arial" charset="0"/>
              <a:buChar char="•"/>
            </a:pPr>
            <a:r>
              <a:rPr lang="en-US" dirty="0">
                <a:latin typeface="+mj-lt"/>
              </a:rPr>
              <a:t>Easy to setup and use</a:t>
            </a:r>
          </a:p>
          <a:p>
            <a:pPr marL="290399" indent="-290399">
              <a:buFont typeface="Arial" charset="0"/>
              <a:buChar char="•"/>
            </a:pPr>
            <a:r>
              <a:rPr lang="en-US" dirty="0">
                <a:latin typeface="+mj-lt"/>
              </a:rPr>
              <a:t>Ideal for prototyping, dev, &amp; demos</a:t>
            </a:r>
          </a:p>
          <a:p>
            <a:pPr marL="290399" indent="-290399">
              <a:buFont typeface="Arial" charset="0"/>
              <a:buChar char="•"/>
            </a:pPr>
            <a:r>
              <a:rPr lang="en-US" dirty="0">
                <a:latin typeface="+mj-lt"/>
              </a:rPr>
              <a:t>P2S and S2S coexist</a:t>
            </a:r>
          </a:p>
        </p:txBody>
      </p:sp>
      <p:sp>
        <p:nvSpPr>
          <p:cNvPr id="7" name="Clpoud Icon"/>
          <p:cNvSpPr>
            <a:spLocks noChangeAspect="1"/>
          </p:cNvSpPr>
          <p:nvPr/>
        </p:nvSpPr>
        <p:spPr bwMode="black">
          <a:xfrm>
            <a:off x="6760488" y="1569112"/>
            <a:ext cx="4412352" cy="2383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solidFill>
          <a:ln w="25400">
            <a:noFill/>
          </a:ln>
        </p:spPr>
        <p:txBody>
          <a:bodyPr vert="horz" wrap="square" lIns="67183" tIns="134361" rIns="335900" bIns="33591" numCol="1" anchor="t" anchorCtr="0" compatLnSpc="1"/>
          <a:lstStyle/>
          <a:p>
            <a:pPr algn="ctr" defTabSz="684936">
              <a:lnSpc>
                <a:spcPct val="90000"/>
              </a:lnSpc>
            </a:pPr>
            <a:r>
              <a:rPr lang="en-US" sz="1733" spc="-37" dirty="0">
                <a:gradFill>
                  <a:gsLst>
                    <a:gs pos="2917">
                      <a:srgbClr val="EFEFEF"/>
                    </a:gs>
                    <a:gs pos="30000">
                      <a:srgbClr val="EFEFEF"/>
                    </a:gs>
                  </a:gsLst>
                  <a:lin ang="5400000" scaled="0"/>
                </a:gradFill>
                <a:latin typeface="+mj-lt"/>
                <a:cs typeface="Segoe UI" panose="020B0502040204020203" pitchFamily="34" charset="0"/>
              </a:rPr>
              <a:t/>
            </a:r>
            <a:br>
              <a:rPr lang="en-US" sz="1733" spc="-37" dirty="0">
                <a:gradFill>
                  <a:gsLst>
                    <a:gs pos="2917">
                      <a:srgbClr val="EFEFEF"/>
                    </a:gs>
                    <a:gs pos="30000">
                      <a:srgbClr val="EFEFEF"/>
                    </a:gs>
                  </a:gsLst>
                  <a:lin ang="5400000" scaled="0"/>
                </a:gradFill>
                <a:latin typeface="+mj-lt"/>
                <a:cs typeface="Segoe UI" panose="020B0502040204020203" pitchFamily="34" charset="0"/>
              </a:rPr>
            </a:br>
            <a:r>
              <a:rPr lang="en-US" sz="1733" spc="-37" dirty="0">
                <a:gradFill>
                  <a:gsLst>
                    <a:gs pos="2917">
                      <a:srgbClr val="EFEFEF"/>
                    </a:gs>
                    <a:gs pos="30000">
                      <a:srgbClr val="EFEFEF"/>
                    </a:gs>
                  </a:gsLst>
                  <a:lin ang="5400000" scaled="0"/>
                </a:gradFill>
                <a:latin typeface="+mj-lt"/>
                <a:cs typeface="Segoe UI" panose="020B0502040204020203" pitchFamily="34" charset="0"/>
              </a:rPr>
              <a:t>Microsoft Azure</a:t>
            </a:r>
            <a:endParaRPr lang="en-US" sz="1733" spc="-37" dirty="0">
              <a:gradFill>
                <a:gsLst>
                  <a:gs pos="2917">
                    <a:srgbClr val="EFEFEF"/>
                  </a:gs>
                  <a:gs pos="30000">
                    <a:srgbClr val="EFEFEF"/>
                  </a:gs>
                </a:gsLst>
                <a:lin ang="5400000" scaled="0"/>
              </a:gradFill>
              <a:latin typeface="+mj-lt"/>
              <a:cs typeface="Segoe UI" panose="020B0502040204020203" pitchFamily="34" charset="0"/>
            </a:endParaRPr>
          </a:p>
        </p:txBody>
      </p:sp>
      <p:sp>
        <p:nvSpPr>
          <p:cNvPr id="8" name="Freeform 7"/>
          <p:cNvSpPr/>
          <p:nvPr/>
        </p:nvSpPr>
        <p:spPr bwMode="auto">
          <a:xfrm>
            <a:off x="7770574" y="2406223"/>
            <a:ext cx="3232487" cy="1405192"/>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06473" tIns="107531" rIns="0" bIns="33616" numCol="1" spcCol="0" rtlCol="0" fromWordArt="0" anchor="b" anchorCtr="0" forceAA="0" compatLnSpc="1">
            <a:noAutofit/>
          </a:bodyPr>
          <a:lstStyle/>
          <a:p>
            <a:pPr defTabSz="684936"/>
            <a:r>
              <a:rPr lang="en-US" sz="1733" dirty="0">
                <a:solidFill>
                  <a:schemeClr val="tx1"/>
                </a:solidFill>
                <a:latin typeface="+mj-lt"/>
                <a:cs typeface="Segoe UI" panose="020B0502040204020203" pitchFamily="34" charset="0"/>
              </a:rPr>
              <a:t>Virtual Network</a:t>
            </a:r>
          </a:p>
        </p:txBody>
      </p:sp>
      <p:sp>
        <p:nvSpPr>
          <p:cNvPr id="9" name="TextBox 8"/>
          <p:cNvSpPr txBox="1"/>
          <p:nvPr/>
        </p:nvSpPr>
        <p:spPr>
          <a:xfrm>
            <a:off x="6721061" y="3442433"/>
            <a:ext cx="1024155" cy="438842"/>
          </a:xfrm>
          <a:prstGeom prst="rect">
            <a:avLst/>
          </a:prstGeom>
          <a:noFill/>
        </p:spPr>
        <p:txBody>
          <a:bodyPr wrap="square" lIns="134464" tIns="107571" rIns="134464" bIns="107571" rtlCol="0">
            <a:spAutoFit/>
          </a:bodyPr>
          <a:lstStyle/>
          <a:p>
            <a:pPr algn="ctr" defTabSz="684936">
              <a:lnSpc>
                <a:spcPct val="90000"/>
              </a:lnSpc>
            </a:pPr>
            <a:r>
              <a:rPr lang="en-US" sz="800" dirty="0">
                <a:gradFill>
                  <a:gsLst>
                    <a:gs pos="2917">
                      <a:srgbClr val="00188F"/>
                    </a:gs>
                    <a:gs pos="100000">
                      <a:srgbClr val="00188F"/>
                    </a:gs>
                  </a:gsLst>
                  <a:lin ang="5400000" scaled="0"/>
                </a:gradFill>
                <a:latin typeface="+mj-lt"/>
                <a:cs typeface="Segoe UI" panose="020B0502040204020203" pitchFamily="34" charset="0"/>
              </a:rPr>
              <a:t>VPN </a:t>
            </a:r>
            <a:br>
              <a:rPr lang="en-US" sz="800" dirty="0">
                <a:gradFill>
                  <a:gsLst>
                    <a:gs pos="2917">
                      <a:srgbClr val="00188F"/>
                    </a:gs>
                    <a:gs pos="100000">
                      <a:srgbClr val="00188F"/>
                    </a:gs>
                  </a:gsLst>
                  <a:lin ang="5400000" scaled="0"/>
                </a:gradFill>
                <a:latin typeface="+mj-lt"/>
                <a:cs typeface="Segoe UI" panose="020B0502040204020203" pitchFamily="34" charset="0"/>
              </a:rPr>
            </a:br>
            <a:r>
              <a:rPr lang="en-US" sz="800" dirty="0">
                <a:gradFill>
                  <a:gsLst>
                    <a:gs pos="2917">
                      <a:srgbClr val="00188F"/>
                    </a:gs>
                    <a:gs pos="100000">
                      <a:srgbClr val="00188F"/>
                    </a:gs>
                  </a:gsLst>
                  <a:lin ang="5400000" scaled="0"/>
                </a:gradFill>
                <a:latin typeface="+mj-lt"/>
                <a:cs typeface="Segoe UI" panose="020B0502040204020203" pitchFamily="34" charset="0"/>
              </a:rPr>
              <a:t>Gateway</a:t>
            </a:r>
          </a:p>
        </p:txBody>
      </p:sp>
      <p:grpSp>
        <p:nvGrpSpPr>
          <p:cNvPr id="10" name="Group 9"/>
          <p:cNvGrpSpPr/>
          <p:nvPr/>
        </p:nvGrpSpPr>
        <p:grpSpPr>
          <a:xfrm>
            <a:off x="7848460" y="2470528"/>
            <a:ext cx="657897" cy="951331"/>
            <a:chOff x="7902143" y="1668462"/>
            <a:chExt cx="946989" cy="1294414"/>
          </a:xfrm>
        </p:grpSpPr>
        <p:sp>
          <p:nvSpPr>
            <p:cNvPr id="11" name="Rounded Rectangle 10"/>
            <p:cNvSpPr/>
            <p:nvPr/>
          </p:nvSpPr>
          <p:spPr bwMode="auto">
            <a:xfrm>
              <a:off x="7929159" y="2094174"/>
              <a:ext cx="919973" cy="868702"/>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528556"/>
              <a:ext cx="790965" cy="341639"/>
            </a:xfrm>
            <a:prstGeom prst="roundRect">
              <a:avLst>
                <a:gd name="adj" fmla="val 11234"/>
              </a:avLst>
            </a:prstGeom>
            <a:solidFill>
              <a:schemeClr val="tx2"/>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142551"/>
              <a:ext cx="790965" cy="341639"/>
            </a:xfrm>
            <a:prstGeom prst="roundRect">
              <a:avLst>
                <a:gd name="adj" fmla="val 11234"/>
              </a:avLst>
            </a:prstGeom>
            <a:solidFill>
              <a:schemeClr val="tx2"/>
            </a:solidFill>
            <a:ln w="63500">
              <a:noFill/>
            </a:ln>
            <a:effectLst/>
          </p:spPr>
        </p:pic>
        <p:sp>
          <p:nvSpPr>
            <p:cNvPr id="14" name="TextBox 13"/>
            <p:cNvSpPr txBox="1"/>
            <p:nvPr/>
          </p:nvSpPr>
          <p:spPr>
            <a:xfrm>
              <a:off x="7902143" y="1668462"/>
              <a:ext cx="946621" cy="620255"/>
            </a:xfrm>
            <a:prstGeom prst="rect">
              <a:avLst/>
            </a:prstGeom>
            <a:noFill/>
          </p:spPr>
          <p:txBody>
            <a:bodyPr wrap="square" lIns="89643" tIns="143428" rIns="89643" bIns="143428" rtlCol="0">
              <a:spAutoFit/>
            </a:bodyPr>
            <a:lstStyle/>
            <a:p>
              <a:pPr algn="ctr" defTabSz="684936">
                <a:lnSpc>
                  <a:spcPct val="90000"/>
                </a:lnSpc>
              </a:pPr>
              <a:r>
                <a:rPr lang="en-US" sz="1200" dirty="0">
                  <a:latin typeface="+mj-lt"/>
                  <a:cs typeface="Segoe UI" panose="020B0502040204020203" pitchFamily="34" charset="0"/>
                </a:rPr>
                <a:t>WFE</a:t>
              </a:r>
            </a:p>
          </p:txBody>
        </p:sp>
      </p:grpSp>
      <p:grpSp>
        <p:nvGrpSpPr>
          <p:cNvPr id="15" name="Group 14"/>
          <p:cNvGrpSpPr/>
          <p:nvPr/>
        </p:nvGrpSpPr>
        <p:grpSpPr>
          <a:xfrm>
            <a:off x="8594461" y="2470528"/>
            <a:ext cx="658087" cy="951331"/>
            <a:chOff x="8885978" y="1668462"/>
            <a:chExt cx="947263" cy="1294414"/>
          </a:xfrm>
        </p:grpSpPr>
        <p:sp>
          <p:nvSpPr>
            <p:cNvPr id="16" name="TextBox 15"/>
            <p:cNvSpPr txBox="1"/>
            <p:nvPr/>
          </p:nvSpPr>
          <p:spPr>
            <a:xfrm>
              <a:off x="8885978" y="1668462"/>
              <a:ext cx="943371" cy="620255"/>
            </a:xfrm>
            <a:prstGeom prst="rect">
              <a:avLst/>
            </a:prstGeom>
            <a:noFill/>
          </p:spPr>
          <p:txBody>
            <a:bodyPr wrap="square" lIns="89643" tIns="143428" rIns="89643" bIns="143428" rtlCol="0">
              <a:spAutoFit/>
            </a:bodyPr>
            <a:lstStyle/>
            <a:p>
              <a:pPr algn="ctr" defTabSz="684936">
                <a:lnSpc>
                  <a:spcPct val="90000"/>
                </a:lnSpc>
              </a:pPr>
              <a:r>
                <a:rPr lang="en-US" sz="1200" dirty="0">
                  <a:latin typeface="+mj-lt"/>
                  <a:cs typeface="Segoe UI" panose="020B0502040204020203" pitchFamily="34" charset="0"/>
                </a:rPr>
                <a:t>App</a:t>
              </a:r>
            </a:p>
          </p:txBody>
        </p:sp>
        <p:grpSp>
          <p:nvGrpSpPr>
            <p:cNvPr id="17" name="Group 16"/>
            <p:cNvGrpSpPr/>
            <p:nvPr/>
          </p:nvGrpSpPr>
          <p:grpSpPr>
            <a:xfrm>
              <a:off x="8913268" y="2094174"/>
              <a:ext cx="919973" cy="868702"/>
              <a:chOff x="8913268" y="1889002"/>
              <a:chExt cx="919973" cy="868702"/>
            </a:xfrm>
          </p:grpSpPr>
          <p:sp>
            <p:nvSpPr>
              <p:cNvPr id="18" name="Rounded Rectangle 17"/>
              <p:cNvSpPr/>
              <p:nvPr/>
            </p:nvSpPr>
            <p:spPr bwMode="auto">
              <a:xfrm>
                <a:off x="8913268" y="1889002"/>
                <a:ext cx="919973" cy="868702"/>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20" name="Picture 1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grpSp>
      <p:cxnSp>
        <p:nvCxnSpPr>
          <p:cNvPr id="23" name="Straight Connector 22"/>
          <p:cNvCxnSpPr>
            <a:stCxn id="26" idx="0"/>
            <a:endCxn id="35" idx="2"/>
          </p:cNvCxnSpPr>
          <p:nvPr/>
        </p:nvCxnSpPr>
        <p:spPr>
          <a:xfrm flipV="1">
            <a:off x="6924532" y="3895321"/>
            <a:ext cx="322366" cy="1435429"/>
          </a:xfrm>
          <a:prstGeom prst="line">
            <a:avLst/>
          </a:prstGeom>
          <a:ln w="31750">
            <a:solidFill>
              <a:schemeClr val="accent4"/>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30" idx="0"/>
          </p:cNvCxnSpPr>
          <p:nvPr/>
        </p:nvCxnSpPr>
        <p:spPr>
          <a:xfrm flipH="1" flipV="1">
            <a:off x="7504485" y="3761978"/>
            <a:ext cx="387343" cy="1568775"/>
          </a:xfrm>
          <a:prstGeom prst="line">
            <a:avLst/>
          </a:prstGeom>
          <a:ln w="31750">
            <a:solidFill>
              <a:schemeClr val="accent4"/>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394371" y="5330750"/>
            <a:ext cx="690891" cy="852447"/>
            <a:chOff x="10937718" y="2035607"/>
            <a:chExt cx="863086" cy="1068988"/>
          </a:xfrm>
          <a:solidFill>
            <a:schemeClr val="tx1"/>
          </a:solidFill>
        </p:grpSpPr>
        <p:sp>
          <p:nvSpPr>
            <p:cNvPr id="26" name="Oval 742"/>
            <p:cNvSpPr>
              <a:spLocks noChangeArrowheads="1"/>
            </p:cNvSpPr>
            <p:nvPr/>
          </p:nvSpPr>
          <p:spPr bwMode="auto">
            <a:xfrm>
              <a:off x="11480295" y="2035607"/>
              <a:ext cx="239439" cy="241323"/>
            </a:xfrm>
            <a:prstGeom prst="ellipse">
              <a:avLst/>
            </a:prstGeom>
            <a:grpFill/>
            <a:ln>
              <a:noFill/>
            </a:ln>
          </p:spPr>
          <p:txBody>
            <a:bodyPr vert="horz" wrap="square" lIns="89643" tIns="44821" rIns="89643" bIns="44821" numCol="1" anchor="t" anchorCtr="0" compatLnSpc="1"/>
            <a:lstStyle/>
            <a:p>
              <a:pPr defTabSz="671390"/>
              <a:endParaRPr lang="en-US" sz="1733" dirty="0">
                <a:solidFill>
                  <a:srgbClr val="FFFFFF"/>
                </a:solidFill>
                <a:latin typeface="+mj-lt"/>
                <a:cs typeface="Segoe UI" panose="020B0502040204020203" pitchFamily="34" charset="0"/>
              </a:endParaRPr>
            </a:p>
          </p:txBody>
        </p:sp>
        <p:sp>
          <p:nvSpPr>
            <p:cNvPr id="27" name="Freeform 741"/>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p:spPr>
          <p:txBody>
            <a:bodyPr vert="horz" wrap="square" lIns="89643" tIns="44821" rIns="89643" bIns="44821" numCol="1" anchor="t" anchorCtr="0" compatLnSpc="1"/>
            <a:lstStyle/>
            <a:p>
              <a:pPr defTabSz="671390"/>
              <a:endParaRPr lang="en-US" sz="1733" dirty="0">
                <a:solidFill>
                  <a:srgbClr val="FFFFFF"/>
                </a:solidFill>
                <a:latin typeface="+mj-lt"/>
                <a:cs typeface="Segoe UI" panose="020B0502040204020203" pitchFamily="34" charset="0"/>
              </a:endParaRPr>
            </a:p>
          </p:txBody>
        </p:sp>
        <p:sp>
          <p:nvSpPr>
            <p:cNvPr id="28"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3" tIns="44821" rIns="89643" bIns="44821" numCol="1" anchor="t" anchorCtr="0" compatLnSpc="1"/>
            <a:lstStyle/>
            <a:p>
              <a:pPr defTabSz="684936"/>
              <a:endParaRPr lang="en-US" sz="1733" dirty="0">
                <a:solidFill>
                  <a:srgbClr val="505050"/>
                </a:solidFill>
                <a:latin typeface="+mj-lt"/>
                <a:cs typeface="Segoe UI" panose="020B0502040204020203" pitchFamily="34" charset="0"/>
              </a:endParaRPr>
            </a:p>
          </p:txBody>
        </p:sp>
      </p:grpSp>
      <p:grpSp>
        <p:nvGrpSpPr>
          <p:cNvPr id="29" name="Group 28"/>
          <p:cNvGrpSpPr/>
          <p:nvPr/>
        </p:nvGrpSpPr>
        <p:grpSpPr>
          <a:xfrm>
            <a:off x="7392594" y="5330750"/>
            <a:ext cx="650585" cy="852447"/>
            <a:chOff x="10937718" y="2035607"/>
            <a:chExt cx="863086" cy="1068988"/>
          </a:xfrm>
          <a:solidFill>
            <a:schemeClr val="tx1"/>
          </a:solidFill>
        </p:grpSpPr>
        <p:sp>
          <p:nvSpPr>
            <p:cNvPr id="30" name="Oval 742"/>
            <p:cNvSpPr>
              <a:spLocks noChangeArrowheads="1"/>
            </p:cNvSpPr>
            <p:nvPr/>
          </p:nvSpPr>
          <p:spPr bwMode="auto">
            <a:xfrm>
              <a:off x="11480295" y="2035607"/>
              <a:ext cx="239439" cy="241323"/>
            </a:xfrm>
            <a:prstGeom prst="ellipse">
              <a:avLst/>
            </a:prstGeom>
            <a:grpFill/>
            <a:ln>
              <a:noFill/>
            </a:ln>
          </p:spPr>
          <p:txBody>
            <a:bodyPr vert="horz" wrap="square" lIns="89643" tIns="44821" rIns="89643" bIns="44821" numCol="1" anchor="t" anchorCtr="0" compatLnSpc="1"/>
            <a:lstStyle/>
            <a:p>
              <a:pPr defTabSz="671390"/>
              <a:endParaRPr lang="en-US" sz="1733" dirty="0">
                <a:solidFill>
                  <a:srgbClr val="FFFFFF"/>
                </a:solidFill>
                <a:latin typeface="+mj-lt"/>
                <a:cs typeface="Segoe UI" panose="020B0502040204020203" pitchFamily="34" charset="0"/>
              </a:endParaRPr>
            </a:p>
          </p:txBody>
        </p:sp>
        <p:sp>
          <p:nvSpPr>
            <p:cNvPr id="31" name="Freeform 741"/>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p:spPr>
          <p:txBody>
            <a:bodyPr vert="horz" wrap="square" lIns="89643" tIns="44821" rIns="89643" bIns="44821" numCol="1" anchor="t" anchorCtr="0" compatLnSpc="1"/>
            <a:lstStyle/>
            <a:p>
              <a:pPr defTabSz="671390"/>
              <a:endParaRPr lang="en-US" sz="1733" dirty="0">
                <a:solidFill>
                  <a:srgbClr val="FFFFFF"/>
                </a:solidFill>
                <a:latin typeface="+mj-lt"/>
                <a:cs typeface="Segoe UI" panose="020B0502040204020203" pitchFamily="34" charset="0"/>
              </a:endParaRPr>
            </a:p>
          </p:txBody>
        </p:sp>
        <p:sp>
          <p:nvSpPr>
            <p:cNvPr id="32"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3" tIns="44821" rIns="89643" bIns="44821" numCol="1" anchor="t" anchorCtr="0" compatLnSpc="1"/>
            <a:lstStyle/>
            <a:p>
              <a:pPr defTabSz="684936"/>
              <a:endParaRPr lang="en-US" sz="1733" dirty="0">
                <a:solidFill>
                  <a:srgbClr val="505050"/>
                </a:solidFill>
                <a:latin typeface="+mj-lt"/>
                <a:cs typeface="Segoe UI" panose="020B0502040204020203" pitchFamily="34" charset="0"/>
              </a:endParaRPr>
            </a:p>
          </p:txBody>
        </p:sp>
      </p:grpSp>
      <p:sp>
        <p:nvSpPr>
          <p:cNvPr id="33" name="Oval 32"/>
          <p:cNvSpPr/>
          <p:nvPr/>
        </p:nvSpPr>
        <p:spPr bwMode="auto">
          <a:xfrm>
            <a:off x="6855247" y="3069243"/>
            <a:ext cx="775335" cy="820227"/>
          </a:xfrm>
          <a:prstGeom prst="ellipse">
            <a:avLst/>
          </a:prstGeom>
          <a:solidFill>
            <a:srgbClr val="FFFFFF"/>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sp>
        <p:nvSpPr>
          <p:cNvPr id="34" name="Freeform 52"/>
          <p:cNvSpPr>
            <a:spLocks noEditPoints="1"/>
          </p:cNvSpPr>
          <p:nvPr/>
        </p:nvSpPr>
        <p:spPr bwMode="auto">
          <a:xfrm>
            <a:off x="6998537" y="3132117"/>
            <a:ext cx="504555" cy="398457"/>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tx1"/>
          </a:solidFill>
          <a:ln>
            <a:noFill/>
          </a:ln>
        </p:spPr>
        <p:txBody>
          <a:bodyPr vert="horz" wrap="square" lIns="67232" tIns="33616" rIns="67232" bIns="33616" numCol="1" anchor="t" anchorCtr="0" compatLnSpc="1"/>
          <a:lstStyle/>
          <a:p>
            <a:pPr defTabSz="684936"/>
            <a:endParaRPr lang="en-US" sz="1733" dirty="0">
              <a:solidFill>
                <a:srgbClr val="505050"/>
              </a:solidFill>
              <a:latin typeface="+mj-lt"/>
              <a:cs typeface="Segoe UI" panose="020B0502040204020203" pitchFamily="34" charset="0"/>
            </a:endParaRPr>
          </a:p>
        </p:txBody>
      </p:sp>
      <p:sp>
        <p:nvSpPr>
          <p:cNvPr id="35" name="TextBox 34"/>
          <p:cNvSpPr txBox="1"/>
          <p:nvPr/>
        </p:nvSpPr>
        <p:spPr>
          <a:xfrm>
            <a:off x="6927461" y="3456479"/>
            <a:ext cx="638873" cy="438842"/>
          </a:xfrm>
          <a:prstGeom prst="rect">
            <a:avLst/>
          </a:prstGeom>
          <a:noFill/>
        </p:spPr>
        <p:txBody>
          <a:bodyPr wrap="square" lIns="67232" tIns="107571" rIns="67232" bIns="107571" rtlCol="0">
            <a:spAutoFit/>
          </a:bodyPr>
          <a:lstStyle/>
          <a:p>
            <a:pPr algn="ctr" defTabSz="684936">
              <a:lnSpc>
                <a:spcPct val="90000"/>
              </a:lnSpc>
            </a:pPr>
            <a:r>
              <a:rPr lang="en-US" sz="800" dirty="0">
                <a:latin typeface="+mj-lt"/>
                <a:cs typeface="Segoe UI" panose="020B0502040204020203" pitchFamily="34" charset="0"/>
              </a:rPr>
              <a:t>VPN Gateway</a:t>
            </a:r>
          </a:p>
        </p:txBody>
      </p:sp>
      <p:grpSp>
        <p:nvGrpSpPr>
          <p:cNvPr id="39" name="Group 38"/>
          <p:cNvGrpSpPr/>
          <p:nvPr/>
        </p:nvGrpSpPr>
        <p:grpSpPr>
          <a:xfrm>
            <a:off x="9340662" y="2472694"/>
            <a:ext cx="655383" cy="949167"/>
            <a:chOff x="9925115" y="1671408"/>
            <a:chExt cx="943370" cy="1291469"/>
          </a:xfrm>
        </p:grpSpPr>
        <p:grpSp>
          <p:nvGrpSpPr>
            <p:cNvPr id="40" name="Group 39"/>
            <p:cNvGrpSpPr/>
            <p:nvPr/>
          </p:nvGrpSpPr>
          <p:grpSpPr>
            <a:xfrm>
              <a:off x="9947962" y="2088509"/>
              <a:ext cx="919973" cy="874368"/>
              <a:chOff x="8913268" y="1889002"/>
              <a:chExt cx="919973" cy="874368"/>
            </a:xfrm>
          </p:grpSpPr>
          <p:sp>
            <p:nvSpPr>
              <p:cNvPr id="42" name="Rounded Rectangle 41"/>
              <p:cNvSpPr/>
              <p:nvPr/>
            </p:nvSpPr>
            <p:spPr bwMode="auto">
              <a:xfrm>
                <a:off x="8913268" y="1889002"/>
                <a:ext cx="919973" cy="874368"/>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pic>
            <p:nvPicPr>
              <p:cNvPr id="43" name="Picture 4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44" name="Picture 4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sp>
          <p:nvSpPr>
            <p:cNvPr id="41" name="TextBox 40"/>
            <p:cNvSpPr txBox="1"/>
            <p:nvPr/>
          </p:nvSpPr>
          <p:spPr>
            <a:xfrm>
              <a:off x="9925115" y="1671408"/>
              <a:ext cx="943370" cy="620255"/>
            </a:xfrm>
            <a:prstGeom prst="rect">
              <a:avLst/>
            </a:prstGeom>
            <a:noFill/>
          </p:spPr>
          <p:txBody>
            <a:bodyPr wrap="square" lIns="89643" tIns="143428" rIns="89643" bIns="143428" rtlCol="0">
              <a:spAutoFit/>
            </a:bodyPr>
            <a:lstStyle/>
            <a:p>
              <a:pPr algn="ctr" defTabSz="684936">
                <a:lnSpc>
                  <a:spcPct val="90000"/>
                </a:lnSpc>
              </a:pPr>
              <a:r>
                <a:rPr lang="en-US" sz="1200" dirty="0">
                  <a:latin typeface="+mj-lt"/>
                  <a:cs typeface="Segoe UI" panose="020B0502040204020203" pitchFamily="34" charset="0"/>
                </a:rPr>
                <a:t>SQL</a:t>
              </a:r>
            </a:p>
          </p:txBody>
        </p:sp>
      </p:grpSp>
      <p:grpSp>
        <p:nvGrpSpPr>
          <p:cNvPr id="45" name="Group 44"/>
          <p:cNvGrpSpPr/>
          <p:nvPr/>
        </p:nvGrpSpPr>
        <p:grpSpPr>
          <a:xfrm>
            <a:off x="10084003" y="2475533"/>
            <a:ext cx="707728" cy="947051"/>
            <a:chOff x="10985476" y="1694598"/>
            <a:chExt cx="1018716" cy="1288590"/>
          </a:xfrm>
        </p:grpSpPr>
        <p:grpSp>
          <p:nvGrpSpPr>
            <p:cNvPr id="46" name="Group 45"/>
            <p:cNvGrpSpPr/>
            <p:nvPr/>
          </p:nvGrpSpPr>
          <p:grpSpPr>
            <a:xfrm>
              <a:off x="11007569" y="2108820"/>
              <a:ext cx="919973" cy="874368"/>
              <a:chOff x="8913268" y="1889002"/>
              <a:chExt cx="919973" cy="874368"/>
            </a:xfrm>
          </p:grpSpPr>
          <p:sp>
            <p:nvSpPr>
              <p:cNvPr id="48" name="Rounded Rectangle 47"/>
              <p:cNvSpPr/>
              <p:nvPr/>
            </p:nvSpPr>
            <p:spPr bwMode="auto">
              <a:xfrm>
                <a:off x="8913268" y="1889002"/>
                <a:ext cx="919973" cy="874368"/>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671390">
                  <a:lnSpc>
                    <a:spcPct val="90000"/>
                  </a:lnSpc>
                </a:pPr>
                <a:endParaRPr lang="en-US" sz="1467" spc="-37" dirty="0">
                  <a:gradFill>
                    <a:gsLst>
                      <a:gs pos="1250">
                        <a:srgbClr val="EFEFEF"/>
                      </a:gs>
                      <a:gs pos="10417">
                        <a:srgbClr val="EFEFEF"/>
                      </a:gs>
                    </a:gsLst>
                    <a:lin ang="5400000" scaled="0"/>
                  </a:gradFill>
                  <a:latin typeface="+mj-lt"/>
                  <a:cs typeface="Segoe UI" panose="020B0502040204020203" pitchFamily="34" charset="0"/>
                </a:endParaRPr>
              </a:p>
            </p:txBody>
          </p:sp>
          <p:pic>
            <p:nvPicPr>
              <p:cNvPr id="49" name="Picture 4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50" name="Picture 4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sp>
          <p:nvSpPr>
            <p:cNvPr id="47" name="TextBox 46"/>
            <p:cNvSpPr txBox="1"/>
            <p:nvPr/>
          </p:nvSpPr>
          <p:spPr>
            <a:xfrm>
              <a:off x="10985476" y="1694598"/>
              <a:ext cx="1018716" cy="620255"/>
            </a:xfrm>
            <a:prstGeom prst="rect">
              <a:avLst/>
            </a:prstGeom>
            <a:noFill/>
          </p:spPr>
          <p:txBody>
            <a:bodyPr wrap="square" lIns="89643" tIns="143428" rIns="89643" bIns="143428" rtlCol="0">
              <a:spAutoFit/>
            </a:bodyPr>
            <a:lstStyle/>
            <a:p>
              <a:pPr algn="ctr" defTabSz="684936">
                <a:lnSpc>
                  <a:spcPct val="90000"/>
                </a:lnSpc>
              </a:pPr>
              <a:r>
                <a:rPr lang="en-US" sz="1200" dirty="0">
                  <a:latin typeface="+mj-lt"/>
                  <a:cs typeface="Segoe UI" panose="020B0502040204020203" pitchFamily="34" charset="0"/>
                </a:rPr>
                <a:t>DC/DNS</a:t>
              </a:r>
            </a:p>
          </p:txBody>
        </p:sp>
      </p:grpSp>
    </p:spTree>
    <p:extLst>
      <p:ext uri="{BB962C8B-B14F-4D97-AF65-F5344CB8AC3E}">
        <p14:creationId xmlns:p14="http://schemas.microsoft.com/office/powerpoint/2010/main" val="216002730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3200" dirty="0"/>
              <a:t>ExpressRoute Connectivity</a:t>
            </a:r>
            <a:endParaRPr lang="en-US" sz="3200" dirty="0"/>
          </a:p>
        </p:txBody>
      </p:sp>
      <p:sp>
        <p:nvSpPr>
          <p:cNvPr id="3" name="Content Placeholder 2"/>
          <p:cNvSpPr>
            <a:spLocks noGrp="1"/>
          </p:cNvSpPr>
          <p:nvPr>
            <p:ph idx="1"/>
          </p:nvPr>
        </p:nvSpPr>
        <p:spPr>
          <a:xfrm>
            <a:off x="593835" y="1214653"/>
            <a:ext cx="6185339" cy="2042260"/>
          </a:xfrm>
        </p:spPr>
        <p:txBody>
          <a:bodyPr anchor="t"/>
          <a:lstStyle/>
          <a:p>
            <a:r>
              <a:rPr lang="en-US" dirty="0" smtClean="0"/>
              <a:t>Predictable performance</a:t>
            </a:r>
          </a:p>
          <a:p>
            <a:r>
              <a:rPr lang="en-US" dirty="0" smtClean="0"/>
              <a:t>Security</a:t>
            </a:r>
          </a:p>
          <a:p>
            <a:r>
              <a:rPr lang="en-US" dirty="0" smtClean="0"/>
              <a:t>High throughput</a:t>
            </a:r>
          </a:p>
        </p:txBody>
      </p:sp>
      <p:grpSp>
        <p:nvGrpSpPr>
          <p:cNvPr id="4" name="Group 3"/>
          <p:cNvGrpSpPr/>
          <p:nvPr/>
        </p:nvGrpSpPr>
        <p:grpSpPr>
          <a:xfrm>
            <a:off x="5882050" y="1206533"/>
            <a:ext cx="5986321" cy="5579432"/>
            <a:chOff x="6093579" y="1209676"/>
            <a:chExt cx="6106359" cy="5690504"/>
          </a:xfrm>
        </p:grpSpPr>
        <p:sp>
          <p:nvSpPr>
            <p:cNvPr id="5" name="Rectangle 4"/>
            <p:cNvSpPr/>
            <p:nvPr/>
          </p:nvSpPr>
          <p:spPr bwMode="auto">
            <a:xfrm>
              <a:off x="6227576" y="1209676"/>
              <a:ext cx="5972362" cy="5690504"/>
            </a:xfrm>
            <a:prstGeom prst="rect">
              <a:avLst/>
            </a:prstGeom>
            <a:solidFill>
              <a:srgbClr val="0070C0">
                <a:alpha val="45000"/>
              </a:srgbClr>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noAutofit/>
            </a:bodyPr>
            <a:lstStyle/>
            <a:p>
              <a:pPr defTabSz="895751">
                <a:lnSpc>
                  <a:spcPct val="90000"/>
                </a:lnSpc>
              </a:pPr>
              <a:endParaRPr lang="en-US" sz="2400" b="1" spc="-49" dirty="0">
                <a:solidFill>
                  <a:schemeClr val="tx1"/>
                </a:solidFill>
                <a:latin typeface="+mj-lt"/>
              </a:endParaRPr>
            </a:p>
          </p:txBody>
        </p:sp>
        <p:sp>
          <p:nvSpPr>
            <p:cNvPr id="7" name="Freeform 5"/>
            <p:cNvSpPr>
              <a:spLocks noEditPoints="1"/>
            </p:cNvSpPr>
            <p:nvPr/>
          </p:nvSpPr>
          <p:spPr bwMode="black">
            <a:xfrm>
              <a:off x="6956077" y="2007733"/>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accent5">
                <a:lumMod val="40000"/>
                <a:lumOff val="60000"/>
              </a:schemeClr>
            </a:solidFill>
            <a:ln>
              <a:noFill/>
            </a:ln>
          </p:spPr>
          <p:txBody>
            <a:bodyPr vert="horz" wrap="square" lIns="121920" tIns="60960" rIns="121920" bIns="60960" numCol="1" anchor="t" anchorCtr="0" compatLnSpc="1"/>
            <a:lstStyle/>
            <a:p>
              <a:pPr defTabSz="913530"/>
              <a:endParaRPr lang="en-US" sz="1867">
                <a:latin typeface="+mj-lt"/>
              </a:endParaRPr>
            </a:p>
          </p:txBody>
        </p:sp>
        <p:sp>
          <p:nvSpPr>
            <p:cNvPr id="8" name="Freeform 5"/>
            <p:cNvSpPr>
              <a:spLocks noEditPoints="1"/>
            </p:cNvSpPr>
            <p:nvPr/>
          </p:nvSpPr>
          <p:spPr bwMode="black">
            <a:xfrm>
              <a:off x="8204309" y="1307345"/>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accent5">
                <a:lumMod val="40000"/>
                <a:lumOff val="60000"/>
              </a:schemeClr>
            </a:solidFill>
            <a:ln>
              <a:noFill/>
            </a:ln>
          </p:spPr>
          <p:txBody>
            <a:bodyPr vert="horz" wrap="square" lIns="121920" tIns="60960" rIns="121920" bIns="60960" numCol="1" anchor="t" anchorCtr="0" compatLnSpc="1"/>
            <a:lstStyle/>
            <a:p>
              <a:pPr defTabSz="913530"/>
              <a:endParaRPr lang="en-US" sz="1867">
                <a:latin typeface="+mj-lt"/>
              </a:endParaRPr>
            </a:p>
          </p:txBody>
        </p:sp>
        <p:sp>
          <p:nvSpPr>
            <p:cNvPr id="9" name="Freeform 5"/>
            <p:cNvSpPr>
              <a:spLocks noEditPoints="1"/>
            </p:cNvSpPr>
            <p:nvPr/>
          </p:nvSpPr>
          <p:spPr bwMode="black">
            <a:xfrm>
              <a:off x="6956077" y="3552197"/>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accent5">
                <a:lumMod val="40000"/>
                <a:lumOff val="60000"/>
              </a:schemeClr>
            </a:solidFill>
            <a:ln>
              <a:noFill/>
            </a:ln>
          </p:spPr>
          <p:txBody>
            <a:bodyPr vert="horz" wrap="square" lIns="121920" tIns="60960" rIns="121920" bIns="60960" numCol="1" anchor="t" anchorCtr="0" compatLnSpc="1"/>
            <a:lstStyle/>
            <a:p>
              <a:pPr defTabSz="913530"/>
              <a:endParaRPr lang="en-US" sz="1867">
                <a:latin typeface="+mj-lt"/>
              </a:endParaRPr>
            </a:p>
          </p:txBody>
        </p:sp>
        <p:sp>
          <p:nvSpPr>
            <p:cNvPr id="10" name="Freeform 539"/>
            <p:cNvSpPr>
              <a:spLocks noChangeAspect="1"/>
            </p:cNvSpPr>
            <p:nvPr/>
          </p:nvSpPr>
          <p:spPr bwMode="auto">
            <a:xfrm>
              <a:off x="10319514" y="1648975"/>
              <a:ext cx="1694290" cy="9314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78D7"/>
            </a:solidFill>
            <a:ln>
              <a:solidFill>
                <a:srgbClr val="0078D7"/>
              </a:solidFill>
            </a:ln>
            <a:scene3d>
              <a:camera prst="orthographicFront"/>
              <a:lightRig rig="threePt" dir="t"/>
            </a:scene3d>
            <a:sp3d>
              <a:bevelT/>
            </a:sp3d>
          </p:spPr>
          <p:txBody>
            <a:bodyPr vert="horz" wrap="square" lIns="121920" tIns="60960" rIns="121920" bIns="60960" numCol="1" anchor="t" anchorCtr="0" compatLnSpc="1"/>
            <a:lstStyle/>
            <a:p>
              <a:pPr defTabSz="913530"/>
              <a:endParaRPr lang="en-US" sz="1867">
                <a:latin typeface="+mj-lt"/>
              </a:endParaRPr>
            </a:p>
          </p:txBody>
        </p:sp>
        <p:sp>
          <p:nvSpPr>
            <p:cNvPr id="11" name="TextBox 10"/>
            <p:cNvSpPr txBox="1"/>
            <p:nvPr/>
          </p:nvSpPr>
          <p:spPr>
            <a:xfrm>
              <a:off x="10231617" y="1956996"/>
              <a:ext cx="1391510" cy="665542"/>
            </a:xfrm>
            <a:prstGeom prst="rect">
              <a:avLst/>
            </a:prstGeom>
            <a:noFill/>
          </p:spPr>
          <p:txBody>
            <a:bodyPr wrap="none" lIns="243840" tIns="195072" rIns="243840" bIns="195072" rtlCol="0">
              <a:spAutoFit/>
            </a:bodyPr>
            <a:lstStyle/>
            <a:p>
              <a:pPr defTabSz="913530">
                <a:lnSpc>
                  <a:spcPct val="90000"/>
                </a:lnSpc>
              </a:pPr>
              <a:r>
                <a:rPr lang="en-US" sz="1867" spc="-49" dirty="0">
                  <a:solidFill>
                    <a:schemeClr val="bg1"/>
                  </a:solidFill>
                  <a:effectLst>
                    <a:outerShdw blurRad="38100" dist="38100" dir="2700000" algn="tl">
                      <a:srgbClr val="000000">
                        <a:alpha val="43137"/>
                      </a:srgbClr>
                    </a:outerShdw>
                  </a:effectLst>
                  <a:latin typeface="+mj-lt"/>
                </a:rPr>
                <a:t>Microsoft</a:t>
              </a:r>
            </a:p>
          </p:txBody>
        </p:sp>
        <p:sp>
          <p:nvSpPr>
            <p:cNvPr id="12" name="Oval 11"/>
            <p:cNvSpPr/>
            <p:nvPr/>
          </p:nvSpPr>
          <p:spPr bwMode="auto">
            <a:xfrm>
              <a:off x="8504784" y="2952364"/>
              <a:ext cx="1117050" cy="1117050"/>
            </a:xfrm>
            <a:prstGeom prst="ellipse">
              <a:avLst/>
            </a:prstGeom>
            <a:solidFill>
              <a:schemeClr val="tx1"/>
            </a:solidFill>
            <a:ln w="57150">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defTabSz="895751">
                <a:lnSpc>
                  <a:spcPct val="90000"/>
                </a:lnSpc>
              </a:pPr>
              <a:r>
                <a:rPr lang="en-US" sz="1867" b="1" spc="-49" dirty="0">
                  <a:solidFill>
                    <a:schemeClr val="bg1"/>
                  </a:solidFill>
                  <a:effectLst>
                    <a:outerShdw blurRad="38100" dist="38100" dir="2700000" algn="tl">
                      <a:srgbClr val="000000">
                        <a:alpha val="43137"/>
                      </a:srgbClr>
                    </a:outerShdw>
                  </a:effectLst>
                  <a:latin typeface="+mj-lt"/>
                </a:rPr>
                <a:t>WAN</a:t>
              </a:r>
            </a:p>
          </p:txBody>
        </p:sp>
        <p:cxnSp>
          <p:nvCxnSpPr>
            <p:cNvPr id="13" name="Straight Arrow Connector 12"/>
            <p:cNvCxnSpPr/>
            <p:nvPr/>
          </p:nvCxnSpPr>
          <p:spPr>
            <a:xfrm flipH="1" flipV="1">
              <a:off x="7771541" y="3057543"/>
              <a:ext cx="691032" cy="252859"/>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771427" y="3709717"/>
              <a:ext cx="691146" cy="221096"/>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8701319" y="2523441"/>
              <a:ext cx="134421" cy="390828"/>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9570764" y="2604769"/>
              <a:ext cx="808083" cy="529081"/>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51914" y="4670295"/>
              <a:ext cx="1294644" cy="665542"/>
            </a:xfrm>
            <a:prstGeom prst="rect">
              <a:avLst/>
            </a:prstGeom>
            <a:noFill/>
          </p:spPr>
          <p:txBody>
            <a:bodyPr wrap="none" lIns="243840" tIns="195072" rIns="243840" bIns="195072" rtlCol="0">
              <a:spAutoFit/>
            </a:bodyPr>
            <a:lstStyle/>
            <a:p>
              <a:pPr defTabSz="913530">
                <a:lnSpc>
                  <a:spcPct val="90000"/>
                </a:lnSpc>
              </a:pPr>
              <a:r>
                <a:rPr lang="en-US" sz="1867" spc="-49" dirty="0">
                  <a:latin typeface="+mj-lt"/>
                </a:rPr>
                <a:t>Corp HQ</a:t>
              </a:r>
            </a:p>
          </p:txBody>
        </p:sp>
        <p:sp>
          <p:nvSpPr>
            <p:cNvPr id="18" name="TextBox 17"/>
            <p:cNvSpPr txBox="1"/>
            <p:nvPr/>
          </p:nvSpPr>
          <p:spPr>
            <a:xfrm>
              <a:off x="6093579" y="3104896"/>
              <a:ext cx="1875971" cy="665542"/>
            </a:xfrm>
            <a:prstGeom prst="rect">
              <a:avLst/>
            </a:prstGeom>
            <a:noFill/>
          </p:spPr>
          <p:txBody>
            <a:bodyPr wrap="none" lIns="243840" tIns="195072" rIns="243840" bIns="195072" rtlCol="0">
              <a:spAutoFit/>
            </a:bodyPr>
            <a:lstStyle/>
            <a:p>
              <a:pPr defTabSz="913530">
                <a:lnSpc>
                  <a:spcPct val="90000"/>
                </a:lnSpc>
              </a:pPr>
              <a:r>
                <a:rPr lang="en-US" sz="1867" spc="-49" dirty="0">
                  <a:latin typeface="+mj-lt"/>
                </a:rPr>
                <a:t>Branch office 1</a:t>
              </a:r>
            </a:p>
          </p:txBody>
        </p:sp>
        <p:sp>
          <p:nvSpPr>
            <p:cNvPr id="19" name="TextBox 18"/>
            <p:cNvSpPr txBox="1"/>
            <p:nvPr/>
          </p:nvSpPr>
          <p:spPr>
            <a:xfrm>
              <a:off x="6523037" y="1236055"/>
              <a:ext cx="1875971" cy="665542"/>
            </a:xfrm>
            <a:prstGeom prst="rect">
              <a:avLst/>
            </a:prstGeom>
            <a:noFill/>
          </p:spPr>
          <p:txBody>
            <a:bodyPr wrap="none" lIns="243840" tIns="195072" rIns="243840" bIns="195072" rtlCol="0">
              <a:spAutoFit/>
            </a:bodyPr>
            <a:lstStyle/>
            <a:p>
              <a:pPr defTabSz="913530">
                <a:lnSpc>
                  <a:spcPct val="90000"/>
                </a:lnSpc>
              </a:pPr>
              <a:r>
                <a:rPr lang="en-US" sz="1867" spc="-49" dirty="0">
                  <a:latin typeface="+mj-lt"/>
                </a:rPr>
                <a:t>Branch office 2</a:t>
              </a:r>
            </a:p>
          </p:txBody>
        </p:sp>
        <p:sp>
          <p:nvSpPr>
            <p:cNvPr id="20" name="Oval 19"/>
            <p:cNvSpPr/>
            <p:nvPr/>
          </p:nvSpPr>
          <p:spPr bwMode="auto">
            <a:xfrm>
              <a:off x="10447377" y="3300873"/>
              <a:ext cx="1348487" cy="1348487"/>
            </a:xfrm>
            <a:prstGeom prst="ellipse">
              <a:avLst/>
            </a:prstGeom>
            <a:solidFill>
              <a:schemeClr val="tx1"/>
            </a:solidFill>
            <a:ln w="57150">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noAutofit/>
            </a:bodyPr>
            <a:lstStyle/>
            <a:p>
              <a:pPr defTabSz="895751">
                <a:lnSpc>
                  <a:spcPct val="90000"/>
                </a:lnSpc>
              </a:pPr>
              <a:endParaRPr lang="en-US" sz="1867" spc="-49" dirty="0">
                <a:solidFill>
                  <a:schemeClr val="tx1"/>
                </a:solidFill>
                <a:latin typeface="+mj-lt"/>
              </a:endParaRPr>
            </a:p>
          </p:txBody>
        </p:sp>
        <p:sp>
          <p:nvSpPr>
            <p:cNvPr id="21" name="Freeform 61"/>
            <p:cNvSpPr>
              <a:spLocks noChangeAspect="1" noEditPoints="1"/>
            </p:cNvSpPr>
            <p:nvPr/>
          </p:nvSpPr>
          <p:spPr bwMode="auto">
            <a:xfrm>
              <a:off x="10847497" y="3450693"/>
              <a:ext cx="548247" cy="411764"/>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noFill/>
            </a:ln>
          </p:spPr>
          <p:txBody>
            <a:bodyPr vert="horz" wrap="square" lIns="121920" tIns="60960" rIns="121920" bIns="60960" numCol="1" anchor="t" anchorCtr="0" compatLnSpc="1"/>
            <a:lstStyle/>
            <a:p>
              <a:pPr defTabSz="913530"/>
              <a:endParaRPr lang="en-US" sz="1867">
                <a:latin typeface="+mj-lt"/>
              </a:endParaRPr>
            </a:p>
          </p:txBody>
        </p:sp>
        <p:sp>
          <p:nvSpPr>
            <p:cNvPr id="22" name="TextBox 21"/>
            <p:cNvSpPr txBox="1"/>
            <p:nvPr/>
          </p:nvSpPr>
          <p:spPr>
            <a:xfrm>
              <a:off x="10608834" y="3554795"/>
              <a:ext cx="1041784" cy="797315"/>
            </a:xfrm>
            <a:prstGeom prst="rect">
              <a:avLst/>
            </a:prstGeom>
            <a:noFill/>
          </p:spPr>
          <p:txBody>
            <a:bodyPr wrap="none" lIns="243840" tIns="195072" rIns="243840" bIns="195072" rtlCol="0">
              <a:spAutoFit/>
            </a:bodyPr>
            <a:lstStyle/>
            <a:p>
              <a:pPr algn="ctr" defTabSz="913530">
                <a:lnSpc>
                  <a:spcPct val="90000"/>
                </a:lnSpc>
              </a:pPr>
              <a:r>
                <a:rPr lang="en-US" sz="1400" spc="-49" dirty="0">
                  <a:solidFill>
                    <a:schemeClr val="bg1"/>
                  </a:solidFill>
                  <a:latin typeface="+mj-lt"/>
                </a:rPr>
                <a:t>Public </a:t>
              </a:r>
              <a:br>
                <a:rPr lang="en-US" sz="1400" spc="-49" dirty="0">
                  <a:solidFill>
                    <a:schemeClr val="bg1"/>
                  </a:solidFill>
                  <a:latin typeface="+mj-lt"/>
                </a:rPr>
              </a:br>
              <a:r>
                <a:rPr lang="en-US" sz="1400" spc="-49" dirty="0">
                  <a:solidFill>
                    <a:schemeClr val="bg1"/>
                  </a:solidFill>
                  <a:latin typeface="+mj-lt"/>
                </a:rPr>
                <a:t>internet</a:t>
              </a:r>
            </a:p>
          </p:txBody>
        </p:sp>
      </p:grpSp>
      <p:sp>
        <p:nvSpPr>
          <p:cNvPr id="23" name="Rectangle 22"/>
          <p:cNvSpPr/>
          <p:nvPr/>
        </p:nvSpPr>
        <p:spPr>
          <a:xfrm>
            <a:off x="6013413" y="5359350"/>
            <a:ext cx="5882049" cy="1075207"/>
          </a:xfrm>
          <a:prstGeom prst="rect">
            <a:avLst/>
          </a:prstGeom>
          <a:noFill/>
        </p:spPr>
        <p:txBody>
          <a:bodyPr wrap="square" lIns="89639" tIns="44819" rIns="89639" bIns="44819">
            <a:spAutoFit/>
          </a:bodyPr>
          <a:lstStyle/>
          <a:p>
            <a:pPr algn="ctr"/>
            <a:r>
              <a:rPr lang="en-US" sz="2133" dirty="0">
                <a:latin typeface="+mj-lt"/>
              </a:rPr>
              <a:t>ExpressRoute provides a private, </a:t>
            </a:r>
            <a:br>
              <a:rPr lang="en-US" sz="2133" dirty="0">
                <a:latin typeface="+mj-lt"/>
              </a:rPr>
            </a:br>
            <a:r>
              <a:rPr lang="en-US" sz="2133" kern="0" spc="-49" dirty="0">
                <a:latin typeface="+mj-lt"/>
              </a:rPr>
              <a:t>dedicated</a:t>
            </a:r>
            <a:r>
              <a:rPr lang="en-US" sz="2133" dirty="0">
                <a:latin typeface="+mj-lt"/>
              </a:rPr>
              <a:t>, high-throughput network connection to Microsoft</a:t>
            </a:r>
            <a:endParaRPr lang="en-US" sz="16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752712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13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65137" y="2287160"/>
            <a:ext cx="848191" cy="814709"/>
          </a:xfrm>
          <a:prstGeom prst="rect">
            <a:avLst/>
          </a:prstGeom>
          <a:effectLst>
            <a:outerShdw blurRad="63500" sx="102000" sy="102000" algn="ctr" rotWithShape="0">
              <a:prstClr val="black">
                <a:alpha val="40000"/>
              </a:prstClr>
            </a:outerShdw>
          </a:effectLst>
        </p:spPr>
      </p:pic>
      <p:pic>
        <p:nvPicPr>
          <p:cNvPr id="53" name="World map" descr="world-map.png"/>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a:off x="-5195" y="780020"/>
            <a:ext cx="12169720" cy="6145531"/>
          </a:xfrm>
          <a:prstGeom prst="rect">
            <a:avLst/>
          </a:prstGeom>
          <a:noFill/>
          <a:ln>
            <a:noFill/>
          </a:ln>
        </p:spPr>
      </p:pic>
      <p:pic>
        <p:nvPicPr>
          <p:cNvPr id="109" name="Picture 10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79338" y="3134466"/>
            <a:ext cx="848191" cy="814709"/>
          </a:xfrm>
          <a:prstGeom prst="rect">
            <a:avLst/>
          </a:prstGeom>
          <a:effectLst>
            <a:outerShdw blurRad="63500" sx="102000" sy="102000" algn="ctr" rotWithShape="0">
              <a:prstClr val="black">
                <a:alpha val="40000"/>
              </a:prstClr>
            </a:outerShdw>
          </a:effectLst>
        </p:spPr>
      </p:pic>
      <p:pic>
        <p:nvPicPr>
          <p:cNvPr id="52" name="Picture 51"/>
          <p:cNvPicPr>
            <a:picLocks noChangeAspect="1"/>
          </p:cNvPicPr>
          <p:nvPr/>
        </p:nvPicPr>
        <p:blipFill rotWithShape="1">
          <a:blip r:embed="rId5" cstate="email">
            <a:extLst>
              <a:ext uri="{28A0092B-C50C-407E-A947-70E740481C1C}">
                <a14:useLocalDpi xmlns:a14="http://schemas.microsoft.com/office/drawing/2010/main"/>
              </a:ext>
            </a:extLst>
          </a:blip>
          <a:srcRect b="23496"/>
          <a:stretch/>
        </p:blipFill>
        <p:spPr>
          <a:xfrm>
            <a:off x="13538" y="567138"/>
            <a:ext cx="12169720" cy="5533099"/>
          </a:xfrm>
          <a:prstGeom prst="rect">
            <a:avLst/>
          </a:prstGeom>
        </p:spPr>
      </p:pic>
      <p:sp>
        <p:nvSpPr>
          <p:cNvPr id="26" name="Oval 25"/>
          <p:cNvSpPr/>
          <p:nvPr/>
        </p:nvSpPr>
        <p:spPr bwMode="auto">
          <a:xfrm>
            <a:off x="2399720" y="2691412"/>
            <a:ext cx="3350528" cy="3748698"/>
          </a:xfrm>
          <a:prstGeom prst="ellipse">
            <a:avLst/>
          </a:prstGeom>
          <a:solidFill>
            <a:srgbClr val="CCECFF">
              <a:alpha val="5882"/>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284" tIns="45644" rIns="91284" bIns="45644" anchor="ctr"/>
          <a:lstStyle/>
          <a:p>
            <a:pPr algn="ctr" defTabSz="912577">
              <a:defRPr/>
            </a:pPr>
            <a:endParaRPr lang="en-US" sz="2397" kern="0" dirty="0">
              <a:gradFill>
                <a:gsLst>
                  <a:gs pos="0">
                    <a:srgbClr val="FFFFFF"/>
                  </a:gs>
                  <a:gs pos="100000">
                    <a:srgbClr val="FFFFFF"/>
                  </a:gs>
                </a:gsLst>
                <a:lin ang="5400000" scaled="0"/>
              </a:gradFill>
              <a:latin typeface="Verdana" panose="020B0604030504040204" pitchFamily="34" charset="0"/>
              <a:ea typeface="Verdana" panose="020B0604030504040204" pitchFamily="34" charset="0"/>
              <a:cs typeface="Verdana" panose="020B0604030504040204" pitchFamily="34" charset="0"/>
            </a:endParaRPr>
          </a:p>
        </p:txBody>
      </p:sp>
      <p:sp>
        <p:nvSpPr>
          <p:cNvPr id="50" name="Oval 49"/>
          <p:cNvSpPr/>
          <p:nvPr/>
        </p:nvSpPr>
        <p:spPr bwMode="auto">
          <a:xfrm>
            <a:off x="6992838" y="1404253"/>
            <a:ext cx="5189383" cy="4579395"/>
          </a:xfrm>
          <a:prstGeom prst="ellipse">
            <a:avLst/>
          </a:prstGeom>
          <a:solidFill>
            <a:srgbClr val="CCECFF">
              <a:alpha val="5882"/>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284" tIns="45644" rIns="91284" bIns="45644" anchor="ctr"/>
          <a:lstStyle/>
          <a:p>
            <a:pPr algn="ctr" defTabSz="912577">
              <a:defRPr/>
            </a:pPr>
            <a:endParaRPr lang="en-US" sz="2397" kern="0" dirty="0">
              <a:gradFill>
                <a:gsLst>
                  <a:gs pos="0">
                    <a:srgbClr val="FFFFFF"/>
                  </a:gs>
                  <a:gs pos="100000">
                    <a:srgbClr val="FFFFFF"/>
                  </a:gs>
                </a:gsLst>
                <a:lin ang="5400000" scaled="0"/>
              </a:gradFill>
              <a:latin typeface="Segoe UI"/>
            </a:endParaRPr>
          </a:p>
        </p:txBody>
      </p:sp>
      <p:sp>
        <p:nvSpPr>
          <p:cNvPr id="48" name="Oval 47"/>
          <p:cNvSpPr/>
          <p:nvPr/>
        </p:nvSpPr>
        <p:spPr bwMode="auto">
          <a:xfrm>
            <a:off x="4023505" y="1298189"/>
            <a:ext cx="5782122" cy="4620172"/>
          </a:xfrm>
          <a:prstGeom prst="ellipse">
            <a:avLst/>
          </a:prstGeom>
          <a:solidFill>
            <a:srgbClr val="CCECFF">
              <a:alpha val="5882"/>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284" tIns="45644" rIns="91284" bIns="45644" anchor="ctr"/>
          <a:lstStyle/>
          <a:p>
            <a:pPr algn="ctr" defTabSz="912577">
              <a:defRPr/>
            </a:pPr>
            <a:endParaRPr lang="en-US" sz="19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Oval 45"/>
          <p:cNvSpPr/>
          <p:nvPr/>
        </p:nvSpPr>
        <p:spPr bwMode="auto">
          <a:xfrm>
            <a:off x="107978" y="1058428"/>
            <a:ext cx="5187310" cy="3250714"/>
          </a:xfrm>
          <a:prstGeom prst="ellipse">
            <a:avLst/>
          </a:prstGeom>
          <a:solidFill>
            <a:srgbClr val="CCECFF">
              <a:alpha val="5882"/>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284" tIns="45644" rIns="91284" bIns="45644" anchor="ctr"/>
          <a:lstStyle/>
          <a:p>
            <a:pPr algn="ctr" defTabSz="912577">
              <a:defRPr/>
            </a:pPr>
            <a:endParaRPr lang="en-US" sz="2397" kern="0" dirty="0">
              <a:gradFill>
                <a:gsLst>
                  <a:gs pos="0">
                    <a:srgbClr val="FFFFFF"/>
                  </a:gs>
                  <a:gs pos="100000">
                    <a:srgbClr val="FFFFFF"/>
                  </a:gs>
                </a:gsLst>
                <a:lin ang="5400000" scaled="0"/>
              </a:gradFill>
              <a:latin typeface="Segoe UI"/>
            </a:endParaRPr>
          </a:p>
        </p:txBody>
      </p:sp>
      <p:sp>
        <p:nvSpPr>
          <p:cNvPr id="2" name="Title 1"/>
          <p:cNvSpPr>
            <a:spLocks noGrp="1"/>
          </p:cNvSpPr>
          <p:nvPr>
            <p:ph type="title" idx="4294967295"/>
          </p:nvPr>
        </p:nvSpPr>
        <p:spPr>
          <a:xfrm>
            <a:off x="0" y="11113"/>
            <a:ext cx="11045825" cy="747712"/>
          </a:xfrm>
        </p:spPr>
        <p:txBody>
          <a:bodyPr>
            <a:noAutofit/>
          </a:bodyPr>
          <a:lstStyle/>
          <a:p>
            <a:r>
              <a:rPr lang="en-US" sz="4313" dirty="0">
                <a:solidFill>
                  <a:schemeClr val="tx2"/>
                </a:solidFill>
              </a:rPr>
              <a:t>Azure Global Footprint</a:t>
            </a:r>
          </a:p>
        </p:txBody>
      </p:sp>
      <p:pic>
        <p:nvPicPr>
          <p:cNvPr id="33" name="Picture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92261" y="2371468"/>
            <a:ext cx="848191" cy="814709"/>
          </a:xfrm>
          <a:prstGeom prst="rect">
            <a:avLst/>
          </a:prstGeom>
          <a:effectLst>
            <a:outerShdw blurRad="63500" sx="102000" sy="102000" algn="ctr" rotWithShape="0">
              <a:prstClr val="black">
                <a:alpha val="40000"/>
              </a:prstClr>
            </a:outerShdw>
          </a:effectLst>
        </p:spPr>
      </p:pic>
      <p:pic>
        <p:nvPicPr>
          <p:cNvPr id="34" name="Picture 3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14238" y="2816296"/>
            <a:ext cx="848191" cy="814709"/>
          </a:xfrm>
          <a:prstGeom prst="rect">
            <a:avLst/>
          </a:prstGeom>
          <a:effectLst>
            <a:outerShdw blurRad="63500" sx="102000" sy="102000" algn="ctr" rotWithShape="0">
              <a:prstClr val="black">
                <a:alpha val="40000"/>
              </a:prstClr>
            </a:outerShdw>
          </a:effectLst>
        </p:spPr>
      </p:pic>
      <p:pic>
        <p:nvPicPr>
          <p:cNvPr id="35" name="Picture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28192" y="2378008"/>
            <a:ext cx="848191" cy="814709"/>
          </a:xfrm>
          <a:prstGeom prst="rect">
            <a:avLst/>
          </a:prstGeom>
          <a:effectLst>
            <a:outerShdw blurRad="63500" sx="102000" sy="102000" algn="ctr" rotWithShape="0">
              <a:prstClr val="black">
                <a:alpha val="40000"/>
              </a:prstClr>
            </a:outerShdw>
          </a:effectLst>
        </p:spPr>
      </p:pic>
      <p:pic>
        <p:nvPicPr>
          <p:cNvPr id="36" name="Picture 3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61167" y="2778910"/>
            <a:ext cx="848191" cy="814709"/>
          </a:xfrm>
          <a:prstGeom prst="rect">
            <a:avLst/>
          </a:prstGeom>
          <a:effectLst>
            <a:outerShdw blurRad="63500" sx="102000" sy="102000" algn="ctr" rotWithShape="0">
              <a:prstClr val="black">
                <a:alpha val="40000"/>
              </a:prstClr>
            </a:outerShdw>
          </a:effectLst>
        </p:spPr>
      </p:pic>
      <p:pic>
        <p:nvPicPr>
          <p:cNvPr id="37" name="Picture 3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29684" y="3158737"/>
            <a:ext cx="848191" cy="814709"/>
          </a:xfrm>
          <a:prstGeom prst="rect">
            <a:avLst/>
          </a:prstGeom>
          <a:effectLst>
            <a:outerShdw blurRad="63500" sx="102000" sy="102000" algn="ctr" rotWithShape="0">
              <a:prstClr val="black">
                <a:alpha val="40000"/>
              </a:prstClr>
            </a:outerShdw>
          </a:effectLst>
        </p:spPr>
      </p:pic>
      <p:pic>
        <p:nvPicPr>
          <p:cNvPr id="38" name="Picture 3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89555" y="4081953"/>
            <a:ext cx="848191" cy="814709"/>
          </a:xfrm>
          <a:prstGeom prst="rect">
            <a:avLst/>
          </a:prstGeom>
          <a:effectLst>
            <a:outerShdw blurRad="63500" sx="102000" sy="102000" algn="ctr" rotWithShape="0">
              <a:prstClr val="black">
                <a:alpha val="40000"/>
              </a:prstClr>
            </a:outerShdw>
          </a:effectLst>
        </p:spPr>
      </p:pic>
      <p:pic>
        <p:nvPicPr>
          <p:cNvPr id="21" name="Picture 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25651" y="2994166"/>
            <a:ext cx="848191" cy="814709"/>
          </a:xfrm>
          <a:prstGeom prst="rect">
            <a:avLst/>
          </a:prstGeom>
          <a:effectLst>
            <a:outerShdw blurRad="63500" sx="102000" sy="102000" algn="ctr" rotWithShape="0">
              <a:prstClr val="black">
                <a:alpha val="40000"/>
              </a:prstClr>
            </a:outerShdw>
          </a:effectLst>
        </p:spPr>
      </p:pic>
      <p:pic>
        <p:nvPicPr>
          <p:cNvPr id="28" name="Picture 2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12505" y="3137094"/>
            <a:ext cx="848191" cy="814709"/>
          </a:xfrm>
          <a:prstGeom prst="rect">
            <a:avLst/>
          </a:prstGeom>
          <a:effectLst>
            <a:outerShdw blurRad="63500" sx="102000" sy="102000" algn="ctr" rotWithShape="0">
              <a:prstClr val="black">
                <a:alpha val="40000"/>
              </a:prstClr>
            </a:outerShdw>
          </a:effectLst>
        </p:spPr>
      </p:pic>
      <p:sp>
        <p:nvSpPr>
          <p:cNvPr id="27" name="TextBox 26"/>
          <p:cNvSpPr txBox="1"/>
          <p:nvPr/>
        </p:nvSpPr>
        <p:spPr>
          <a:xfrm>
            <a:off x="154911" y="651319"/>
            <a:ext cx="10722740" cy="468174"/>
          </a:xfrm>
          <a:prstGeom prst="rect">
            <a:avLst/>
          </a:prstGeom>
          <a:noFill/>
          <a:ln>
            <a:noFill/>
          </a:ln>
        </p:spPr>
        <p:txBody>
          <a:bodyPr wrap="square" lIns="91288" tIns="45646" rIns="91288" bIns="45646" rtlCol="0">
            <a:spAutoFit/>
          </a:bodyPr>
          <a:lstStyle/>
          <a:p>
            <a:pPr defTabSz="1217008">
              <a:defRPr/>
            </a:pPr>
            <a:r>
              <a:rPr lang="en-US" sz="2397" kern="0" spc="-100" dirty="0">
                <a:solidFill>
                  <a:sysClr val="windowText" lastClr="000000"/>
                </a:solidFill>
                <a:latin typeface="Segoe UI Light"/>
              </a:rPr>
              <a:t>34 Regions Online,  3 Additional Regions Planned</a:t>
            </a:r>
          </a:p>
        </p:txBody>
      </p:sp>
      <p:pic>
        <p:nvPicPr>
          <p:cNvPr id="45" name="Picture 4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79410" y="2918644"/>
            <a:ext cx="848191" cy="814709"/>
          </a:xfrm>
          <a:prstGeom prst="rect">
            <a:avLst/>
          </a:prstGeom>
          <a:effectLst>
            <a:outerShdw blurRad="63500" sx="102000" sy="102000" algn="ctr" rotWithShape="0">
              <a:prstClr val="black">
                <a:alpha val="40000"/>
              </a:prstClr>
            </a:outerShdw>
          </a:effectLst>
        </p:spPr>
      </p:pic>
      <p:pic>
        <p:nvPicPr>
          <p:cNvPr id="49" name="Picture 4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83254" y="2735506"/>
            <a:ext cx="848191" cy="814709"/>
          </a:xfrm>
          <a:prstGeom prst="rect">
            <a:avLst/>
          </a:prstGeom>
          <a:effectLst>
            <a:outerShdw blurRad="63500" sx="102000" sy="102000" algn="ctr" rotWithShape="0">
              <a:prstClr val="black">
                <a:alpha val="40000"/>
              </a:prstClr>
            </a:outerShdw>
          </a:effectLst>
        </p:spPr>
      </p:pic>
      <p:pic>
        <p:nvPicPr>
          <p:cNvPr id="58" name="Picture 5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90949" y="5262014"/>
            <a:ext cx="848191" cy="814709"/>
          </a:xfrm>
          <a:prstGeom prst="rect">
            <a:avLst/>
          </a:prstGeom>
          <a:effectLst>
            <a:outerShdw blurRad="63500" sx="102000" sy="102000" algn="ctr" rotWithShape="0">
              <a:prstClr val="black">
                <a:alpha val="40000"/>
              </a:prstClr>
            </a:outerShdw>
          </a:effectLst>
        </p:spPr>
      </p:pic>
      <p:pic>
        <p:nvPicPr>
          <p:cNvPr id="61" name="Picture 6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82617" y="5404452"/>
            <a:ext cx="848191" cy="814709"/>
          </a:xfrm>
          <a:prstGeom prst="rect">
            <a:avLst/>
          </a:prstGeom>
          <a:effectLst>
            <a:outerShdw blurRad="63500" sx="102000" sy="102000" algn="ctr" rotWithShape="0">
              <a:prstClr val="black">
                <a:alpha val="40000"/>
              </a:prstClr>
            </a:outerShdw>
          </a:effectLst>
        </p:spPr>
      </p:pic>
      <p:pic>
        <p:nvPicPr>
          <p:cNvPr id="62" name="Picture 6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37993" y="4526346"/>
            <a:ext cx="848191" cy="814709"/>
          </a:xfrm>
          <a:prstGeom prst="rect">
            <a:avLst/>
          </a:prstGeom>
          <a:effectLst>
            <a:outerShdw blurRad="63500" sx="102000" sy="102000" algn="ctr" rotWithShape="0">
              <a:prstClr val="black">
                <a:alpha val="40000"/>
              </a:prstClr>
            </a:outerShdw>
          </a:effectLst>
        </p:spPr>
      </p:pic>
      <p:sp>
        <p:nvSpPr>
          <p:cNvPr id="3" name="Rectangle 2"/>
          <p:cNvSpPr/>
          <p:nvPr/>
        </p:nvSpPr>
        <p:spPr>
          <a:xfrm>
            <a:off x="153356" y="6212591"/>
            <a:ext cx="7937081" cy="677654"/>
          </a:xfrm>
          <a:prstGeom prst="rect">
            <a:avLst/>
          </a:prstGeom>
          <a:solidFill>
            <a:schemeClr val="bg1">
              <a:alpha val="26000"/>
            </a:schemeClr>
          </a:solidFill>
        </p:spPr>
        <p:txBody>
          <a:bodyPr wrap="square">
            <a:spAutoFit/>
          </a:bodyPr>
          <a:lstStyle/>
          <a:p>
            <a:pPr marL="0" lvl="1" indent="-380493" defTabSz="912974">
              <a:buSzPct val="100000"/>
              <a:buFont typeface="Wingdings" panose="05000000000000000000" pitchFamily="2" charset="2"/>
              <a:buChar char="§"/>
              <a:defRPr/>
            </a:pPr>
            <a:r>
              <a:rPr lang="en-US" sz="1865" kern="0" spc="-29" dirty="0">
                <a:solidFill>
                  <a:sysClr val="windowText" lastClr="000000"/>
                </a:solidFill>
                <a:latin typeface="Segoe UI" panose="020B0502040204020203" pitchFamily="34" charset="0"/>
                <a:cs typeface="Segoe UI" panose="020B0502040204020203" pitchFamily="34" charset="0"/>
              </a:rPr>
              <a:t>100+ datacenters</a:t>
            </a:r>
          </a:p>
          <a:p>
            <a:pPr marL="0" lvl="1" indent="-380493" defTabSz="912974">
              <a:buSzPct val="100000"/>
              <a:buFont typeface="Wingdings" panose="05000000000000000000" pitchFamily="2" charset="2"/>
              <a:buChar char="§"/>
              <a:defRPr/>
            </a:pPr>
            <a:r>
              <a:rPr lang="en-US" sz="1865" kern="0" spc="-29" dirty="0">
                <a:solidFill>
                  <a:sysClr val="windowText" lastClr="000000"/>
                </a:solidFill>
                <a:latin typeface="Segoe UI" panose="020B0502040204020203" pitchFamily="34" charset="0"/>
                <a:cs typeface="Segoe UI" panose="020B0502040204020203" pitchFamily="34" charset="0"/>
              </a:rPr>
              <a:t>One of the top 3 networks in the world (coverage, speed, connections)</a:t>
            </a:r>
          </a:p>
        </p:txBody>
      </p:sp>
      <p:pic>
        <p:nvPicPr>
          <p:cNvPr id="66" name="Picture 6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25533" y="3502867"/>
            <a:ext cx="848191" cy="814709"/>
          </a:xfrm>
          <a:prstGeom prst="rect">
            <a:avLst/>
          </a:prstGeom>
          <a:effectLst>
            <a:outerShdw blurRad="63500" sx="102000" sy="102000" algn="ctr" rotWithShape="0">
              <a:prstClr val="black">
                <a:alpha val="40000"/>
              </a:prstClr>
            </a:outerShdw>
          </a:effectLst>
        </p:spPr>
      </p:pic>
      <p:sp>
        <p:nvSpPr>
          <p:cNvPr id="67" name="Rectangle 66"/>
          <p:cNvSpPr/>
          <p:nvPr/>
        </p:nvSpPr>
        <p:spPr bwMode="auto">
          <a:xfrm>
            <a:off x="9865163" y="6120595"/>
            <a:ext cx="335098" cy="287870"/>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endParaRPr lang="en-US" sz="1799" kern="0" spc="-100" dirty="0">
              <a:solidFill>
                <a:srgbClr val="FFFFFF"/>
              </a:solidFill>
              <a:latin typeface="Segoe UI Light"/>
              <a:cs typeface="Segoe UI" pitchFamily="34" charset="0"/>
            </a:endParaRPr>
          </a:p>
        </p:txBody>
      </p:sp>
      <p:sp>
        <p:nvSpPr>
          <p:cNvPr id="68" name="Rectangle 67"/>
          <p:cNvSpPr/>
          <p:nvPr/>
        </p:nvSpPr>
        <p:spPr bwMode="auto">
          <a:xfrm>
            <a:off x="8127367" y="6124808"/>
            <a:ext cx="335098" cy="287870"/>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endParaRPr lang="en-US" sz="1399" kern="0" spc="-100" dirty="0">
              <a:solidFill>
                <a:srgbClr val="FFFFFF"/>
              </a:solidFill>
              <a:latin typeface="Segoe UI Light"/>
              <a:cs typeface="Segoe UI" pitchFamily="34" charset="0"/>
            </a:endParaRPr>
          </a:p>
        </p:txBody>
      </p:sp>
      <p:sp>
        <p:nvSpPr>
          <p:cNvPr id="4" name="Rectangle 3"/>
          <p:cNvSpPr/>
          <p:nvPr/>
        </p:nvSpPr>
        <p:spPr>
          <a:xfrm>
            <a:off x="8473713" y="6106689"/>
            <a:ext cx="1300378" cy="336550"/>
          </a:xfrm>
          <a:prstGeom prst="rect">
            <a:avLst/>
          </a:prstGeom>
        </p:spPr>
        <p:txBody>
          <a:bodyPr wrap="none">
            <a:spAutoFit/>
          </a:bodyPr>
          <a:lstStyle/>
          <a:p>
            <a:pPr defTabSz="913320">
              <a:defRPr/>
            </a:pPr>
            <a:r>
              <a:rPr lang="en-US" sz="1599" kern="0" dirty="0">
                <a:solidFill>
                  <a:srgbClr val="505050"/>
                </a:solidFill>
                <a:latin typeface="Segoe UI" panose="020B0502040204020203" pitchFamily="34" charset="0"/>
                <a:cs typeface="Segoe UI" panose="020B0502040204020203" pitchFamily="34" charset="0"/>
              </a:rPr>
              <a:t>Public Azure</a:t>
            </a:r>
          </a:p>
        </p:txBody>
      </p:sp>
      <p:sp>
        <p:nvSpPr>
          <p:cNvPr id="69" name="Rectangle 68"/>
          <p:cNvSpPr/>
          <p:nvPr/>
        </p:nvSpPr>
        <p:spPr>
          <a:xfrm>
            <a:off x="10211508" y="6102908"/>
            <a:ext cx="910207" cy="336550"/>
          </a:xfrm>
          <a:prstGeom prst="rect">
            <a:avLst/>
          </a:prstGeom>
        </p:spPr>
        <p:txBody>
          <a:bodyPr wrap="none">
            <a:spAutoFit/>
          </a:bodyPr>
          <a:lstStyle/>
          <a:p>
            <a:pPr defTabSz="913320">
              <a:defRPr/>
            </a:pPr>
            <a:r>
              <a:rPr lang="en-US" sz="1599" kern="0" dirty="0">
                <a:solidFill>
                  <a:srgbClr val="505050"/>
                </a:solidFill>
                <a:latin typeface="Segoe UI"/>
              </a:rPr>
              <a:t>Planned</a:t>
            </a:r>
          </a:p>
        </p:txBody>
      </p:sp>
      <p:pic>
        <p:nvPicPr>
          <p:cNvPr id="70" name="Picture 6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81533" y="2751382"/>
            <a:ext cx="848191" cy="814709"/>
          </a:xfrm>
          <a:prstGeom prst="rect">
            <a:avLst/>
          </a:prstGeom>
          <a:effectLst>
            <a:outerShdw blurRad="63500" sx="102000" sy="102000" algn="ctr" rotWithShape="0">
              <a:prstClr val="black">
                <a:alpha val="40000"/>
              </a:prstClr>
            </a:outerShdw>
          </a:effectLst>
        </p:spPr>
      </p:pic>
      <p:pic>
        <p:nvPicPr>
          <p:cNvPr id="72" name="Picture 7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13727" y="3468693"/>
            <a:ext cx="848191" cy="814709"/>
          </a:xfrm>
          <a:prstGeom prst="rect">
            <a:avLst/>
          </a:prstGeom>
          <a:effectLst>
            <a:outerShdw blurRad="63500" sx="102000" sy="102000" algn="ctr" rotWithShape="0">
              <a:prstClr val="black">
                <a:alpha val="40000"/>
              </a:prstClr>
            </a:outerShdw>
          </a:effectLst>
        </p:spPr>
      </p:pic>
      <p:cxnSp>
        <p:nvCxnSpPr>
          <p:cNvPr id="6" name="Straight Connector 5"/>
          <p:cNvCxnSpPr/>
          <p:nvPr/>
        </p:nvCxnSpPr>
        <p:spPr>
          <a:xfrm>
            <a:off x="2103010" y="2560482"/>
            <a:ext cx="802171" cy="591256"/>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1199922" y="2188971"/>
            <a:ext cx="91235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Central US</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Iowa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75" name="Straight Connector 74"/>
          <p:cNvCxnSpPr>
            <a:stCxn id="57" idx="3"/>
          </p:cNvCxnSpPr>
          <p:nvPr/>
        </p:nvCxnSpPr>
        <p:spPr>
          <a:xfrm flipV="1">
            <a:off x="1707237" y="3196435"/>
            <a:ext cx="283720" cy="6911"/>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bwMode="auto">
          <a:xfrm>
            <a:off x="794887" y="3020752"/>
            <a:ext cx="91235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West US</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California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79" name="Straight Connector 78"/>
          <p:cNvCxnSpPr/>
          <p:nvPr/>
        </p:nvCxnSpPr>
        <p:spPr>
          <a:xfrm flipH="1">
            <a:off x="3508443" y="2998329"/>
            <a:ext cx="441882" cy="329966"/>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7" idx="1"/>
          </p:cNvCxnSpPr>
          <p:nvPr/>
        </p:nvCxnSpPr>
        <p:spPr>
          <a:xfrm flipH="1" flipV="1">
            <a:off x="3502445" y="3327470"/>
            <a:ext cx="585332" cy="17691"/>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8" idx="1"/>
          </p:cNvCxnSpPr>
          <p:nvPr/>
        </p:nvCxnSpPr>
        <p:spPr>
          <a:xfrm flipH="1" flipV="1">
            <a:off x="3502445" y="3336365"/>
            <a:ext cx="452303" cy="416069"/>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bwMode="auto">
          <a:xfrm>
            <a:off x="4700540" y="2012578"/>
            <a:ext cx="1049708"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North Europe</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Ireland</a:t>
            </a:r>
          </a:p>
        </p:txBody>
      </p:sp>
      <p:cxnSp>
        <p:nvCxnSpPr>
          <p:cNvPr id="83" name="Straight Connector 82"/>
          <p:cNvCxnSpPr>
            <a:stCxn id="82" idx="2"/>
          </p:cNvCxnSpPr>
          <p:nvPr/>
        </p:nvCxnSpPr>
        <p:spPr>
          <a:xfrm>
            <a:off x="5225395" y="2377766"/>
            <a:ext cx="386569" cy="407902"/>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4087776" y="3162567"/>
            <a:ext cx="91235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East US 2</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Virginia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78" name="Rectangle 77"/>
          <p:cNvSpPr/>
          <p:nvPr/>
        </p:nvSpPr>
        <p:spPr bwMode="auto">
          <a:xfrm>
            <a:off x="3954749" y="3569839"/>
            <a:ext cx="912351" cy="365187"/>
          </a:xfrm>
          <a:prstGeom prst="rect">
            <a:avLst/>
          </a:prstGeom>
          <a:solidFill>
            <a:schemeClr val="tx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US </a:t>
            </a:r>
            <a:r>
              <a:rPr lang="en-US" sz="1200" kern="0" spc="-100" dirty="0" err="1">
                <a:solidFill>
                  <a:srgbClr val="FFFFFF"/>
                </a:solidFill>
                <a:latin typeface="Verdana" panose="020B0604030504040204" pitchFamily="34" charset="0"/>
                <a:ea typeface="Verdana" panose="020B0604030504040204" pitchFamily="34" charset="0"/>
                <a:cs typeface="Verdana" panose="020B0604030504040204" pitchFamily="34" charset="0"/>
              </a:rPr>
              <a:t>Gov</a:t>
            </a:r>
            <a:endPar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Virginia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84" name="Straight Connector 83"/>
          <p:cNvCxnSpPr>
            <a:stCxn id="85" idx="2"/>
          </p:cNvCxnSpPr>
          <p:nvPr/>
        </p:nvCxnSpPr>
        <p:spPr>
          <a:xfrm>
            <a:off x="2357337" y="2127773"/>
            <a:ext cx="689243" cy="1102067"/>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bwMode="auto">
          <a:xfrm>
            <a:off x="1820798" y="1762587"/>
            <a:ext cx="1073078"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0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North Central US</a:t>
            </a:r>
            <a:endPar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Illinois</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86" name="Rectangle 85"/>
          <p:cNvSpPr/>
          <p:nvPr/>
        </p:nvSpPr>
        <p:spPr bwMode="auto">
          <a:xfrm>
            <a:off x="850145" y="2598294"/>
            <a:ext cx="912351" cy="365187"/>
          </a:xfrm>
          <a:prstGeom prst="rect">
            <a:avLst/>
          </a:prstGeom>
          <a:solidFill>
            <a:schemeClr val="tx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US </a:t>
            </a:r>
            <a:r>
              <a:rPr lang="en-US" sz="1200" kern="0" spc="-100" dirty="0" err="1">
                <a:solidFill>
                  <a:srgbClr val="FFFFFF"/>
                </a:solidFill>
                <a:latin typeface="Verdana" panose="020B0604030504040204" pitchFamily="34" charset="0"/>
                <a:ea typeface="Verdana" panose="020B0604030504040204" pitchFamily="34" charset="0"/>
                <a:cs typeface="Verdana" panose="020B0604030504040204" pitchFamily="34" charset="0"/>
              </a:rPr>
              <a:t>Gov</a:t>
            </a:r>
            <a:endPar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Iowa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87" name="Straight Connector 86"/>
          <p:cNvCxnSpPr>
            <a:stCxn id="86" idx="3"/>
          </p:cNvCxnSpPr>
          <p:nvPr/>
        </p:nvCxnSpPr>
        <p:spPr>
          <a:xfrm>
            <a:off x="1762496" y="2780888"/>
            <a:ext cx="1137833" cy="370810"/>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bwMode="auto">
          <a:xfrm>
            <a:off x="1960339" y="4317693"/>
            <a:ext cx="1100720"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0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South Central US</a:t>
            </a:r>
            <a:endPar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Texas</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89" name="Straight Connector 88"/>
          <p:cNvCxnSpPr>
            <a:stCxn id="88" idx="0"/>
          </p:cNvCxnSpPr>
          <p:nvPr/>
        </p:nvCxnSpPr>
        <p:spPr>
          <a:xfrm flipV="1">
            <a:off x="2510699" y="3550216"/>
            <a:ext cx="234432" cy="767477"/>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4457834" y="4937352"/>
            <a:ext cx="232165" cy="293014"/>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bwMode="auto">
          <a:xfrm>
            <a:off x="4632234" y="5234372"/>
            <a:ext cx="979730"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Brazil South</a:t>
            </a:r>
            <a:endParaRPr lang="en-US" sz="1000"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Sao Paulo</a:t>
            </a:r>
          </a:p>
        </p:txBody>
      </p:sp>
      <p:cxnSp>
        <p:nvCxnSpPr>
          <p:cNvPr id="93" name="Straight Connector 92"/>
          <p:cNvCxnSpPr/>
          <p:nvPr/>
        </p:nvCxnSpPr>
        <p:spPr>
          <a:xfrm flipH="1">
            <a:off x="6078625" y="2341600"/>
            <a:ext cx="273380" cy="481569"/>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5946238" y="1979618"/>
            <a:ext cx="101533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West Europe</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Netherlands</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94" name="Rectangle 93"/>
          <p:cNvSpPr/>
          <p:nvPr/>
        </p:nvSpPr>
        <p:spPr bwMode="auto">
          <a:xfrm>
            <a:off x="9558196" y="2174377"/>
            <a:ext cx="1085101" cy="365187"/>
          </a:xfrm>
          <a:prstGeom prst="rect">
            <a:avLst/>
          </a:prstGeom>
          <a:solidFill>
            <a:srgbClr val="C000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China North</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Beijing</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5" name="Straight Connector 94"/>
          <p:cNvCxnSpPr>
            <a:cxnSpLocks/>
            <a:stCxn id="94" idx="2"/>
          </p:cNvCxnSpPr>
          <p:nvPr/>
        </p:nvCxnSpPr>
        <p:spPr>
          <a:xfrm flipH="1">
            <a:off x="9813333" y="2539564"/>
            <a:ext cx="287414" cy="646700"/>
          </a:xfrm>
          <a:prstGeom prst="line">
            <a:avLst/>
          </a:prstGeom>
          <a:ln>
            <a:solidFill>
              <a:srgbClr val="FF0000"/>
            </a:solidFill>
            <a:tailEnd type="oval" w="lg" len="lg"/>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bwMode="auto">
          <a:xfrm>
            <a:off x="8360722" y="2303535"/>
            <a:ext cx="1132387" cy="365187"/>
          </a:xfrm>
          <a:prstGeom prst="rect">
            <a:avLst/>
          </a:prstGeom>
          <a:solidFill>
            <a:srgbClr val="C000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China South</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Shanghai</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7" name="Straight Connector 96"/>
          <p:cNvCxnSpPr/>
          <p:nvPr/>
        </p:nvCxnSpPr>
        <p:spPr>
          <a:xfrm>
            <a:off x="7851291" y="3604942"/>
            <a:ext cx="587360" cy="312518"/>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bwMode="auto">
          <a:xfrm>
            <a:off x="10858484" y="2821077"/>
            <a:ext cx="91235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Japan East</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Saitama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99" name="Rectangle 98"/>
          <p:cNvSpPr/>
          <p:nvPr/>
        </p:nvSpPr>
        <p:spPr bwMode="auto">
          <a:xfrm>
            <a:off x="10858485" y="3238822"/>
            <a:ext cx="929567" cy="46089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Japan West</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Osaka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pic>
        <p:nvPicPr>
          <p:cNvPr id="100" name="Picture 9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118443" y="2857896"/>
            <a:ext cx="848191" cy="814709"/>
          </a:xfrm>
          <a:prstGeom prst="rect">
            <a:avLst/>
          </a:prstGeom>
          <a:effectLst>
            <a:outerShdw blurRad="63500" sx="102000" sy="102000" algn="ctr" rotWithShape="0">
              <a:prstClr val="black">
                <a:alpha val="40000"/>
              </a:prstClr>
            </a:outerShdw>
          </a:effectLst>
        </p:spPr>
      </p:pic>
      <p:cxnSp>
        <p:nvCxnSpPr>
          <p:cNvPr id="101" name="Straight Connector 100"/>
          <p:cNvCxnSpPr/>
          <p:nvPr/>
        </p:nvCxnSpPr>
        <p:spPr>
          <a:xfrm flipH="1">
            <a:off x="10537969" y="3006693"/>
            <a:ext cx="342686" cy="257490"/>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flipV="1">
            <a:off x="10423376" y="3395242"/>
            <a:ext cx="425145" cy="65168"/>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bwMode="auto">
          <a:xfrm>
            <a:off x="7251694" y="3494273"/>
            <a:ext cx="912351" cy="633600"/>
          </a:xfrm>
          <a:prstGeom prst="rect">
            <a:avLst/>
          </a:prstGeom>
          <a:solidFill>
            <a:srgbClr val="0070C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India West</a:t>
            </a:r>
          </a:p>
          <a:p>
            <a:pPr algn="ctr" defTabSz="1217008">
              <a:defRPr/>
            </a:pPr>
            <a:r>
              <a:rPr lang="en-US"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Mumbai</a:t>
            </a:r>
          </a:p>
          <a:p>
            <a:pPr algn="ctr" defTabSz="1217008">
              <a:defRPr/>
            </a:pPr>
            <a:r>
              <a:rPr lang="en-GB"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IND EA</a:t>
            </a:r>
            <a:endParaRPr lang="en-US" sz="1175"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05" name="Straight Connector 104"/>
          <p:cNvCxnSpPr>
            <a:cxnSpLocks/>
            <a:stCxn id="96" idx="3"/>
          </p:cNvCxnSpPr>
          <p:nvPr/>
        </p:nvCxnSpPr>
        <p:spPr>
          <a:xfrm>
            <a:off x="9493109" y="2486129"/>
            <a:ext cx="354492" cy="1084738"/>
          </a:xfrm>
          <a:prstGeom prst="line">
            <a:avLst/>
          </a:prstGeom>
          <a:ln>
            <a:solidFill>
              <a:srgbClr val="FF0000"/>
            </a:solidFill>
            <a:tailEnd type="oval" w="lg" len="lg"/>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8634750" y="3699720"/>
            <a:ext cx="6370" cy="177436"/>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bwMode="auto">
          <a:xfrm>
            <a:off x="9899395" y="4219572"/>
            <a:ext cx="91235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East Asia</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Hong Kong</a:t>
            </a:r>
          </a:p>
        </p:txBody>
      </p:sp>
      <p:pic>
        <p:nvPicPr>
          <p:cNvPr id="111" name="Picture 1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13447" y="3440130"/>
            <a:ext cx="848191" cy="814709"/>
          </a:xfrm>
          <a:prstGeom prst="rect">
            <a:avLst/>
          </a:prstGeom>
          <a:effectLst>
            <a:outerShdw blurRad="63500" sx="102000" sy="102000" algn="ctr" rotWithShape="0">
              <a:prstClr val="black">
                <a:alpha val="40000"/>
              </a:prstClr>
            </a:outerShdw>
          </a:effectLst>
        </p:spPr>
      </p:pic>
      <p:cxnSp>
        <p:nvCxnSpPr>
          <p:cNvPr id="112" name="Straight Connector 111"/>
          <p:cNvCxnSpPr>
            <a:cxnSpLocks/>
            <a:stCxn id="110" idx="0"/>
          </p:cNvCxnSpPr>
          <p:nvPr/>
        </p:nvCxnSpPr>
        <p:spPr>
          <a:xfrm flipH="1" flipV="1">
            <a:off x="9639860" y="3851543"/>
            <a:ext cx="715711" cy="368028"/>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bwMode="auto">
          <a:xfrm>
            <a:off x="8125910" y="4425125"/>
            <a:ext cx="91235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SE Asia</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Singapore</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14" name="Straight Connector 113"/>
          <p:cNvCxnSpPr>
            <a:cxnSpLocks/>
            <a:stCxn id="113" idx="3"/>
          </p:cNvCxnSpPr>
          <p:nvPr/>
        </p:nvCxnSpPr>
        <p:spPr>
          <a:xfrm flipV="1">
            <a:off x="9038262" y="4370195"/>
            <a:ext cx="249430" cy="237523"/>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097137" y="5713180"/>
            <a:ext cx="610107" cy="98845"/>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bwMode="auto">
          <a:xfrm>
            <a:off x="8976538" y="5509833"/>
            <a:ext cx="1181256" cy="501750"/>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Australia  West</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Melbourne</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ANZ EA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22" name="Straight Connector 121"/>
          <p:cNvCxnSpPr>
            <a:stCxn id="119" idx="2"/>
          </p:cNvCxnSpPr>
          <p:nvPr/>
        </p:nvCxnSpPr>
        <p:spPr>
          <a:xfrm flipH="1">
            <a:off x="10922168" y="5319835"/>
            <a:ext cx="277105" cy="361898"/>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bwMode="auto">
          <a:xfrm>
            <a:off x="10642956" y="4954646"/>
            <a:ext cx="1112637" cy="586911"/>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Australia  East</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Sydney</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ANZ EA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10185785" y="6486836"/>
            <a:ext cx="2084112" cy="336550"/>
          </a:xfrm>
          <a:prstGeom prst="rect">
            <a:avLst/>
          </a:prstGeom>
        </p:spPr>
        <p:txBody>
          <a:bodyPr wrap="none">
            <a:spAutoFit/>
          </a:bodyPr>
          <a:lstStyle/>
          <a:p>
            <a:pPr marL="0" lvl="1" defTabSz="912974">
              <a:buSzPct val="100000"/>
              <a:defRPr/>
            </a:pPr>
            <a:r>
              <a:rPr lang="en-US" sz="1599" kern="0" spc="-29" dirty="0">
                <a:solidFill>
                  <a:srgbClr val="505050"/>
                </a:solidFill>
                <a:latin typeface="Segoe UI" panose="020B0502040204020203" pitchFamily="34" charset="0"/>
                <a:cs typeface="Segoe UI" panose="020B0502040204020203" pitchFamily="34" charset="0"/>
              </a:rPr>
              <a:t>Operated by 21Vianet</a:t>
            </a:r>
          </a:p>
        </p:txBody>
      </p:sp>
      <p:sp>
        <p:nvSpPr>
          <p:cNvPr id="106" name="Rectangle 105"/>
          <p:cNvSpPr/>
          <p:nvPr/>
        </p:nvSpPr>
        <p:spPr bwMode="auto">
          <a:xfrm>
            <a:off x="9872023" y="6517474"/>
            <a:ext cx="335098" cy="287870"/>
          </a:xfrm>
          <a:prstGeom prst="rect">
            <a:avLst/>
          </a:prstGeom>
          <a:solidFill>
            <a:srgbClr val="C000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endParaRPr lang="en-US" sz="1399" kern="0" spc="-100" dirty="0">
              <a:solidFill>
                <a:srgbClr val="FFFFFF"/>
              </a:solidFill>
              <a:latin typeface="Segoe UI Light"/>
              <a:cs typeface="Segoe UI" pitchFamily="34" charset="0"/>
            </a:endParaRPr>
          </a:p>
        </p:txBody>
      </p:sp>
      <p:sp>
        <p:nvSpPr>
          <p:cNvPr id="108" name="Rectangle 107"/>
          <p:cNvSpPr/>
          <p:nvPr/>
        </p:nvSpPr>
        <p:spPr bwMode="auto">
          <a:xfrm>
            <a:off x="7384037" y="2823168"/>
            <a:ext cx="929390" cy="540755"/>
          </a:xfrm>
          <a:prstGeom prst="rect">
            <a:avLst/>
          </a:prstGeom>
          <a:solidFill>
            <a:srgbClr val="0070C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077"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India Central</a:t>
            </a:r>
          </a:p>
          <a:p>
            <a:pPr algn="ctr" defTabSz="1217008">
              <a:defRPr/>
            </a:pPr>
            <a:r>
              <a:rPr lang="en-GB"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Pune</a:t>
            </a:r>
          </a:p>
          <a:p>
            <a:pPr algn="ctr" defTabSz="1217008">
              <a:defRPr/>
            </a:pPr>
            <a:r>
              <a:rPr lang="en-GB"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IND EA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15" name="Straight Connector 114"/>
          <p:cNvCxnSpPr/>
          <p:nvPr/>
        </p:nvCxnSpPr>
        <p:spPr>
          <a:xfrm>
            <a:off x="8025532" y="3344691"/>
            <a:ext cx="381275" cy="198244"/>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bwMode="auto">
          <a:xfrm>
            <a:off x="2614238" y="2200201"/>
            <a:ext cx="972207" cy="365187"/>
          </a:xfrm>
          <a:prstGeom prst="rect">
            <a:avLst/>
          </a:prstGeom>
          <a:solidFill>
            <a:srgbClr val="0070C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GB"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Canada</a:t>
            </a:r>
            <a:endPar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17008">
              <a:defRPr/>
            </a:pPr>
            <a:r>
              <a:rPr lang="en-GB"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Toronto 2016</a:t>
            </a:r>
            <a:endParaRPr lang="en-US"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24" name="Rectangle 123"/>
          <p:cNvSpPr/>
          <p:nvPr/>
        </p:nvSpPr>
        <p:spPr bwMode="auto">
          <a:xfrm>
            <a:off x="3432632" y="1758906"/>
            <a:ext cx="976398" cy="365187"/>
          </a:xfrm>
          <a:prstGeom prst="rect">
            <a:avLst/>
          </a:prstGeom>
          <a:solidFill>
            <a:srgbClr val="0070C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Canada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17008">
              <a:defRPr/>
            </a:pPr>
            <a:r>
              <a:rPr lang="en-GB"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Quebec 2016</a:t>
            </a:r>
            <a:endParaRPr lang="en-US" sz="1077"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pic>
        <p:nvPicPr>
          <p:cNvPr id="125" name="Picture 1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95779" y="2496855"/>
            <a:ext cx="848191" cy="814709"/>
          </a:xfrm>
          <a:prstGeom prst="rect">
            <a:avLst/>
          </a:prstGeom>
          <a:effectLst>
            <a:outerShdw blurRad="63500" sx="102000" sy="102000" algn="ctr" rotWithShape="0">
              <a:prstClr val="black">
                <a:alpha val="40000"/>
              </a:prstClr>
            </a:outerShdw>
          </a:effectLst>
        </p:spPr>
      </p:pic>
      <p:pic>
        <p:nvPicPr>
          <p:cNvPr id="126" name="Picture 1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19641" y="2500668"/>
            <a:ext cx="848191" cy="814709"/>
          </a:xfrm>
          <a:prstGeom prst="rect">
            <a:avLst/>
          </a:prstGeom>
          <a:effectLst>
            <a:outerShdw blurRad="63500" sx="102000" sy="102000" algn="ctr" rotWithShape="0">
              <a:prstClr val="black">
                <a:alpha val="40000"/>
              </a:prstClr>
            </a:outerShdw>
          </a:effectLst>
        </p:spPr>
      </p:pic>
      <p:cxnSp>
        <p:nvCxnSpPr>
          <p:cNvPr id="116" name="Straight Connector 115"/>
          <p:cNvCxnSpPr>
            <a:stCxn id="123" idx="2"/>
            <a:endCxn id="126" idx="1"/>
          </p:cNvCxnSpPr>
          <p:nvPr/>
        </p:nvCxnSpPr>
        <p:spPr>
          <a:xfrm>
            <a:off x="3100341" y="2565389"/>
            <a:ext cx="119298" cy="342634"/>
          </a:xfrm>
          <a:prstGeom prst="line">
            <a:avLst/>
          </a:prstGeom>
          <a:ln>
            <a:solidFill>
              <a:srgbClr val="002060"/>
            </a:solidFill>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24" idx="2"/>
          </p:cNvCxnSpPr>
          <p:nvPr/>
        </p:nvCxnSpPr>
        <p:spPr>
          <a:xfrm flipH="1">
            <a:off x="3641615" y="2124092"/>
            <a:ext cx="279216" cy="793357"/>
          </a:xfrm>
          <a:prstGeom prst="line">
            <a:avLst/>
          </a:prstGeom>
          <a:ln>
            <a:solidFill>
              <a:srgbClr val="002060"/>
            </a:solidFill>
            <a:tailEnd type="oval" w="lg" len="lg"/>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3820745" y="2751174"/>
            <a:ext cx="91235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East US</a:t>
            </a:r>
          </a:p>
          <a:p>
            <a:pPr algn="ctr" defTabSz="1217008">
              <a:defRPr/>
            </a:pPr>
            <a:r>
              <a:rPr lang="en-US" sz="11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Virginia</a:t>
            </a:r>
            <a:endPar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27" name="Rectangle 126"/>
          <p:cNvSpPr/>
          <p:nvPr/>
        </p:nvSpPr>
        <p:spPr bwMode="auto">
          <a:xfrm>
            <a:off x="8133841" y="6517474"/>
            <a:ext cx="335098" cy="287870"/>
          </a:xfrm>
          <a:prstGeom prst="rect">
            <a:avLst/>
          </a:prstGeom>
          <a:solidFill>
            <a:schemeClr val="tx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endParaRPr lang="en-US" sz="1399" kern="0" spc="-100" dirty="0">
              <a:solidFill>
                <a:srgbClr val="FFFFFF"/>
              </a:solidFill>
              <a:latin typeface="Segoe UI Light"/>
              <a:cs typeface="Segoe UI" pitchFamily="34" charset="0"/>
            </a:endParaRPr>
          </a:p>
        </p:txBody>
      </p:sp>
      <p:sp>
        <p:nvSpPr>
          <p:cNvPr id="128" name="Rectangle 127"/>
          <p:cNvSpPr/>
          <p:nvPr/>
        </p:nvSpPr>
        <p:spPr>
          <a:xfrm>
            <a:off x="8474788" y="6481762"/>
            <a:ext cx="1438229" cy="336550"/>
          </a:xfrm>
          <a:prstGeom prst="rect">
            <a:avLst/>
          </a:prstGeom>
        </p:spPr>
        <p:txBody>
          <a:bodyPr wrap="none">
            <a:spAutoFit/>
          </a:bodyPr>
          <a:lstStyle/>
          <a:p>
            <a:pPr defTabSz="913320">
              <a:defRPr/>
            </a:pPr>
            <a:r>
              <a:rPr lang="en-GB" sz="1599" kern="0" dirty="0">
                <a:solidFill>
                  <a:srgbClr val="505050"/>
                </a:solidFill>
                <a:latin typeface="Segoe UI" panose="020B0502040204020203" pitchFamily="34" charset="0"/>
                <a:cs typeface="Segoe UI" panose="020B0502040204020203" pitchFamily="34" charset="0"/>
              </a:rPr>
              <a:t>US Gov Cloud</a:t>
            </a:r>
            <a:endParaRPr lang="en-US" sz="1599" kern="0" dirty="0">
              <a:solidFill>
                <a:srgbClr val="505050"/>
              </a:solidFill>
              <a:latin typeface="Segoe UI" panose="020B0502040204020203" pitchFamily="34" charset="0"/>
              <a:cs typeface="Segoe UI" panose="020B0502040204020203" pitchFamily="34" charset="0"/>
            </a:endParaRPr>
          </a:p>
        </p:txBody>
      </p:sp>
      <p:sp>
        <p:nvSpPr>
          <p:cNvPr id="9" name="Rectangle 8"/>
          <p:cNvSpPr/>
          <p:nvPr/>
        </p:nvSpPr>
        <p:spPr bwMode="auto">
          <a:xfrm>
            <a:off x="5544899" y="2719673"/>
            <a:ext cx="601407" cy="372482"/>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29" name="Rectangle 128"/>
          <p:cNvSpPr/>
          <p:nvPr/>
        </p:nvSpPr>
        <p:spPr bwMode="auto">
          <a:xfrm>
            <a:off x="1905808" y="3085666"/>
            <a:ext cx="1779906" cy="522552"/>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30" name="Rectangle 129"/>
          <p:cNvSpPr/>
          <p:nvPr/>
        </p:nvSpPr>
        <p:spPr bwMode="auto">
          <a:xfrm>
            <a:off x="8194591" y="3390197"/>
            <a:ext cx="575718" cy="639358"/>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31" name="Rectangle 130"/>
          <p:cNvSpPr/>
          <p:nvPr/>
        </p:nvSpPr>
        <p:spPr bwMode="auto">
          <a:xfrm>
            <a:off x="10555090" y="5588324"/>
            <a:ext cx="575718" cy="395323"/>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32" name="Rectangle 131"/>
          <p:cNvSpPr/>
          <p:nvPr/>
        </p:nvSpPr>
        <p:spPr bwMode="auto">
          <a:xfrm>
            <a:off x="10234629" y="3113903"/>
            <a:ext cx="575718" cy="395323"/>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33" name="Rectangle 132"/>
          <p:cNvSpPr/>
          <p:nvPr/>
        </p:nvSpPr>
        <p:spPr bwMode="auto">
          <a:xfrm>
            <a:off x="9183677" y="3740492"/>
            <a:ext cx="625738" cy="857188"/>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34" name="Rectangle 133"/>
          <p:cNvSpPr/>
          <p:nvPr/>
        </p:nvSpPr>
        <p:spPr bwMode="auto">
          <a:xfrm>
            <a:off x="9553341" y="3065660"/>
            <a:ext cx="475707" cy="596462"/>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35" name="Rectangle 134"/>
          <p:cNvSpPr/>
          <p:nvPr/>
        </p:nvSpPr>
        <p:spPr bwMode="auto">
          <a:xfrm>
            <a:off x="4198690" y="4723314"/>
            <a:ext cx="575718" cy="395323"/>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36" name="Rectangle 135"/>
          <p:cNvSpPr/>
          <p:nvPr/>
        </p:nvSpPr>
        <p:spPr bwMode="auto">
          <a:xfrm>
            <a:off x="3101658" y="2751680"/>
            <a:ext cx="654775" cy="273313"/>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40" name="Rectangle 139"/>
          <p:cNvSpPr/>
          <p:nvPr/>
        </p:nvSpPr>
        <p:spPr bwMode="auto">
          <a:xfrm>
            <a:off x="4999904" y="1452536"/>
            <a:ext cx="1640767" cy="388480"/>
          </a:xfrm>
          <a:prstGeom prst="rect">
            <a:avLst/>
          </a:prstGeom>
          <a:solidFill>
            <a:srgbClr val="0070C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UK West, UK South</a:t>
            </a:r>
            <a:endParaRPr lang="en-US" sz="1077"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21" name="Straight Connector 120"/>
          <p:cNvCxnSpPr/>
          <p:nvPr/>
        </p:nvCxnSpPr>
        <p:spPr>
          <a:xfrm flipH="1">
            <a:off x="6322681" y="2032840"/>
            <a:ext cx="1204030" cy="831638"/>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bwMode="auto">
          <a:xfrm>
            <a:off x="7118092" y="1478221"/>
            <a:ext cx="1805938" cy="567399"/>
          </a:xfrm>
          <a:prstGeom prst="rect">
            <a:avLst/>
          </a:prstGeom>
          <a:solidFill>
            <a:srgbClr val="0070C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Germany North East,</a:t>
            </a:r>
          </a:p>
          <a:p>
            <a:pPr algn="ctr" defTabSz="1217008">
              <a:defRPr/>
            </a:pPr>
            <a:r>
              <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Germany Central</a:t>
            </a:r>
            <a:endParaRPr lang="en-US" sz="1077"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41" name="Rectangle 140"/>
          <p:cNvSpPr/>
          <p:nvPr/>
        </p:nvSpPr>
        <p:spPr bwMode="auto">
          <a:xfrm>
            <a:off x="6208513" y="2719673"/>
            <a:ext cx="258256" cy="372482"/>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42" name="Rectangle 141"/>
          <p:cNvSpPr/>
          <p:nvPr/>
        </p:nvSpPr>
        <p:spPr bwMode="auto">
          <a:xfrm>
            <a:off x="5740841" y="2733769"/>
            <a:ext cx="258256" cy="261272"/>
          </a:xfrm>
          <a:prstGeom prst="rect">
            <a:avLst/>
          </a:prstGeom>
          <a:noFill/>
          <a:ln w="317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defRPr/>
            </a:pPr>
            <a:endParaRPr lang="en-US" sz="1961" kern="0" spc="-49" dirty="0">
              <a:gradFill>
                <a:gsLst>
                  <a:gs pos="1250">
                    <a:srgbClr val="EFEFEF"/>
                  </a:gs>
                  <a:gs pos="10417">
                    <a:srgbClr val="EFEFEF"/>
                  </a:gs>
                </a:gsLst>
                <a:lin ang="5400000" scaled="0"/>
              </a:gradFill>
              <a:latin typeface="Segoe UI"/>
            </a:endParaRPr>
          </a:p>
        </p:txBody>
      </p:sp>
      <p:sp>
        <p:nvSpPr>
          <p:cNvPr id="143" name="Rectangle 142"/>
          <p:cNvSpPr/>
          <p:nvPr/>
        </p:nvSpPr>
        <p:spPr bwMode="auto">
          <a:xfrm>
            <a:off x="10842693" y="3748183"/>
            <a:ext cx="903885" cy="567399"/>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S. Korea</a:t>
            </a:r>
          </a:p>
          <a:p>
            <a:pPr algn="ctr" defTabSz="1217008">
              <a:defRPr/>
            </a:pPr>
            <a:r>
              <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2 Regions </a:t>
            </a:r>
            <a:br>
              <a:rPr lang="en-US" sz="1200"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br>
            <a:r>
              <a:rPr lang="en-GB"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2017</a:t>
            </a:r>
            <a:endParaRPr lang="en-US" sz="1077"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44" name="Straight Connector 143"/>
          <p:cNvCxnSpPr>
            <a:cxnSpLocks/>
            <a:stCxn id="143" idx="1"/>
          </p:cNvCxnSpPr>
          <p:nvPr/>
        </p:nvCxnSpPr>
        <p:spPr>
          <a:xfrm flipH="1" flipV="1">
            <a:off x="10136709" y="3430884"/>
            <a:ext cx="705984" cy="600999"/>
          </a:xfrm>
          <a:prstGeom prst="line">
            <a:avLst/>
          </a:prstGeom>
          <a:ln>
            <a:solidFill>
              <a:srgbClr val="7FBA00"/>
            </a:solidFill>
            <a:tailEnd type="oval" w="lg" len="lg"/>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bwMode="auto">
          <a:xfrm>
            <a:off x="832238" y="3454024"/>
            <a:ext cx="91235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West US 2</a:t>
            </a:r>
          </a:p>
        </p:txBody>
      </p:sp>
      <p:cxnSp>
        <p:nvCxnSpPr>
          <p:cNvPr id="146" name="Straight Connector 145"/>
          <p:cNvCxnSpPr/>
          <p:nvPr/>
        </p:nvCxnSpPr>
        <p:spPr>
          <a:xfrm flipV="1">
            <a:off x="1753975" y="3363924"/>
            <a:ext cx="307092" cy="259713"/>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bwMode="auto">
          <a:xfrm>
            <a:off x="1004296" y="3850352"/>
            <a:ext cx="912351" cy="365187"/>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West Central US</a:t>
            </a:r>
          </a:p>
        </p:txBody>
      </p:sp>
      <p:cxnSp>
        <p:nvCxnSpPr>
          <p:cNvPr id="150" name="Straight Connector 149"/>
          <p:cNvCxnSpPr>
            <a:stCxn id="149" idx="3"/>
          </p:cNvCxnSpPr>
          <p:nvPr/>
        </p:nvCxnSpPr>
        <p:spPr>
          <a:xfrm flipV="1">
            <a:off x="1916647" y="3396864"/>
            <a:ext cx="733032" cy="636082"/>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cxnSpLocks/>
            <a:stCxn id="140" idx="2"/>
          </p:cNvCxnSpPr>
          <p:nvPr/>
        </p:nvCxnSpPr>
        <p:spPr>
          <a:xfrm>
            <a:off x="5820288" y="1841016"/>
            <a:ext cx="60863" cy="982152"/>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bwMode="auto">
          <a:xfrm>
            <a:off x="8612427" y="3116191"/>
            <a:ext cx="912351" cy="577077"/>
          </a:xfrm>
          <a:prstGeom prst="rect">
            <a:avLst/>
          </a:prstGeom>
          <a:solidFill>
            <a:srgbClr val="0070C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077"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India South</a:t>
            </a:r>
          </a:p>
          <a:p>
            <a:pPr algn="ctr" defTabSz="1217008">
              <a:defRPr/>
            </a:pPr>
            <a:r>
              <a:rPr lang="en-GB"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Chennai</a:t>
            </a:r>
          </a:p>
          <a:p>
            <a:pPr algn="ctr" defTabSz="1217008">
              <a:defRPr/>
            </a:pPr>
            <a:r>
              <a:rPr lang="en-GB"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IND EA</a:t>
            </a:r>
            <a:endParaRPr lang="en-US"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39" name="Straight Connector 138"/>
          <p:cNvCxnSpPr>
            <a:cxnSpLocks/>
          </p:cNvCxnSpPr>
          <p:nvPr/>
        </p:nvCxnSpPr>
        <p:spPr>
          <a:xfrm flipV="1">
            <a:off x="5728192" y="2994165"/>
            <a:ext cx="270907" cy="350525"/>
          </a:xfrm>
          <a:prstGeom prst="line">
            <a:avLst/>
          </a:prstGeom>
          <a:ln>
            <a:solidFill>
              <a:srgbClr val="7FBA00"/>
            </a:solidFill>
            <a:tailEnd type="oval" w="lg" len="lg"/>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bwMode="auto">
          <a:xfrm>
            <a:off x="5329434" y="3298402"/>
            <a:ext cx="903885" cy="370786"/>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284" tIns="91288" rIns="91284" bIns="91296" numCol="1" rtlCol="0" anchor="ctr" anchorCtr="0" compatLnSpc="1">
            <a:prstTxWarp prst="textNoShape">
              <a:avLst/>
            </a:prstTxWarp>
          </a:bodyPr>
          <a:lstStyle/>
          <a:p>
            <a:pPr algn="ctr" defTabSz="1217008">
              <a:defRPr/>
            </a:pPr>
            <a:r>
              <a:rPr lang="en-US" sz="1200"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France</a:t>
            </a:r>
          </a:p>
          <a:p>
            <a:pPr algn="ctr" defTabSz="1217008">
              <a:defRPr/>
            </a:pPr>
            <a:r>
              <a:rPr lang="en-GB" sz="1077" i="1" kern="0" spc="-100" dirty="0">
                <a:solidFill>
                  <a:srgbClr val="FFFFFF"/>
                </a:solidFill>
                <a:latin typeface="Verdana" panose="020B0604030504040204" pitchFamily="34" charset="0"/>
                <a:ea typeface="Verdana" panose="020B0604030504040204" pitchFamily="34" charset="0"/>
                <a:cs typeface="Verdana" panose="020B0604030504040204" pitchFamily="34" charset="0"/>
              </a:rPr>
              <a:t>2017</a:t>
            </a:r>
            <a:endParaRPr lang="en-US" sz="1077" kern="0" spc="-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38874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9" grpId="0" animBg="1"/>
      <p:bldP spid="130" grpId="0" animBg="1"/>
      <p:bldP spid="131" grpId="0" animBg="1"/>
      <p:bldP spid="132" grpId="0" animBg="1"/>
      <p:bldP spid="133" grpId="0" animBg="1"/>
      <p:bldP spid="134" grpId="0" animBg="1"/>
      <p:bldP spid="135" grpId="0" animBg="1"/>
      <p:bldP spid="136" grpId="0" animBg="1"/>
      <p:bldP spid="141" grpId="0" animBg="1"/>
      <p:bldP spid="1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bwMode="auto">
          <a:xfrm>
            <a:off x="866" y="973"/>
            <a:ext cx="12190271" cy="1556573"/>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0" name="Group 99"/>
          <p:cNvGrpSpPr/>
          <p:nvPr/>
        </p:nvGrpSpPr>
        <p:grpSpPr>
          <a:xfrm>
            <a:off x="11111161" y="469714"/>
            <a:ext cx="644009" cy="644009"/>
            <a:chOff x="457580" y="4622691"/>
            <a:chExt cx="657017" cy="657017"/>
          </a:xfrm>
        </p:grpSpPr>
        <p:sp>
          <p:nvSpPr>
            <p:cNvPr id="102" name="Oval 101"/>
            <p:cNvSpPr/>
            <p:nvPr/>
          </p:nvSpPr>
          <p:spPr bwMode="auto">
            <a:xfrm>
              <a:off x="457580" y="4622691"/>
              <a:ext cx="657017" cy="657017"/>
            </a:xfrm>
            <a:prstGeom prst="ellipse">
              <a:avLst/>
            </a:prstGeom>
            <a:solidFill>
              <a:srgbClr val="5C2D91"/>
            </a:solidFill>
            <a:ln w="9525" cap="flat" cmpd="sng" algn="ctr">
              <a:solidFill>
                <a:schemeClr val="bg1"/>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Freeform 13"/>
            <p:cNvSpPr>
              <a:spLocks noChangeAspect="1" noEditPoints="1"/>
            </p:cNvSpPr>
            <p:nvPr/>
          </p:nvSpPr>
          <p:spPr bwMode="auto">
            <a:xfrm>
              <a:off x="636280" y="4798116"/>
              <a:ext cx="299616" cy="306166"/>
            </a:xfrm>
            <a:custGeom>
              <a:avLst/>
              <a:gdLst>
                <a:gd name="T0" fmla="*/ 366 w 366"/>
                <a:gd name="T1" fmla="*/ 128 h 374"/>
                <a:gd name="T2" fmla="*/ 325 w 366"/>
                <a:gd name="T3" fmla="*/ 61 h 374"/>
                <a:gd name="T4" fmla="*/ 256 w 366"/>
                <a:gd name="T5" fmla="*/ 61 h 374"/>
                <a:gd name="T6" fmla="*/ 222 w 366"/>
                <a:gd name="T7" fmla="*/ 0 h 374"/>
                <a:gd name="T8" fmla="*/ 142 w 366"/>
                <a:gd name="T9" fmla="*/ 0 h 374"/>
                <a:gd name="T10" fmla="*/ 108 w 366"/>
                <a:gd name="T11" fmla="*/ 61 h 374"/>
                <a:gd name="T12" fmla="*/ 38 w 366"/>
                <a:gd name="T13" fmla="*/ 61 h 374"/>
                <a:gd name="T14" fmla="*/ 0 w 366"/>
                <a:gd name="T15" fmla="*/ 128 h 374"/>
                <a:gd name="T16" fmla="*/ 38 w 366"/>
                <a:gd name="T17" fmla="*/ 198 h 374"/>
                <a:gd name="T18" fmla="*/ 108 w 366"/>
                <a:gd name="T19" fmla="*/ 198 h 374"/>
                <a:gd name="T20" fmla="*/ 137 w 366"/>
                <a:gd name="T21" fmla="*/ 249 h 374"/>
                <a:gd name="T22" fmla="*/ 106 w 366"/>
                <a:gd name="T23" fmla="*/ 307 h 374"/>
                <a:gd name="T24" fmla="*/ 145 w 366"/>
                <a:gd name="T25" fmla="*/ 374 h 374"/>
                <a:gd name="T26" fmla="*/ 224 w 366"/>
                <a:gd name="T27" fmla="*/ 374 h 374"/>
                <a:gd name="T28" fmla="*/ 258 w 366"/>
                <a:gd name="T29" fmla="*/ 316 h 374"/>
                <a:gd name="T30" fmla="*/ 325 w 366"/>
                <a:gd name="T31" fmla="*/ 316 h 374"/>
                <a:gd name="T32" fmla="*/ 366 w 366"/>
                <a:gd name="T33" fmla="*/ 246 h 374"/>
                <a:gd name="T34" fmla="*/ 333 w 366"/>
                <a:gd name="T35" fmla="*/ 188 h 374"/>
                <a:gd name="T36" fmla="*/ 366 w 366"/>
                <a:gd name="T37" fmla="*/ 128 h 374"/>
                <a:gd name="T38" fmla="*/ 345 w 366"/>
                <a:gd name="T39" fmla="*/ 128 h 374"/>
                <a:gd name="T40" fmla="*/ 316 w 366"/>
                <a:gd name="T41" fmla="*/ 179 h 374"/>
                <a:gd name="T42" fmla="*/ 258 w 366"/>
                <a:gd name="T43" fmla="*/ 179 h 374"/>
                <a:gd name="T44" fmla="*/ 229 w 366"/>
                <a:gd name="T45" fmla="*/ 128 h 374"/>
                <a:gd name="T46" fmla="*/ 258 w 366"/>
                <a:gd name="T47" fmla="*/ 80 h 374"/>
                <a:gd name="T48" fmla="*/ 316 w 366"/>
                <a:gd name="T49" fmla="*/ 80 h 374"/>
                <a:gd name="T50" fmla="*/ 345 w 366"/>
                <a:gd name="T51" fmla="*/ 128 h 374"/>
                <a:gd name="T52" fmla="*/ 152 w 366"/>
                <a:gd name="T53" fmla="*/ 20 h 374"/>
                <a:gd name="T54" fmla="*/ 210 w 366"/>
                <a:gd name="T55" fmla="*/ 20 h 374"/>
                <a:gd name="T56" fmla="*/ 239 w 366"/>
                <a:gd name="T57" fmla="*/ 70 h 374"/>
                <a:gd name="T58" fmla="*/ 210 w 366"/>
                <a:gd name="T59" fmla="*/ 119 h 374"/>
                <a:gd name="T60" fmla="*/ 152 w 366"/>
                <a:gd name="T61" fmla="*/ 119 h 374"/>
                <a:gd name="T62" fmla="*/ 123 w 366"/>
                <a:gd name="T63" fmla="*/ 70 h 374"/>
                <a:gd name="T64" fmla="*/ 152 w 366"/>
                <a:gd name="T65" fmla="*/ 20 h 374"/>
                <a:gd name="T66" fmla="*/ 22 w 366"/>
                <a:gd name="T67" fmla="*/ 128 h 374"/>
                <a:gd name="T68" fmla="*/ 51 w 366"/>
                <a:gd name="T69" fmla="*/ 80 h 374"/>
                <a:gd name="T70" fmla="*/ 106 w 366"/>
                <a:gd name="T71" fmla="*/ 80 h 374"/>
                <a:gd name="T72" fmla="*/ 135 w 366"/>
                <a:gd name="T73" fmla="*/ 128 h 374"/>
                <a:gd name="T74" fmla="*/ 106 w 366"/>
                <a:gd name="T75" fmla="*/ 179 h 374"/>
                <a:gd name="T76" fmla="*/ 51 w 366"/>
                <a:gd name="T77" fmla="*/ 179 h 374"/>
                <a:gd name="T78" fmla="*/ 22 w 366"/>
                <a:gd name="T79" fmla="*/ 128 h 374"/>
                <a:gd name="T80" fmla="*/ 152 w 366"/>
                <a:gd name="T81" fmla="*/ 138 h 374"/>
                <a:gd name="T82" fmla="*/ 210 w 366"/>
                <a:gd name="T83" fmla="*/ 138 h 374"/>
                <a:gd name="T84" fmla="*/ 239 w 366"/>
                <a:gd name="T85" fmla="*/ 188 h 374"/>
                <a:gd name="T86" fmla="*/ 210 w 366"/>
                <a:gd name="T87" fmla="*/ 237 h 374"/>
                <a:gd name="T88" fmla="*/ 152 w 366"/>
                <a:gd name="T89" fmla="*/ 237 h 374"/>
                <a:gd name="T90" fmla="*/ 123 w 366"/>
                <a:gd name="T91" fmla="*/ 188 h 374"/>
                <a:gd name="T92" fmla="*/ 152 w 366"/>
                <a:gd name="T93" fmla="*/ 138 h 374"/>
                <a:gd name="T94" fmla="*/ 212 w 366"/>
                <a:gd name="T95" fmla="*/ 355 h 374"/>
                <a:gd name="T96" fmla="*/ 157 w 366"/>
                <a:gd name="T97" fmla="*/ 355 h 374"/>
                <a:gd name="T98" fmla="*/ 128 w 366"/>
                <a:gd name="T99" fmla="*/ 307 h 374"/>
                <a:gd name="T100" fmla="*/ 157 w 366"/>
                <a:gd name="T101" fmla="*/ 256 h 374"/>
                <a:gd name="T102" fmla="*/ 212 w 366"/>
                <a:gd name="T103" fmla="*/ 256 h 374"/>
                <a:gd name="T104" fmla="*/ 241 w 366"/>
                <a:gd name="T105" fmla="*/ 307 h 374"/>
                <a:gd name="T106" fmla="*/ 212 w 366"/>
                <a:gd name="T107" fmla="*/ 355 h 374"/>
                <a:gd name="T108" fmla="*/ 316 w 366"/>
                <a:gd name="T109" fmla="*/ 297 h 374"/>
                <a:gd name="T110" fmla="*/ 258 w 366"/>
                <a:gd name="T111" fmla="*/ 297 h 374"/>
                <a:gd name="T112" fmla="*/ 229 w 366"/>
                <a:gd name="T113" fmla="*/ 246 h 374"/>
                <a:gd name="T114" fmla="*/ 258 w 366"/>
                <a:gd name="T115" fmla="*/ 198 h 374"/>
                <a:gd name="T116" fmla="*/ 316 w 366"/>
                <a:gd name="T117" fmla="*/ 198 h 374"/>
                <a:gd name="T118" fmla="*/ 345 w 366"/>
                <a:gd name="T119" fmla="*/ 246 h 374"/>
                <a:gd name="T120" fmla="*/ 316 w 366"/>
                <a:gd name="T121" fmla="*/ 29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6" h="374">
                  <a:moveTo>
                    <a:pt x="366" y="128"/>
                  </a:moveTo>
                  <a:lnTo>
                    <a:pt x="325" y="61"/>
                  </a:lnTo>
                  <a:lnTo>
                    <a:pt x="256" y="61"/>
                  </a:lnTo>
                  <a:lnTo>
                    <a:pt x="222" y="0"/>
                  </a:lnTo>
                  <a:lnTo>
                    <a:pt x="142" y="0"/>
                  </a:lnTo>
                  <a:lnTo>
                    <a:pt x="108" y="61"/>
                  </a:lnTo>
                  <a:lnTo>
                    <a:pt x="38" y="61"/>
                  </a:lnTo>
                  <a:lnTo>
                    <a:pt x="0" y="128"/>
                  </a:lnTo>
                  <a:lnTo>
                    <a:pt x="38" y="198"/>
                  </a:lnTo>
                  <a:lnTo>
                    <a:pt x="108" y="198"/>
                  </a:lnTo>
                  <a:lnTo>
                    <a:pt x="137" y="249"/>
                  </a:lnTo>
                  <a:lnTo>
                    <a:pt x="106" y="307"/>
                  </a:lnTo>
                  <a:lnTo>
                    <a:pt x="145" y="374"/>
                  </a:lnTo>
                  <a:lnTo>
                    <a:pt x="224" y="374"/>
                  </a:lnTo>
                  <a:lnTo>
                    <a:pt x="258" y="316"/>
                  </a:lnTo>
                  <a:lnTo>
                    <a:pt x="325" y="316"/>
                  </a:lnTo>
                  <a:lnTo>
                    <a:pt x="366" y="246"/>
                  </a:lnTo>
                  <a:lnTo>
                    <a:pt x="333" y="188"/>
                  </a:lnTo>
                  <a:lnTo>
                    <a:pt x="366" y="128"/>
                  </a:lnTo>
                  <a:close/>
                  <a:moveTo>
                    <a:pt x="345" y="128"/>
                  </a:moveTo>
                  <a:lnTo>
                    <a:pt x="316" y="179"/>
                  </a:lnTo>
                  <a:lnTo>
                    <a:pt x="258" y="179"/>
                  </a:lnTo>
                  <a:lnTo>
                    <a:pt x="229" y="128"/>
                  </a:lnTo>
                  <a:lnTo>
                    <a:pt x="258" y="80"/>
                  </a:lnTo>
                  <a:lnTo>
                    <a:pt x="316" y="80"/>
                  </a:lnTo>
                  <a:lnTo>
                    <a:pt x="345" y="128"/>
                  </a:lnTo>
                  <a:close/>
                  <a:moveTo>
                    <a:pt x="152" y="20"/>
                  </a:moveTo>
                  <a:lnTo>
                    <a:pt x="210" y="20"/>
                  </a:lnTo>
                  <a:lnTo>
                    <a:pt x="239" y="70"/>
                  </a:lnTo>
                  <a:lnTo>
                    <a:pt x="210" y="119"/>
                  </a:lnTo>
                  <a:lnTo>
                    <a:pt x="152" y="119"/>
                  </a:lnTo>
                  <a:lnTo>
                    <a:pt x="123" y="70"/>
                  </a:lnTo>
                  <a:lnTo>
                    <a:pt x="152" y="20"/>
                  </a:lnTo>
                  <a:close/>
                  <a:moveTo>
                    <a:pt x="22" y="128"/>
                  </a:moveTo>
                  <a:lnTo>
                    <a:pt x="51" y="80"/>
                  </a:lnTo>
                  <a:lnTo>
                    <a:pt x="106" y="80"/>
                  </a:lnTo>
                  <a:lnTo>
                    <a:pt x="135" y="128"/>
                  </a:lnTo>
                  <a:lnTo>
                    <a:pt x="106" y="179"/>
                  </a:lnTo>
                  <a:lnTo>
                    <a:pt x="51" y="179"/>
                  </a:lnTo>
                  <a:lnTo>
                    <a:pt x="22" y="128"/>
                  </a:lnTo>
                  <a:close/>
                  <a:moveTo>
                    <a:pt x="152" y="138"/>
                  </a:moveTo>
                  <a:lnTo>
                    <a:pt x="210" y="138"/>
                  </a:lnTo>
                  <a:lnTo>
                    <a:pt x="239" y="188"/>
                  </a:lnTo>
                  <a:lnTo>
                    <a:pt x="210" y="237"/>
                  </a:lnTo>
                  <a:lnTo>
                    <a:pt x="152" y="237"/>
                  </a:lnTo>
                  <a:lnTo>
                    <a:pt x="123" y="188"/>
                  </a:lnTo>
                  <a:lnTo>
                    <a:pt x="152" y="138"/>
                  </a:lnTo>
                  <a:close/>
                  <a:moveTo>
                    <a:pt x="212" y="355"/>
                  </a:moveTo>
                  <a:lnTo>
                    <a:pt x="157" y="355"/>
                  </a:lnTo>
                  <a:lnTo>
                    <a:pt x="128" y="307"/>
                  </a:lnTo>
                  <a:lnTo>
                    <a:pt x="157" y="256"/>
                  </a:lnTo>
                  <a:lnTo>
                    <a:pt x="212" y="256"/>
                  </a:lnTo>
                  <a:lnTo>
                    <a:pt x="241" y="307"/>
                  </a:lnTo>
                  <a:lnTo>
                    <a:pt x="212" y="355"/>
                  </a:lnTo>
                  <a:close/>
                  <a:moveTo>
                    <a:pt x="316" y="297"/>
                  </a:moveTo>
                  <a:lnTo>
                    <a:pt x="258" y="297"/>
                  </a:lnTo>
                  <a:lnTo>
                    <a:pt x="229" y="246"/>
                  </a:lnTo>
                  <a:lnTo>
                    <a:pt x="258" y="198"/>
                  </a:lnTo>
                  <a:lnTo>
                    <a:pt x="316" y="198"/>
                  </a:lnTo>
                  <a:lnTo>
                    <a:pt x="345" y="246"/>
                  </a:lnTo>
                  <a:lnTo>
                    <a:pt x="316" y="297"/>
                  </a:lnTo>
                  <a:close/>
                </a:path>
              </a:pathLst>
            </a:custGeom>
            <a:solidFill>
              <a:srgbClr val="FFFFFF"/>
            </a:solidFill>
          </p:spPr>
          <p:txBody>
            <a:bodyPr vert="horz" wrap="square" lIns="89630" tIns="44814" rIns="89630" bIns="44814" numCol="1" anchor="t" anchorCtr="0" compatLnSpc="1">
              <a:prstTxWarp prst="textNoShape">
                <a:avLst/>
              </a:prstTxWarp>
            </a:bodyPr>
            <a:lstStyle/>
            <a:p>
              <a:pPr defTabSz="896214">
                <a:defRPr/>
              </a:pPr>
              <a:endParaRPr lang="en-US" sz="1765" kern="0" dirty="0">
                <a:solidFill>
                  <a:srgbClr val="505050"/>
                </a:solidFill>
                <a:latin typeface="Segoe UI Semilight"/>
              </a:endParaRPr>
            </a:p>
          </p:txBody>
        </p:sp>
      </p:grpSp>
      <p:sp>
        <p:nvSpPr>
          <p:cNvPr id="2" name="Title 1"/>
          <p:cNvSpPr>
            <a:spLocks noGrp="1"/>
          </p:cNvSpPr>
          <p:nvPr>
            <p:ph type="title" idx="4294967295"/>
          </p:nvPr>
        </p:nvSpPr>
        <p:spPr>
          <a:xfrm>
            <a:off x="0" y="392113"/>
            <a:ext cx="10515600" cy="1325562"/>
          </a:xfrm>
        </p:spPr>
        <p:txBody>
          <a:bodyPr/>
          <a:lstStyle/>
          <a:p>
            <a:pPr lvl="0">
              <a:defRPr/>
            </a:pPr>
            <a:r>
              <a:rPr lang="en-US" dirty="0">
                <a:gradFill>
                  <a:gsLst>
                    <a:gs pos="1250">
                      <a:schemeClr val="bg1"/>
                    </a:gs>
                    <a:gs pos="100000">
                      <a:schemeClr val="bg1"/>
                    </a:gs>
                  </a:gsLst>
                  <a:lin ang="5400000" scaled="0"/>
                </a:gradFill>
              </a:rPr>
              <a:t>Build and run open source solutions</a:t>
            </a:r>
          </a:p>
        </p:txBody>
      </p:sp>
      <p:grpSp>
        <p:nvGrpSpPr>
          <p:cNvPr id="29" name="Group 28"/>
          <p:cNvGrpSpPr/>
          <p:nvPr/>
        </p:nvGrpSpPr>
        <p:grpSpPr>
          <a:xfrm>
            <a:off x="270065" y="1636370"/>
            <a:ext cx="11651871" cy="4929637"/>
            <a:chOff x="274636" y="1668427"/>
            <a:chExt cx="11887201" cy="5029200"/>
          </a:xfrm>
        </p:grpSpPr>
        <p:sp>
          <p:nvSpPr>
            <p:cNvPr id="9" name="Rectangle 8"/>
            <p:cNvSpPr/>
            <p:nvPr/>
          </p:nvSpPr>
          <p:spPr bwMode="auto">
            <a:xfrm>
              <a:off x="274637" y="1668427"/>
              <a:ext cx="11887200" cy="50292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nSpc>
                  <a:spcPct val="90000"/>
                </a:lnSpc>
              </a:pPr>
              <a:r>
                <a:rPr lang="en-US" sz="2745" b="1" spc="-29" dirty="0">
                  <a:ln w="3175">
                    <a:noFill/>
                  </a:ln>
                  <a:gradFill>
                    <a:gsLst>
                      <a:gs pos="32143">
                        <a:schemeClr val="tx1"/>
                      </a:gs>
                      <a:gs pos="47000">
                        <a:schemeClr val="tx1"/>
                      </a:gs>
                    </a:gsLst>
                    <a:lin ang="5400000" scaled="0"/>
                  </a:gradFill>
                  <a:latin typeface="Segoe UI Semilight" panose="020B0402040204020203" pitchFamily="34" charset="0"/>
                  <a:cs typeface="Segoe UI Semilight" panose="020B0402040204020203" pitchFamily="34" charset="0"/>
                </a:rPr>
                <a:t>Any tool, application, framework</a:t>
              </a:r>
            </a:p>
          </p:txBody>
        </p:sp>
        <p:cxnSp>
          <p:nvCxnSpPr>
            <p:cNvPr id="10" name="Straight Connector 9"/>
            <p:cNvCxnSpPr/>
            <p:nvPr/>
          </p:nvCxnSpPr>
          <p:spPr>
            <a:xfrm>
              <a:off x="274636" y="3192465"/>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4636" y="3893497"/>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74636" y="4594529"/>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74636" y="5295561"/>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74636" y="5996593"/>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74636" y="2491433"/>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74637" y="6034763"/>
              <a:ext cx="11521379" cy="624694"/>
              <a:chOff x="274637" y="6034763"/>
              <a:chExt cx="11521379" cy="624694"/>
            </a:xfrm>
          </p:grpSpPr>
          <p:sp>
            <p:nvSpPr>
              <p:cNvPr id="17" name="Rectangle 16"/>
              <p:cNvSpPr/>
              <p:nvPr/>
            </p:nvSpPr>
            <p:spPr bwMode="auto">
              <a:xfrm>
                <a:off x="274637" y="6034763"/>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42" tIns="91414" rIns="0" bIns="91414" numCol="1" spcCol="0" rtlCol="0" fromWordArt="0" anchor="ctr" anchorCtr="0" forceAA="0" compatLnSpc="1">
                <a:prstTxWarp prst="textNoShape">
                  <a:avLst/>
                </a:prstTxWarp>
                <a:noAutofit/>
              </a:bodyPr>
              <a:lstStyle/>
              <a:p>
                <a:pPr defTabSz="932114"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Infrastructure</a:t>
                </a:r>
              </a:p>
            </p:txBody>
          </p:sp>
          <p:sp>
            <p:nvSpPr>
              <p:cNvPr id="82" name="Freeform 16"/>
              <p:cNvSpPr>
                <a:spLocks noChangeAspect="1" noEditPoints="1"/>
              </p:cNvSpPr>
              <p:nvPr/>
            </p:nvSpPr>
            <p:spPr bwMode="auto">
              <a:xfrm>
                <a:off x="3441888" y="6196345"/>
                <a:ext cx="729935" cy="296769"/>
              </a:xfrm>
              <a:custGeom>
                <a:avLst/>
                <a:gdLst>
                  <a:gd name="T0" fmla="*/ 2455 w 2465"/>
                  <a:gd name="T1" fmla="*/ 416 h 1000"/>
                  <a:gd name="T2" fmla="*/ 2342 w 2465"/>
                  <a:gd name="T3" fmla="*/ 295 h 1000"/>
                  <a:gd name="T4" fmla="*/ 2273 w 2465"/>
                  <a:gd name="T5" fmla="*/ 483 h 1000"/>
                  <a:gd name="T6" fmla="*/ 2434 w 2465"/>
                  <a:gd name="T7" fmla="*/ 624 h 1000"/>
                  <a:gd name="T8" fmla="*/ 2248 w 2465"/>
                  <a:gd name="T9" fmla="*/ 597 h 1000"/>
                  <a:gd name="T10" fmla="*/ 2216 w 2465"/>
                  <a:gd name="T11" fmla="*/ 597 h 1000"/>
                  <a:gd name="T12" fmla="*/ 2465 w 2465"/>
                  <a:gd name="T13" fmla="*/ 628 h 1000"/>
                  <a:gd name="T14" fmla="*/ 2290 w 2465"/>
                  <a:gd name="T15" fmla="*/ 456 h 1000"/>
                  <a:gd name="T16" fmla="*/ 2342 w 2465"/>
                  <a:gd name="T17" fmla="*/ 322 h 1000"/>
                  <a:gd name="T18" fmla="*/ 1869 w 2465"/>
                  <a:gd name="T19" fmla="*/ 253 h 1000"/>
                  <a:gd name="T20" fmla="*/ 1734 w 2465"/>
                  <a:gd name="T21" fmla="*/ 753 h 1000"/>
                  <a:gd name="T22" fmla="*/ 1841 w 2465"/>
                  <a:gd name="T23" fmla="*/ 257 h 1000"/>
                  <a:gd name="T24" fmla="*/ 1913 w 2465"/>
                  <a:gd name="T25" fmla="*/ 629 h 1000"/>
                  <a:gd name="T26" fmla="*/ 2164 w 2465"/>
                  <a:gd name="T27" fmla="*/ 381 h 1000"/>
                  <a:gd name="T28" fmla="*/ 1913 w 2465"/>
                  <a:gd name="T29" fmla="*/ 629 h 1000"/>
                  <a:gd name="T30" fmla="*/ 1945 w 2465"/>
                  <a:gd name="T31" fmla="*/ 624 h 1000"/>
                  <a:gd name="T32" fmla="*/ 2131 w 2465"/>
                  <a:gd name="T33" fmla="*/ 386 h 1000"/>
                  <a:gd name="T34" fmla="*/ 1653 w 2465"/>
                  <a:gd name="T35" fmla="*/ 564 h 1000"/>
                  <a:gd name="T36" fmla="*/ 1588 w 2465"/>
                  <a:gd name="T37" fmla="*/ 601 h 1000"/>
                  <a:gd name="T38" fmla="*/ 1466 w 2465"/>
                  <a:gd name="T39" fmla="*/ 408 h 1000"/>
                  <a:gd name="T40" fmla="*/ 1588 w 2465"/>
                  <a:gd name="T41" fmla="*/ 423 h 1000"/>
                  <a:gd name="T42" fmla="*/ 1666 w 2465"/>
                  <a:gd name="T43" fmla="*/ 423 h 1000"/>
                  <a:gd name="T44" fmla="*/ 1385 w 2465"/>
                  <a:gd name="T45" fmla="*/ 394 h 1000"/>
                  <a:gd name="T46" fmla="*/ 1666 w 2465"/>
                  <a:gd name="T47" fmla="*/ 616 h 1000"/>
                  <a:gd name="T48" fmla="*/ 1328 w 2465"/>
                  <a:gd name="T49" fmla="*/ 609 h 1000"/>
                  <a:gd name="T50" fmla="*/ 1051 w 2465"/>
                  <a:gd name="T51" fmla="*/ 299 h 1000"/>
                  <a:gd name="T52" fmla="*/ 1049 w 2465"/>
                  <a:gd name="T53" fmla="*/ 707 h 1000"/>
                  <a:gd name="T54" fmla="*/ 1247 w 2465"/>
                  <a:gd name="T55" fmla="*/ 411 h 1000"/>
                  <a:gd name="T56" fmla="*/ 1118 w 2465"/>
                  <a:gd name="T57" fmla="*/ 640 h 1000"/>
                  <a:gd name="T58" fmla="*/ 59 w 2465"/>
                  <a:gd name="T59" fmla="*/ 538 h 1000"/>
                  <a:gd name="T60" fmla="*/ 395 w 2465"/>
                  <a:gd name="T61" fmla="*/ 997 h 1000"/>
                  <a:gd name="T62" fmla="*/ 799 w 2465"/>
                  <a:gd name="T63" fmla="*/ 593 h 1000"/>
                  <a:gd name="T64" fmla="*/ 378 w 2465"/>
                  <a:gd name="T65" fmla="*/ 858 h 1000"/>
                  <a:gd name="T66" fmla="*/ 395 w 2465"/>
                  <a:gd name="T67" fmla="*/ 604 h 1000"/>
                  <a:gd name="T68" fmla="*/ 395 w 2465"/>
                  <a:gd name="T69" fmla="*/ 835 h 1000"/>
                  <a:gd name="T70" fmla="*/ 516 w 2465"/>
                  <a:gd name="T71" fmla="*/ 714 h 1000"/>
                  <a:gd name="T72" fmla="*/ 536 w 2465"/>
                  <a:gd name="T73" fmla="*/ 463 h 1000"/>
                  <a:gd name="T74" fmla="*/ 536 w 2465"/>
                  <a:gd name="T75" fmla="*/ 694 h 1000"/>
                  <a:gd name="T76" fmla="*/ 657 w 2465"/>
                  <a:gd name="T77" fmla="*/ 573 h 1000"/>
                  <a:gd name="T78" fmla="*/ 266 w 2465"/>
                  <a:gd name="T79" fmla="*/ 463 h 1000"/>
                  <a:gd name="T80" fmla="*/ 145 w 2465"/>
                  <a:gd name="T81" fmla="*/ 584 h 1000"/>
                  <a:gd name="T82" fmla="*/ 375 w 2465"/>
                  <a:gd name="T83" fmla="*/ 584 h 1000"/>
                  <a:gd name="T84" fmla="*/ 407 w 2465"/>
                  <a:gd name="T85" fmla="*/ 234 h 1000"/>
                  <a:gd name="T86" fmla="*/ 407 w 2465"/>
                  <a:gd name="T87" fmla="*/ 3 h 1000"/>
                  <a:gd name="T88" fmla="*/ 286 w 2465"/>
                  <a:gd name="T89" fmla="*/ 124 h 1000"/>
                  <a:gd name="T90" fmla="*/ 536 w 2465"/>
                  <a:gd name="T91" fmla="*/ 395 h 1000"/>
                  <a:gd name="T92" fmla="*/ 657 w 2465"/>
                  <a:gd name="T93" fmla="*/ 274 h 1000"/>
                  <a:gd name="T94" fmla="*/ 427 w 2465"/>
                  <a:gd name="T95" fmla="*/ 274 h 1000"/>
                  <a:gd name="T96" fmla="*/ 266 w 2465"/>
                  <a:gd name="T97" fmla="*/ 395 h 1000"/>
                  <a:gd name="T98" fmla="*/ 266 w 2465"/>
                  <a:gd name="T99" fmla="*/ 165 h 1000"/>
                  <a:gd name="T100" fmla="*/ 145 w 2465"/>
                  <a:gd name="T101" fmla="*/ 286 h 1000"/>
                  <a:gd name="T102" fmla="*/ 689 w 2465"/>
                  <a:gd name="T103" fmla="*/ 322 h 1000"/>
                  <a:gd name="T104" fmla="*/ 568 w 2465"/>
                  <a:gd name="T105" fmla="*/ 443 h 1000"/>
                  <a:gd name="T106" fmla="*/ 799 w 2465"/>
                  <a:gd name="T107" fmla="*/ 443 h 1000"/>
                  <a:gd name="T108" fmla="*/ 286 w 2465"/>
                  <a:gd name="T109" fmla="*/ 432 h 1000"/>
                  <a:gd name="T110" fmla="*/ 407 w 2465"/>
                  <a:gd name="T111" fmla="*/ 553 h 1000"/>
                  <a:gd name="T112" fmla="*/ 407 w 2465"/>
                  <a:gd name="T113" fmla="*/ 322 h 1000"/>
                  <a:gd name="T114" fmla="*/ 124 w 2465"/>
                  <a:gd name="T115" fmla="*/ 553 h 1000"/>
                  <a:gd name="T116" fmla="*/ 3 w 2465"/>
                  <a:gd name="T117" fmla="*/ 432 h 1000"/>
                  <a:gd name="T118" fmla="*/ 234 w 2465"/>
                  <a:gd name="T119" fmla="*/ 43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5" h="1000">
                    <a:moveTo>
                      <a:pt x="2431" y="409"/>
                    </a:moveTo>
                    <a:cubicBezTo>
                      <a:pt x="2431" y="414"/>
                      <a:pt x="2433" y="416"/>
                      <a:pt x="2438" y="416"/>
                    </a:cubicBezTo>
                    <a:cubicBezTo>
                      <a:pt x="2455" y="416"/>
                      <a:pt x="2455" y="416"/>
                      <a:pt x="2455" y="416"/>
                    </a:cubicBezTo>
                    <a:cubicBezTo>
                      <a:pt x="2460" y="416"/>
                      <a:pt x="2462" y="414"/>
                      <a:pt x="2462" y="409"/>
                    </a:cubicBezTo>
                    <a:cubicBezTo>
                      <a:pt x="2462" y="380"/>
                      <a:pt x="2462" y="380"/>
                      <a:pt x="2462" y="380"/>
                    </a:cubicBezTo>
                    <a:cubicBezTo>
                      <a:pt x="2462" y="333"/>
                      <a:pt x="2435" y="295"/>
                      <a:pt x="2342" y="295"/>
                    </a:cubicBezTo>
                    <a:cubicBezTo>
                      <a:pt x="2248" y="295"/>
                      <a:pt x="2221" y="333"/>
                      <a:pt x="2221" y="380"/>
                    </a:cubicBezTo>
                    <a:cubicBezTo>
                      <a:pt x="2221" y="412"/>
                      <a:pt x="2221" y="412"/>
                      <a:pt x="2221" y="412"/>
                    </a:cubicBezTo>
                    <a:cubicBezTo>
                      <a:pt x="2221" y="450"/>
                      <a:pt x="2249" y="474"/>
                      <a:pt x="2273" y="483"/>
                    </a:cubicBezTo>
                    <a:cubicBezTo>
                      <a:pt x="2384" y="526"/>
                      <a:pt x="2384" y="526"/>
                      <a:pt x="2384" y="526"/>
                    </a:cubicBezTo>
                    <a:cubicBezTo>
                      <a:pt x="2408" y="535"/>
                      <a:pt x="2434" y="549"/>
                      <a:pt x="2434" y="582"/>
                    </a:cubicBezTo>
                    <a:cubicBezTo>
                      <a:pt x="2434" y="624"/>
                      <a:pt x="2434" y="624"/>
                      <a:pt x="2434" y="624"/>
                    </a:cubicBezTo>
                    <a:cubicBezTo>
                      <a:pt x="2434" y="660"/>
                      <a:pt x="2411" y="685"/>
                      <a:pt x="2341" y="685"/>
                    </a:cubicBezTo>
                    <a:cubicBezTo>
                      <a:pt x="2270" y="685"/>
                      <a:pt x="2248" y="660"/>
                      <a:pt x="2248" y="624"/>
                    </a:cubicBezTo>
                    <a:cubicBezTo>
                      <a:pt x="2248" y="597"/>
                      <a:pt x="2248" y="597"/>
                      <a:pt x="2248" y="597"/>
                    </a:cubicBezTo>
                    <a:cubicBezTo>
                      <a:pt x="2248" y="591"/>
                      <a:pt x="2246" y="589"/>
                      <a:pt x="2241" y="589"/>
                    </a:cubicBezTo>
                    <a:cubicBezTo>
                      <a:pt x="2224" y="589"/>
                      <a:pt x="2224" y="589"/>
                      <a:pt x="2224" y="589"/>
                    </a:cubicBezTo>
                    <a:cubicBezTo>
                      <a:pt x="2219" y="589"/>
                      <a:pt x="2216" y="591"/>
                      <a:pt x="2216" y="597"/>
                    </a:cubicBezTo>
                    <a:cubicBezTo>
                      <a:pt x="2216" y="628"/>
                      <a:pt x="2216" y="628"/>
                      <a:pt x="2216" y="628"/>
                    </a:cubicBezTo>
                    <a:cubicBezTo>
                      <a:pt x="2216" y="675"/>
                      <a:pt x="2246" y="712"/>
                      <a:pt x="2341" y="712"/>
                    </a:cubicBezTo>
                    <a:cubicBezTo>
                      <a:pt x="2436" y="712"/>
                      <a:pt x="2465" y="675"/>
                      <a:pt x="2465" y="628"/>
                    </a:cubicBezTo>
                    <a:cubicBezTo>
                      <a:pt x="2465" y="575"/>
                      <a:pt x="2465" y="575"/>
                      <a:pt x="2465" y="575"/>
                    </a:cubicBezTo>
                    <a:cubicBezTo>
                      <a:pt x="2465" y="534"/>
                      <a:pt x="2435" y="511"/>
                      <a:pt x="2405" y="500"/>
                    </a:cubicBezTo>
                    <a:cubicBezTo>
                      <a:pt x="2290" y="456"/>
                      <a:pt x="2290" y="456"/>
                      <a:pt x="2290" y="456"/>
                    </a:cubicBezTo>
                    <a:cubicBezTo>
                      <a:pt x="2274" y="450"/>
                      <a:pt x="2252" y="436"/>
                      <a:pt x="2252" y="405"/>
                    </a:cubicBezTo>
                    <a:cubicBezTo>
                      <a:pt x="2252" y="383"/>
                      <a:pt x="2252" y="383"/>
                      <a:pt x="2252" y="383"/>
                    </a:cubicBezTo>
                    <a:cubicBezTo>
                      <a:pt x="2252" y="347"/>
                      <a:pt x="2272" y="322"/>
                      <a:pt x="2342" y="322"/>
                    </a:cubicBezTo>
                    <a:cubicBezTo>
                      <a:pt x="2411" y="322"/>
                      <a:pt x="2431" y="347"/>
                      <a:pt x="2431" y="383"/>
                    </a:cubicBezTo>
                    <a:lnTo>
                      <a:pt x="2431" y="409"/>
                    </a:lnTo>
                    <a:close/>
                    <a:moveTo>
                      <a:pt x="1869" y="253"/>
                    </a:moveTo>
                    <a:cubicBezTo>
                      <a:pt x="1871" y="253"/>
                      <a:pt x="1872" y="255"/>
                      <a:pt x="1871" y="257"/>
                    </a:cubicBezTo>
                    <a:cubicBezTo>
                      <a:pt x="1739" y="749"/>
                      <a:pt x="1739" y="749"/>
                      <a:pt x="1739" y="749"/>
                    </a:cubicBezTo>
                    <a:cubicBezTo>
                      <a:pt x="1738" y="751"/>
                      <a:pt x="1736" y="753"/>
                      <a:pt x="1734" y="753"/>
                    </a:cubicBezTo>
                    <a:cubicBezTo>
                      <a:pt x="1711" y="753"/>
                      <a:pt x="1711" y="753"/>
                      <a:pt x="1711" y="753"/>
                    </a:cubicBezTo>
                    <a:cubicBezTo>
                      <a:pt x="1709" y="753"/>
                      <a:pt x="1708" y="751"/>
                      <a:pt x="1708" y="749"/>
                    </a:cubicBezTo>
                    <a:cubicBezTo>
                      <a:pt x="1841" y="257"/>
                      <a:pt x="1841" y="257"/>
                      <a:pt x="1841" y="257"/>
                    </a:cubicBezTo>
                    <a:cubicBezTo>
                      <a:pt x="1842" y="255"/>
                      <a:pt x="1844" y="253"/>
                      <a:pt x="1846" y="253"/>
                    </a:cubicBezTo>
                    <a:lnTo>
                      <a:pt x="1869" y="253"/>
                    </a:lnTo>
                    <a:close/>
                    <a:moveTo>
                      <a:pt x="1913" y="629"/>
                    </a:moveTo>
                    <a:cubicBezTo>
                      <a:pt x="1913" y="676"/>
                      <a:pt x="1942" y="714"/>
                      <a:pt x="2038" y="714"/>
                    </a:cubicBezTo>
                    <a:cubicBezTo>
                      <a:pt x="2134" y="714"/>
                      <a:pt x="2164" y="676"/>
                      <a:pt x="2164" y="629"/>
                    </a:cubicBezTo>
                    <a:cubicBezTo>
                      <a:pt x="2164" y="381"/>
                      <a:pt x="2164" y="381"/>
                      <a:pt x="2164" y="381"/>
                    </a:cubicBezTo>
                    <a:cubicBezTo>
                      <a:pt x="2164" y="334"/>
                      <a:pt x="2134" y="296"/>
                      <a:pt x="2038" y="296"/>
                    </a:cubicBezTo>
                    <a:cubicBezTo>
                      <a:pt x="1942" y="296"/>
                      <a:pt x="1913" y="334"/>
                      <a:pt x="1913" y="381"/>
                    </a:cubicBezTo>
                    <a:lnTo>
                      <a:pt x="1913" y="629"/>
                    </a:lnTo>
                    <a:close/>
                    <a:moveTo>
                      <a:pt x="2131" y="624"/>
                    </a:moveTo>
                    <a:cubicBezTo>
                      <a:pt x="2131" y="661"/>
                      <a:pt x="2108" y="686"/>
                      <a:pt x="2038" y="686"/>
                    </a:cubicBezTo>
                    <a:cubicBezTo>
                      <a:pt x="1968" y="686"/>
                      <a:pt x="1945" y="661"/>
                      <a:pt x="1945" y="624"/>
                    </a:cubicBezTo>
                    <a:cubicBezTo>
                      <a:pt x="1945" y="386"/>
                      <a:pt x="1945" y="386"/>
                      <a:pt x="1945" y="386"/>
                    </a:cubicBezTo>
                    <a:cubicBezTo>
                      <a:pt x="1945" y="349"/>
                      <a:pt x="1968" y="324"/>
                      <a:pt x="2038" y="324"/>
                    </a:cubicBezTo>
                    <a:cubicBezTo>
                      <a:pt x="2108" y="324"/>
                      <a:pt x="2131" y="349"/>
                      <a:pt x="2131" y="386"/>
                    </a:cubicBezTo>
                    <a:lnTo>
                      <a:pt x="2131" y="624"/>
                    </a:lnTo>
                    <a:close/>
                    <a:moveTo>
                      <a:pt x="1666" y="579"/>
                    </a:moveTo>
                    <a:cubicBezTo>
                      <a:pt x="1666" y="568"/>
                      <a:pt x="1663" y="564"/>
                      <a:pt x="1653" y="564"/>
                    </a:cubicBezTo>
                    <a:cubicBezTo>
                      <a:pt x="1603" y="564"/>
                      <a:pt x="1603" y="564"/>
                      <a:pt x="1603" y="564"/>
                    </a:cubicBezTo>
                    <a:cubicBezTo>
                      <a:pt x="1592" y="564"/>
                      <a:pt x="1588" y="568"/>
                      <a:pt x="1588" y="579"/>
                    </a:cubicBezTo>
                    <a:cubicBezTo>
                      <a:pt x="1588" y="601"/>
                      <a:pt x="1588" y="601"/>
                      <a:pt x="1588" y="601"/>
                    </a:cubicBezTo>
                    <a:cubicBezTo>
                      <a:pt x="1588" y="631"/>
                      <a:pt x="1567" y="646"/>
                      <a:pt x="1527" y="646"/>
                    </a:cubicBezTo>
                    <a:cubicBezTo>
                      <a:pt x="1487" y="646"/>
                      <a:pt x="1466" y="631"/>
                      <a:pt x="1466" y="601"/>
                    </a:cubicBezTo>
                    <a:cubicBezTo>
                      <a:pt x="1466" y="408"/>
                      <a:pt x="1466" y="408"/>
                      <a:pt x="1466" y="408"/>
                    </a:cubicBezTo>
                    <a:cubicBezTo>
                      <a:pt x="1466" y="378"/>
                      <a:pt x="1487" y="363"/>
                      <a:pt x="1527" y="363"/>
                    </a:cubicBezTo>
                    <a:cubicBezTo>
                      <a:pt x="1567" y="363"/>
                      <a:pt x="1588" y="378"/>
                      <a:pt x="1588" y="408"/>
                    </a:cubicBezTo>
                    <a:cubicBezTo>
                      <a:pt x="1588" y="423"/>
                      <a:pt x="1588" y="423"/>
                      <a:pt x="1588" y="423"/>
                    </a:cubicBezTo>
                    <a:cubicBezTo>
                      <a:pt x="1588" y="434"/>
                      <a:pt x="1592" y="438"/>
                      <a:pt x="1603" y="438"/>
                    </a:cubicBezTo>
                    <a:cubicBezTo>
                      <a:pt x="1653" y="438"/>
                      <a:pt x="1653" y="438"/>
                      <a:pt x="1653" y="438"/>
                    </a:cubicBezTo>
                    <a:cubicBezTo>
                      <a:pt x="1663" y="438"/>
                      <a:pt x="1666" y="434"/>
                      <a:pt x="1666" y="423"/>
                    </a:cubicBezTo>
                    <a:cubicBezTo>
                      <a:pt x="1666" y="394"/>
                      <a:pt x="1666" y="394"/>
                      <a:pt x="1666" y="394"/>
                    </a:cubicBezTo>
                    <a:cubicBezTo>
                      <a:pt x="1666" y="344"/>
                      <a:pt x="1634" y="296"/>
                      <a:pt x="1525" y="296"/>
                    </a:cubicBezTo>
                    <a:cubicBezTo>
                      <a:pt x="1417" y="296"/>
                      <a:pt x="1385" y="344"/>
                      <a:pt x="1385" y="394"/>
                    </a:cubicBezTo>
                    <a:cubicBezTo>
                      <a:pt x="1385" y="616"/>
                      <a:pt x="1385" y="616"/>
                      <a:pt x="1385" y="616"/>
                    </a:cubicBezTo>
                    <a:cubicBezTo>
                      <a:pt x="1385" y="666"/>
                      <a:pt x="1417" y="714"/>
                      <a:pt x="1525" y="714"/>
                    </a:cubicBezTo>
                    <a:cubicBezTo>
                      <a:pt x="1634" y="714"/>
                      <a:pt x="1666" y="666"/>
                      <a:pt x="1666" y="616"/>
                    </a:cubicBezTo>
                    <a:lnTo>
                      <a:pt x="1666" y="579"/>
                    </a:lnTo>
                    <a:close/>
                    <a:moveTo>
                      <a:pt x="1182" y="707"/>
                    </a:moveTo>
                    <a:cubicBezTo>
                      <a:pt x="1290" y="707"/>
                      <a:pt x="1328" y="660"/>
                      <a:pt x="1328" y="609"/>
                    </a:cubicBezTo>
                    <a:cubicBezTo>
                      <a:pt x="1328" y="397"/>
                      <a:pt x="1328" y="397"/>
                      <a:pt x="1328" y="397"/>
                    </a:cubicBezTo>
                    <a:cubicBezTo>
                      <a:pt x="1328" y="347"/>
                      <a:pt x="1290" y="299"/>
                      <a:pt x="1182" y="299"/>
                    </a:cubicBezTo>
                    <a:cubicBezTo>
                      <a:pt x="1051" y="299"/>
                      <a:pt x="1051" y="299"/>
                      <a:pt x="1051" y="299"/>
                    </a:cubicBezTo>
                    <a:cubicBezTo>
                      <a:pt x="1040" y="299"/>
                      <a:pt x="1037" y="304"/>
                      <a:pt x="1037" y="315"/>
                    </a:cubicBezTo>
                    <a:cubicBezTo>
                      <a:pt x="1037" y="691"/>
                      <a:pt x="1037" y="691"/>
                      <a:pt x="1037" y="691"/>
                    </a:cubicBezTo>
                    <a:cubicBezTo>
                      <a:pt x="1037" y="702"/>
                      <a:pt x="1040" y="707"/>
                      <a:pt x="1049" y="707"/>
                    </a:cubicBezTo>
                    <a:lnTo>
                      <a:pt x="1182" y="707"/>
                    </a:lnTo>
                    <a:close/>
                    <a:moveTo>
                      <a:pt x="1182" y="366"/>
                    </a:moveTo>
                    <a:cubicBezTo>
                      <a:pt x="1223" y="366"/>
                      <a:pt x="1247" y="381"/>
                      <a:pt x="1247" y="411"/>
                    </a:cubicBezTo>
                    <a:cubicBezTo>
                      <a:pt x="1247" y="595"/>
                      <a:pt x="1247" y="595"/>
                      <a:pt x="1247" y="595"/>
                    </a:cubicBezTo>
                    <a:cubicBezTo>
                      <a:pt x="1247" y="625"/>
                      <a:pt x="1223" y="640"/>
                      <a:pt x="1182" y="640"/>
                    </a:cubicBezTo>
                    <a:cubicBezTo>
                      <a:pt x="1118" y="640"/>
                      <a:pt x="1118" y="640"/>
                      <a:pt x="1118" y="640"/>
                    </a:cubicBezTo>
                    <a:cubicBezTo>
                      <a:pt x="1118" y="366"/>
                      <a:pt x="1118" y="366"/>
                      <a:pt x="1118" y="366"/>
                    </a:cubicBezTo>
                    <a:lnTo>
                      <a:pt x="1182" y="366"/>
                    </a:lnTo>
                    <a:close/>
                    <a:moveTo>
                      <a:pt x="59" y="538"/>
                    </a:moveTo>
                    <a:cubicBezTo>
                      <a:pt x="3" y="593"/>
                      <a:pt x="3" y="593"/>
                      <a:pt x="3" y="593"/>
                    </a:cubicBezTo>
                    <a:cubicBezTo>
                      <a:pt x="0" y="596"/>
                      <a:pt x="0" y="602"/>
                      <a:pt x="3" y="605"/>
                    </a:cubicBezTo>
                    <a:cubicBezTo>
                      <a:pt x="395" y="997"/>
                      <a:pt x="395" y="997"/>
                      <a:pt x="395" y="997"/>
                    </a:cubicBezTo>
                    <a:cubicBezTo>
                      <a:pt x="398" y="1000"/>
                      <a:pt x="404" y="1000"/>
                      <a:pt x="407" y="997"/>
                    </a:cubicBezTo>
                    <a:cubicBezTo>
                      <a:pt x="799" y="605"/>
                      <a:pt x="799" y="605"/>
                      <a:pt x="799" y="605"/>
                    </a:cubicBezTo>
                    <a:cubicBezTo>
                      <a:pt x="802" y="602"/>
                      <a:pt x="802" y="596"/>
                      <a:pt x="799" y="593"/>
                    </a:cubicBezTo>
                    <a:cubicBezTo>
                      <a:pt x="743" y="538"/>
                      <a:pt x="743" y="538"/>
                      <a:pt x="743" y="538"/>
                    </a:cubicBezTo>
                    <a:cubicBezTo>
                      <a:pt x="424" y="858"/>
                      <a:pt x="424" y="858"/>
                      <a:pt x="424" y="858"/>
                    </a:cubicBezTo>
                    <a:cubicBezTo>
                      <a:pt x="411" y="870"/>
                      <a:pt x="391" y="870"/>
                      <a:pt x="378" y="858"/>
                    </a:cubicBezTo>
                    <a:cubicBezTo>
                      <a:pt x="59" y="538"/>
                      <a:pt x="59" y="538"/>
                      <a:pt x="59" y="538"/>
                    </a:cubicBezTo>
                    <a:close/>
                    <a:moveTo>
                      <a:pt x="407" y="604"/>
                    </a:moveTo>
                    <a:cubicBezTo>
                      <a:pt x="404" y="601"/>
                      <a:pt x="398" y="601"/>
                      <a:pt x="395" y="604"/>
                    </a:cubicBezTo>
                    <a:cubicBezTo>
                      <a:pt x="286" y="714"/>
                      <a:pt x="286" y="714"/>
                      <a:pt x="286" y="714"/>
                    </a:cubicBezTo>
                    <a:cubicBezTo>
                      <a:pt x="283" y="717"/>
                      <a:pt x="283" y="722"/>
                      <a:pt x="286" y="725"/>
                    </a:cubicBezTo>
                    <a:cubicBezTo>
                      <a:pt x="395" y="835"/>
                      <a:pt x="395" y="835"/>
                      <a:pt x="395" y="835"/>
                    </a:cubicBezTo>
                    <a:cubicBezTo>
                      <a:pt x="398" y="838"/>
                      <a:pt x="404" y="838"/>
                      <a:pt x="407" y="835"/>
                    </a:cubicBezTo>
                    <a:cubicBezTo>
                      <a:pt x="516" y="725"/>
                      <a:pt x="516" y="725"/>
                      <a:pt x="516" y="725"/>
                    </a:cubicBezTo>
                    <a:cubicBezTo>
                      <a:pt x="519" y="722"/>
                      <a:pt x="519" y="717"/>
                      <a:pt x="516" y="714"/>
                    </a:cubicBezTo>
                    <a:lnTo>
                      <a:pt x="407" y="604"/>
                    </a:lnTo>
                    <a:close/>
                    <a:moveTo>
                      <a:pt x="548" y="463"/>
                    </a:moveTo>
                    <a:cubicBezTo>
                      <a:pt x="545" y="460"/>
                      <a:pt x="540" y="460"/>
                      <a:pt x="536" y="463"/>
                    </a:cubicBezTo>
                    <a:cubicBezTo>
                      <a:pt x="427" y="573"/>
                      <a:pt x="427" y="573"/>
                      <a:pt x="427" y="573"/>
                    </a:cubicBezTo>
                    <a:cubicBezTo>
                      <a:pt x="424" y="576"/>
                      <a:pt x="424" y="581"/>
                      <a:pt x="427" y="584"/>
                    </a:cubicBezTo>
                    <a:cubicBezTo>
                      <a:pt x="536" y="694"/>
                      <a:pt x="536" y="694"/>
                      <a:pt x="536" y="694"/>
                    </a:cubicBezTo>
                    <a:cubicBezTo>
                      <a:pt x="540" y="697"/>
                      <a:pt x="545" y="697"/>
                      <a:pt x="548" y="694"/>
                    </a:cubicBezTo>
                    <a:cubicBezTo>
                      <a:pt x="657" y="584"/>
                      <a:pt x="657" y="584"/>
                      <a:pt x="657" y="584"/>
                    </a:cubicBezTo>
                    <a:cubicBezTo>
                      <a:pt x="661" y="581"/>
                      <a:pt x="661" y="576"/>
                      <a:pt x="657" y="573"/>
                    </a:cubicBezTo>
                    <a:lnTo>
                      <a:pt x="548" y="463"/>
                    </a:lnTo>
                    <a:close/>
                    <a:moveTo>
                      <a:pt x="375" y="573"/>
                    </a:moveTo>
                    <a:cubicBezTo>
                      <a:pt x="266" y="463"/>
                      <a:pt x="266" y="463"/>
                      <a:pt x="266" y="463"/>
                    </a:cubicBezTo>
                    <a:cubicBezTo>
                      <a:pt x="262" y="460"/>
                      <a:pt x="257" y="460"/>
                      <a:pt x="254" y="463"/>
                    </a:cubicBezTo>
                    <a:cubicBezTo>
                      <a:pt x="145" y="573"/>
                      <a:pt x="145" y="573"/>
                      <a:pt x="145" y="573"/>
                    </a:cubicBezTo>
                    <a:cubicBezTo>
                      <a:pt x="141" y="576"/>
                      <a:pt x="141" y="581"/>
                      <a:pt x="145" y="584"/>
                    </a:cubicBezTo>
                    <a:cubicBezTo>
                      <a:pt x="254" y="694"/>
                      <a:pt x="254" y="694"/>
                      <a:pt x="254" y="694"/>
                    </a:cubicBezTo>
                    <a:cubicBezTo>
                      <a:pt x="257" y="697"/>
                      <a:pt x="262" y="697"/>
                      <a:pt x="266" y="694"/>
                    </a:cubicBezTo>
                    <a:cubicBezTo>
                      <a:pt x="375" y="584"/>
                      <a:pt x="375" y="584"/>
                      <a:pt x="375" y="584"/>
                    </a:cubicBezTo>
                    <a:cubicBezTo>
                      <a:pt x="378" y="581"/>
                      <a:pt x="378" y="576"/>
                      <a:pt x="375" y="573"/>
                    </a:cubicBezTo>
                    <a:close/>
                    <a:moveTo>
                      <a:pt x="395" y="234"/>
                    </a:moveTo>
                    <a:cubicBezTo>
                      <a:pt x="398" y="237"/>
                      <a:pt x="404" y="237"/>
                      <a:pt x="407" y="234"/>
                    </a:cubicBezTo>
                    <a:cubicBezTo>
                      <a:pt x="516" y="124"/>
                      <a:pt x="516" y="124"/>
                      <a:pt x="516" y="124"/>
                    </a:cubicBezTo>
                    <a:cubicBezTo>
                      <a:pt x="519" y="121"/>
                      <a:pt x="519" y="116"/>
                      <a:pt x="516" y="113"/>
                    </a:cubicBezTo>
                    <a:cubicBezTo>
                      <a:pt x="407" y="3"/>
                      <a:pt x="407" y="3"/>
                      <a:pt x="407" y="3"/>
                    </a:cubicBezTo>
                    <a:cubicBezTo>
                      <a:pt x="404" y="0"/>
                      <a:pt x="398" y="0"/>
                      <a:pt x="395" y="3"/>
                    </a:cubicBezTo>
                    <a:cubicBezTo>
                      <a:pt x="286" y="113"/>
                      <a:pt x="286" y="113"/>
                      <a:pt x="286" y="113"/>
                    </a:cubicBezTo>
                    <a:cubicBezTo>
                      <a:pt x="283" y="116"/>
                      <a:pt x="283" y="121"/>
                      <a:pt x="286" y="124"/>
                    </a:cubicBezTo>
                    <a:lnTo>
                      <a:pt x="395" y="234"/>
                    </a:lnTo>
                    <a:close/>
                    <a:moveTo>
                      <a:pt x="427" y="286"/>
                    </a:moveTo>
                    <a:cubicBezTo>
                      <a:pt x="536" y="395"/>
                      <a:pt x="536" y="395"/>
                      <a:pt x="536" y="395"/>
                    </a:cubicBezTo>
                    <a:cubicBezTo>
                      <a:pt x="540" y="398"/>
                      <a:pt x="545" y="398"/>
                      <a:pt x="548" y="395"/>
                    </a:cubicBezTo>
                    <a:cubicBezTo>
                      <a:pt x="657" y="286"/>
                      <a:pt x="657" y="286"/>
                      <a:pt x="657" y="286"/>
                    </a:cubicBezTo>
                    <a:cubicBezTo>
                      <a:pt x="661" y="283"/>
                      <a:pt x="661" y="277"/>
                      <a:pt x="657" y="274"/>
                    </a:cubicBezTo>
                    <a:cubicBezTo>
                      <a:pt x="548" y="165"/>
                      <a:pt x="548" y="165"/>
                      <a:pt x="548" y="165"/>
                    </a:cubicBezTo>
                    <a:cubicBezTo>
                      <a:pt x="545" y="162"/>
                      <a:pt x="540" y="162"/>
                      <a:pt x="536" y="165"/>
                    </a:cubicBezTo>
                    <a:cubicBezTo>
                      <a:pt x="427" y="274"/>
                      <a:pt x="427" y="274"/>
                      <a:pt x="427" y="274"/>
                    </a:cubicBezTo>
                    <a:cubicBezTo>
                      <a:pt x="424" y="277"/>
                      <a:pt x="424" y="283"/>
                      <a:pt x="427" y="286"/>
                    </a:cubicBezTo>
                    <a:close/>
                    <a:moveTo>
                      <a:pt x="254" y="395"/>
                    </a:moveTo>
                    <a:cubicBezTo>
                      <a:pt x="257" y="398"/>
                      <a:pt x="262" y="398"/>
                      <a:pt x="266" y="395"/>
                    </a:cubicBezTo>
                    <a:cubicBezTo>
                      <a:pt x="375" y="286"/>
                      <a:pt x="375" y="286"/>
                      <a:pt x="375" y="286"/>
                    </a:cubicBezTo>
                    <a:cubicBezTo>
                      <a:pt x="378" y="283"/>
                      <a:pt x="378" y="277"/>
                      <a:pt x="375" y="274"/>
                    </a:cubicBezTo>
                    <a:cubicBezTo>
                      <a:pt x="266" y="165"/>
                      <a:pt x="266" y="165"/>
                      <a:pt x="266" y="165"/>
                    </a:cubicBezTo>
                    <a:cubicBezTo>
                      <a:pt x="262" y="162"/>
                      <a:pt x="257" y="162"/>
                      <a:pt x="254" y="165"/>
                    </a:cubicBezTo>
                    <a:cubicBezTo>
                      <a:pt x="145" y="274"/>
                      <a:pt x="145" y="274"/>
                      <a:pt x="145" y="274"/>
                    </a:cubicBezTo>
                    <a:cubicBezTo>
                      <a:pt x="141" y="277"/>
                      <a:pt x="141" y="283"/>
                      <a:pt x="145" y="286"/>
                    </a:cubicBezTo>
                    <a:lnTo>
                      <a:pt x="254" y="395"/>
                    </a:lnTo>
                    <a:close/>
                    <a:moveTo>
                      <a:pt x="799" y="432"/>
                    </a:moveTo>
                    <a:cubicBezTo>
                      <a:pt x="689" y="322"/>
                      <a:pt x="689" y="322"/>
                      <a:pt x="689" y="322"/>
                    </a:cubicBezTo>
                    <a:cubicBezTo>
                      <a:pt x="686" y="319"/>
                      <a:pt x="681" y="319"/>
                      <a:pt x="678" y="322"/>
                    </a:cubicBezTo>
                    <a:cubicBezTo>
                      <a:pt x="568" y="432"/>
                      <a:pt x="568" y="432"/>
                      <a:pt x="568" y="432"/>
                    </a:cubicBezTo>
                    <a:cubicBezTo>
                      <a:pt x="565" y="435"/>
                      <a:pt x="565" y="440"/>
                      <a:pt x="568" y="443"/>
                    </a:cubicBezTo>
                    <a:cubicBezTo>
                      <a:pt x="678" y="553"/>
                      <a:pt x="678" y="553"/>
                      <a:pt x="678" y="553"/>
                    </a:cubicBezTo>
                    <a:cubicBezTo>
                      <a:pt x="681" y="556"/>
                      <a:pt x="686" y="556"/>
                      <a:pt x="689" y="553"/>
                    </a:cubicBezTo>
                    <a:cubicBezTo>
                      <a:pt x="799" y="443"/>
                      <a:pt x="799" y="443"/>
                      <a:pt x="799" y="443"/>
                    </a:cubicBezTo>
                    <a:cubicBezTo>
                      <a:pt x="802" y="440"/>
                      <a:pt x="802" y="435"/>
                      <a:pt x="799" y="432"/>
                    </a:cubicBezTo>
                    <a:close/>
                    <a:moveTo>
                      <a:pt x="395" y="322"/>
                    </a:moveTo>
                    <a:cubicBezTo>
                      <a:pt x="286" y="432"/>
                      <a:pt x="286" y="432"/>
                      <a:pt x="286" y="432"/>
                    </a:cubicBezTo>
                    <a:cubicBezTo>
                      <a:pt x="283" y="435"/>
                      <a:pt x="283" y="440"/>
                      <a:pt x="286" y="443"/>
                    </a:cubicBezTo>
                    <a:cubicBezTo>
                      <a:pt x="395" y="553"/>
                      <a:pt x="395" y="553"/>
                      <a:pt x="395" y="553"/>
                    </a:cubicBezTo>
                    <a:cubicBezTo>
                      <a:pt x="398" y="556"/>
                      <a:pt x="404" y="556"/>
                      <a:pt x="407" y="553"/>
                    </a:cubicBezTo>
                    <a:cubicBezTo>
                      <a:pt x="516" y="443"/>
                      <a:pt x="516" y="443"/>
                      <a:pt x="516" y="443"/>
                    </a:cubicBezTo>
                    <a:cubicBezTo>
                      <a:pt x="519" y="440"/>
                      <a:pt x="519" y="435"/>
                      <a:pt x="516" y="432"/>
                    </a:cubicBezTo>
                    <a:cubicBezTo>
                      <a:pt x="407" y="322"/>
                      <a:pt x="407" y="322"/>
                      <a:pt x="407" y="322"/>
                    </a:cubicBezTo>
                    <a:cubicBezTo>
                      <a:pt x="404" y="319"/>
                      <a:pt x="398" y="319"/>
                      <a:pt x="395" y="322"/>
                    </a:cubicBezTo>
                    <a:close/>
                    <a:moveTo>
                      <a:pt x="234" y="443"/>
                    </a:moveTo>
                    <a:cubicBezTo>
                      <a:pt x="124" y="553"/>
                      <a:pt x="124" y="553"/>
                      <a:pt x="124" y="553"/>
                    </a:cubicBezTo>
                    <a:cubicBezTo>
                      <a:pt x="121" y="556"/>
                      <a:pt x="116" y="556"/>
                      <a:pt x="113" y="553"/>
                    </a:cubicBezTo>
                    <a:cubicBezTo>
                      <a:pt x="3" y="443"/>
                      <a:pt x="3" y="443"/>
                      <a:pt x="3" y="443"/>
                    </a:cubicBezTo>
                    <a:cubicBezTo>
                      <a:pt x="0" y="440"/>
                      <a:pt x="0" y="435"/>
                      <a:pt x="3" y="432"/>
                    </a:cubicBezTo>
                    <a:cubicBezTo>
                      <a:pt x="113" y="322"/>
                      <a:pt x="113" y="322"/>
                      <a:pt x="113" y="322"/>
                    </a:cubicBezTo>
                    <a:cubicBezTo>
                      <a:pt x="116" y="319"/>
                      <a:pt x="121" y="319"/>
                      <a:pt x="124" y="322"/>
                    </a:cubicBezTo>
                    <a:cubicBezTo>
                      <a:pt x="234" y="432"/>
                      <a:pt x="234" y="432"/>
                      <a:pt x="234" y="432"/>
                    </a:cubicBezTo>
                    <a:cubicBezTo>
                      <a:pt x="237" y="435"/>
                      <a:pt x="237" y="440"/>
                      <a:pt x="234" y="443"/>
                    </a:cubicBezTo>
                    <a:close/>
                  </a:path>
                </a:pathLst>
              </a:custGeom>
              <a:solidFill>
                <a:srgbClr val="323A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endParaRPr lang="en-US" sz="1765"/>
              </a:p>
            </p:txBody>
          </p:sp>
          <p:pic>
            <p:nvPicPr>
              <p:cNvPr id="83" name="Picture 82"/>
              <p:cNvPicPr>
                <a:picLocks noChangeAspect="1"/>
              </p:cNvPicPr>
              <p:nvPr/>
            </p:nvPicPr>
            <p:blipFill>
              <a:blip r:embed="rId3"/>
              <a:stretch>
                <a:fillRect/>
              </a:stretch>
            </p:blipFill>
            <p:spPr>
              <a:xfrm>
                <a:off x="4537801" y="6215139"/>
                <a:ext cx="778651" cy="251237"/>
              </a:xfrm>
              <a:prstGeom prst="rect">
                <a:avLst/>
              </a:prstGeom>
            </p:spPr>
          </p:pic>
          <p:pic>
            <p:nvPicPr>
              <p:cNvPr id="1042" name="Picture 18" descr="https://upload.wikimedia.org/wikipedia/en/0/04/ConsenSys_logo.png"/>
              <p:cNvPicPr>
                <a:picLocks noChangeAspect="1" noChangeArrowheads="1"/>
              </p:cNvPicPr>
              <p:nvPr/>
            </p:nvPicPr>
            <p:blipFill rotWithShape="1">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p:blipFill>
            <p:spPr bwMode="auto">
              <a:xfrm>
                <a:off x="5682430" y="6156930"/>
                <a:ext cx="1023881" cy="37391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Blockstack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2289" y="6141189"/>
                <a:ext cx="637630" cy="386442"/>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p:cNvPicPr>
                <a:picLocks noChangeAspect="1"/>
              </p:cNvPicPr>
              <p:nvPr/>
            </p:nvPicPr>
            <p:blipFill>
              <a:blip r:embed="rId6"/>
              <a:stretch>
                <a:fillRect/>
              </a:stretch>
            </p:blipFill>
            <p:spPr>
              <a:xfrm>
                <a:off x="9154590" y="6162414"/>
                <a:ext cx="298609" cy="350617"/>
              </a:xfrm>
              <a:prstGeom prst="rect">
                <a:avLst/>
              </a:prstGeom>
            </p:spPr>
          </p:pic>
          <p:pic>
            <p:nvPicPr>
              <p:cNvPr id="86" name="Picture 85"/>
              <p:cNvPicPr>
                <a:picLocks noChangeAspect="1"/>
              </p:cNvPicPr>
              <p:nvPr/>
            </p:nvPicPr>
            <p:blipFill>
              <a:blip r:embed="rId7"/>
              <a:stretch>
                <a:fillRect/>
              </a:stretch>
            </p:blipFill>
            <p:spPr>
              <a:xfrm>
                <a:off x="9819177" y="6229350"/>
                <a:ext cx="924183" cy="220882"/>
              </a:xfrm>
              <a:prstGeom prst="rect">
                <a:avLst/>
              </a:prstGeom>
            </p:spPr>
          </p:pic>
          <p:pic>
            <p:nvPicPr>
              <p:cNvPr id="1046" name="Picture 22" descr="https://www.freebsd.org/logo/logo-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09339" y="6220004"/>
                <a:ext cx="686677" cy="2477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p:cNvPicPr>
                <a:picLocks noChangeAspect="1"/>
              </p:cNvPicPr>
              <p:nvPr/>
            </p:nvPicPr>
            <p:blipFill>
              <a:blip r:embed="rId9"/>
              <a:stretch>
                <a:fillRect/>
              </a:stretch>
            </p:blipFill>
            <p:spPr>
              <a:xfrm>
                <a:off x="8075897" y="6239043"/>
                <a:ext cx="712715" cy="166420"/>
              </a:xfrm>
              <a:prstGeom prst="rect">
                <a:avLst/>
              </a:prstGeom>
            </p:spPr>
          </p:pic>
        </p:grpSp>
        <p:grpSp>
          <p:nvGrpSpPr>
            <p:cNvPr id="11" name="Group 10"/>
            <p:cNvGrpSpPr/>
            <p:nvPr/>
          </p:nvGrpSpPr>
          <p:grpSpPr>
            <a:xfrm>
              <a:off x="274637" y="5333730"/>
              <a:ext cx="7675122" cy="624694"/>
              <a:chOff x="274637" y="5333730"/>
              <a:chExt cx="7675122" cy="624694"/>
            </a:xfrm>
          </p:grpSpPr>
          <p:sp>
            <p:nvSpPr>
              <p:cNvPr id="16" name="Rectangle 15"/>
              <p:cNvSpPr/>
              <p:nvPr/>
            </p:nvSpPr>
            <p:spPr bwMode="auto">
              <a:xfrm>
                <a:off x="274637" y="5333730"/>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42" tIns="91414" rIns="0" bIns="91414" numCol="1" spcCol="0" rtlCol="0" fromWordArt="0" anchor="ctr" anchorCtr="0" forceAA="0" compatLnSpc="1">
                <a:prstTxWarp prst="textNoShape">
                  <a:avLst/>
                </a:prstTxWarp>
                <a:noAutofit/>
              </a:bodyPr>
              <a:lstStyle/>
              <a:p>
                <a:pPr defTabSz="932114"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Containers</a:t>
                </a:r>
              </a:p>
            </p:txBody>
          </p:sp>
          <p:pic>
            <p:nvPicPr>
              <p:cNvPr id="57" name="Picture 56"/>
              <p:cNvPicPr>
                <a:picLocks noChangeAspect="1"/>
              </p:cNvPicPr>
              <p:nvPr/>
            </p:nvPicPr>
            <p:blipFill rotWithShape="1">
              <a:blip r:embed="rId10">
                <a:clrChange>
                  <a:clrFrom>
                    <a:srgbClr val="FFFFFF"/>
                  </a:clrFrom>
                  <a:clrTo>
                    <a:srgbClr val="FFFFFF">
                      <a:alpha val="0"/>
                    </a:srgbClr>
                  </a:clrTo>
                </a:clrChange>
              </a:blip>
              <a:srcRect l="17627" t="10630" r="17627" b="10630"/>
              <a:stretch/>
            </p:blipFill>
            <p:spPr>
              <a:xfrm>
                <a:off x="3441888" y="5483958"/>
                <a:ext cx="436271" cy="332772"/>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94748" y="5455440"/>
                <a:ext cx="955011" cy="369786"/>
              </a:xfrm>
              <a:prstGeom prst="rect">
                <a:avLst/>
              </a:prstGeom>
            </p:spPr>
          </p:pic>
          <p:pic>
            <p:nvPicPr>
              <p:cNvPr id="99" name="Picture 98"/>
              <p:cNvPicPr>
                <a:picLocks noChangeAspect="1"/>
              </p:cNvPicPr>
              <p:nvPr/>
            </p:nvPicPr>
            <p:blipFill>
              <a:blip r:embed="rId7"/>
              <a:stretch>
                <a:fillRect/>
              </a:stretch>
            </p:blipFill>
            <p:spPr>
              <a:xfrm>
                <a:off x="4365649" y="5521617"/>
                <a:ext cx="924183" cy="220882"/>
              </a:xfrm>
              <a:prstGeom prst="rect">
                <a:avLst/>
              </a:prstGeom>
            </p:spPr>
          </p:pic>
          <p:sp>
            <p:nvSpPr>
              <p:cNvPr id="101" name="Freeform 16"/>
              <p:cNvSpPr>
                <a:spLocks noChangeAspect="1" noEditPoints="1"/>
              </p:cNvSpPr>
              <p:nvPr/>
            </p:nvSpPr>
            <p:spPr bwMode="auto">
              <a:xfrm>
                <a:off x="5777322" y="5492243"/>
                <a:ext cx="729935" cy="296769"/>
              </a:xfrm>
              <a:custGeom>
                <a:avLst/>
                <a:gdLst>
                  <a:gd name="T0" fmla="*/ 2455 w 2465"/>
                  <a:gd name="T1" fmla="*/ 416 h 1000"/>
                  <a:gd name="T2" fmla="*/ 2342 w 2465"/>
                  <a:gd name="T3" fmla="*/ 295 h 1000"/>
                  <a:gd name="T4" fmla="*/ 2273 w 2465"/>
                  <a:gd name="T5" fmla="*/ 483 h 1000"/>
                  <a:gd name="T6" fmla="*/ 2434 w 2465"/>
                  <a:gd name="T7" fmla="*/ 624 h 1000"/>
                  <a:gd name="T8" fmla="*/ 2248 w 2465"/>
                  <a:gd name="T9" fmla="*/ 597 h 1000"/>
                  <a:gd name="T10" fmla="*/ 2216 w 2465"/>
                  <a:gd name="T11" fmla="*/ 597 h 1000"/>
                  <a:gd name="T12" fmla="*/ 2465 w 2465"/>
                  <a:gd name="T13" fmla="*/ 628 h 1000"/>
                  <a:gd name="T14" fmla="*/ 2290 w 2465"/>
                  <a:gd name="T15" fmla="*/ 456 h 1000"/>
                  <a:gd name="T16" fmla="*/ 2342 w 2465"/>
                  <a:gd name="T17" fmla="*/ 322 h 1000"/>
                  <a:gd name="T18" fmla="*/ 1869 w 2465"/>
                  <a:gd name="T19" fmla="*/ 253 h 1000"/>
                  <a:gd name="T20" fmla="*/ 1734 w 2465"/>
                  <a:gd name="T21" fmla="*/ 753 h 1000"/>
                  <a:gd name="T22" fmla="*/ 1841 w 2465"/>
                  <a:gd name="T23" fmla="*/ 257 h 1000"/>
                  <a:gd name="T24" fmla="*/ 1913 w 2465"/>
                  <a:gd name="T25" fmla="*/ 629 h 1000"/>
                  <a:gd name="T26" fmla="*/ 2164 w 2465"/>
                  <a:gd name="T27" fmla="*/ 381 h 1000"/>
                  <a:gd name="T28" fmla="*/ 1913 w 2465"/>
                  <a:gd name="T29" fmla="*/ 629 h 1000"/>
                  <a:gd name="T30" fmla="*/ 1945 w 2465"/>
                  <a:gd name="T31" fmla="*/ 624 h 1000"/>
                  <a:gd name="T32" fmla="*/ 2131 w 2465"/>
                  <a:gd name="T33" fmla="*/ 386 h 1000"/>
                  <a:gd name="T34" fmla="*/ 1653 w 2465"/>
                  <a:gd name="T35" fmla="*/ 564 h 1000"/>
                  <a:gd name="T36" fmla="*/ 1588 w 2465"/>
                  <a:gd name="T37" fmla="*/ 601 h 1000"/>
                  <a:gd name="T38" fmla="*/ 1466 w 2465"/>
                  <a:gd name="T39" fmla="*/ 408 h 1000"/>
                  <a:gd name="T40" fmla="*/ 1588 w 2465"/>
                  <a:gd name="T41" fmla="*/ 423 h 1000"/>
                  <a:gd name="T42" fmla="*/ 1666 w 2465"/>
                  <a:gd name="T43" fmla="*/ 423 h 1000"/>
                  <a:gd name="T44" fmla="*/ 1385 w 2465"/>
                  <a:gd name="T45" fmla="*/ 394 h 1000"/>
                  <a:gd name="T46" fmla="*/ 1666 w 2465"/>
                  <a:gd name="T47" fmla="*/ 616 h 1000"/>
                  <a:gd name="T48" fmla="*/ 1328 w 2465"/>
                  <a:gd name="T49" fmla="*/ 609 h 1000"/>
                  <a:gd name="T50" fmla="*/ 1051 w 2465"/>
                  <a:gd name="T51" fmla="*/ 299 h 1000"/>
                  <a:gd name="T52" fmla="*/ 1049 w 2465"/>
                  <a:gd name="T53" fmla="*/ 707 h 1000"/>
                  <a:gd name="T54" fmla="*/ 1247 w 2465"/>
                  <a:gd name="T55" fmla="*/ 411 h 1000"/>
                  <a:gd name="T56" fmla="*/ 1118 w 2465"/>
                  <a:gd name="T57" fmla="*/ 640 h 1000"/>
                  <a:gd name="T58" fmla="*/ 59 w 2465"/>
                  <a:gd name="T59" fmla="*/ 538 h 1000"/>
                  <a:gd name="T60" fmla="*/ 395 w 2465"/>
                  <a:gd name="T61" fmla="*/ 997 h 1000"/>
                  <a:gd name="T62" fmla="*/ 799 w 2465"/>
                  <a:gd name="T63" fmla="*/ 593 h 1000"/>
                  <a:gd name="T64" fmla="*/ 378 w 2465"/>
                  <a:gd name="T65" fmla="*/ 858 h 1000"/>
                  <a:gd name="T66" fmla="*/ 395 w 2465"/>
                  <a:gd name="T67" fmla="*/ 604 h 1000"/>
                  <a:gd name="T68" fmla="*/ 395 w 2465"/>
                  <a:gd name="T69" fmla="*/ 835 h 1000"/>
                  <a:gd name="T70" fmla="*/ 516 w 2465"/>
                  <a:gd name="T71" fmla="*/ 714 h 1000"/>
                  <a:gd name="T72" fmla="*/ 536 w 2465"/>
                  <a:gd name="T73" fmla="*/ 463 h 1000"/>
                  <a:gd name="T74" fmla="*/ 536 w 2465"/>
                  <a:gd name="T75" fmla="*/ 694 h 1000"/>
                  <a:gd name="T76" fmla="*/ 657 w 2465"/>
                  <a:gd name="T77" fmla="*/ 573 h 1000"/>
                  <a:gd name="T78" fmla="*/ 266 w 2465"/>
                  <a:gd name="T79" fmla="*/ 463 h 1000"/>
                  <a:gd name="T80" fmla="*/ 145 w 2465"/>
                  <a:gd name="T81" fmla="*/ 584 h 1000"/>
                  <a:gd name="T82" fmla="*/ 375 w 2465"/>
                  <a:gd name="T83" fmla="*/ 584 h 1000"/>
                  <a:gd name="T84" fmla="*/ 407 w 2465"/>
                  <a:gd name="T85" fmla="*/ 234 h 1000"/>
                  <a:gd name="T86" fmla="*/ 407 w 2465"/>
                  <a:gd name="T87" fmla="*/ 3 h 1000"/>
                  <a:gd name="T88" fmla="*/ 286 w 2465"/>
                  <a:gd name="T89" fmla="*/ 124 h 1000"/>
                  <a:gd name="T90" fmla="*/ 536 w 2465"/>
                  <a:gd name="T91" fmla="*/ 395 h 1000"/>
                  <a:gd name="T92" fmla="*/ 657 w 2465"/>
                  <a:gd name="T93" fmla="*/ 274 h 1000"/>
                  <a:gd name="T94" fmla="*/ 427 w 2465"/>
                  <a:gd name="T95" fmla="*/ 274 h 1000"/>
                  <a:gd name="T96" fmla="*/ 266 w 2465"/>
                  <a:gd name="T97" fmla="*/ 395 h 1000"/>
                  <a:gd name="T98" fmla="*/ 266 w 2465"/>
                  <a:gd name="T99" fmla="*/ 165 h 1000"/>
                  <a:gd name="T100" fmla="*/ 145 w 2465"/>
                  <a:gd name="T101" fmla="*/ 286 h 1000"/>
                  <a:gd name="T102" fmla="*/ 689 w 2465"/>
                  <a:gd name="T103" fmla="*/ 322 h 1000"/>
                  <a:gd name="T104" fmla="*/ 568 w 2465"/>
                  <a:gd name="T105" fmla="*/ 443 h 1000"/>
                  <a:gd name="T106" fmla="*/ 799 w 2465"/>
                  <a:gd name="T107" fmla="*/ 443 h 1000"/>
                  <a:gd name="T108" fmla="*/ 286 w 2465"/>
                  <a:gd name="T109" fmla="*/ 432 h 1000"/>
                  <a:gd name="T110" fmla="*/ 407 w 2465"/>
                  <a:gd name="T111" fmla="*/ 553 h 1000"/>
                  <a:gd name="T112" fmla="*/ 407 w 2465"/>
                  <a:gd name="T113" fmla="*/ 322 h 1000"/>
                  <a:gd name="T114" fmla="*/ 124 w 2465"/>
                  <a:gd name="T115" fmla="*/ 553 h 1000"/>
                  <a:gd name="T116" fmla="*/ 3 w 2465"/>
                  <a:gd name="T117" fmla="*/ 432 h 1000"/>
                  <a:gd name="T118" fmla="*/ 234 w 2465"/>
                  <a:gd name="T119" fmla="*/ 43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5" h="1000">
                    <a:moveTo>
                      <a:pt x="2431" y="409"/>
                    </a:moveTo>
                    <a:cubicBezTo>
                      <a:pt x="2431" y="414"/>
                      <a:pt x="2433" y="416"/>
                      <a:pt x="2438" y="416"/>
                    </a:cubicBezTo>
                    <a:cubicBezTo>
                      <a:pt x="2455" y="416"/>
                      <a:pt x="2455" y="416"/>
                      <a:pt x="2455" y="416"/>
                    </a:cubicBezTo>
                    <a:cubicBezTo>
                      <a:pt x="2460" y="416"/>
                      <a:pt x="2462" y="414"/>
                      <a:pt x="2462" y="409"/>
                    </a:cubicBezTo>
                    <a:cubicBezTo>
                      <a:pt x="2462" y="380"/>
                      <a:pt x="2462" y="380"/>
                      <a:pt x="2462" y="380"/>
                    </a:cubicBezTo>
                    <a:cubicBezTo>
                      <a:pt x="2462" y="333"/>
                      <a:pt x="2435" y="295"/>
                      <a:pt x="2342" y="295"/>
                    </a:cubicBezTo>
                    <a:cubicBezTo>
                      <a:pt x="2248" y="295"/>
                      <a:pt x="2221" y="333"/>
                      <a:pt x="2221" y="380"/>
                    </a:cubicBezTo>
                    <a:cubicBezTo>
                      <a:pt x="2221" y="412"/>
                      <a:pt x="2221" y="412"/>
                      <a:pt x="2221" y="412"/>
                    </a:cubicBezTo>
                    <a:cubicBezTo>
                      <a:pt x="2221" y="450"/>
                      <a:pt x="2249" y="474"/>
                      <a:pt x="2273" y="483"/>
                    </a:cubicBezTo>
                    <a:cubicBezTo>
                      <a:pt x="2384" y="526"/>
                      <a:pt x="2384" y="526"/>
                      <a:pt x="2384" y="526"/>
                    </a:cubicBezTo>
                    <a:cubicBezTo>
                      <a:pt x="2408" y="535"/>
                      <a:pt x="2434" y="549"/>
                      <a:pt x="2434" y="582"/>
                    </a:cubicBezTo>
                    <a:cubicBezTo>
                      <a:pt x="2434" y="624"/>
                      <a:pt x="2434" y="624"/>
                      <a:pt x="2434" y="624"/>
                    </a:cubicBezTo>
                    <a:cubicBezTo>
                      <a:pt x="2434" y="660"/>
                      <a:pt x="2411" y="685"/>
                      <a:pt x="2341" y="685"/>
                    </a:cubicBezTo>
                    <a:cubicBezTo>
                      <a:pt x="2270" y="685"/>
                      <a:pt x="2248" y="660"/>
                      <a:pt x="2248" y="624"/>
                    </a:cubicBezTo>
                    <a:cubicBezTo>
                      <a:pt x="2248" y="597"/>
                      <a:pt x="2248" y="597"/>
                      <a:pt x="2248" y="597"/>
                    </a:cubicBezTo>
                    <a:cubicBezTo>
                      <a:pt x="2248" y="591"/>
                      <a:pt x="2246" y="589"/>
                      <a:pt x="2241" y="589"/>
                    </a:cubicBezTo>
                    <a:cubicBezTo>
                      <a:pt x="2224" y="589"/>
                      <a:pt x="2224" y="589"/>
                      <a:pt x="2224" y="589"/>
                    </a:cubicBezTo>
                    <a:cubicBezTo>
                      <a:pt x="2219" y="589"/>
                      <a:pt x="2216" y="591"/>
                      <a:pt x="2216" y="597"/>
                    </a:cubicBezTo>
                    <a:cubicBezTo>
                      <a:pt x="2216" y="628"/>
                      <a:pt x="2216" y="628"/>
                      <a:pt x="2216" y="628"/>
                    </a:cubicBezTo>
                    <a:cubicBezTo>
                      <a:pt x="2216" y="675"/>
                      <a:pt x="2246" y="712"/>
                      <a:pt x="2341" y="712"/>
                    </a:cubicBezTo>
                    <a:cubicBezTo>
                      <a:pt x="2436" y="712"/>
                      <a:pt x="2465" y="675"/>
                      <a:pt x="2465" y="628"/>
                    </a:cubicBezTo>
                    <a:cubicBezTo>
                      <a:pt x="2465" y="575"/>
                      <a:pt x="2465" y="575"/>
                      <a:pt x="2465" y="575"/>
                    </a:cubicBezTo>
                    <a:cubicBezTo>
                      <a:pt x="2465" y="534"/>
                      <a:pt x="2435" y="511"/>
                      <a:pt x="2405" y="500"/>
                    </a:cubicBezTo>
                    <a:cubicBezTo>
                      <a:pt x="2290" y="456"/>
                      <a:pt x="2290" y="456"/>
                      <a:pt x="2290" y="456"/>
                    </a:cubicBezTo>
                    <a:cubicBezTo>
                      <a:pt x="2274" y="450"/>
                      <a:pt x="2252" y="436"/>
                      <a:pt x="2252" y="405"/>
                    </a:cubicBezTo>
                    <a:cubicBezTo>
                      <a:pt x="2252" y="383"/>
                      <a:pt x="2252" y="383"/>
                      <a:pt x="2252" y="383"/>
                    </a:cubicBezTo>
                    <a:cubicBezTo>
                      <a:pt x="2252" y="347"/>
                      <a:pt x="2272" y="322"/>
                      <a:pt x="2342" y="322"/>
                    </a:cubicBezTo>
                    <a:cubicBezTo>
                      <a:pt x="2411" y="322"/>
                      <a:pt x="2431" y="347"/>
                      <a:pt x="2431" y="383"/>
                    </a:cubicBezTo>
                    <a:lnTo>
                      <a:pt x="2431" y="409"/>
                    </a:lnTo>
                    <a:close/>
                    <a:moveTo>
                      <a:pt x="1869" y="253"/>
                    </a:moveTo>
                    <a:cubicBezTo>
                      <a:pt x="1871" y="253"/>
                      <a:pt x="1872" y="255"/>
                      <a:pt x="1871" y="257"/>
                    </a:cubicBezTo>
                    <a:cubicBezTo>
                      <a:pt x="1739" y="749"/>
                      <a:pt x="1739" y="749"/>
                      <a:pt x="1739" y="749"/>
                    </a:cubicBezTo>
                    <a:cubicBezTo>
                      <a:pt x="1738" y="751"/>
                      <a:pt x="1736" y="753"/>
                      <a:pt x="1734" y="753"/>
                    </a:cubicBezTo>
                    <a:cubicBezTo>
                      <a:pt x="1711" y="753"/>
                      <a:pt x="1711" y="753"/>
                      <a:pt x="1711" y="753"/>
                    </a:cubicBezTo>
                    <a:cubicBezTo>
                      <a:pt x="1709" y="753"/>
                      <a:pt x="1708" y="751"/>
                      <a:pt x="1708" y="749"/>
                    </a:cubicBezTo>
                    <a:cubicBezTo>
                      <a:pt x="1841" y="257"/>
                      <a:pt x="1841" y="257"/>
                      <a:pt x="1841" y="257"/>
                    </a:cubicBezTo>
                    <a:cubicBezTo>
                      <a:pt x="1842" y="255"/>
                      <a:pt x="1844" y="253"/>
                      <a:pt x="1846" y="253"/>
                    </a:cubicBezTo>
                    <a:lnTo>
                      <a:pt x="1869" y="253"/>
                    </a:lnTo>
                    <a:close/>
                    <a:moveTo>
                      <a:pt x="1913" y="629"/>
                    </a:moveTo>
                    <a:cubicBezTo>
                      <a:pt x="1913" y="676"/>
                      <a:pt x="1942" y="714"/>
                      <a:pt x="2038" y="714"/>
                    </a:cubicBezTo>
                    <a:cubicBezTo>
                      <a:pt x="2134" y="714"/>
                      <a:pt x="2164" y="676"/>
                      <a:pt x="2164" y="629"/>
                    </a:cubicBezTo>
                    <a:cubicBezTo>
                      <a:pt x="2164" y="381"/>
                      <a:pt x="2164" y="381"/>
                      <a:pt x="2164" y="381"/>
                    </a:cubicBezTo>
                    <a:cubicBezTo>
                      <a:pt x="2164" y="334"/>
                      <a:pt x="2134" y="296"/>
                      <a:pt x="2038" y="296"/>
                    </a:cubicBezTo>
                    <a:cubicBezTo>
                      <a:pt x="1942" y="296"/>
                      <a:pt x="1913" y="334"/>
                      <a:pt x="1913" y="381"/>
                    </a:cubicBezTo>
                    <a:lnTo>
                      <a:pt x="1913" y="629"/>
                    </a:lnTo>
                    <a:close/>
                    <a:moveTo>
                      <a:pt x="2131" y="624"/>
                    </a:moveTo>
                    <a:cubicBezTo>
                      <a:pt x="2131" y="661"/>
                      <a:pt x="2108" y="686"/>
                      <a:pt x="2038" y="686"/>
                    </a:cubicBezTo>
                    <a:cubicBezTo>
                      <a:pt x="1968" y="686"/>
                      <a:pt x="1945" y="661"/>
                      <a:pt x="1945" y="624"/>
                    </a:cubicBezTo>
                    <a:cubicBezTo>
                      <a:pt x="1945" y="386"/>
                      <a:pt x="1945" y="386"/>
                      <a:pt x="1945" y="386"/>
                    </a:cubicBezTo>
                    <a:cubicBezTo>
                      <a:pt x="1945" y="349"/>
                      <a:pt x="1968" y="324"/>
                      <a:pt x="2038" y="324"/>
                    </a:cubicBezTo>
                    <a:cubicBezTo>
                      <a:pt x="2108" y="324"/>
                      <a:pt x="2131" y="349"/>
                      <a:pt x="2131" y="386"/>
                    </a:cubicBezTo>
                    <a:lnTo>
                      <a:pt x="2131" y="624"/>
                    </a:lnTo>
                    <a:close/>
                    <a:moveTo>
                      <a:pt x="1666" y="579"/>
                    </a:moveTo>
                    <a:cubicBezTo>
                      <a:pt x="1666" y="568"/>
                      <a:pt x="1663" y="564"/>
                      <a:pt x="1653" y="564"/>
                    </a:cubicBezTo>
                    <a:cubicBezTo>
                      <a:pt x="1603" y="564"/>
                      <a:pt x="1603" y="564"/>
                      <a:pt x="1603" y="564"/>
                    </a:cubicBezTo>
                    <a:cubicBezTo>
                      <a:pt x="1592" y="564"/>
                      <a:pt x="1588" y="568"/>
                      <a:pt x="1588" y="579"/>
                    </a:cubicBezTo>
                    <a:cubicBezTo>
                      <a:pt x="1588" y="601"/>
                      <a:pt x="1588" y="601"/>
                      <a:pt x="1588" y="601"/>
                    </a:cubicBezTo>
                    <a:cubicBezTo>
                      <a:pt x="1588" y="631"/>
                      <a:pt x="1567" y="646"/>
                      <a:pt x="1527" y="646"/>
                    </a:cubicBezTo>
                    <a:cubicBezTo>
                      <a:pt x="1487" y="646"/>
                      <a:pt x="1466" y="631"/>
                      <a:pt x="1466" y="601"/>
                    </a:cubicBezTo>
                    <a:cubicBezTo>
                      <a:pt x="1466" y="408"/>
                      <a:pt x="1466" y="408"/>
                      <a:pt x="1466" y="408"/>
                    </a:cubicBezTo>
                    <a:cubicBezTo>
                      <a:pt x="1466" y="378"/>
                      <a:pt x="1487" y="363"/>
                      <a:pt x="1527" y="363"/>
                    </a:cubicBezTo>
                    <a:cubicBezTo>
                      <a:pt x="1567" y="363"/>
                      <a:pt x="1588" y="378"/>
                      <a:pt x="1588" y="408"/>
                    </a:cubicBezTo>
                    <a:cubicBezTo>
                      <a:pt x="1588" y="423"/>
                      <a:pt x="1588" y="423"/>
                      <a:pt x="1588" y="423"/>
                    </a:cubicBezTo>
                    <a:cubicBezTo>
                      <a:pt x="1588" y="434"/>
                      <a:pt x="1592" y="438"/>
                      <a:pt x="1603" y="438"/>
                    </a:cubicBezTo>
                    <a:cubicBezTo>
                      <a:pt x="1653" y="438"/>
                      <a:pt x="1653" y="438"/>
                      <a:pt x="1653" y="438"/>
                    </a:cubicBezTo>
                    <a:cubicBezTo>
                      <a:pt x="1663" y="438"/>
                      <a:pt x="1666" y="434"/>
                      <a:pt x="1666" y="423"/>
                    </a:cubicBezTo>
                    <a:cubicBezTo>
                      <a:pt x="1666" y="394"/>
                      <a:pt x="1666" y="394"/>
                      <a:pt x="1666" y="394"/>
                    </a:cubicBezTo>
                    <a:cubicBezTo>
                      <a:pt x="1666" y="344"/>
                      <a:pt x="1634" y="296"/>
                      <a:pt x="1525" y="296"/>
                    </a:cubicBezTo>
                    <a:cubicBezTo>
                      <a:pt x="1417" y="296"/>
                      <a:pt x="1385" y="344"/>
                      <a:pt x="1385" y="394"/>
                    </a:cubicBezTo>
                    <a:cubicBezTo>
                      <a:pt x="1385" y="616"/>
                      <a:pt x="1385" y="616"/>
                      <a:pt x="1385" y="616"/>
                    </a:cubicBezTo>
                    <a:cubicBezTo>
                      <a:pt x="1385" y="666"/>
                      <a:pt x="1417" y="714"/>
                      <a:pt x="1525" y="714"/>
                    </a:cubicBezTo>
                    <a:cubicBezTo>
                      <a:pt x="1634" y="714"/>
                      <a:pt x="1666" y="666"/>
                      <a:pt x="1666" y="616"/>
                    </a:cubicBezTo>
                    <a:lnTo>
                      <a:pt x="1666" y="579"/>
                    </a:lnTo>
                    <a:close/>
                    <a:moveTo>
                      <a:pt x="1182" y="707"/>
                    </a:moveTo>
                    <a:cubicBezTo>
                      <a:pt x="1290" y="707"/>
                      <a:pt x="1328" y="660"/>
                      <a:pt x="1328" y="609"/>
                    </a:cubicBezTo>
                    <a:cubicBezTo>
                      <a:pt x="1328" y="397"/>
                      <a:pt x="1328" y="397"/>
                      <a:pt x="1328" y="397"/>
                    </a:cubicBezTo>
                    <a:cubicBezTo>
                      <a:pt x="1328" y="347"/>
                      <a:pt x="1290" y="299"/>
                      <a:pt x="1182" y="299"/>
                    </a:cubicBezTo>
                    <a:cubicBezTo>
                      <a:pt x="1051" y="299"/>
                      <a:pt x="1051" y="299"/>
                      <a:pt x="1051" y="299"/>
                    </a:cubicBezTo>
                    <a:cubicBezTo>
                      <a:pt x="1040" y="299"/>
                      <a:pt x="1037" y="304"/>
                      <a:pt x="1037" y="315"/>
                    </a:cubicBezTo>
                    <a:cubicBezTo>
                      <a:pt x="1037" y="691"/>
                      <a:pt x="1037" y="691"/>
                      <a:pt x="1037" y="691"/>
                    </a:cubicBezTo>
                    <a:cubicBezTo>
                      <a:pt x="1037" y="702"/>
                      <a:pt x="1040" y="707"/>
                      <a:pt x="1049" y="707"/>
                    </a:cubicBezTo>
                    <a:lnTo>
                      <a:pt x="1182" y="707"/>
                    </a:lnTo>
                    <a:close/>
                    <a:moveTo>
                      <a:pt x="1182" y="366"/>
                    </a:moveTo>
                    <a:cubicBezTo>
                      <a:pt x="1223" y="366"/>
                      <a:pt x="1247" y="381"/>
                      <a:pt x="1247" y="411"/>
                    </a:cubicBezTo>
                    <a:cubicBezTo>
                      <a:pt x="1247" y="595"/>
                      <a:pt x="1247" y="595"/>
                      <a:pt x="1247" y="595"/>
                    </a:cubicBezTo>
                    <a:cubicBezTo>
                      <a:pt x="1247" y="625"/>
                      <a:pt x="1223" y="640"/>
                      <a:pt x="1182" y="640"/>
                    </a:cubicBezTo>
                    <a:cubicBezTo>
                      <a:pt x="1118" y="640"/>
                      <a:pt x="1118" y="640"/>
                      <a:pt x="1118" y="640"/>
                    </a:cubicBezTo>
                    <a:cubicBezTo>
                      <a:pt x="1118" y="366"/>
                      <a:pt x="1118" y="366"/>
                      <a:pt x="1118" y="366"/>
                    </a:cubicBezTo>
                    <a:lnTo>
                      <a:pt x="1182" y="366"/>
                    </a:lnTo>
                    <a:close/>
                    <a:moveTo>
                      <a:pt x="59" y="538"/>
                    </a:moveTo>
                    <a:cubicBezTo>
                      <a:pt x="3" y="593"/>
                      <a:pt x="3" y="593"/>
                      <a:pt x="3" y="593"/>
                    </a:cubicBezTo>
                    <a:cubicBezTo>
                      <a:pt x="0" y="596"/>
                      <a:pt x="0" y="602"/>
                      <a:pt x="3" y="605"/>
                    </a:cubicBezTo>
                    <a:cubicBezTo>
                      <a:pt x="395" y="997"/>
                      <a:pt x="395" y="997"/>
                      <a:pt x="395" y="997"/>
                    </a:cubicBezTo>
                    <a:cubicBezTo>
                      <a:pt x="398" y="1000"/>
                      <a:pt x="404" y="1000"/>
                      <a:pt x="407" y="997"/>
                    </a:cubicBezTo>
                    <a:cubicBezTo>
                      <a:pt x="799" y="605"/>
                      <a:pt x="799" y="605"/>
                      <a:pt x="799" y="605"/>
                    </a:cubicBezTo>
                    <a:cubicBezTo>
                      <a:pt x="802" y="602"/>
                      <a:pt x="802" y="596"/>
                      <a:pt x="799" y="593"/>
                    </a:cubicBezTo>
                    <a:cubicBezTo>
                      <a:pt x="743" y="538"/>
                      <a:pt x="743" y="538"/>
                      <a:pt x="743" y="538"/>
                    </a:cubicBezTo>
                    <a:cubicBezTo>
                      <a:pt x="424" y="858"/>
                      <a:pt x="424" y="858"/>
                      <a:pt x="424" y="858"/>
                    </a:cubicBezTo>
                    <a:cubicBezTo>
                      <a:pt x="411" y="870"/>
                      <a:pt x="391" y="870"/>
                      <a:pt x="378" y="858"/>
                    </a:cubicBezTo>
                    <a:cubicBezTo>
                      <a:pt x="59" y="538"/>
                      <a:pt x="59" y="538"/>
                      <a:pt x="59" y="538"/>
                    </a:cubicBezTo>
                    <a:close/>
                    <a:moveTo>
                      <a:pt x="407" y="604"/>
                    </a:moveTo>
                    <a:cubicBezTo>
                      <a:pt x="404" y="601"/>
                      <a:pt x="398" y="601"/>
                      <a:pt x="395" y="604"/>
                    </a:cubicBezTo>
                    <a:cubicBezTo>
                      <a:pt x="286" y="714"/>
                      <a:pt x="286" y="714"/>
                      <a:pt x="286" y="714"/>
                    </a:cubicBezTo>
                    <a:cubicBezTo>
                      <a:pt x="283" y="717"/>
                      <a:pt x="283" y="722"/>
                      <a:pt x="286" y="725"/>
                    </a:cubicBezTo>
                    <a:cubicBezTo>
                      <a:pt x="395" y="835"/>
                      <a:pt x="395" y="835"/>
                      <a:pt x="395" y="835"/>
                    </a:cubicBezTo>
                    <a:cubicBezTo>
                      <a:pt x="398" y="838"/>
                      <a:pt x="404" y="838"/>
                      <a:pt x="407" y="835"/>
                    </a:cubicBezTo>
                    <a:cubicBezTo>
                      <a:pt x="516" y="725"/>
                      <a:pt x="516" y="725"/>
                      <a:pt x="516" y="725"/>
                    </a:cubicBezTo>
                    <a:cubicBezTo>
                      <a:pt x="519" y="722"/>
                      <a:pt x="519" y="717"/>
                      <a:pt x="516" y="714"/>
                    </a:cubicBezTo>
                    <a:lnTo>
                      <a:pt x="407" y="604"/>
                    </a:lnTo>
                    <a:close/>
                    <a:moveTo>
                      <a:pt x="548" y="463"/>
                    </a:moveTo>
                    <a:cubicBezTo>
                      <a:pt x="545" y="460"/>
                      <a:pt x="540" y="460"/>
                      <a:pt x="536" y="463"/>
                    </a:cubicBezTo>
                    <a:cubicBezTo>
                      <a:pt x="427" y="573"/>
                      <a:pt x="427" y="573"/>
                      <a:pt x="427" y="573"/>
                    </a:cubicBezTo>
                    <a:cubicBezTo>
                      <a:pt x="424" y="576"/>
                      <a:pt x="424" y="581"/>
                      <a:pt x="427" y="584"/>
                    </a:cubicBezTo>
                    <a:cubicBezTo>
                      <a:pt x="536" y="694"/>
                      <a:pt x="536" y="694"/>
                      <a:pt x="536" y="694"/>
                    </a:cubicBezTo>
                    <a:cubicBezTo>
                      <a:pt x="540" y="697"/>
                      <a:pt x="545" y="697"/>
                      <a:pt x="548" y="694"/>
                    </a:cubicBezTo>
                    <a:cubicBezTo>
                      <a:pt x="657" y="584"/>
                      <a:pt x="657" y="584"/>
                      <a:pt x="657" y="584"/>
                    </a:cubicBezTo>
                    <a:cubicBezTo>
                      <a:pt x="661" y="581"/>
                      <a:pt x="661" y="576"/>
                      <a:pt x="657" y="573"/>
                    </a:cubicBezTo>
                    <a:lnTo>
                      <a:pt x="548" y="463"/>
                    </a:lnTo>
                    <a:close/>
                    <a:moveTo>
                      <a:pt x="375" y="573"/>
                    </a:moveTo>
                    <a:cubicBezTo>
                      <a:pt x="266" y="463"/>
                      <a:pt x="266" y="463"/>
                      <a:pt x="266" y="463"/>
                    </a:cubicBezTo>
                    <a:cubicBezTo>
                      <a:pt x="262" y="460"/>
                      <a:pt x="257" y="460"/>
                      <a:pt x="254" y="463"/>
                    </a:cubicBezTo>
                    <a:cubicBezTo>
                      <a:pt x="145" y="573"/>
                      <a:pt x="145" y="573"/>
                      <a:pt x="145" y="573"/>
                    </a:cubicBezTo>
                    <a:cubicBezTo>
                      <a:pt x="141" y="576"/>
                      <a:pt x="141" y="581"/>
                      <a:pt x="145" y="584"/>
                    </a:cubicBezTo>
                    <a:cubicBezTo>
                      <a:pt x="254" y="694"/>
                      <a:pt x="254" y="694"/>
                      <a:pt x="254" y="694"/>
                    </a:cubicBezTo>
                    <a:cubicBezTo>
                      <a:pt x="257" y="697"/>
                      <a:pt x="262" y="697"/>
                      <a:pt x="266" y="694"/>
                    </a:cubicBezTo>
                    <a:cubicBezTo>
                      <a:pt x="375" y="584"/>
                      <a:pt x="375" y="584"/>
                      <a:pt x="375" y="584"/>
                    </a:cubicBezTo>
                    <a:cubicBezTo>
                      <a:pt x="378" y="581"/>
                      <a:pt x="378" y="576"/>
                      <a:pt x="375" y="573"/>
                    </a:cubicBezTo>
                    <a:close/>
                    <a:moveTo>
                      <a:pt x="395" y="234"/>
                    </a:moveTo>
                    <a:cubicBezTo>
                      <a:pt x="398" y="237"/>
                      <a:pt x="404" y="237"/>
                      <a:pt x="407" y="234"/>
                    </a:cubicBezTo>
                    <a:cubicBezTo>
                      <a:pt x="516" y="124"/>
                      <a:pt x="516" y="124"/>
                      <a:pt x="516" y="124"/>
                    </a:cubicBezTo>
                    <a:cubicBezTo>
                      <a:pt x="519" y="121"/>
                      <a:pt x="519" y="116"/>
                      <a:pt x="516" y="113"/>
                    </a:cubicBezTo>
                    <a:cubicBezTo>
                      <a:pt x="407" y="3"/>
                      <a:pt x="407" y="3"/>
                      <a:pt x="407" y="3"/>
                    </a:cubicBezTo>
                    <a:cubicBezTo>
                      <a:pt x="404" y="0"/>
                      <a:pt x="398" y="0"/>
                      <a:pt x="395" y="3"/>
                    </a:cubicBezTo>
                    <a:cubicBezTo>
                      <a:pt x="286" y="113"/>
                      <a:pt x="286" y="113"/>
                      <a:pt x="286" y="113"/>
                    </a:cubicBezTo>
                    <a:cubicBezTo>
                      <a:pt x="283" y="116"/>
                      <a:pt x="283" y="121"/>
                      <a:pt x="286" y="124"/>
                    </a:cubicBezTo>
                    <a:lnTo>
                      <a:pt x="395" y="234"/>
                    </a:lnTo>
                    <a:close/>
                    <a:moveTo>
                      <a:pt x="427" y="286"/>
                    </a:moveTo>
                    <a:cubicBezTo>
                      <a:pt x="536" y="395"/>
                      <a:pt x="536" y="395"/>
                      <a:pt x="536" y="395"/>
                    </a:cubicBezTo>
                    <a:cubicBezTo>
                      <a:pt x="540" y="398"/>
                      <a:pt x="545" y="398"/>
                      <a:pt x="548" y="395"/>
                    </a:cubicBezTo>
                    <a:cubicBezTo>
                      <a:pt x="657" y="286"/>
                      <a:pt x="657" y="286"/>
                      <a:pt x="657" y="286"/>
                    </a:cubicBezTo>
                    <a:cubicBezTo>
                      <a:pt x="661" y="283"/>
                      <a:pt x="661" y="277"/>
                      <a:pt x="657" y="274"/>
                    </a:cubicBezTo>
                    <a:cubicBezTo>
                      <a:pt x="548" y="165"/>
                      <a:pt x="548" y="165"/>
                      <a:pt x="548" y="165"/>
                    </a:cubicBezTo>
                    <a:cubicBezTo>
                      <a:pt x="545" y="162"/>
                      <a:pt x="540" y="162"/>
                      <a:pt x="536" y="165"/>
                    </a:cubicBezTo>
                    <a:cubicBezTo>
                      <a:pt x="427" y="274"/>
                      <a:pt x="427" y="274"/>
                      <a:pt x="427" y="274"/>
                    </a:cubicBezTo>
                    <a:cubicBezTo>
                      <a:pt x="424" y="277"/>
                      <a:pt x="424" y="283"/>
                      <a:pt x="427" y="286"/>
                    </a:cubicBezTo>
                    <a:close/>
                    <a:moveTo>
                      <a:pt x="254" y="395"/>
                    </a:moveTo>
                    <a:cubicBezTo>
                      <a:pt x="257" y="398"/>
                      <a:pt x="262" y="398"/>
                      <a:pt x="266" y="395"/>
                    </a:cubicBezTo>
                    <a:cubicBezTo>
                      <a:pt x="375" y="286"/>
                      <a:pt x="375" y="286"/>
                      <a:pt x="375" y="286"/>
                    </a:cubicBezTo>
                    <a:cubicBezTo>
                      <a:pt x="378" y="283"/>
                      <a:pt x="378" y="277"/>
                      <a:pt x="375" y="274"/>
                    </a:cubicBezTo>
                    <a:cubicBezTo>
                      <a:pt x="266" y="165"/>
                      <a:pt x="266" y="165"/>
                      <a:pt x="266" y="165"/>
                    </a:cubicBezTo>
                    <a:cubicBezTo>
                      <a:pt x="262" y="162"/>
                      <a:pt x="257" y="162"/>
                      <a:pt x="254" y="165"/>
                    </a:cubicBezTo>
                    <a:cubicBezTo>
                      <a:pt x="145" y="274"/>
                      <a:pt x="145" y="274"/>
                      <a:pt x="145" y="274"/>
                    </a:cubicBezTo>
                    <a:cubicBezTo>
                      <a:pt x="141" y="277"/>
                      <a:pt x="141" y="283"/>
                      <a:pt x="145" y="286"/>
                    </a:cubicBezTo>
                    <a:lnTo>
                      <a:pt x="254" y="395"/>
                    </a:lnTo>
                    <a:close/>
                    <a:moveTo>
                      <a:pt x="799" y="432"/>
                    </a:moveTo>
                    <a:cubicBezTo>
                      <a:pt x="689" y="322"/>
                      <a:pt x="689" y="322"/>
                      <a:pt x="689" y="322"/>
                    </a:cubicBezTo>
                    <a:cubicBezTo>
                      <a:pt x="686" y="319"/>
                      <a:pt x="681" y="319"/>
                      <a:pt x="678" y="322"/>
                    </a:cubicBezTo>
                    <a:cubicBezTo>
                      <a:pt x="568" y="432"/>
                      <a:pt x="568" y="432"/>
                      <a:pt x="568" y="432"/>
                    </a:cubicBezTo>
                    <a:cubicBezTo>
                      <a:pt x="565" y="435"/>
                      <a:pt x="565" y="440"/>
                      <a:pt x="568" y="443"/>
                    </a:cubicBezTo>
                    <a:cubicBezTo>
                      <a:pt x="678" y="553"/>
                      <a:pt x="678" y="553"/>
                      <a:pt x="678" y="553"/>
                    </a:cubicBezTo>
                    <a:cubicBezTo>
                      <a:pt x="681" y="556"/>
                      <a:pt x="686" y="556"/>
                      <a:pt x="689" y="553"/>
                    </a:cubicBezTo>
                    <a:cubicBezTo>
                      <a:pt x="799" y="443"/>
                      <a:pt x="799" y="443"/>
                      <a:pt x="799" y="443"/>
                    </a:cubicBezTo>
                    <a:cubicBezTo>
                      <a:pt x="802" y="440"/>
                      <a:pt x="802" y="435"/>
                      <a:pt x="799" y="432"/>
                    </a:cubicBezTo>
                    <a:close/>
                    <a:moveTo>
                      <a:pt x="395" y="322"/>
                    </a:moveTo>
                    <a:cubicBezTo>
                      <a:pt x="286" y="432"/>
                      <a:pt x="286" y="432"/>
                      <a:pt x="286" y="432"/>
                    </a:cubicBezTo>
                    <a:cubicBezTo>
                      <a:pt x="283" y="435"/>
                      <a:pt x="283" y="440"/>
                      <a:pt x="286" y="443"/>
                    </a:cubicBezTo>
                    <a:cubicBezTo>
                      <a:pt x="395" y="553"/>
                      <a:pt x="395" y="553"/>
                      <a:pt x="395" y="553"/>
                    </a:cubicBezTo>
                    <a:cubicBezTo>
                      <a:pt x="398" y="556"/>
                      <a:pt x="404" y="556"/>
                      <a:pt x="407" y="553"/>
                    </a:cubicBezTo>
                    <a:cubicBezTo>
                      <a:pt x="516" y="443"/>
                      <a:pt x="516" y="443"/>
                      <a:pt x="516" y="443"/>
                    </a:cubicBezTo>
                    <a:cubicBezTo>
                      <a:pt x="519" y="440"/>
                      <a:pt x="519" y="435"/>
                      <a:pt x="516" y="432"/>
                    </a:cubicBezTo>
                    <a:cubicBezTo>
                      <a:pt x="407" y="322"/>
                      <a:pt x="407" y="322"/>
                      <a:pt x="407" y="322"/>
                    </a:cubicBezTo>
                    <a:cubicBezTo>
                      <a:pt x="404" y="319"/>
                      <a:pt x="398" y="319"/>
                      <a:pt x="395" y="322"/>
                    </a:cubicBezTo>
                    <a:close/>
                    <a:moveTo>
                      <a:pt x="234" y="443"/>
                    </a:moveTo>
                    <a:cubicBezTo>
                      <a:pt x="124" y="553"/>
                      <a:pt x="124" y="553"/>
                      <a:pt x="124" y="553"/>
                    </a:cubicBezTo>
                    <a:cubicBezTo>
                      <a:pt x="121" y="556"/>
                      <a:pt x="116" y="556"/>
                      <a:pt x="113" y="553"/>
                    </a:cubicBezTo>
                    <a:cubicBezTo>
                      <a:pt x="3" y="443"/>
                      <a:pt x="3" y="443"/>
                      <a:pt x="3" y="443"/>
                    </a:cubicBezTo>
                    <a:cubicBezTo>
                      <a:pt x="0" y="440"/>
                      <a:pt x="0" y="435"/>
                      <a:pt x="3" y="432"/>
                    </a:cubicBezTo>
                    <a:cubicBezTo>
                      <a:pt x="113" y="322"/>
                      <a:pt x="113" y="322"/>
                      <a:pt x="113" y="322"/>
                    </a:cubicBezTo>
                    <a:cubicBezTo>
                      <a:pt x="116" y="319"/>
                      <a:pt x="121" y="319"/>
                      <a:pt x="124" y="322"/>
                    </a:cubicBezTo>
                    <a:cubicBezTo>
                      <a:pt x="234" y="432"/>
                      <a:pt x="234" y="432"/>
                      <a:pt x="234" y="432"/>
                    </a:cubicBezTo>
                    <a:cubicBezTo>
                      <a:pt x="237" y="435"/>
                      <a:pt x="237" y="440"/>
                      <a:pt x="234" y="443"/>
                    </a:cubicBezTo>
                    <a:close/>
                  </a:path>
                </a:pathLst>
              </a:custGeom>
              <a:solidFill>
                <a:srgbClr val="323A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endParaRPr lang="en-US" sz="1765"/>
              </a:p>
            </p:txBody>
          </p:sp>
        </p:grpSp>
        <p:grpSp>
          <p:nvGrpSpPr>
            <p:cNvPr id="24" name="Group 23"/>
            <p:cNvGrpSpPr/>
            <p:nvPr/>
          </p:nvGrpSpPr>
          <p:grpSpPr>
            <a:xfrm>
              <a:off x="274637" y="4632698"/>
              <a:ext cx="8588403" cy="624694"/>
              <a:chOff x="274637" y="4632698"/>
              <a:chExt cx="8588403" cy="624694"/>
            </a:xfrm>
          </p:grpSpPr>
          <p:sp>
            <p:nvSpPr>
              <p:cNvPr id="15" name="Rectangle 14"/>
              <p:cNvSpPr/>
              <p:nvPr/>
            </p:nvSpPr>
            <p:spPr bwMode="auto">
              <a:xfrm>
                <a:off x="274637" y="4632698"/>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42" tIns="91414" rIns="0" bIns="91414" numCol="1" spcCol="0" rtlCol="0" fromWordArt="0" anchor="ctr" anchorCtr="0" forceAA="0" compatLnSpc="1">
                <a:prstTxWarp prst="textNoShape">
                  <a:avLst/>
                </a:prstTxWarp>
                <a:noAutofit/>
              </a:bodyPr>
              <a:lstStyle/>
              <a:p>
                <a:pPr defTabSz="932114"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Databases &amp; middleware</a:t>
                </a:r>
              </a:p>
            </p:txBody>
          </p:sp>
          <p:pic>
            <p:nvPicPr>
              <p:cNvPr id="52" name="Picture 5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14311" y="4845833"/>
                <a:ext cx="322890" cy="240876"/>
              </a:xfrm>
              <a:prstGeom prst="rect">
                <a:avLst/>
              </a:prstGeom>
            </p:spPr>
          </p:pic>
          <p:pic>
            <p:nvPicPr>
              <p:cNvPr id="1048" name="Picture 24" descr="https://azure.microsoft.com/svghandler/documentdb?width=600&amp;height=315"/>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373" r="29373"/>
              <a:stretch/>
            </p:blipFill>
            <p:spPr bwMode="auto">
              <a:xfrm>
                <a:off x="3441888" y="4802610"/>
                <a:ext cx="217602" cy="276923"/>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91"/>
              <p:cNvPicPr>
                <a:picLocks noChangeAspect="1"/>
              </p:cNvPicPr>
              <p:nvPr/>
            </p:nvPicPr>
            <p:blipFill>
              <a:blip r:embed="rId14"/>
              <a:stretch>
                <a:fillRect/>
              </a:stretch>
            </p:blipFill>
            <p:spPr>
              <a:xfrm>
                <a:off x="4102573" y="4876709"/>
                <a:ext cx="688675" cy="200116"/>
              </a:xfrm>
              <a:prstGeom prst="rect">
                <a:avLst/>
              </a:prstGeom>
            </p:spPr>
          </p:pic>
          <p:pic>
            <p:nvPicPr>
              <p:cNvPr id="93" name="Picture 92"/>
              <p:cNvPicPr>
                <a:picLocks noChangeAspect="1"/>
              </p:cNvPicPr>
              <p:nvPr/>
            </p:nvPicPr>
            <p:blipFill>
              <a:blip r:embed="rId15"/>
              <a:stretch>
                <a:fillRect/>
              </a:stretch>
            </p:blipFill>
            <p:spPr>
              <a:xfrm>
                <a:off x="5960263" y="4829349"/>
                <a:ext cx="687783" cy="259966"/>
              </a:xfrm>
              <a:prstGeom prst="rect">
                <a:avLst/>
              </a:prstGeom>
            </p:spPr>
          </p:pic>
          <p:pic>
            <p:nvPicPr>
              <p:cNvPr id="1052" name="Picture 28" descr="https://upload.wikimedia.org/wikipedia/commons/thumb/6/68/Mariadb-seal-browntext.svg/2000px-Mariadb-seal-browntext.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091129" y="4835642"/>
                <a:ext cx="902254" cy="28060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upload.wikimedia.org/wikipedia/commons/thumb/5/5e/Cassandra_logo.svg/1280px-Cassandra_logo.svg.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36465" y="4814084"/>
                <a:ext cx="426575" cy="2859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274637" y="3931666"/>
              <a:ext cx="8142267" cy="624694"/>
              <a:chOff x="274637" y="3931666"/>
              <a:chExt cx="8142267" cy="624694"/>
            </a:xfrm>
          </p:grpSpPr>
          <p:sp>
            <p:nvSpPr>
              <p:cNvPr id="14" name="Rectangle 13"/>
              <p:cNvSpPr/>
              <p:nvPr/>
            </p:nvSpPr>
            <p:spPr bwMode="auto">
              <a:xfrm>
                <a:off x="274637" y="3931666"/>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42" tIns="91414" rIns="0" bIns="91414" numCol="1" spcCol="0" rtlCol="0" fromWordArt="0" anchor="ctr" anchorCtr="0" forceAA="0" compatLnSpc="1">
                <a:prstTxWarp prst="textNoShape">
                  <a:avLst/>
                </a:prstTxWarp>
                <a:noAutofit/>
              </a:bodyPr>
              <a:lstStyle/>
              <a:p>
                <a:pPr defTabSz="932114"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Frameworks</a:t>
                </a:r>
              </a:p>
            </p:txBody>
          </p:sp>
          <p:pic>
            <p:nvPicPr>
              <p:cNvPr id="43" name="Picture 42" descr="PHP.png"/>
              <p:cNvPicPr>
                <a:picLocks noChangeAspect="1"/>
              </p:cNvPicPr>
              <p:nvPr/>
            </p:nvPicPr>
            <p:blipFill>
              <a:blip r:embed="rId18" cstate="print">
                <a:extLst/>
              </a:blip>
              <a:stretch>
                <a:fillRect/>
              </a:stretch>
            </p:blipFill>
            <p:spPr>
              <a:xfrm>
                <a:off x="7227072" y="4134189"/>
                <a:ext cx="393005" cy="239739"/>
              </a:xfrm>
              <a:prstGeom prst="rect">
                <a:avLst/>
              </a:prstGeom>
            </p:spPr>
          </p:pic>
          <p:pic>
            <p:nvPicPr>
              <p:cNvPr id="46" name="Picture 2"/>
              <p:cNvPicPr>
                <a:picLocks noChangeArrowheads="1"/>
              </p:cNvPicPr>
              <p:nvPr/>
            </p:nvPicPr>
            <p:blipFill>
              <a:blip r:embed="rId19" cstate="print">
                <a:extLst>
                  <a:ext uri="{28A0092B-C50C-407E-A947-70E740481C1C}">
                    <a14:useLocalDpi xmlns:a14="http://schemas.microsoft.com/office/drawing/2010/main" val="0"/>
                  </a:ext>
                </a:extLst>
              </a:blip>
              <a:stretch>
                <a:fillRect/>
              </a:stretch>
            </p:blipFill>
            <p:spPr bwMode="auto">
              <a:xfrm>
                <a:off x="3441888" y="4066209"/>
                <a:ext cx="356206" cy="34608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95905" y="4087991"/>
                <a:ext cx="320999" cy="30733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nodeblog.files.wordpress.com/2011/07/nodejs.png"/>
              <p:cNvPicPr>
                <a:picLocks noChangeAspect="1" noChangeArrowheads="1"/>
              </p:cNvPicPr>
              <p:nvPr/>
            </p:nvPicPr>
            <p:blipFill rotWithShape="1">
              <a:blip r:embed="rId2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4153117" y="4095442"/>
                <a:ext cx="806117" cy="22302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s://janikvonrotz.ch/wp-content/uploads/2015/10/Python-Logo.pn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a:stretch/>
            </p:blipFill>
            <p:spPr bwMode="auto">
              <a:xfrm>
                <a:off x="5314257" y="4146403"/>
                <a:ext cx="724792" cy="18680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02"/>
              <p:cNvPicPr>
                <a:picLocks noChangeAspect="1"/>
              </p:cNvPicPr>
              <p:nvPr/>
            </p:nvPicPr>
            <p:blipFill>
              <a:blip r:embed="rId23"/>
              <a:stretch>
                <a:fillRect/>
              </a:stretch>
            </p:blipFill>
            <p:spPr>
              <a:xfrm>
                <a:off x="6514878" y="4023548"/>
                <a:ext cx="236365" cy="440931"/>
              </a:xfrm>
              <a:prstGeom prst="rect">
                <a:avLst/>
              </a:prstGeom>
            </p:spPr>
          </p:pic>
        </p:grpSp>
        <p:grpSp>
          <p:nvGrpSpPr>
            <p:cNvPr id="26" name="Group 25"/>
            <p:cNvGrpSpPr/>
            <p:nvPr/>
          </p:nvGrpSpPr>
          <p:grpSpPr>
            <a:xfrm>
              <a:off x="274637" y="3230634"/>
              <a:ext cx="7787509" cy="624694"/>
              <a:chOff x="274637" y="3230634"/>
              <a:chExt cx="7787509" cy="624694"/>
            </a:xfrm>
          </p:grpSpPr>
          <p:sp>
            <p:nvSpPr>
              <p:cNvPr id="13" name="Rectangle 12"/>
              <p:cNvSpPr/>
              <p:nvPr/>
            </p:nvSpPr>
            <p:spPr bwMode="auto">
              <a:xfrm>
                <a:off x="274637" y="3230634"/>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42" tIns="91414" rIns="0" bIns="91414" numCol="1" spcCol="0" rtlCol="0" fromWordArt="0" anchor="ctr" anchorCtr="0" forceAA="0" compatLnSpc="1">
                <a:prstTxWarp prst="textNoShape">
                  <a:avLst/>
                </a:prstTxWarp>
                <a:noAutofit/>
              </a:bodyPr>
              <a:lstStyle/>
              <a:p>
                <a:pPr defTabSz="932114"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DevOps</a:t>
                </a:r>
              </a:p>
            </p:txBody>
          </p:sp>
          <p:pic>
            <p:nvPicPr>
              <p:cNvPr id="40" name="Picture 39"/>
              <p:cNvPicPr>
                <a:picLocks noChangeAspect="1"/>
              </p:cNvPicPr>
              <p:nvPr/>
            </p:nvPicPr>
            <p:blipFill rotWithShape="1">
              <a:blip r:embed="rId24">
                <a:clrChange>
                  <a:clrFrom>
                    <a:srgbClr val="FFFFFF"/>
                  </a:clrFrom>
                  <a:clrTo>
                    <a:srgbClr val="FFFFFF">
                      <a:alpha val="0"/>
                    </a:srgbClr>
                  </a:clrTo>
                </a:clrChange>
              </a:blip>
              <a:stretch/>
            </p:blipFill>
            <p:spPr>
              <a:xfrm>
                <a:off x="5950748" y="3379861"/>
                <a:ext cx="333262" cy="337706"/>
              </a:xfrm>
              <a:prstGeom prst="rect">
                <a:avLst/>
              </a:prstGeom>
            </p:spPr>
          </p:pic>
          <p:pic>
            <p:nvPicPr>
              <p:cNvPr id="41" name="Picture 40"/>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784747" y="3393322"/>
                <a:ext cx="277399" cy="299318"/>
              </a:xfrm>
              <a:prstGeom prst="rect">
                <a:avLst/>
              </a:prstGeom>
            </p:spPr>
          </p:pic>
          <p:pic>
            <p:nvPicPr>
              <p:cNvPr id="104" name="Picture 103"/>
              <p:cNvPicPr>
                <a:picLocks noChangeAspect="1"/>
              </p:cNvPicPr>
              <p:nvPr/>
            </p:nvPicPr>
            <p:blipFill>
              <a:blip r:embed="rId26"/>
              <a:stretch>
                <a:fillRect/>
              </a:stretch>
            </p:blipFill>
            <p:spPr>
              <a:xfrm>
                <a:off x="3441888" y="3348010"/>
                <a:ext cx="396823" cy="389942"/>
              </a:xfrm>
              <a:prstGeom prst="rect">
                <a:avLst/>
              </a:prstGeom>
            </p:spPr>
          </p:pic>
          <p:pic>
            <p:nvPicPr>
              <p:cNvPr id="1060" name="Picture 36" descr="https://bigpanda.io/images/integrations/ansible.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19964" y="3337556"/>
                <a:ext cx="1349531" cy="408623"/>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thedailywtf.com/Content/Images/Sponsors/puppetlabs.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665263" y="3468339"/>
                <a:ext cx="738232" cy="213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274637" y="2529602"/>
              <a:ext cx="7856143" cy="624694"/>
              <a:chOff x="274637" y="2529602"/>
              <a:chExt cx="7856143" cy="624694"/>
            </a:xfrm>
          </p:grpSpPr>
          <p:sp>
            <p:nvSpPr>
              <p:cNvPr id="12" name="Rectangle 11"/>
              <p:cNvSpPr/>
              <p:nvPr/>
            </p:nvSpPr>
            <p:spPr bwMode="auto">
              <a:xfrm>
                <a:off x="274637" y="2529602"/>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42" tIns="91414" rIns="0" bIns="91414" numCol="1" spcCol="0" rtlCol="0" fromWordArt="0" anchor="ctr" anchorCtr="0" forceAA="0" compatLnSpc="1">
                <a:prstTxWarp prst="textNoShape">
                  <a:avLst/>
                </a:prstTxWarp>
                <a:noAutofit/>
              </a:bodyPr>
              <a:lstStyle/>
              <a:p>
                <a:pPr defTabSz="932114"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Applications</a:t>
                </a:r>
              </a:p>
            </p:txBody>
          </p:sp>
          <p:sp>
            <p:nvSpPr>
              <p:cNvPr id="6" name="Freeform 5"/>
              <p:cNvSpPr>
                <a:spLocks noChangeAspect="1" noEditPoints="1"/>
              </p:cNvSpPr>
              <p:nvPr/>
            </p:nvSpPr>
            <p:spPr bwMode="auto">
              <a:xfrm>
                <a:off x="3441888" y="2711347"/>
                <a:ext cx="1182945" cy="270169"/>
              </a:xfrm>
              <a:custGeom>
                <a:avLst/>
                <a:gdLst>
                  <a:gd name="T0" fmla="*/ 854 w 1539"/>
                  <a:gd name="T1" fmla="*/ 160 h 349"/>
                  <a:gd name="T2" fmla="*/ 779 w 1539"/>
                  <a:gd name="T3" fmla="*/ 190 h 349"/>
                  <a:gd name="T4" fmla="*/ 705 w 1539"/>
                  <a:gd name="T5" fmla="*/ 132 h 349"/>
                  <a:gd name="T6" fmla="*/ 705 w 1539"/>
                  <a:gd name="T7" fmla="*/ 238 h 349"/>
                  <a:gd name="T8" fmla="*/ 751 w 1539"/>
                  <a:gd name="T9" fmla="*/ 191 h 349"/>
                  <a:gd name="T10" fmla="*/ 962 w 1539"/>
                  <a:gd name="T11" fmla="*/ 181 h 349"/>
                  <a:gd name="T12" fmla="*/ 765 w 1539"/>
                  <a:gd name="T13" fmla="*/ 135 h 349"/>
                  <a:gd name="T14" fmla="*/ 894 w 1539"/>
                  <a:gd name="T15" fmla="*/ 228 h 349"/>
                  <a:gd name="T16" fmla="*/ 894 w 1539"/>
                  <a:gd name="T17" fmla="*/ 135 h 349"/>
                  <a:gd name="T18" fmla="*/ 109 w 1539"/>
                  <a:gd name="T19" fmla="*/ 309 h 349"/>
                  <a:gd name="T20" fmla="*/ 263 w 1539"/>
                  <a:gd name="T21" fmla="*/ 126 h 349"/>
                  <a:gd name="T22" fmla="*/ 174 w 1539"/>
                  <a:gd name="T23" fmla="*/ 25 h 349"/>
                  <a:gd name="T24" fmla="*/ 100 w 1539"/>
                  <a:gd name="T25" fmla="*/ 103 h 349"/>
                  <a:gd name="T26" fmla="*/ 147 w 1539"/>
                  <a:gd name="T27" fmla="*/ 104 h 349"/>
                  <a:gd name="T28" fmla="*/ 211 w 1539"/>
                  <a:gd name="T29" fmla="*/ 91 h 349"/>
                  <a:gd name="T30" fmla="*/ 264 w 1539"/>
                  <a:gd name="T31" fmla="*/ 215 h 349"/>
                  <a:gd name="T32" fmla="*/ 174 w 1539"/>
                  <a:gd name="T33" fmla="*/ 324 h 349"/>
                  <a:gd name="T34" fmla="*/ 306 w 1539"/>
                  <a:gd name="T35" fmla="*/ 103 h 349"/>
                  <a:gd name="T36" fmla="*/ 324 w 1539"/>
                  <a:gd name="T37" fmla="*/ 174 h 349"/>
                  <a:gd name="T38" fmla="*/ 349 w 1539"/>
                  <a:gd name="T39" fmla="*/ 174 h 349"/>
                  <a:gd name="T40" fmla="*/ 174 w 1539"/>
                  <a:gd name="T41" fmla="*/ 8 h 349"/>
                  <a:gd name="T42" fmla="*/ 517 w 1539"/>
                  <a:gd name="T43" fmla="*/ 193 h 349"/>
                  <a:gd name="T44" fmla="*/ 586 w 1539"/>
                  <a:gd name="T45" fmla="*/ 91 h 349"/>
                  <a:gd name="T46" fmla="*/ 508 w 1539"/>
                  <a:gd name="T47" fmla="*/ 244 h 349"/>
                  <a:gd name="T48" fmla="*/ 396 w 1539"/>
                  <a:gd name="T49" fmla="*/ 128 h 349"/>
                  <a:gd name="T50" fmla="*/ 438 w 1539"/>
                  <a:gd name="T51" fmla="*/ 98 h 349"/>
                  <a:gd name="T52" fmla="*/ 483 w 1539"/>
                  <a:gd name="T53" fmla="*/ 91 h 349"/>
                  <a:gd name="T54" fmla="*/ 632 w 1539"/>
                  <a:gd name="T55" fmla="*/ 121 h 349"/>
                  <a:gd name="T56" fmla="*/ 590 w 1539"/>
                  <a:gd name="T57" fmla="*/ 181 h 349"/>
                  <a:gd name="T58" fmla="*/ 1046 w 1539"/>
                  <a:gd name="T59" fmla="*/ 231 h 349"/>
                  <a:gd name="T60" fmla="*/ 995 w 1539"/>
                  <a:gd name="T61" fmla="*/ 192 h 349"/>
                  <a:gd name="T62" fmla="*/ 1038 w 1539"/>
                  <a:gd name="T63" fmla="*/ 91 h 349"/>
                  <a:gd name="T64" fmla="*/ 1019 w 1539"/>
                  <a:gd name="T65" fmla="*/ 192 h 349"/>
                  <a:gd name="T66" fmla="*/ 1019 w 1539"/>
                  <a:gd name="T67" fmla="*/ 163 h 349"/>
                  <a:gd name="T68" fmla="*/ 1325 w 1539"/>
                  <a:gd name="T69" fmla="*/ 206 h 349"/>
                  <a:gd name="T70" fmla="*/ 1267 w 1539"/>
                  <a:gd name="T71" fmla="*/ 199 h 349"/>
                  <a:gd name="T72" fmla="*/ 1302 w 1539"/>
                  <a:gd name="T73" fmla="*/ 153 h 349"/>
                  <a:gd name="T74" fmla="*/ 1286 w 1539"/>
                  <a:gd name="T75" fmla="*/ 135 h 349"/>
                  <a:gd name="T76" fmla="*/ 1321 w 1539"/>
                  <a:gd name="T77" fmla="*/ 125 h 349"/>
                  <a:gd name="T78" fmla="*/ 1244 w 1539"/>
                  <a:gd name="T79" fmla="*/ 203 h 349"/>
                  <a:gd name="T80" fmla="*/ 1205 w 1539"/>
                  <a:gd name="T81" fmla="*/ 158 h 349"/>
                  <a:gd name="T82" fmla="*/ 1122 w 1539"/>
                  <a:gd name="T83" fmla="*/ 160 h 349"/>
                  <a:gd name="T84" fmla="*/ 1168 w 1539"/>
                  <a:gd name="T85" fmla="*/ 238 h 349"/>
                  <a:gd name="T86" fmla="*/ 1151 w 1539"/>
                  <a:gd name="T87" fmla="*/ 191 h 349"/>
                  <a:gd name="T88" fmla="*/ 1325 w 1539"/>
                  <a:gd name="T89" fmla="*/ 206 h 349"/>
                  <a:gd name="T90" fmla="*/ 1181 w 1539"/>
                  <a:gd name="T91" fmla="*/ 158 h 349"/>
                  <a:gd name="T92" fmla="*/ 1363 w 1539"/>
                  <a:gd name="T93" fmla="*/ 231 h 349"/>
                  <a:gd name="T94" fmla="*/ 1358 w 1539"/>
                  <a:gd name="T95" fmla="*/ 196 h 349"/>
                  <a:gd name="T96" fmla="*/ 1375 w 1539"/>
                  <a:gd name="T97" fmla="*/ 184 h 349"/>
                  <a:gd name="T98" fmla="*/ 1418 w 1539"/>
                  <a:gd name="T99" fmla="*/ 121 h 349"/>
                  <a:gd name="T100" fmla="*/ 1389 w 1539"/>
                  <a:gd name="T101" fmla="*/ 132 h 349"/>
                  <a:gd name="T102" fmla="*/ 1435 w 1539"/>
                  <a:gd name="T103" fmla="*/ 206 h 349"/>
                  <a:gd name="T104" fmla="*/ 1462 w 1539"/>
                  <a:gd name="T105" fmla="*/ 242 h 349"/>
                  <a:gd name="T106" fmla="*/ 1501 w 1539"/>
                  <a:gd name="T107" fmla="*/ 231 h 349"/>
                  <a:gd name="T108" fmla="*/ 1456 w 1539"/>
                  <a:gd name="T109" fmla="*/ 151 h 349"/>
                  <a:gd name="T110" fmla="*/ 1529 w 1539"/>
                  <a:gd name="T111" fmla="*/ 121 h 349"/>
                  <a:gd name="T112" fmla="*/ 1475 w 1539"/>
                  <a:gd name="T113" fmla="*/ 146 h 349"/>
                  <a:gd name="T114" fmla="*/ 1498 w 1539"/>
                  <a:gd name="T115" fmla="*/ 24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9" h="349">
                    <a:moveTo>
                      <a:pt x="893" y="125"/>
                    </a:moveTo>
                    <a:cubicBezTo>
                      <a:pt x="832" y="125"/>
                      <a:pt x="832" y="125"/>
                      <a:pt x="832" y="125"/>
                    </a:cubicBezTo>
                    <a:cubicBezTo>
                      <a:pt x="832" y="132"/>
                      <a:pt x="832" y="132"/>
                      <a:pt x="832" y="132"/>
                    </a:cubicBezTo>
                    <a:cubicBezTo>
                      <a:pt x="851" y="132"/>
                      <a:pt x="854" y="136"/>
                      <a:pt x="854" y="160"/>
                    </a:cubicBezTo>
                    <a:cubicBezTo>
                      <a:pt x="854" y="203"/>
                      <a:pt x="854" y="203"/>
                      <a:pt x="854" y="203"/>
                    </a:cubicBezTo>
                    <a:cubicBezTo>
                      <a:pt x="854" y="227"/>
                      <a:pt x="851" y="232"/>
                      <a:pt x="832" y="232"/>
                    </a:cubicBezTo>
                    <a:cubicBezTo>
                      <a:pt x="818" y="230"/>
                      <a:pt x="808" y="222"/>
                      <a:pt x="794" y="207"/>
                    </a:cubicBezTo>
                    <a:cubicBezTo>
                      <a:pt x="779" y="190"/>
                      <a:pt x="779" y="190"/>
                      <a:pt x="779" y="190"/>
                    </a:cubicBezTo>
                    <a:cubicBezTo>
                      <a:pt x="800" y="186"/>
                      <a:pt x="811" y="173"/>
                      <a:pt x="811" y="158"/>
                    </a:cubicBezTo>
                    <a:cubicBezTo>
                      <a:pt x="811" y="139"/>
                      <a:pt x="795" y="125"/>
                      <a:pt x="765" y="125"/>
                    </a:cubicBezTo>
                    <a:cubicBezTo>
                      <a:pt x="705" y="125"/>
                      <a:pt x="705" y="125"/>
                      <a:pt x="705" y="125"/>
                    </a:cubicBezTo>
                    <a:cubicBezTo>
                      <a:pt x="705" y="132"/>
                      <a:pt x="705" y="132"/>
                      <a:pt x="705" y="132"/>
                    </a:cubicBezTo>
                    <a:cubicBezTo>
                      <a:pt x="724" y="132"/>
                      <a:pt x="727" y="136"/>
                      <a:pt x="727" y="160"/>
                    </a:cubicBezTo>
                    <a:cubicBezTo>
                      <a:pt x="727" y="203"/>
                      <a:pt x="727" y="203"/>
                      <a:pt x="727" y="203"/>
                    </a:cubicBezTo>
                    <a:cubicBezTo>
                      <a:pt x="727" y="227"/>
                      <a:pt x="724" y="232"/>
                      <a:pt x="705" y="232"/>
                    </a:cubicBezTo>
                    <a:cubicBezTo>
                      <a:pt x="705" y="238"/>
                      <a:pt x="705" y="238"/>
                      <a:pt x="705" y="238"/>
                    </a:cubicBezTo>
                    <a:cubicBezTo>
                      <a:pt x="773" y="238"/>
                      <a:pt x="773" y="238"/>
                      <a:pt x="773" y="238"/>
                    </a:cubicBezTo>
                    <a:cubicBezTo>
                      <a:pt x="773" y="232"/>
                      <a:pt x="773" y="232"/>
                      <a:pt x="773" y="232"/>
                    </a:cubicBezTo>
                    <a:cubicBezTo>
                      <a:pt x="754" y="232"/>
                      <a:pt x="751" y="227"/>
                      <a:pt x="751" y="203"/>
                    </a:cubicBezTo>
                    <a:cubicBezTo>
                      <a:pt x="751" y="191"/>
                      <a:pt x="751" y="191"/>
                      <a:pt x="751" y="191"/>
                    </a:cubicBezTo>
                    <a:cubicBezTo>
                      <a:pt x="757" y="191"/>
                      <a:pt x="757" y="191"/>
                      <a:pt x="757" y="191"/>
                    </a:cubicBezTo>
                    <a:cubicBezTo>
                      <a:pt x="794" y="238"/>
                      <a:pt x="794" y="238"/>
                      <a:pt x="794" y="238"/>
                    </a:cubicBezTo>
                    <a:cubicBezTo>
                      <a:pt x="893" y="238"/>
                      <a:pt x="893" y="238"/>
                      <a:pt x="893" y="238"/>
                    </a:cubicBezTo>
                    <a:cubicBezTo>
                      <a:pt x="941" y="238"/>
                      <a:pt x="962" y="212"/>
                      <a:pt x="962" y="181"/>
                    </a:cubicBezTo>
                    <a:cubicBezTo>
                      <a:pt x="962" y="151"/>
                      <a:pt x="941" y="125"/>
                      <a:pt x="893" y="125"/>
                    </a:cubicBezTo>
                    <a:close/>
                    <a:moveTo>
                      <a:pt x="751" y="180"/>
                    </a:moveTo>
                    <a:cubicBezTo>
                      <a:pt x="751" y="135"/>
                      <a:pt x="751" y="135"/>
                      <a:pt x="751" y="135"/>
                    </a:cubicBezTo>
                    <a:cubicBezTo>
                      <a:pt x="765" y="135"/>
                      <a:pt x="765" y="135"/>
                      <a:pt x="765" y="135"/>
                    </a:cubicBezTo>
                    <a:cubicBezTo>
                      <a:pt x="780" y="135"/>
                      <a:pt x="787" y="146"/>
                      <a:pt x="787" y="158"/>
                    </a:cubicBezTo>
                    <a:cubicBezTo>
                      <a:pt x="787" y="170"/>
                      <a:pt x="780" y="180"/>
                      <a:pt x="765" y="180"/>
                    </a:cubicBezTo>
                    <a:lnTo>
                      <a:pt x="751" y="180"/>
                    </a:lnTo>
                    <a:close/>
                    <a:moveTo>
                      <a:pt x="894" y="228"/>
                    </a:moveTo>
                    <a:cubicBezTo>
                      <a:pt x="891" y="228"/>
                      <a:pt x="891" y="228"/>
                      <a:pt x="891" y="228"/>
                    </a:cubicBezTo>
                    <a:cubicBezTo>
                      <a:pt x="879" y="228"/>
                      <a:pt x="877" y="224"/>
                      <a:pt x="877" y="209"/>
                    </a:cubicBezTo>
                    <a:cubicBezTo>
                      <a:pt x="877" y="135"/>
                      <a:pt x="877" y="135"/>
                      <a:pt x="877" y="135"/>
                    </a:cubicBezTo>
                    <a:cubicBezTo>
                      <a:pt x="877" y="135"/>
                      <a:pt x="892" y="135"/>
                      <a:pt x="894" y="135"/>
                    </a:cubicBezTo>
                    <a:cubicBezTo>
                      <a:pt x="929" y="135"/>
                      <a:pt x="935" y="161"/>
                      <a:pt x="935" y="181"/>
                    </a:cubicBezTo>
                    <a:cubicBezTo>
                      <a:pt x="935" y="202"/>
                      <a:pt x="929" y="228"/>
                      <a:pt x="894" y="228"/>
                    </a:cubicBezTo>
                    <a:close/>
                    <a:moveTo>
                      <a:pt x="25" y="174"/>
                    </a:moveTo>
                    <a:cubicBezTo>
                      <a:pt x="25" y="234"/>
                      <a:pt x="59" y="285"/>
                      <a:pt x="109" y="309"/>
                    </a:cubicBezTo>
                    <a:cubicBezTo>
                      <a:pt x="38" y="114"/>
                      <a:pt x="38" y="114"/>
                      <a:pt x="38" y="114"/>
                    </a:cubicBezTo>
                    <a:cubicBezTo>
                      <a:pt x="29" y="132"/>
                      <a:pt x="25" y="153"/>
                      <a:pt x="25" y="174"/>
                    </a:cubicBezTo>
                    <a:close/>
                    <a:moveTo>
                      <a:pt x="275" y="167"/>
                    </a:moveTo>
                    <a:cubicBezTo>
                      <a:pt x="275" y="148"/>
                      <a:pt x="269" y="136"/>
                      <a:pt x="263" y="126"/>
                    </a:cubicBezTo>
                    <a:cubicBezTo>
                      <a:pt x="256" y="113"/>
                      <a:pt x="248" y="103"/>
                      <a:pt x="248" y="91"/>
                    </a:cubicBezTo>
                    <a:cubicBezTo>
                      <a:pt x="248" y="77"/>
                      <a:pt x="259" y="64"/>
                      <a:pt x="274" y="64"/>
                    </a:cubicBezTo>
                    <a:cubicBezTo>
                      <a:pt x="274" y="64"/>
                      <a:pt x="275" y="64"/>
                      <a:pt x="275" y="64"/>
                    </a:cubicBezTo>
                    <a:cubicBezTo>
                      <a:pt x="249" y="40"/>
                      <a:pt x="213" y="25"/>
                      <a:pt x="174" y="25"/>
                    </a:cubicBezTo>
                    <a:cubicBezTo>
                      <a:pt x="122" y="25"/>
                      <a:pt x="76" y="52"/>
                      <a:pt x="49" y="92"/>
                    </a:cubicBezTo>
                    <a:cubicBezTo>
                      <a:pt x="53" y="92"/>
                      <a:pt x="56" y="92"/>
                      <a:pt x="59" y="92"/>
                    </a:cubicBezTo>
                    <a:cubicBezTo>
                      <a:pt x="75" y="92"/>
                      <a:pt x="99" y="91"/>
                      <a:pt x="99" y="91"/>
                    </a:cubicBezTo>
                    <a:cubicBezTo>
                      <a:pt x="107" y="90"/>
                      <a:pt x="108" y="102"/>
                      <a:pt x="100" y="103"/>
                    </a:cubicBezTo>
                    <a:cubicBezTo>
                      <a:pt x="100" y="103"/>
                      <a:pt x="92" y="104"/>
                      <a:pt x="83" y="104"/>
                    </a:cubicBezTo>
                    <a:cubicBezTo>
                      <a:pt x="137" y="266"/>
                      <a:pt x="137" y="266"/>
                      <a:pt x="137" y="266"/>
                    </a:cubicBezTo>
                    <a:cubicBezTo>
                      <a:pt x="170" y="168"/>
                      <a:pt x="170" y="168"/>
                      <a:pt x="170" y="168"/>
                    </a:cubicBezTo>
                    <a:cubicBezTo>
                      <a:pt x="147" y="104"/>
                      <a:pt x="147" y="104"/>
                      <a:pt x="147" y="104"/>
                    </a:cubicBezTo>
                    <a:cubicBezTo>
                      <a:pt x="139" y="104"/>
                      <a:pt x="131" y="103"/>
                      <a:pt x="131" y="103"/>
                    </a:cubicBezTo>
                    <a:cubicBezTo>
                      <a:pt x="123" y="102"/>
                      <a:pt x="124" y="90"/>
                      <a:pt x="132" y="91"/>
                    </a:cubicBezTo>
                    <a:cubicBezTo>
                      <a:pt x="132" y="91"/>
                      <a:pt x="157" y="92"/>
                      <a:pt x="171" y="92"/>
                    </a:cubicBezTo>
                    <a:cubicBezTo>
                      <a:pt x="187" y="92"/>
                      <a:pt x="211" y="91"/>
                      <a:pt x="211" y="91"/>
                    </a:cubicBezTo>
                    <a:cubicBezTo>
                      <a:pt x="219" y="90"/>
                      <a:pt x="220" y="102"/>
                      <a:pt x="212" y="103"/>
                    </a:cubicBezTo>
                    <a:cubicBezTo>
                      <a:pt x="212" y="103"/>
                      <a:pt x="204" y="104"/>
                      <a:pt x="195" y="104"/>
                    </a:cubicBezTo>
                    <a:cubicBezTo>
                      <a:pt x="249" y="265"/>
                      <a:pt x="249" y="265"/>
                      <a:pt x="249" y="265"/>
                    </a:cubicBezTo>
                    <a:cubicBezTo>
                      <a:pt x="264" y="215"/>
                      <a:pt x="264" y="215"/>
                      <a:pt x="264" y="215"/>
                    </a:cubicBezTo>
                    <a:cubicBezTo>
                      <a:pt x="272" y="196"/>
                      <a:pt x="275" y="180"/>
                      <a:pt x="275" y="167"/>
                    </a:cubicBezTo>
                    <a:close/>
                    <a:moveTo>
                      <a:pt x="177" y="188"/>
                    </a:moveTo>
                    <a:cubicBezTo>
                      <a:pt x="132" y="318"/>
                      <a:pt x="132" y="318"/>
                      <a:pt x="132" y="318"/>
                    </a:cubicBezTo>
                    <a:cubicBezTo>
                      <a:pt x="146" y="322"/>
                      <a:pt x="160" y="324"/>
                      <a:pt x="174" y="324"/>
                    </a:cubicBezTo>
                    <a:cubicBezTo>
                      <a:pt x="192" y="324"/>
                      <a:pt x="209" y="321"/>
                      <a:pt x="224" y="316"/>
                    </a:cubicBezTo>
                    <a:cubicBezTo>
                      <a:pt x="224" y="315"/>
                      <a:pt x="223" y="314"/>
                      <a:pt x="223" y="314"/>
                    </a:cubicBezTo>
                    <a:lnTo>
                      <a:pt x="177" y="188"/>
                    </a:lnTo>
                    <a:close/>
                    <a:moveTo>
                      <a:pt x="306" y="103"/>
                    </a:moveTo>
                    <a:cubicBezTo>
                      <a:pt x="306" y="107"/>
                      <a:pt x="307" y="113"/>
                      <a:pt x="307" y="118"/>
                    </a:cubicBezTo>
                    <a:cubicBezTo>
                      <a:pt x="307" y="133"/>
                      <a:pt x="304" y="150"/>
                      <a:pt x="295" y="172"/>
                    </a:cubicBezTo>
                    <a:cubicBezTo>
                      <a:pt x="250" y="304"/>
                      <a:pt x="250" y="304"/>
                      <a:pt x="250" y="304"/>
                    </a:cubicBezTo>
                    <a:cubicBezTo>
                      <a:pt x="294" y="278"/>
                      <a:pt x="324" y="230"/>
                      <a:pt x="324" y="174"/>
                    </a:cubicBezTo>
                    <a:cubicBezTo>
                      <a:pt x="324" y="148"/>
                      <a:pt x="317" y="124"/>
                      <a:pt x="306" y="103"/>
                    </a:cubicBezTo>
                    <a:close/>
                    <a:moveTo>
                      <a:pt x="0" y="174"/>
                    </a:moveTo>
                    <a:cubicBezTo>
                      <a:pt x="0" y="271"/>
                      <a:pt x="78" y="349"/>
                      <a:pt x="174" y="349"/>
                    </a:cubicBezTo>
                    <a:cubicBezTo>
                      <a:pt x="271" y="349"/>
                      <a:pt x="349" y="271"/>
                      <a:pt x="349" y="174"/>
                    </a:cubicBezTo>
                    <a:cubicBezTo>
                      <a:pt x="349" y="78"/>
                      <a:pt x="271" y="0"/>
                      <a:pt x="174" y="0"/>
                    </a:cubicBezTo>
                    <a:cubicBezTo>
                      <a:pt x="78" y="0"/>
                      <a:pt x="0" y="78"/>
                      <a:pt x="0" y="174"/>
                    </a:cubicBezTo>
                    <a:close/>
                    <a:moveTo>
                      <a:pt x="8" y="174"/>
                    </a:moveTo>
                    <a:cubicBezTo>
                      <a:pt x="8" y="83"/>
                      <a:pt x="83" y="8"/>
                      <a:pt x="174" y="8"/>
                    </a:cubicBezTo>
                    <a:cubicBezTo>
                      <a:pt x="266" y="8"/>
                      <a:pt x="341" y="83"/>
                      <a:pt x="341" y="174"/>
                    </a:cubicBezTo>
                    <a:cubicBezTo>
                      <a:pt x="341" y="266"/>
                      <a:pt x="266" y="341"/>
                      <a:pt x="174" y="341"/>
                    </a:cubicBezTo>
                    <a:cubicBezTo>
                      <a:pt x="83" y="341"/>
                      <a:pt x="8" y="266"/>
                      <a:pt x="8" y="174"/>
                    </a:cubicBezTo>
                    <a:close/>
                    <a:moveTo>
                      <a:pt x="517" y="193"/>
                    </a:moveTo>
                    <a:cubicBezTo>
                      <a:pt x="540" y="124"/>
                      <a:pt x="540" y="124"/>
                      <a:pt x="540" y="124"/>
                    </a:cubicBezTo>
                    <a:cubicBezTo>
                      <a:pt x="547" y="104"/>
                      <a:pt x="544" y="98"/>
                      <a:pt x="522" y="98"/>
                    </a:cubicBezTo>
                    <a:cubicBezTo>
                      <a:pt x="522" y="91"/>
                      <a:pt x="522" y="91"/>
                      <a:pt x="522" y="91"/>
                    </a:cubicBezTo>
                    <a:cubicBezTo>
                      <a:pt x="586" y="91"/>
                      <a:pt x="586" y="91"/>
                      <a:pt x="586" y="91"/>
                    </a:cubicBezTo>
                    <a:cubicBezTo>
                      <a:pt x="586" y="98"/>
                      <a:pt x="586" y="98"/>
                      <a:pt x="586" y="98"/>
                    </a:cubicBezTo>
                    <a:cubicBezTo>
                      <a:pt x="565" y="98"/>
                      <a:pt x="560" y="103"/>
                      <a:pt x="551" y="128"/>
                    </a:cubicBezTo>
                    <a:cubicBezTo>
                      <a:pt x="512" y="244"/>
                      <a:pt x="512" y="244"/>
                      <a:pt x="512" y="244"/>
                    </a:cubicBezTo>
                    <a:cubicBezTo>
                      <a:pt x="508" y="244"/>
                      <a:pt x="508" y="244"/>
                      <a:pt x="508" y="244"/>
                    </a:cubicBezTo>
                    <a:cubicBezTo>
                      <a:pt x="474" y="138"/>
                      <a:pt x="474" y="138"/>
                      <a:pt x="474" y="138"/>
                    </a:cubicBezTo>
                    <a:cubicBezTo>
                      <a:pt x="438" y="244"/>
                      <a:pt x="438" y="244"/>
                      <a:pt x="438" y="244"/>
                    </a:cubicBezTo>
                    <a:cubicBezTo>
                      <a:pt x="434" y="244"/>
                      <a:pt x="434" y="244"/>
                      <a:pt x="434" y="244"/>
                    </a:cubicBezTo>
                    <a:cubicBezTo>
                      <a:pt x="396" y="128"/>
                      <a:pt x="396" y="128"/>
                      <a:pt x="396" y="128"/>
                    </a:cubicBezTo>
                    <a:cubicBezTo>
                      <a:pt x="388" y="103"/>
                      <a:pt x="383" y="98"/>
                      <a:pt x="363" y="98"/>
                    </a:cubicBezTo>
                    <a:cubicBezTo>
                      <a:pt x="363" y="91"/>
                      <a:pt x="363" y="91"/>
                      <a:pt x="363" y="91"/>
                    </a:cubicBezTo>
                    <a:cubicBezTo>
                      <a:pt x="438" y="91"/>
                      <a:pt x="438" y="91"/>
                      <a:pt x="438" y="91"/>
                    </a:cubicBezTo>
                    <a:cubicBezTo>
                      <a:pt x="438" y="98"/>
                      <a:pt x="438" y="98"/>
                      <a:pt x="438" y="98"/>
                    </a:cubicBezTo>
                    <a:cubicBezTo>
                      <a:pt x="418" y="98"/>
                      <a:pt x="413" y="103"/>
                      <a:pt x="420" y="124"/>
                    </a:cubicBezTo>
                    <a:cubicBezTo>
                      <a:pt x="443" y="193"/>
                      <a:pt x="443" y="193"/>
                      <a:pt x="443" y="193"/>
                    </a:cubicBezTo>
                    <a:cubicBezTo>
                      <a:pt x="477" y="91"/>
                      <a:pt x="477" y="91"/>
                      <a:pt x="477" y="91"/>
                    </a:cubicBezTo>
                    <a:cubicBezTo>
                      <a:pt x="483" y="91"/>
                      <a:pt x="483" y="91"/>
                      <a:pt x="483" y="91"/>
                    </a:cubicBezTo>
                    <a:lnTo>
                      <a:pt x="517" y="193"/>
                    </a:lnTo>
                    <a:close/>
                    <a:moveTo>
                      <a:pt x="632" y="242"/>
                    </a:moveTo>
                    <a:cubicBezTo>
                      <a:pt x="595" y="242"/>
                      <a:pt x="564" y="215"/>
                      <a:pt x="564" y="181"/>
                    </a:cubicBezTo>
                    <a:cubicBezTo>
                      <a:pt x="564" y="148"/>
                      <a:pt x="595" y="121"/>
                      <a:pt x="632" y="121"/>
                    </a:cubicBezTo>
                    <a:cubicBezTo>
                      <a:pt x="669" y="121"/>
                      <a:pt x="700" y="148"/>
                      <a:pt x="700" y="181"/>
                    </a:cubicBezTo>
                    <a:cubicBezTo>
                      <a:pt x="700" y="215"/>
                      <a:pt x="669" y="242"/>
                      <a:pt x="632" y="242"/>
                    </a:cubicBezTo>
                    <a:close/>
                    <a:moveTo>
                      <a:pt x="632" y="131"/>
                    </a:moveTo>
                    <a:cubicBezTo>
                      <a:pt x="601" y="131"/>
                      <a:pt x="590" y="159"/>
                      <a:pt x="590" y="181"/>
                    </a:cubicBezTo>
                    <a:cubicBezTo>
                      <a:pt x="590" y="204"/>
                      <a:pt x="601" y="232"/>
                      <a:pt x="632" y="232"/>
                    </a:cubicBezTo>
                    <a:cubicBezTo>
                      <a:pt x="663" y="232"/>
                      <a:pt x="674" y="204"/>
                      <a:pt x="674" y="181"/>
                    </a:cubicBezTo>
                    <a:cubicBezTo>
                      <a:pt x="674" y="159"/>
                      <a:pt x="663" y="131"/>
                      <a:pt x="632" y="131"/>
                    </a:cubicBezTo>
                    <a:close/>
                    <a:moveTo>
                      <a:pt x="1046" y="231"/>
                    </a:moveTo>
                    <a:cubicBezTo>
                      <a:pt x="1046" y="238"/>
                      <a:pt x="1046" y="238"/>
                      <a:pt x="1046" y="238"/>
                    </a:cubicBezTo>
                    <a:cubicBezTo>
                      <a:pt x="968" y="238"/>
                      <a:pt x="968" y="238"/>
                      <a:pt x="968" y="238"/>
                    </a:cubicBezTo>
                    <a:cubicBezTo>
                      <a:pt x="968" y="231"/>
                      <a:pt x="968" y="231"/>
                      <a:pt x="968" y="231"/>
                    </a:cubicBezTo>
                    <a:cubicBezTo>
                      <a:pt x="991" y="231"/>
                      <a:pt x="995" y="225"/>
                      <a:pt x="995" y="192"/>
                    </a:cubicBezTo>
                    <a:cubicBezTo>
                      <a:pt x="995" y="137"/>
                      <a:pt x="995" y="137"/>
                      <a:pt x="995" y="137"/>
                    </a:cubicBezTo>
                    <a:cubicBezTo>
                      <a:pt x="995" y="104"/>
                      <a:pt x="991" y="98"/>
                      <a:pt x="968" y="98"/>
                    </a:cubicBezTo>
                    <a:cubicBezTo>
                      <a:pt x="968" y="91"/>
                      <a:pt x="968" y="91"/>
                      <a:pt x="968" y="91"/>
                    </a:cubicBezTo>
                    <a:cubicBezTo>
                      <a:pt x="1038" y="91"/>
                      <a:pt x="1038" y="91"/>
                      <a:pt x="1038" y="91"/>
                    </a:cubicBezTo>
                    <a:cubicBezTo>
                      <a:pt x="1073" y="91"/>
                      <a:pt x="1092" y="109"/>
                      <a:pt x="1092" y="133"/>
                    </a:cubicBezTo>
                    <a:cubicBezTo>
                      <a:pt x="1092" y="157"/>
                      <a:pt x="1073" y="175"/>
                      <a:pt x="1038" y="175"/>
                    </a:cubicBezTo>
                    <a:cubicBezTo>
                      <a:pt x="1019" y="175"/>
                      <a:pt x="1019" y="175"/>
                      <a:pt x="1019" y="175"/>
                    </a:cubicBezTo>
                    <a:cubicBezTo>
                      <a:pt x="1019" y="192"/>
                      <a:pt x="1019" y="192"/>
                      <a:pt x="1019" y="192"/>
                    </a:cubicBezTo>
                    <a:cubicBezTo>
                      <a:pt x="1019" y="225"/>
                      <a:pt x="1023" y="231"/>
                      <a:pt x="1046" y="231"/>
                    </a:cubicBezTo>
                    <a:close/>
                    <a:moveTo>
                      <a:pt x="1038" y="104"/>
                    </a:moveTo>
                    <a:cubicBezTo>
                      <a:pt x="1019" y="104"/>
                      <a:pt x="1019" y="104"/>
                      <a:pt x="1019" y="104"/>
                    </a:cubicBezTo>
                    <a:cubicBezTo>
                      <a:pt x="1019" y="163"/>
                      <a:pt x="1019" y="163"/>
                      <a:pt x="1019" y="163"/>
                    </a:cubicBezTo>
                    <a:cubicBezTo>
                      <a:pt x="1038" y="163"/>
                      <a:pt x="1038" y="163"/>
                      <a:pt x="1038" y="163"/>
                    </a:cubicBezTo>
                    <a:cubicBezTo>
                      <a:pt x="1057" y="163"/>
                      <a:pt x="1066" y="149"/>
                      <a:pt x="1066" y="133"/>
                    </a:cubicBezTo>
                    <a:cubicBezTo>
                      <a:pt x="1066" y="117"/>
                      <a:pt x="1057" y="104"/>
                      <a:pt x="1038" y="104"/>
                    </a:cubicBezTo>
                    <a:close/>
                    <a:moveTo>
                      <a:pt x="1325" y="206"/>
                    </a:moveTo>
                    <a:cubicBezTo>
                      <a:pt x="1323" y="212"/>
                      <a:pt x="1323" y="212"/>
                      <a:pt x="1323" y="212"/>
                    </a:cubicBezTo>
                    <a:cubicBezTo>
                      <a:pt x="1320" y="223"/>
                      <a:pt x="1317" y="228"/>
                      <a:pt x="1292" y="228"/>
                    </a:cubicBezTo>
                    <a:cubicBezTo>
                      <a:pt x="1288" y="228"/>
                      <a:pt x="1288" y="228"/>
                      <a:pt x="1288" y="228"/>
                    </a:cubicBezTo>
                    <a:cubicBezTo>
                      <a:pt x="1270" y="228"/>
                      <a:pt x="1267" y="223"/>
                      <a:pt x="1267" y="199"/>
                    </a:cubicBezTo>
                    <a:cubicBezTo>
                      <a:pt x="1267" y="184"/>
                      <a:pt x="1267" y="184"/>
                      <a:pt x="1267" y="184"/>
                    </a:cubicBezTo>
                    <a:cubicBezTo>
                      <a:pt x="1294" y="184"/>
                      <a:pt x="1296" y="186"/>
                      <a:pt x="1296" y="204"/>
                    </a:cubicBezTo>
                    <a:cubicBezTo>
                      <a:pt x="1302" y="204"/>
                      <a:pt x="1302" y="204"/>
                      <a:pt x="1302" y="204"/>
                    </a:cubicBezTo>
                    <a:cubicBezTo>
                      <a:pt x="1302" y="153"/>
                      <a:pt x="1302" y="153"/>
                      <a:pt x="1302" y="153"/>
                    </a:cubicBezTo>
                    <a:cubicBezTo>
                      <a:pt x="1296" y="153"/>
                      <a:pt x="1296" y="153"/>
                      <a:pt x="1296" y="153"/>
                    </a:cubicBezTo>
                    <a:cubicBezTo>
                      <a:pt x="1296" y="171"/>
                      <a:pt x="1294" y="173"/>
                      <a:pt x="1267" y="173"/>
                    </a:cubicBezTo>
                    <a:cubicBezTo>
                      <a:pt x="1267" y="135"/>
                      <a:pt x="1267" y="135"/>
                      <a:pt x="1267" y="135"/>
                    </a:cubicBezTo>
                    <a:cubicBezTo>
                      <a:pt x="1286" y="135"/>
                      <a:pt x="1286" y="135"/>
                      <a:pt x="1286" y="135"/>
                    </a:cubicBezTo>
                    <a:cubicBezTo>
                      <a:pt x="1310" y="135"/>
                      <a:pt x="1313" y="139"/>
                      <a:pt x="1317" y="151"/>
                    </a:cubicBezTo>
                    <a:cubicBezTo>
                      <a:pt x="1318" y="157"/>
                      <a:pt x="1318" y="157"/>
                      <a:pt x="1318" y="157"/>
                    </a:cubicBezTo>
                    <a:cubicBezTo>
                      <a:pt x="1324" y="157"/>
                      <a:pt x="1324" y="157"/>
                      <a:pt x="1324" y="157"/>
                    </a:cubicBezTo>
                    <a:cubicBezTo>
                      <a:pt x="1321" y="125"/>
                      <a:pt x="1321" y="125"/>
                      <a:pt x="1321" y="125"/>
                    </a:cubicBezTo>
                    <a:cubicBezTo>
                      <a:pt x="1222" y="125"/>
                      <a:pt x="1222" y="125"/>
                      <a:pt x="1222" y="125"/>
                    </a:cubicBezTo>
                    <a:cubicBezTo>
                      <a:pt x="1222" y="132"/>
                      <a:pt x="1222" y="132"/>
                      <a:pt x="1222" y="132"/>
                    </a:cubicBezTo>
                    <a:cubicBezTo>
                      <a:pt x="1241" y="132"/>
                      <a:pt x="1244" y="136"/>
                      <a:pt x="1244" y="160"/>
                    </a:cubicBezTo>
                    <a:cubicBezTo>
                      <a:pt x="1244" y="203"/>
                      <a:pt x="1244" y="203"/>
                      <a:pt x="1244" y="203"/>
                    </a:cubicBezTo>
                    <a:cubicBezTo>
                      <a:pt x="1244" y="225"/>
                      <a:pt x="1241" y="231"/>
                      <a:pt x="1226" y="231"/>
                    </a:cubicBezTo>
                    <a:cubicBezTo>
                      <a:pt x="1212" y="229"/>
                      <a:pt x="1202" y="222"/>
                      <a:pt x="1189" y="207"/>
                    </a:cubicBezTo>
                    <a:cubicBezTo>
                      <a:pt x="1173" y="190"/>
                      <a:pt x="1173" y="190"/>
                      <a:pt x="1173" y="190"/>
                    </a:cubicBezTo>
                    <a:cubicBezTo>
                      <a:pt x="1194" y="186"/>
                      <a:pt x="1205" y="173"/>
                      <a:pt x="1205" y="158"/>
                    </a:cubicBezTo>
                    <a:cubicBezTo>
                      <a:pt x="1205" y="139"/>
                      <a:pt x="1190" y="125"/>
                      <a:pt x="1160" y="125"/>
                    </a:cubicBezTo>
                    <a:cubicBezTo>
                      <a:pt x="1100" y="125"/>
                      <a:pt x="1100" y="125"/>
                      <a:pt x="1100" y="125"/>
                    </a:cubicBezTo>
                    <a:cubicBezTo>
                      <a:pt x="1100" y="132"/>
                      <a:pt x="1100" y="132"/>
                      <a:pt x="1100" y="132"/>
                    </a:cubicBezTo>
                    <a:cubicBezTo>
                      <a:pt x="1119" y="132"/>
                      <a:pt x="1122" y="136"/>
                      <a:pt x="1122" y="160"/>
                    </a:cubicBezTo>
                    <a:cubicBezTo>
                      <a:pt x="1122" y="203"/>
                      <a:pt x="1122" y="203"/>
                      <a:pt x="1122" y="203"/>
                    </a:cubicBezTo>
                    <a:cubicBezTo>
                      <a:pt x="1122" y="227"/>
                      <a:pt x="1119" y="232"/>
                      <a:pt x="1100" y="232"/>
                    </a:cubicBezTo>
                    <a:cubicBezTo>
                      <a:pt x="1100" y="238"/>
                      <a:pt x="1100" y="238"/>
                      <a:pt x="1100" y="238"/>
                    </a:cubicBezTo>
                    <a:cubicBezTo>
                      <a:pt x="1168" y="238"/>
                      <a:pt x="1168" y="238"/>
                      <a:pt x="1168" y="238"/>
                    </a:cubicBezTo>
                    <a:cubicBezTo>
                      <a:pt x="1168" y="232"/>
                      <a:pt x="1168" y="232"/>
                      <a:pt x="1168" y="232"/>
                    </a:cubicBezTo>
                    <a:cubicBezTo>
                      <a:pt x="1149" y="232"/>
                      <a:pt x="1146" y="227"/>
                      <a:pt x="1146" y="203"/>
                    </a:cubicBezTo>
                    <a:cubicBezTo>
                      <a:pt x="1146" y="191"/>
                      <a:pt x="1146" y="191"/>
                      <a:pt x="1146" y="191"/>
                    </a:cubicBezTo>
                    <a:cubicBezTo>
                      <a:pt x="1151" y="191"/>
                      <a:pt x="1151" y="191"/>
                      <a:pt x="1151" y="191"/>
                    </a:cubicBezTo>
                    <a:cubicBezTo>
                      <a:pt x="1189" y="238"/>
                      <a:pt x="1189" y="238"/>
                      <a:pt x="1189" y="238"/>
                    </a:cubicBezTo>
                    <a:cubicBezTo>
                      <a:pt x="1328" y="238"/>
                      <a:pt x="1328" y="238"/>
                      <a:pt x="1328" y="238"/>
                    </a:cubicBezTo>
                    <a:cubicBezTo>
                      <a:pt x="1330" y="206"/>
                      <a:pt x="1330" y="206"/>
                      <a:pt x="1330" y="206"/>
                    </a:cubicBezTo>
                    <a:lnTo>
                      <a:pt x="1325" y="206"/>
                    </a:lnTo>
                    <a:close/>
                    <a:moveTo>
                      <a:pt x="1146" y="180"/>
                    </a:moveTo>
                    <a:cubicBezTo>
                      <a:pt x="1146" y="135"/>
                      <a:pt x="1146" y="135"/>
                      <a:pt x="1146" y="135"/>
                    </a:cubicBezTo>
                    <a:cubicBezTo>
                      <a:pt x="1159" y="135"/>
                      <a:pt x="1159" y="135"/>
                      <a:pt x="1159" y="135"/>
                    </a:cubicBezTo>
                    <a:cubicBezTo>
                      <a:pt x="1175" y="135"/>
                      <a:pt x="1181" y="146"/>
                      <a:pt x="1181" y="158"/>
                    </a:cubicBezTo>
                    <a:cubicBezTo>
                      <a:pt x="1181" y="170"/>
                      <a:pt x="1175" y="180"/>
                      <a:pt x="1159" y="180"/>
                    </a:cubicBezTo>
                    <a:lnTo>
                      <a:pt x="1146" y="180"/>
                    </a:lnTo>
                    <a:close/>
                    <a:moveTo>
                      <a:pt x="1394" y="242"/>
                    </a:moveTo>
                    <a:cubicBezTo>
                      <a:pt x="1380" y="242"/>
                      <a:pt x="1368" y="235"/>
                      <a:pt x="1363" y="231"/>
                    </a:cubicBezTo>
                    <a:cubicBezTo>
                      <a:pt x="1362" y="233"/>
                      <a:pt x="1359" y="238"/>
                      <a:pt x="1358" y="242"/>
                    </a:cubicBezTo>
                    <a:cubicBezTo>
                      <a:pt x="1351" y="242"/>
                      <a:pt x="1351" y="242"/>
                      <a:pt x="1351" y="242"/>
                    </a:cubicBezTo>
                    <a:cubicBezTo>
                      <a:pt x="1351" y="196"/>
                      <a:pt x="1351" y="196"/>
                      <a:pt x="1351" y="196"/>
                    </a:cubicBezTo>
                    <a:cubicBezTo>
                      <a:pt x="1358" y="196"/>
                      <a:pt x="1358" y="196"/>
                      <a:pt x="1358" y="196"/>
                    </a:cubicBezTo>
                    <a:cubicBezTo>
                      <a:pt x="1361" y="218"/>
                      <a:pt x="1376" y="231"/>
                      <a:pt x="1396" y="231"/>
                    </a:cubicBezTo>
                    <a:cubicBezTo>
                      <a:pt x="1407" y="231"/>
                      <a:pt x="1416" y="225"/>
                      <a:pt x="1416" y="215"/>
                    </a:cubicBezTo>
                    <a:cubicBezTo>
                      <a:pt x="1416" y="206"/>
                      <a:pt x="1408" y="199"/>
                      <a:pt x="1394" y="193"/>
                    </a:cubicBezTo>
                    <a:cubicBezTo>
                      <a:pt x="1375" y="184"/>
                      <a:pt x="1375" y="184"/>
                      <a:pt x="1375" y="184"/>
                    </a:cubicBezTo>
                    <a:cubicBezTo>
                      <a:pt x="1362" y="177"/>
                      <a:pt x="1351" y="166"/>
                      <a:pt x="1351" y="151"/>
                    </a:cubicBezTo>
                    <a:cubicBezTo>
                      <a:pt x="1351" y="135"/>
                      <a:pt x="1367" y="121"/>
                      <a:pt x="1388" y="121"/>
                    </a:cubicBezTo>
                    <a:cubicBezTo>
                      <a:pt x="1399" y="121"/>
                      <a:pt x="1408" y="125"/>
                      <a:pt x="1414" y="130"/>
                    </a:cubicBezTo>
                    <a:cubicBezTo>
                      <a:pt x="1416" y="129"/>
                      <a:pt x="1417" y="125"/>
                      <a:pt x="1418" y="121"/>
                    </a:cubicBezTo>
                    <a:cubicBezTo>
                      <a:pt x="1425" y="121"/>
                      <a:pt x="1425" y="121"/>
                      <a:pt x="1425" y="121"/>
                    </a:cubicBezTo>
                    <a:cubicBezTo>
                      <a:pt x="1425" y="161"/>
                      <a:pt x="1425" y="161"/>
                      <a:pt x="1425" y="161"/>
                    </a:cubicBezTo>
                    <a:cubicBezTo>
                      <a:pt x="1418" y="161"/>
                      <a:pt x="1418" y="161"/>
                      <a:pt x="1418" y="161"/>
                    </a:cubicBezTo>
                    <a:cubicBezTo>
                      <a:pt x="1415" y="145"/>
                      <a:pt x="1407" y="132"/>
                      <a:pt x="1389" y="132"/>
                    </a:cubicBezTo>
                    <a:cubicBezTo>
                      <a:pt x="1379" y="132"/>
                      <a:pt x="1370" y="137"/>
                      <a:pt x="1370" y="146"/>
                    </a:cubicBezTo>
                    <a:cubicBezTo>
                      <a:pt x="1370" y="154"/>
                      <a:pt x="1377" y="159"/>
                      <a:pt x="1394" y="167"/>
                    </a:cubicBezTo>
                    <a:cubicBezTo>
                      <a:pt x="1412" y="176"/>
                      <a:pt x="1412" y="176"/>
                      <a:pt x="1412" y="176"/>
                    </a:cubicBezTo>
                    <a:cubicBezTo>
                      <a:pt x="1429" y="184"/>
                      <a:pt x="1435" y="196"/>
                      <a:pt x="1435" y="206"/>
                    </a:cubicBezTo>
                    <a:cubicBezTo>
                      <a:pt x="1435" y="228"/>
                      <a:pt x="1416" y="242"/>
                      <a:pt x="1394" y="242"/>
                    </a:cubicBezTo>
                    <a:close/>
                    <a:moveTo>
                      <a:pt x="1498" y="242"/>
                    </a:moveTo>
                    <a:cubicBezTo>
                      <a:pt x="1484" y="242"/>
                      <a:pt x="1473" y="235"/>
                      <a:pt x="1468" y="231"/>
                    </a:cubicBezTo>
                    <a:cubicBezTo>
                      <a:pt x="1466" y="233"/>
                      <a:pt x="1463" y="238"/>
                      <a:pt x="1462" y="242"/>
                    </a:cubicBezTo>
                    <a:cubicBezTo>
                      <a:pt x="1456" y="242"/>
                      <a:pt x="1456" y="242"/>
                      <a:pt x="1456" y="242"/>
                    </a:cubicBezTo>
                    <a:cubicBezTo>
                      <a:pt x="1456" y="196"/>
                      <a:pt x="1456" y="196"/>
                      <a:pt x="1456" y="196"/>
                    </a:cubicBezTo>
                    <a:cubicBezTo>
                      <a:pt x="1462" y="196"/>
                      <a:pt x="1462" y="196"/>
                      <a:pt x="1462" y="196"/>
                    </a:cubicBezTo>
                    <a:cubicBezTo>
                      <a:pt x="1465" y="218"/>
                      <a:pt x="1481" y="231"/>
                      <a:pt x="1501" y="231"/>
                    </a:cubicBezTo>
                    <a:cubicBezTo>
                      <a:pt x="1512" y="231"/>
                      <a:pt x="1520" y="225"/>
                      <a:pt x="1520" y="215"/>
                    </a:cubicBezTo>
                    <a:cubicBezTo>
                      <a:pt x="1520" y="206"/>
                      <a:pt x="1513" y="199"/>
                      <a:pt x="1499" y="193"/>
                    </a:cubicBezTo>
                    <a:cubicBezTo>
                      <a:pt x="1479" y="184"/>
                      <a:pt x="1479" y="184"/>
                      <a:pt x="1479" y="184"/>
                    </a:cubicBezTo>
                    <a:cubicBezTo>
                      <a:pt x="1466" y="177"/>
                      <a:pt x="1456" y="166"/>
                      <a:pt x="1456" y="151"/>
                    </a:cubicBezTo>
                    <a:cubicBezTo>
                      <a:pt x="1456" y="135"/>
                      <a:pt x="1471" y="121"/>
                      <a:pt x="1492" y="121"/>
                    </a:cubicBezTo>
                    <a:cubicBezTo>
                      <a:pt x="1503" y="121"/>
                      <a:pt x="1513" y="125"/>
                      <a:pt x="1518" y="130"/>
                    </a:cubicBezTo>
                    <a:cubicBezTo>
                      <a:pt x="1520" y="129"/>
                      <a:pt x="1522" y="125"/>
                      <a:pt x="1523" y="121"/>
                    </a:cubicBezTo>
                    <a:cubicBezTo>
                      <a:pt x="1529" y="121"/>
                      <a:pt x="1529" y="121"/>
                      <a:pt x="1529" y="121"/>
                    </a:cubicBezTo>
                    <a:cubicBezTo>
                      <a:pt x="1529" y="161"/>
                      <a:pt x="1529" y="161"/>
                      <a:pt x="1529" y="161"/>
                    </a:cubicBezTo>
                    <a:cubicBezTo>
                      <a:pt x="1522" y="161"/>
                      <a:pt x="1522" y="161"/>
                      <a:pt x="1522" y="161"/>
                    </a:cubicBezTo>
                    <a:cubicBezTo>
                      <a:pt x="1520" y="145"/>
                      <a:pt x="1511" y="132"/>
                      <a:pt x="1493" y="132"/>
                    </a:cubicBezTo>
                    <a:cubicBezTo>
                      <a:pt x="1483" y="132"/>
                      <a:pt x="1475" y="137"/>
                      <a:pt x="1475" y="146"/>
                    </a:cubicBezTo>
                    <a:cubicBezTo>
                      <a:pt x="1475" y="154"/>
                      <a:pt x="1482" y="159"/>
                      <a:pt x="1498" y="167"/>
                    </a:cubicBezTo>
                    <a:cubicBezTo>
                      <a:pt x="1517" y="176"/>
                      <a:pt x="1517" y="176"/>
                      <a:pt x="1517" y="176"/>
                    </a:cubicBezTo>
                    <a:cubicBezTo>
                      <a:pt x="1533" y="184"/>
                      <a:pt x="1539" y="196"/>
                      <a:pt x="1539" y="206"/>
                    </a:cubicBezTo>
                    <a:cubicBezTo>
                      <a:pt x="1539" y="228"/>
                      <a:pt x="1521" y="242"/>
                      <a:pt x="1498" y="2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endParaRPr lang="en-US" sz="1765"/>
              </a:p>
            </p:txBody>
          </p:sp>
          <p:pic>
            <p:nvPicPr>
              <p:cNvPr id="1031" name="Picture 7" descr="http://yuaner.tw/slide-make-a-website/images/drupal_log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102244" y="2616013"/>
                <a:ext cx="372832" cy="451873"/>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www.openshift.com/images/logos/openshift_enterprise_gray.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952487" y="2688400"/>
                <a:ext cx="1135541" cy="28856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altoros.com/blog/wp-content/uploads/2015/06/CloudFoundry-logo-300x300-300x300.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565439" y="2550013"/>
                <a:ext cx="565341" cy="56534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184235566"/>
      </p:ext>
    </p:extLst>
  </p:cSld>
  <p:clrMapOvr>
    <a:masterClrMapping/>
  </p:clrMapOvr>
  <mc:AlternateContent xmlns:mc="http://schemas.openxmlformats.org/markup-compatibility/2006">
    <mc:Choice xmlns:p159="http://schemas.microsoft.com/office/powerpoint/2015/09/main" xmlns="" Requires="p159">
      <p:transition>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800" fill="hold"/>
                                        <p:tgtEl>
                                          <p:spTgt spid="29"/>
                                        </p:tgtEl>
                                        <p:attrNameLst>
                                          <p:attrName>ppt_x</p:attrName>
                                        </p:attrNameLst>
                                      </p:cBhvr>
                                      <p:tavLst>
                                        <p:tav tm="0">
                                          <p:val>
                                            <p:strVal val="1+#ppt_w/2"/>
                                          </p:val>
                                        </p:tav>
                                        <p:tav tm="100000">
                                          <p:val>
                                            <p:strVal val="#ppt_x"/>
                                          </p:val>
                                        </p:tav>
                                      </p:tavLst>
                                    </p:anim>
                                    <p:anim calcmode="lin" valueType="num">
                                      <p:cBhvr additive="base">
                                        <p:cTn id="8" dur="8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2087022" y="1334396"/>
            <a:ext cx="1446582" cy="4952297"/>
          </a:xfrm>
          <a:prstGeom prst="roundRect">
            <a:avLst/>
          </a:prstGeom>
          <a:noFill/>
          <a:ln>
            <a:noFill/>
          </a:ln>
          <a:effectLst/>
        </p:spPr>
        <p:style>
          <a:lnRef idx="1">
            <a:schemeClr val="accent2"/>
          </a:lnRef>
          <a:fillRef idx="3">
            <a:schemeClr val="accent2"/>
          </a:fillRef>
          <a:effectRef idx="2">
            <a:schemeClr val="accent2"/>
          </a:effectRef>
          <a:fontRef idx="minor">
            <a:schemeClr val="lt1"/>
          </a:fontRef>
        </p:style>
        <p:txBody>
          <a:bodyPr lIns="91418" tIns="45709" rIns="91418" bIns="45709" rtlCol="0" anchor="t" anchorCtr="0"/>
          <a:lstStyle/>
          <a:p>
            <a:pPr algn="ctr" defTabSz="914116"/>
            <a:endParaRPr lang="en-US" sz="2000" b="1" dirty="0">
              <a:solidFill>
                <a:prstClr val="black"/>
              </a:solidFill>
              <a:latin typeface="Segoe UI" pitchFamily="34" charset="0"/>
              <a:ea typeface="Segoe UI" pitchFamily="34" charset="0"/>
              <a:cs typeface="Segoe UI" pitchFamily="34" charset="0"/>
            </a:endParaRPr>
          </a:p>
          <a:p>
            <a:pPr algn="ctr" defTabSz="914116"/>
            <a:r>
              <a:rPr lang="en-US" sz="1400" dirty="0">
                <a:solidFill>
                  <a:prstClr val="black"/>
                </a:solidFill>
                <a:latin typeface="Segoe UI" pitchFamily="34" charset="0"/>
                <a:ea typeface="Segoe UI" pitchFamily="34" charset="0"/>
                <a:cs typeface="Segoe UI" pitchFamily="34" charset="0"/>
              </a:rPr>
              <a:t>(On-Premises)</a:t>
            </a:r>
          </a:p>
        </p:txBody>
      </p:sp>
      <p:sp>
        <p:nvSpPr>
          <p:cNvPr id="62" name="Rounded Rectangle 61"/>
          <p:cNvSpPr/>
          <p:nvPr/>
        </p:nvSpPr>
        <p:spPr>
          <a:xfrm>
            <a:off x="3962702" y="1334396"/>
            <a:ext cx="1904730" cy="4952297"/>
          </a:xfrm>
          <a:prstGeom prst="roundRect">
            <a:avLst/>
          </a:prstGeom>
          <a:noFill/>
          <a:ln>
            <a:noFill/>
          </a:ln>
          <a:effectLst/>
        </p:spPr>
        <p:style>
          <a:lnRef idx="1">
            <a:schemeClr val="accent2"/>
          </a:lnRef>
          <a:fillRef idx="3">
            <a:schemeClr val="accent2"/>
          </a:fillRef>
          <a:effectRef idx="2">
            <a:schemeClr val="accent2"/>
          </a:effectRef>
          <a:fontRef idx="minor">
            <a:schemeClr val="lt1"/>
          </a:fontRef>
        </p:style>
        <p:txBody>
          <a:bodyPr lIns="91418" tIns="45709" rIns="91418" bIns="45709" rtlCol="0" anchor="t" anchorCtr="0"/>
          <a:lstStyle/>
          <a:p>
            <a:pPr algn="ctr" defTabSz="914116"/>
            <a:r>
              <a:rPr lang="en-US" sz="2000" dirty="0">
                <a:solidFill>
                  <a:srgbClr val="00B0F0"/>
                </a:solidFill>
                <a:latin typeface="Segoe UI" pitchFamily="34" charset="0"/>
                <a:ea typeface="Segoe UI" pitchFamily="34" charset="0"/>
                <a:cs typeface="Segoe UI" pitchFamily="34" charset="0"/>
              </a:rPr>
              <a:t>Infrastructure</a:t>
            </a:r>
            <a:endParaRPr lang="en-US" sz="1600" dirty="0">
              <a:solidFill>
                <a:srgbClr val="00B0F0"/>
              </a:solidFill>
              <a:latin typeface="Segoe UI" pitchFamily="34" charset="0"/>
              <a:ea typeface="Segoe UI" pitchFamily="34" charset="0"/>
              <a:cs typeface="Segoe UI" pitchFamily="34" charset="0"/>
            </a:endParaRPr>
          </a:p>
          <a:p>
            <a:pPr algn="ctr" defTabSz="914116"/>
            <a:r>
              <a:rPr lang="en-US" sz="1400" dirty="0">
                <a:solidFill>
                  <a:prstClr val="black"/>
                </a:solidFill>
                <a:latin typeface="Segoe UI" pitchFamily="34" charset="0"/>
                <a:ea typeface="Segoe UI" pitchFamily="34" charset="0"/>
                <a:cs typeface="Segoe UI" pitchFamily="34" charset="0"/>
              </a:rPr>
              <a:t>(as a Service)</a:t>
            </a:r>
          </a:p>
        </p:txBody>
      </p:sp>
      <p:sp>
        <p:nvSpPr>
          <p:cNvPr id="63" name="Rounded Rectangle 62"/>
          <p:cNvSpPr/>
          <p:nvPr/>
        </p:nvSpPr>
        <p:spPr>
          <a:xfrm>
            <a:off x="6381650" y="1334396"/>
            <a:ext cx="1371405" cy="4952297"/>
          </a:xfrm>
          <a:prstGeom prst="roundRect">
            <a:avLst/>
          </a:prstGeom>
          <a:noFill/>
          <a:ln>
            <a:noFill/>
          </a:ln>
          <a:effectLst/>
        </p:spPr>
        <p:style>
          <a:lnRef idx="1">
            <a:schemeClr val="accent2"/>
          </a:lnRef>
          <a:fillRef idx="3">
            <a:schemeClr val="accent2"/>
          </a:fillRef>
          <a:effectRef idx="2">
            <a:schemeClr val="accent2"/>
          </a:effectRef>
          <a:fontRef idx="minor">
            <a:schemeClr val="lt1"/>
          </a:fontRef>
        </p:style>
        <p:txBody>
          <a:bodyPr lIns="91418" tIns="45709" rIns="91418" bIns="45709" rtlCol="0" anchor="t" anchorCtr="0"/>
          <a:lstStyle/>
          <a:p>
            <a:pPr algn="ctr" defTabSz="914116"/>
            <a:r>
              <a:rPr lang="en-US" sz="2000" dirty="0">
                <a:solidFill>
                  <a:srgbClr val="00B0F0"/>
                </a:solidFill>
                <a:latin typeface="Segoe UI" pitchFamily="34" charset="0"/>
                <a:ea typeface="Segoe UI" pitchFamily="34" charset="0"/>
                <a:cs typeface="Segoe UI" pitchFamily="34" charset="0"/>
              </a:rPr>
              <a:t>Platform</a:t>
            </a:r>
            <a:endParaRPr lang="en-US" sz="1400" dirty="0">
              <a:solidFill>
                <a:srgbClr val="00B0F0"/>
              </a:solidFill>
              <a:latin typeface="Segoe UI" pitchFamily="34" charset="0"/>
              <a:ea typeface="Segoe UI" pitchFamily="34" charset="0"/>
              <a:cs typeface="Segoe UI" pitchFamily="34" charset="0"/>
            </a:endParaRPr>
          </a:p>
          <a:p>
            <a:pPr algn="ctr" defTabSz="914116"/>
            <a:r>
              <a:rPr lang="en-US" sz="1400" dirty="0">
                <a:solidFill>
                  <a:prstClr val="black"/>
                </a:solidFill>
                <a:latin typeface="Segoe UI" pitchFamily="34" charset="0"/>
                <a:ea typeface="Segoe UI" pitchFamily="34" charset="0"/>
                <a:cs typeface="Segoe UI" pitchFamily="34" charset="0"/>
              </a:rPr>
              <a:t>(as a Service)</a:t>
            </a:r>
          </a:p>
        </p:txBody>
      </p:sp>
      <p:sp>
        <p:nvSpPr>
          <p:cNvPr id="5" name="Title 4"/>
          <p:cNvSpPr>
            <a:spLocks noGrp="1"/>
          </p:cNvSpPr>
          <p:nvPr>
            <p:ph type="title"/>
          </p:nvPr>
        </p:nvSpPr>
        <p:spPr>
          <a:xfrm>
            <a:off x="2" y="19165"/>
            <a:ext cx="12192000" cy="645950"/>
          </a:xfrm>
        </p:spPr>
        <p:txBody>
          <a:bodyPr>
            <a:noAutofit/>
          </a:bodyPr>
          <a:lstStyle/>
          <a:p>
            <a:pPr defTabSz="896091" fontAlgn="base">
              <a:spcAft>
                <a:spcPct val="0"/>
              </a:spcAft>
              <a:defRPr/>
            </a:pPr>
            <a:r>
              <a:rPr lang="en-US" sz="4705" b="1" spc="-49" dirty="0">
                <a:gradFill>
                  <a:gsLst>
                    <a:gs pos="36283">
                      <a:srgbClr val="00188F"/>
                    </a:gs>
                    <a:gs pos="28000">
                      <a:srgbClr val="00188F"/>
                    </a:gs>
                  </a:gsLst>
                  <a:lin ang="5400000" scaled="0"/>
                </a:gradFill>
                <a:latin typeface="Segoe UI Light"/>
                <a:ea typeface="+mn-ea"/>
                <a:cs typeface="+mn-cs"/>
              </a:rPr>
              <a:t>Microsoft Azure : Shared Responsibility</a:t>
            </a:r>
          </a:p>
        </p:txBody>
      </p:sp>
      <p:grpSp>
        <p:nvGrpSpPr>
          <p:cNvPr id="9" name="Group 8"/>
          <p:cNvGrpSpPr/>
          <p:nvPr/>
        </p:nvGrpSpPr>
        <p:grpSpPr>
          <a:xfrm>
            <a:off x="2028929" y="2146659"/>
            <a:ext cx="1638008" cy="4018981"/>
            <a:chOff x="637640" y="2381250"/>
            <a:chExt cx="1371600" cy="4019550"/>
          </a:xfrm>
        </p:grpSpPr>
        <p:sp>
          <p:nvSpPr>
            <p:cNvPr id="13" name="Rounded Rectangle 12"/>
            <p:cNvSpPr/>
            <p:nvPr/>
          </p:nvSpPr>
          <p:spPr>
            <a:xfrm>
              <a:off x="637640" y="5564983"/>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Storage</a:t>
              </a:r>
            </a:p>
          </p:txBody>
        </p:sp>
        <p:sp>
          <p:nvSpPr>
            <p:cNvPr id="20" name="Rounded Rectangle 19"/>
            <p:cNvSpPr/>
            <p:nvPr/>
          </p:nvSpPr>
          <p:spPr>
            <a:xfrm>
              <a:off x="637640" y="5110164"/>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Servers</a:t>
              </a:r>
            </a:p>
          </p:txBody>
        </p:sp>
        <p:sp>
          <p:nvSpPr>
            <p:cNvPr id="21" name="Rounded Rectangle 20"/>
            <p:cNvSpPr/>
            <p:nvPr/>
          </p:nvSpPr>
          <p:spPr>
            <a:xfrm>
              <a:off x="637640" y="6019800"/>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Networking</a:t>
              </a:r>
            </a:p>
          </p:txBody>
        </p:sp>
        <p:sp>
          <p:nvSpPr>
            <p:cNvPr id="22" name="Rounded Rectangle 21"/>
            <p:cNvSpPr/>
            <p:nvPr/>
          </p:nvSpPr>
          <p:spPr>
            <a:xfrm>
              <a:off x="637640" y="4200526"/>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O/S</a:t>
              </a:r>
            </a:p>
          </p:txBody>
        </p:sp>
        <p:sp>
          <p:nvSpPr>
            <p:cNvPr id="23" name="Rounded Rectangle 22"/>
            <p:cNvSpPr/>
            <p:nvPr/>
          </p:nvSpPr>
          <p:spPr>
            <a:xfrm>
              <a:off x="637640" y="3745707"/>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Middleware</a:t>
              </a:r>
            </a:p>
          </p:txBody>
        </p:sp>
        <p:sp>
          <p:nvSpPr>
            <p:cNvPr id="28" name="Rounded Rectangle 27"/>
            <p:cNvSpPr/>
            <p:nvPr/>
          </p:nvSpPr>
          <p:spPr>
            <a:xfrm>
              <a:off x="637640" y="4655345"/>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Virtualization</a:t>
              </a:r>
            </a:p>
          </p:txBody>
        </p:sp>
        <p:sp>
          <p:nvSpPr>
            <p:cNvPr id="29" name="Rounded Rectangle 28"/>
            <p:cNvSpPr/>
            <p:nvPr/>
          </p:nvSpPr>
          <p:spPr>
            <a:xfrm>
              <a:off x="637640" y="2836069"/>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Data</a:t>
              </a:r>
            </a:p>
          </p:txBody>
        </p:sp>
        <p:sp>
          <p:nvSpPr>
            <p:cNvPr id="30" name="Rounded Rectangle 29"/>
            <p:cNvSpPr/>
            <p:nvPr/>
          </p:nvSpPr>
          <p:spPr>
            <a:xfrm>
              <a:off x="637640" y="2381250"/>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Applications</a:t>
              </a:r>
            </a:p>
          </p:txBody>
        </p:sp>
        <p:sp>
          <p:nvSpPr>
            <p:cNvPr id="31" name="Rounded Rectangle 30"/>
            <p:cNvSpPr/>
            <p:nvPr/>
          </p:nvSpPr>
          <p:spPr>
            <a:xfrm>
              <a:off x="637640" y="3290888"/>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Runtime</a:t>
              </a:r>
            </a:p>
          </p:txBody>
        </p:sp>
      </p:grpSp>
      <p:sp>
        <p:nvSpPr>
          <p:cNvPr id="32" name="Rounded Rectangle 31"/>
          <p:cNvSpPr/>
          <p:nvPr/>
        </p:nvSpPr>
        <p:spPr>
          <a:xfrm>
            <a:off x="4096094" y="5329942"/>
            <a:ext cx="1638008" cy="380946"/>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Storage</a:t>
            </a:r>
          </a:p>
        </p:txBody>
      </p:sp>
      <p:sp>
        <p:nvSpPr>
          <p:cNvPr id="33" name="Rounded Rectangle 32"/>
          <p:cNvSpPr/>
          <p:nvPr/>
        </p:nvSpPr>
        <p:spPr>
          <a:xfrm>
            <a:off x="4096094" y="4875187"/>
            <a:ext cx="1638008" cy="380946"/>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Servers</a:t>
            </a:r>
          </a:p>
        </p:txBody>
      </p:sp>
      <p:sp>
        <p:nvSpPr>
          <p:cNvPr id="34" name="Rounded Rectangle 33"/>
          <p:cNvSpPr/>
          <p:nvPr/>
        </p:nvSpPr>
        <p:spPr>
          <a:xfrm>
            <a:off x="4096094" y="5784694"/>
            <a:ext cx="1638008" cy="380946"/>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Networking</a:t>
            </a:r>
          </a:p>
        </p:txBody>
      </p:sp>
      <p:sp>
        <p:nvSpPr>
          <p:cNvPr id="36" name="Rounded Rectangle 35"/>
          <p:cNvSpPr/>
          <p:nvPr/>
        </p:nvSpPr>
        <p:spPr>
          <a:xfrm>
            <a:off x="4096094" y="3510923"/>
            <a:ext cx="1638008" cy="380946"/>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Middleware</a:t>
            </a:r>
          </a:p>
        </p:txBody>
      </p:sp>
      <p:sp>
        <p:nvSpPr>
          <p:cNvPr id="37" name="Rounded Rectangle 36"/>
          <p:cNvSpPr/>
          <p:nvPr/>
        </p:nvSpPr>
        <p:spPr>
          <a:xfrm>
            <a:off x="4096094" y="4420432"/>
            <a:ext cx="1638008" cy="380946"/>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Virtualization</a:t>
            </a:r>
          </a:p>
        </p:txBody>
      </p:sp>
      <p:sp>
        <p:nvSpPr>
          <p:cNvPr id="38" name="Rounded Rectangle 37"/>
          <p:cNvSpPr/>
          <p:nvPr/>
        </p:nvSpPr>
        <p:spPr>
          <a:xfrm>
            <a:off x="4096094" y="2601413"/>
            <a:ext cx="1638008" cy="380946"/>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Data</a:t>
            </a:r>
          </a:p>
        </p:txBody>
      </p:sp>
      <p:sp>
        <p:nvSpPr>
          <p:cNvPr id="39" name="Rounded Rectangle 38"/>
          <p:cNvSpPr/>
          <p:nvPr/>
        </p:nvSpPr>
        <p:spPr>
          <a:xfrm>
            <a:off x="4096094" y="2146659"/>
            <a:ext cx="1638008" cy="380946"/>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Applications</a:t>
            </a:r>
          </a:p>
        </p:txBody>
      </p:sp>
      <p:sp>
        <p:nvSpPr>
          <p:cNvPr id="40" name="Rounded Rectangle 39"/>
          <p:cNvSpPr/>
          <p:nvPr/>
        </p:nvSpPr>
        <p:spPr>
          <a:xfrm>
            <a:off x="4096094" y="3056169"/>
            <a:ext cx="1638008" cy="380946"/>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Runtime</a:t>
            </a:r>
          </a:p>
        </p:txBody>
      </p:sp>
      <p:sp>
        <p:nvSpPr>
          <p:cNvPr id="53" name="TextBox 52"/>
          <p:cNvSpPr txBox="1"/>
          <p:nvPr/>
        </p:nvSpPr>
        <p:spPr>
          <a:xfrm>
            <a:off x="1356414" y="3615208"/>
            <a:ext cx="400065" cy="1070399"/>
          </a:xfrm>
          <a:prstGeom prst="rect">
            <a:avLst/>
          </a:prstGeom>
          <a:noFill/>
        </p:spPr>
        <p:txBody>
          <a:bodyPr vert="vert270" wrap="none" lIns="91418" tIns="45709" rIns="91418" bIns="45709" rtlCol="0">
            <a:spAutoFit/>
          </a:bodyPr>
          <a:lstStyle/>
          <a:p>
            <a:pPr defTabSz="914116"/>
            <a:r>
              <a:rPr lang="en-US" sz="1400" dirty="0">
                <a:solidFill>
                  <a:srgbClr val="0070C0"/>
                </a:solidFill>
                <a:latin typeface="Segoe UI" pitchFamily="34" charset="0"/>
                <a:ea typeface="Segoe UI" pitchFamily="34" charset="0"/>
                <a:cs typeface="Segoe UI" pitchFamily="34" charset="0"/>
              </a:rPr>
              <a:t>You manage</a:t>
            </a:r>
          </a:p>
        </p:txBody>
      </p:sp>
      <p:sp>
        <p:nvSpPr>
          <p:cNvPr id="54" name="Left Brace 53"/>
          <p:cNvSpPr/>
          <p:nvPr/>
        </p:nvSpPr>
        <p:spPr>
          <a:xfrm flipH="1">
            <a:off x="7895646" y="3051395"/>
            <a:ext cx="209550" cy="3122505"/>
          </a:xfrm>
          <a:prstGeom prst="leftBrace">
            <a:avLst>
              <a:gd name="adj1" fmla="val 0"/>
              <a:gd name="adj2" fmla="val 50000"/>
            </a:avLst>
          </a:prstGeom>
          <a:noFill/>
          <a:ln w="19050">
            <a:solidFill>
              <a:schemeClr val="bg1">
                <a:lumMod val="50000"/>
              </a:schemeClr>
            </a:solidFill>
          </a:ln>
        </p:spPr>
        <p:style>
          <a:lnRef idx="1">
            <a:schemeClr val="dk1"/>
          </a:lnRef>
          <a:fillRef idx="0">
            <a:schemeClr val="dk1"/>
          </a:fillRef>
          <a:effectRef idx="0">
            <a:schemeClr val="dk1"/>
          </a:effectRef>
          <a:fontRef idx="minor">
            <a:schemeClr val="tx1"/>
          </a:fontRef>
        </p:style>
        <p:txBody>
          <a:bodyPr lIns="91418" tIns="45709" rIns="91418" bIns="45709" rtlCol="0" anchor="ctr"/>
          <a:lstStyle/>
          <a:p>
            <a:pPr algn="ctr" defTabSz="914116"/>
            <a:endParaRPr lang="en-US" dirty="0">
              <a:solidFill>
                <a:prstClr val="black"/>
              </a:solidFill>
              <a:latin typeface="Segoe UI" pitchFamily="34" charset="0"/>
              <a:ea typeface="Segoe UI" pitchFamily="34" charset="0"/>
              <a:cs typeface="Segoe UI" pitchFamily="34" charset="0"/>
            </a:endParaRPr>
          </a:p>
        </p:txBody>
      </p:sp>
      <p:sp>
        <p:nvSpPr>
          <p:cNvPr id="55" name="TextBox 54"/>
          <p:cNvSpPr txBox="1"/>
          <p:nvPr/>
        </p:nvSpPr>
        <p:spPr>
          <a:xfrm flipH="1">
            <a:off x="8009361" y="3727574"/>
            <a:ext cx="400065" cy="1691082"/>
          </a:xfrm>
          <a:prstGeom prst="rect">
            <a:avLst/>
          </a:prstGeom>
          <a:noFill/>
        </p:spPr>
        <p:txBody>
          <a:bodyPr vert="eaVert" wrap="none" lIns="91418" tIns="45709" rIns="91418" bIns="45709" rtlCol="0">
            <a:spAutoFit/>
          </a:bodyPr>
          <a:lstStyle/>
          <a:p>
            <a:pPr defTabSz="914116"/>
            <a:r>
              <a:rPr lang="en-US" sz="1400" dirty="0">
                <a:solidFill>
                  <a:prstClr val="white">
                    <a:lumMod val="50000"/>
                  </a:prstClr>
                </a:solidFill>
                <a:latin typeface="Segoe UI" pitchFamily="34" charset="0"/>
                <a:ea typeface="Segoe UI" pitchFamily="34" charset="0"/>
                <a:cs typeface="Segoe UI" pitchFamily="34" charset="0"/>
              </a:rPr>
              <a:t>Managed by vendor</a:t>
            </a:r>
          </a:p>
        </p:txBody>
      </p:sp>
      <p:sp>
        <p:nvSpPr>
          <p:cNvPr id="57" name="TextBox 56"/>
          <p:cNvSpPr txBox="1"/>
          <p:nvPr/>
        </p:nvSpPr>
        <p:spPr>
          <a:xfrm rot="10800000" flipH="1">
            <a:off x="3609496" y="4459365"/>
            <a:ext cx="400065" cy="1691082"/>
          </a:xfrm>
          <a:prstGeom prst="rect">
            <a:avLst/>
          </a:prstGeom>
          <a:noFill/>
        </p:spPr>
        <p:txBody>
          <a:bodyPr vert="eaVert" wrap="none" lIns="91418" tIns="45709" rIns="91418" bIns="45709" rtlCol="0">
            <a:spAutoFit/>
          </a:bodyPr>
          <a:lstStyle/>
          <a:p>
            <a:pPr defTabSz="914116"/>
            <a:r>
              <a:rPr lang="en-US" sz="1400" dirty="0">
                <a:solidFill>
                  <a:prstClr val="white">
                    <a:lumMod val="50000"/>
                  </a:prstClr>
                </a:solidFill>
                <a:latin typeface="Segoe UI" pitchFamily="34" charset="0"/>
                <a:ea typeface="Segoe UI" pitchFamily="34" charset="0"/>
                <a:cs typeface="Segoe UI" pitchFamily="34" charset="0"/>
              </a:rPr>
              <a:t>Managed by vendor</a:t>
            </a:r>
          </a:p>
        </p:txBody>
      </p:sp>
      <p:sp>
        <p:nvSpPr>
          <p:cNvPr id="58" name="Left Brace 57"/>
          <p:cNvSpPr/>
          <p:nvPr/>
        </p:nvSpPr>
        <p:spPr>
          <a:xfrm>
            <a:off x="3943353" y="2146656"/>
            <a:ext cx="147582" cy="2185644"/>
          </a:xfrm>
          <a:prstGeom prst="leftBrace">
            <a:avLst>
              <a:gd name="adj1" fmla="val 0"/>
              <a:gd name="adj2" fmla="val 50000"/>
            </a:avLst>
          </a:prstGeom>
          <a:ln w="19050">
            <a:solidFill>
              <a:srgbClr val="0070C0"/>
            </a:solidFill>
          </a:ln>
        </p:spPr>
        <p:style>
          <a:lnRef idx="1">
            <a:schemeClr val="dk1"/>
          </a:lnRef>
          <a:fillRef idx="0">
            <a:schemeClr val="dk1"/>
          </a:fillRef>
          <a:effectRef idx="0">
            <a:schemeClr val="dk1"/>
          </a:effectRef>
          <a:fontRef idx="minor">
            <a:schemeClr val="tx1"/>
          </a:fontRef>
        </p:style>
        <p:txBody>
          <a:bodyPr lIns="91418" tIns="45709" rIns="91418" bIns="45709" rtlCol="0" anchor="ctr"/>
          <a:lstStyle/>
          <a:p>
            <a:pPr algn="ctr" defTabSz="914116"/>
            <a:endParaRPr lang="en-US" dirty="0">
              <a:solidFill>
                <a:prstClr val="black"/>
              </a:solidFill>
              <a:latin typeface="Segoe UI" pitchFamily="34" charset="0"/>
              <a:ea typeface="Segoe UI" pitchFamily="34" charset="0"/>
              <a:cs typeface="Segoe UI" pitchFamily="34" charset="0"/>
            </a:endParaRPr>
          </a:p>
        </p:txBody>
      </p:sp>
      <p:sp>
        <p:nvSpPr>
          <p:cNvPr id="59" name="TextBox 58"/>
          <p:cNvSpPr txBox="1"/>
          <p:nvPr/>
        </p:nvSpPr>
        <p:spPr>
          <a:xfrm>
            <a:off x="3620243" y="2682318"/>
            <a:ext cx="400065" cy="1070399"/>
          </a:xfrm>
          <a:prstGeom prst="rect">
            <a:avLst/>
          </a:prstGeom>
          <a:noFill/>
        </p:spPr>
        <p:txBody>
          <a:bodyPr vert="vert270" wrap="none" lIns="91418" tIns="45709" rIns="91418" bIns="45709" rtlCol="0">
            <a:spAutoFit/>
          </a:bodyPr>
          <a:lstStyle/>
          <a:p>
            <a:pPr defTabSz="914116"/>
            <a:r>
              <a:rPr lang="en-US" sz="1400" dirty="0">
                <a:solidFill>
                  <a:srgbClr val="0070C0"/>
                </a:solidFill>
                <a:latin typeface="Segoe UI" pitchFamily="34" charset="0"/>
                <a:ea typeface="Segoe UI" pitchFamily="34" charset="0"/>
                <a:cs typeface="Segoe UI" pitchFamily="34" charset="0"/>
              </a:rPr>
              <a:t>You manage</a:t>
            </a:r>
          </a:p>
        </p:txBody>
      </p:sp>
      <p:sp>
        <p:nvSpPr>
          <p:cNvPr id="60" name="Left Brace 59"/>
          <p:cNvSpPr/>
          <p:nvPr/>
        </p:nvSpPr>
        <p:spPr>
          <a:xfrm flipH="1">
            <a:off x="7887082" y="2177610"/>
            <a:ext cx="236670" cy="847605"/>
          </a:xfrm>
          <a:prstGeom prst="leftBrace">
            <a:avLst>
              <a:gd name="adj1" fmla="val 0"/>
              <a:gd name="adj2" fmla="val 50000"/>
            </a:avLst>
          </a:prstGeom>
          <a:ln w="19050">
            <a:solidFill>
              <a:srgbClr val="0070C0"/>
            </a:solidFill>
          </a:ln>
        </p:spPr>
        <p:style>
          <a:lnRef idx="1">
            <a:schemeClr val="dk1"/>
          </a:lnRef>
          <a:fillRef idx="0">
            <a:schemeClr val="dk1"/>
          </a:fillRef>
          <a:effectRef idx="0">
            <a:schemeClr val="dk1"/>
          </a:effectRef>
          <a:fontRef idx="minor">
            <a:schemeClr val="tx1"/>
          </a:fontRef>
        </p:style>
        <p:txBody>
          <a:bodyPr lIns="91418" tIns="45709" rIns="91418" bIns="45709" rtlCol="0" anchor="ctr"/>
          <a:lstStyle/>
          <a:p>
            <a:pPr algn="ctr" defTabSz="914116"/>
            <a:endParaRPr lang="en-US" dirty="0">
              <a:solidFill>
                <a:prstClr val="black"/>
              </a:solidFill>
              <a:latin typeface="Segoe UI" pitchFamily="34" charset="0"/>
              <a:ea typeface="Segoe UI" pitchFamily="34" charset="0"/>
              <a:cs typeface="Segoe UI" pitchFamily="34" charset="0"/>
            </a:endParaRPr>
          </a:p>
        </p:txBody>
      </p:sp>
      <p:sp>
        <p:nvSpPr>
          <p:cNvPr id="61" name="TextBox 60"/>
          <p:cNvSpPr txBox="1"/>
          <p:nvPr/>
        </p:nvSpPr>
        <p:spPr>
          <a:xfrm rot="10800000">
            <a:off x="8096106" y="2043893"/>
            <a:ext cx="400065" cy="1070399"/>
          </a:xfrm>
          <a:prstGeom prst="rect">
            <a:avLst/>
          </a:prstGeom>
          <a:noFill/>
        </p:spPr>
        <p:txBody>
          <a:bodyPr vert="vert270" wrap="none" lIns="91418" tIns="45709" rIns="91418" bIns="45709" rtlCol="0">
            <a:spAutoFit/>
          </a:bodyPr>
          <a:lstStyle/>
          <a:p>
            <a:pPr defTabSz="914116"/>
            <a:r>
              <a:rPr lang="en-US" sz="1400" dirty="0">
                <a:solidFill>
                  <a:srgbClr val="0070C0"/>
                </a:solidFill>
                <a:latin typeface="Segoe UI" pitchFamily="34" charset="0"/>
                <a:ea typeface="Segoe UI" pitchFamily="34" charset="0"/>
                <a:cs typeface="Segoe UI" pitchFamily="34" charset="0"/>
              </a:rPr>
              <a:t>You manage</a:t>
            </a:r>
          </a:p>
        </p:txBody>
      </p:sp>
      <p:grpSp>
        <p:nvGrpSpPr>
          <p:cNvPr id="7" name="Group 6"/>
          <p:cNvGrpSpPr/>
          <p:nvPr/>
        </p:nvGrpSpPr>
        <p:grpSpPr>
          <a:xfrm>
            <a:off x="6248380" y="2146659"/>
            <a:ext cx="1638008" cy="4018981"/>
            <a:chOff x="4857690" y="2381250"/>
            <a:chExt cx="1371600" cy="4019550"/>
          </a:xfrm>
        </p:grpSpPr>
        <p:sp>
          <p:nvSpPr>
            <p:cNvPr id="41" name="Rounded Rectangle 40"/>
            <p:cNvSpPr/>
            <p:nvPr/>
          </p:nvSpPr>
          <p:spPr>
            <a:xfrm>
              <a:off x="4857690" y="5564983"/>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Storage</a:t>
              </a:r>
            </a:p>
          </p:txBody>
        </p:sp>
        <p:sp>
          <p:nvSpPr>
            <p:cNvPr id="42" name="Rounded Rectangle 41"/>
            <p:cNvSpPr/>
            <p:nvPr/>
          </p:nvSpPr>
          <p:spPr>
            <a:xfrm>
              <a:off x="4857690" y="5110164"/>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Servers</a:t>
              </a:r>
            </a:p>
          </p:txBody>
        </p:sp>
        <p:sp>
          <p:nvSpPr>
            <p:cNvPr id="43" name="Rounded Rectangle 42"/>
            <p:cNvSpPr/>
            <p:nvPr/>
          </p:nvSpPr>
          <p:spPr>
            <a:xfrm>
              <a:off x="4857690" y="6019800"/>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Networking</a:t>
              </a:r>
            </a:p>
          </p:txBody>
        </p:sp>
        <p:sp>
          <p:nvSpPr>
            <p:cNvPr id="44" name="Rounded Rectangle 43"/>
            <p:cNvSpPr/>
            <p:nvPr/>
          </p:nvSpPr>
          <p:spPr>
            <a:xfrm>
              <a:off x="4857690" y="4200526"/>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O/S</a:t>
              </a:r>
            </a:p>
          </p:txBody>
        </p:sp>
        <p:sp>
          <p:nvSpPr>
            <p:cNvPr id="45" name="Rounded Rectangle 44"/>
            <p:cNvSpPr/>
            <p:nvPr/>
          </p:nvSpPr>
          <p:spPr>
            <a:xfrm>
              <a:off x="4857690" y="3745707"/>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Middleware</a:t>
              </a:r>
            </a:p>
          </p:txBody>
        </p:sp>
        <p:sp>
          <p:nvSpPr>
            <p:cNvPr id="46" name="Rounded Rectangle 45"/>
            <p:cNvSpPr/>
            <p:nvPr/>
          </p:nvSpPr>
          <p:spPr>
            <a:xfrm>
              <a:off x="4857690" y="4655345"/>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Virtualization</a:t>
              </a:r>
            </a:p>
          </p:txBody>
        </p:sp>
        <p:sp>
          <p:nvSpPr>
            <p:cNvPr id="48" name="Rounded Rectangle 47"/>
            <p:cNvSpPr/>
            <p:nvPr/>
          </p:nvSpPr>
          <p:spPr>
            <a:xfrm>
              <a:off x="4857690" y="2381250"/>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Applications</a:t>
              </a:r>
            </a:p>
          </p:txBody>
        </p:sp>
        <p:sp>
          <p:nvSpPr>
            <p:cNvPr id="49" name="Rounded Rectangle 48"/>
            <p:cNvSpPr/>
            <p:nvPr/>
          </p:nvSpPr>
          <p:spPr>
            <a:xfrm>
              <a:off x="4857690" y="3290888"/>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Runtime</a:t>
              </a:r>
            </a:p>
          </p:txBody>
        </p:sp>
        <p:sp>
          <p:nvSpPr>
            <p:cNvPr id="50" name="Rounded Rectangle 49"/>
            <p:cNvSpPr/>
            <p:nvPr/>
          </p:nvSpPr>
          <p:spPr>
            <a:xfrm>
              <a:off x="4857690" y="2836069"/>
              <a:ext cx="1371600" cy="381000"/>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Data</a:t>
              </a:r>
            </a:p>
          </p:txBody>
        </p:sp>
      </p:grpSp>
      <p:sp>
        <p:nvSpPr>
          <p:cNvPr id="47" name="Rounded Rectangle 46"/>
          <p:cNvSpPr/>
          <p:nvPr/>
        </p:nvSpPr>
        <p:spPr>
          <a:xfrm>
            <a:off x="8514948" y="1334396"/>
            <a:ext cx="1371405" cy="4952297"/>
          </a:xfrm>
          <a:prstGeom prst="roundRect">
            <a:avLst/>
          </a:prstGeom>
          <a:noFill/>
          <a:ln>
            <a:noFill/>
          </a:ln>
          <a:effectLst/>
        </p:spPr>
        <p:style>
          <a:lnRef idx="1">
            <a:schemeClr val="accent2"/>
          </a:lnRef>
          <a:fillRef idx="3">
            <a:schemeClr val="accent2"/>
          </a:fillRef>
          <a:effectRef idx="2">
            <a:schemeClr val="accent2"/>
          </a:effectRef>
          <a:fontRef idx="minor">
            <a:schemeClr val="lt1"/>
          </a:fontRef>
        </p:style>
        <p:txBody>
          <a:bodyPr lIns="91418" tIns="45709" rIns="91418" bIns="45709" rtlCol="0" anchor="t" anchorCtr="0"/>
          <a:lstStyle/>
          <a:p>
            <a:pPr algn="ctr" defTabSz="914116"/>
            <a:r>
              <a:rPr lang="en-US" sz="2000" dirty="0">
                <a:solidFill>
                  <a:srgbClr val="00B0F0"/>
                </a:solidFill>
                <a:latin typeface="Segoe UI" pitchFamily="34" charset="0"/>
                <a:ea typeface="Segoe UI" pitchFamily="34" charset="0"/>
                <a:cs typeface="Segoe UI" pitchFamily="34" charset="0"/>
              </a:rPr>
              <a:t>Software</a:t>
            </a:r>
            <a:endParaRPr lang="en-US" sz="1400" dirty="0">
              <a:solidFill>
                <a:srgbClr val="00B0F0"/>
              </a:solidFill>
              <a:latin typeface="Segoe UI" pitchFamily="34" charset="0"/>
              <a:ea typeface="Segoe UI" pitchFamily="34" charset="0"/>
              <a:cs typeface="Segoe UI" pitchFamily="34" charset="0"/>
            </a:endParaRPr>
          </a:p>
          <a:p>
            <a:pPr algn="ctr" defTabSz="914116"/>
            <a:r>
              <a:rPr lang="en-US" sz="1400" dirty="0">
                <a:solidFill>
                  <a:prstClr val="black"/>
                </a:solidFill>
                <a:latin typeface="Segoe UI" pitchFamily="34" charset="0"/>
                <a:ea typeface="Segoe UI" pitchFamily="34" charset="0"/>
                <a:cs typeface="Segoe UI" pitchFamily="34" charset="0"/>
              </a:rPr>
              <a:t>(as a Service)</a:t>
            </a:r>
          </a:p>
        </p:txBody>
      </p:sp>
      <p:sp>
        <p:nvSpPr>
          <p:cNvPr id="64" name="Left Brace 63"/>
          <p:cNvSpPr/>
          <p:nvPr/>
        </p:nvSpPr>
        <p:spPr>
          <a:xfrm flipH="1">
            <a:off x="10029094" y="2127601"/>
            <a:ext cx="363145" cy="4046299"/>
          </a:xfrm>
          <a:prstGeom prst="leftBrace">
            <a:avLst>
              <a:gd name="adj1" fmla="val 0"/>
              <a:gd name="adj2" fmla="val 50000"/>
            </a:avLst>
          </a:prstGeom>
          <a:noFill/>
          <a:ln w="19050">
            <a:solidFill>
              <a:schemeClr val="bg1">
                <a:lumMod val="50000"/>
              </a:schemeClr>
            </a:solidFill>
          </a:ln>
        </p:spPr>
        <p:style>
          <a:lnRef idx="1">
            <a:schemeClr val="dk1"/>
          </a:lnRef>
          <a:fillRef idx="0">
            <a:schemeClr val="dk1"/>
          </a:fillRef>
          <a:effectRef idx="0">
            <a:schemeClr val="dk1"/>
          </a:effectRef>
          <a:fontRef idx="minor">
            <a:schemeClr val="tx1"/>
          </a:fontRef>
        </p:style>
        <p:txBody>
          <a:bodyPr lIns="91418" tIns="45709" rIns="91418" bIns="45709" rtlCol="0" anchor="ctr"/>
          <a:lstStyle/>
          <a:p>
            <a:pPr algn="ctr" defTabSz="914116"/>
            <a:endParaRPr lang="en-US" dirty="0">
              <a:solidFill>
                <a:prstClr val="black"/>
              </a:solidFill>
              <a:latin typeface="Segoe UI" pitchFamily="34" charset="0"/>
              <a:ea typeface="Segoe UI" pitchFamily="34" charset="0"/>
              <a:cs typeface="Segoe UI" pitchFamily="34" charset="0"/>
            </a:endParaRPr>
          </a:p>
        </p:txBody>
      </p:sp>
      <p:sp>
        <p:nvSpPr>
          <p:cNvPr id="65" name="TextBox 64"/>
          <p:cNvSpPr txBox="1"/>
          <p:nvPr/>
        </p:nvSpPr>
        <p:spPr>
          <a:xfrm flipH="1">
            <a:off x="10264246" y="3255738"/>
            <a:ext cx="400065" cy="1691082"/>
          </a:xfrm>
          <a:prstGeom prst="rect">
            <a:avLst/>
          </a:prstGeom>
          <a:noFill/>
        </p:spPr>
        <p:txBody>
          <a:bodyPr vert="eaVert" wrap="none" lIns="91418" tIns="45709" rIns="91418" bIns="45709" rtlCol="0">
            <a:spAutoFit/>
          </a:bodyPr>
          <a:lstStyle/>
          <a:p>
            <a:pPr defTabSz="914116"/>
            <a:r>
              <a:rPr lang="en-US" sz="1400" dirty="0">
                <a:solidFill>
                  <a:prstClr val="white">
                    <a:lumMod val="50000"/>
                  </a:prstClr>
                </a:solidFill>
                <a:latin typeface="Segoe UI" pitchFamily="34" charset="0"/>
                <a:ea typeface="Segoe UI" pitchFamily="34" charset="0"/>
                <a:cs typeface="Segoe UI" pitchFamily="34" charset="0"/>
              </a:rPr>
              <a:t>Managed by vendor</a:t>
            </a:r>
          </a:p>
        </p:txBody>
      </p:sp>
      <p:grpSp>
        <p:nvGrpSpPr>
          <p:cNvPr id="6" name="Group 5"/>
          <p:cNvGrpSpPr/>
          <p:nvPr/>
        </p:nvGrpSpPr>
        <p:grpSpPr>
          <a:xfrm>
            <a:off x="8381677" y="2146659"/>
            <a:ext cx="1638008" cy="4018981"/>
            <a:chOff x="6991290" y="2381250"/>
            <a:chExt cx="1371600" cy="4019550"/>
          </a:xfrm>
        </p:grpSpPr>
        <p:sp>
          <p:nvSpPr>
            <p:cNvPr id="68" name="Rounded Rectangle 67"/>
            <p:cNvSpPr/>
            <p:nvPr/>
          </p:nvSpPr>
          <p:spPr>
            <a:xfrm>
              <a:off x="6991290" y="5564983"/>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Storage</a:t>
              </a:r>
            </a:p>
          </p:txBody>
        </p:sp>
        <p:sp>
          <p:nvSpPr>
            <p:cNvPr id="69" name="Rounded Rectangle 68"/>
            <p:cNvSpPr/>
            <p:nvPr/>
          </p:nvSpPr>
          <p:spPr>
            <a:xfrm>
              <a:off x="6991290" y="5110164"/>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Servers</a:t>
              </a:r>
            </a:p>
          </p:txBody>
        </p:sp>
        <p:sp>
          <p:nvSpPr>
            <p:cNvPr id="70" name="Rounded Rectangle 69"/>
            <p:cNvSpPr/>
            <p:nvPr/>
          </p:nvSpPr>
          <p:spPr>
            <a:xfrm>
              <a:off x="6991290" y="6019800"/>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Networking</a:t>
              </a:r>
            </a:p>
          </p:txBody>
        </p:sp>
        <p:sp>
          <p:nvSpPr>
            <p:cNvPr id="71" name="Rounded Rectangle 70"/>
            <p:cNvSpPr/>
            <p:nvPr/>
          </p:nvSpPr>
          <p:spPr>
            <a:xfrm>
              <a:off x="6991290" y="4200526"/>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O/S</a:t>
              </a:r>
            </a:p>
          </p:txBody>
        </p:sp>
        <p:sp>
          <p:nvSpPr>
            <p:cNvPr id="72" name="Rounded Rectangle 71"/>
            <p:cNvSpPr/>
            <p:nvPr/>
          </p:nvSpPr>
          <p:spPr>
            <a:xfrm>
              <a:off x="6991290" y="3745707"/>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Middleware</a:t>
              </a:r>
            </a:p>
          </p:txBody>
        </p:sp>
        <p:sp>
          <p:nvSpPr>
            <p:cNvPr id="73" name="Rounded Rectangle 72"/>
            <p:cNvSpPr/>
            <p:nvPr/>
          </p:nvSpPr>
          <p:spPr>
            <a:xfrm>
              <a:off x="6991290" y="4655345"/>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Virtualization</a:t>
              </a:r>
            </a:p>
          </p:txBody>
        </p:sp>
        <p:sp>
          <p:nvSpPr>
            <p:cNvPr id="74" name="Rounded Rectangle 73"/>
            <p:cNvSpPr/>
            <p:nvPr/>
          </p:nvSpPr>
          <p:spPr>
            <a:xfrm>
              <a:off x="6991290" y="2381250"/>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Applications</a:t>
              </a:r>
            </a:p>
          </p:txBody>
        </p:sp>
        <p:sp>
          <p:nvSpPr>
            <p:cNvPr id="75" name="Rounded Rectangle 74"/>
            <p:cNvSpPr/>
            <p:nvPr/>
          </p:nvSpPr>
          <p:spPr>
            <a:xfrm>
              <a:off x="6991290" y="3290888"/>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Runtime</a:t>
              </a:r>
            </a:p>
          </p:txBody>
        </p:sp>
        <p:sp>
          <p:nvSpPr>
            <p:cNvPr id="76" name="Rounded Rectangle 75"/>
            <p:cNvSpPr/>
            <p:nvPr/>
          </p:nvSpPr>
          <p:spPr>
            <a:xfrm>
              <a:off x="6991290" y="2836069"/>
              <a:ext cx="1371600" cy="381000"/>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t" anchorCtr="0"/>
            <a:lstStyle/>
            <a:p>
              <a:pPr algn="ctr" defTabSz="914116"/>
              <a:r>
                <a:rPr lang="en-US" sz="1400" dirty="0">
                  <a:solidFill>
                    <a:prstClr val="black"/>
                  </a:solidFill>
                  <a:latin typeface="Segoe UI" pitchFamily="34" charset="0"/>
                  <a:ea typeface="Segoe UI" pitchFamily="34" charset="0"/>
                  <a:cs typeface="Segoe UI" pitchFamily="34" charset="0"/>
                </a:rPr>
                <a:t>Data</a:t>
              </a:r>
            </a:p>
          </p:txBody>
        </p:sp>
      </p:grpSp>
      <p:sp>
        <p:nvSpPr>
          <p:cNvPr id="67" name="Rounded Rectangle 66"/>
          <p:cNvSpPr/>
          <p:nvPr/>
        </p:nvSpPr>
        <p:spPr>
          <a:xfrm>
            <a:off x="4078873" y="3960276"/>
            <a:ext cx="1638008" cy="380946"/>
          </a:xfrm>
          <a:prstGeom prst="roundRect">
            <a:avLst/>
          </a:prstGeom>
          <a:solidFill>
            <a:srgbClr val="5C2D91"/>
          </a:solidFill>
          <a:ln/>
        </p:spPr>
        <p:style>
          <a:lnRef idx="1">
            <a:schemeClr val="accent1"/>
          </a:lnRef>
          <a:fillRef idx="3">
            <a:schemeClr val="accent1"/>
          </a:fillRef>
          <a:effectRef idx="2">
            <a:schemeClr val="accent1"/>
          </a:effectRef>
          <a:fontRef idx="minor">
            <a:schemeClr val="lt1"/>
          </a:fontRef>
        </p:style>
        <p:txBody>
          <a:bodyPr lIns="91418" tIns="45709" rIns="91418" bIns="45709" rtlCol="0" anchor="t" anchorCtr="0"/>
          <a:lstStyle/>
          <a:p>
            <a:pPr algn="ctr" defTabSz="914116"/>
            <a:r>
              <a:rPr lang="en-US" sz="1400" dirty="0">
                <a:solidFill>
                  <a:prstClr val="white"/>
                </a:solidFill>
                <a:latin typeface="Segoe UI" pitchFamily="34" charset="0"/>
                <a:ea typeface="Segoe UI" pitchFamily="34" charset="0"/>
                <a:cs typeface="Segoe UI" pitchFamily="34" charset="0"/>
              </a:rPr>
              <a:t>O/S</a:t>
            </a:r>
          </a:p>
        </p:txBody>
      </p:sp>
      <p:sp>
        <p:nvSpPr>
          <p:cNvPr id="77" name="Left Brace 76"/>
          <p:cNvSpPr/>
          <p:nvPr/>
        </p:nvSpPr>
        <p:spPr>
          <a:xfrm>
            <a:off x="3913705" y="4440463"/>
            <a:ext cx="143737" cy="1810960"/>
          </a:xfrm>
          <a:prstGeom prst="leftBrace">
            <a:avLst>
              <a:gd name="adj1" fmla="val 0"/>
              <a:gd name="adj2" fmla="val 50000"/>
            </a:avLst>
          </a:prstGeom>
          <a:noFill/>
          <a:ln w="19050">
            <a:solidFill>
              <a:schemeClr val="bg1">
                <a:lumMod val="50000"/>
              </a:schemeClr>
            </a:solidFill>
          </a:ln>
        </p:spPr>
        <p:style>
          <a:lnRef idx="1">
            <a:schemeClr val="dk1"/>
          </a:lnRef>
          <a:fillRef idx="0">
            <a:schemeClr val="dk1"/>
          </a:fillRef>
          <a:effectRef idx="0">
            <a:schemeClr val="dk1"/>
          </a:effectRef>
          <a:fontRef idx="minor">
            <a:schemeClr val="tx1"/>
          </a:fontRef>
        </p:style>
        <p:txBody>
          <a:bodyPr lIns="91418" tIns="45709" rIns="91418" bIns="45709" rtlCol="0" anchor="ctr"/>
          <a:lstStyle/>
          <a:p>
            <a:pPr algn="ctr" defTabSz="914116"/>
            <a:endParaRPr lang="en-US" dirty="0">
              <a:solidFill>
                <a:prstClr val="black"/>
              </a:solidFill>
              <a:latin typeface="Segoe UI" pitchFamily="34" charset="0"/>
              <a:ea typeface="Segoe UI" pitchFamily="34" charset="0"/>
              <a:cs typeface="Segoe UI" pitchFamily="34" charset="0"/>
            </a:endParaRPr>
          </a:p>
        </p:txBody>
      </p:sp>
      <p:cxnSp>
        <p:nvCxnSpPr>
          <p:cNvPr id="3" name="Straight Arrow Connector 2"/>
          <p:cNvCxnSpPr/>
          <p:nvPr/>
        </p:nvCxnSpPr>
        <p:spPr>
          <a:xfrm>
            <a:off x="1875281" y="6287879"/>
            <a:ext cx="8351433" cy="149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Content Placeholder 4"/>
          <p:cNvSpPr txBox="1">
            <a:spLocks/>
          </p:cNvSpPr>
          <p:nvPr/>
        </p:nvSpPr>
        <p:spPr>
          <a:xfrm>
            <a:off x="109173" y="6075852"/>
            <a:ext cx="1959654" cy="533325"/>
          </a:xfrm>
          <a:prstGeom prst="rect">
            <a:avLst/>
          </a:prstGeom>
        </p:spPr>
        <p:txBody>
          <a:bodyPr vert="horz" lIns="91418" tIns="45709" rIns="91418" bIns="45709" rtlCol="0">
            <a:normAutofit/>
          </a:bodyPr>
          <a:lstStyle>
            <a:lvl1pPr marL="342900" indent="-342900" algn="l" defTabSz="914400" rtl="0" eaLnBrk="1" latinLnBrk="0" hangingPunct="1">
              <a:spcBef>
                <a:spcPts val="1200"/>
              </a:spcBef>
              <a:buFont typeface="Segoe UI" pitchFamily="34" charset="0"/>
              <a:buChar char="&gt;"/>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ts val="6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ts val="600"/>
              </a:spcBef>
              <a:buFont typeface="Wingdings" pitchFamily="2" charset="2"/>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ts val="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ts val="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prstClr val="black"/>
                </a:solidFill>
              </a:rPr>
              <a:t>Most Flexible</a:t>
            </a:r>
          </a:p>
        </p:txBody>
      </p:sp>
      <p:sp>
        <p:nvSpPr>
          <p:cNvPr id="79" name="Content Placeholder 4"/>
          <p:cNvSpPr txBox="1">
            <a:spLocks/>
          </p:cNvSpPr>
          <p:nvPr/>
        </p:nvSpPr>
        <p:spPr>
          <a:xfrm>
            <a:off x="10313864" y="6108849"/>
            <a:ext cx="1684524" cy="533325"/>
          </a:xfrm>
          <a:prstGeom prst="rect">
            <a:avLst/>
          </a:prstGeom>
        </p:spPr>
        <p:txBody>
          <a:bodyPr vert="horz" lIns="91418" tIns="45709" rIns="91418" bIns="45709" rtlCol="0">
            <a:normAutofit/>
          </a:bodyPr>
          <a:lstStyle>
            <a:lvl1pPr marL="342900" indent="-342900" algn="l" defTabSz="914400" rtl="0" eaLnBrk="1" latinLnBrk="0" hangingPunct="1">
              <a:spcBef>
                <a:spcPts val="1200"/>
              </a:spcBef>
              <a:buFont typeface="Segoe UI" pitchFamily="34" charset="0"/>
              <a:buChar char="&gt;"/>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ts val="6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ts val="600"/>
              </a:spcBef>
              <a:buFont typeface="Wingdings" pitchFamily="2" charset="2"/>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ts val="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ts val="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prstClr val="black"/>
                </a:solidFill>
              </a:rPr>
              <a:t>Lowest Cost</a:t>
            </a:r>
          </a:p>
        </p:txBody>
      </p:sp>
      <p:grpSp>
        <p:nvGrpSpPr>
          <p:cNvPr id="10" name="Group 9"/>
          <p:cNvGrpSpPr/>
          <p:nvPr/>
        </p:nvGrpSpPr>
        <p:grpSpPr>
          <a:xfrm>
            <a:off x="4078872" y="753860"/>
            <a:ext cx="3930512" cy="571944"/>
            <a:chOff x="4160662" y="768479"/>
            <a:chExt cx="3893308" cy="583413"/>
          </a:xfrm>
        </p:grpSpPr>
        <p:sp>
          <p:nvSpPr>
            <p:cNvPr id="2" name="Right Brace 1"/>
            <p:cNvSpPr/>
            <p:nvPr/>
          </p:nvSpPr>
          <p:spPr>
            <a:xfrm rot="16200000">
              <a:off x="5984300" y="-717778"/>
              <a:ext cx="246032" cy="38933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65"/>
            </a:p>
          </p:txBody>
        </p:sp>
        <p:sp>
          <p:nvSpPr>
            <p:cNvPr id="4" name="TextBox 3"/>
            <p:cNvSpPr txBox="1"/>
            <p:nvPr/>
          </p:nvSpPr>
          <p:spPr>
            <a:xfrm>
              <a:off x="4160663" y="768479"/>
              <a:ext cx="3883862" cy="358370"/>
            </a:xfrm>
            <a:prstGeom prst="rect">
              <a:avLst/>
            </a:prstGeom>
          </p:spPr>
          <p:txBody>
            <a:bodyPr vert="horz" wrap="square" lIns="89642" tIns="89642" rIns="89642" bIns="89642" rtlCol="0" anchor="t">
              <a:noAutofit/>
            </a:bodyPr>
            <a:lstStyle/>
            <a:p>
              <a:pPr algn="ctr"/>
              <a:r>
                <a:rPr lang="en-GB" sz="1568" b="1" dirty="0">
                  <a:solidFill>
                    <a:schemeClr val="tx2"/>
                  </a:solidFill>
                  <a:latin typeface="Segoe UI" pitchFamily="34" charset="0"/>
                  <a:ea typeface="Segoe UI" pitchFamily="34" charset="0"/>
                  <a:cs typeface="Segoe UI" pitchFamily="34" charset="0"/>
                </a:rPr>
                <a:t>Microsoft Azure</a:t>
              </a:r>
            </a:p>
          </p:txBody>
        </p:sp>
      </p:grpSp>
      <p:sp>
        <p:nvSpPr>
          <p:cNvPr id="81" name="Left Brace 80"/>
          <p:cNvSpPr/>
          <p:nvPr/>
        </p:nvSpPr>
        <p:spPr>
          <a:xfrm>
            <a:off x="1724700" y="2146657"/>
            <a:ext cx="255717" cy="4005956"/>
          </a:xfrm>
          <a:prstGeom prst="leftBrace">
            <a:avLst>
              <a:gd name="adj1" fmla="val 0"/>
              <a:gd name="adj2" fmla="val 50000"/>
            </a:avLst>
          </a:prstGeom>
          <a:ln w="19050">
            <a:solidFill>
              <a:srgbClr val="0070C0"/>
            </a:solidFill>
          </a:ln>
        </p:spPr>
        <p:style>
          <a:lnRef idx="1">
            <a:schemeClr val="dk1"/>
          </a:lnRef>
          <a:fillRef idx="0">
            <a:schemeClr val="dk1"/>
          </a:fillRef>
          <a:effectRef idx="0">
            <a:schemeClr val="dk1"/>
          </a:effectRef>
          <a:fontRef idx="minor">
            <a:schemeClr val="tx1"/>
          </a:fontRef>
        </p:style>
        <p:txBody>
          <a:bodyPr lIns="91418" tIns="45709" rIns="91418" bIns="45709" rtlCol="0" anchor="ctr"/>
          <a:lstStyle/>
          <a:p>
            <a:pPr algn="ctr" defTabSz="914116"/>
            <a:endParaRPr lang="en-US" dirty="0">
              <a:solidFill>
                <a:prstClr val="black"/>
              </a:solidFill>
              <a:latin typeface="Segoe UI" pitchFamily="34" charset="0"/>
              <a:ea typeface="Segoe UI" pitchFamily="34" charset="0"/>
              <a:cs typeface="Segoe UI" pitchFamily="34" charset="0"/>
            </a:endParaRPr>
          </a:p>
        </p:txBody>
      </p:sp>
      <p:grpSp>
        <p:nvGrpSpPr>
          <p:cNvPr id="27" name="Group 26"/>
          <p:cNvGrpSpPr/>
          <p:nvPr/>
        </p:nvGrpSpPr>
        <p:grpSpPr>
          <a:xfrm>
            <a:off x="4017143" y="2043951"/>
            <a:ext cx="5501078" cy="4868158"/>
            <a:chOff x="4097695" y="2084439"/>
            <a:chExt cx="5611386" cy="4965775"/>
          </a:xfrm>
        </p:grpSpPr>
        <p:cxnSp>
          <p:nvCxnSpPr>
            <p:cNvPr id="12" name="Straight Connector 11"/>
            <p:cNvCxnSpPr/>
            <p:nvPr/>
          </p:nvCxnSpPr>
          <p:spPr>
            <a:xfrm>
              <a:off x="6105832" y="2084439"/>
              <a:ext cx="0" cy="4836669"/>
            </a:xfrm>
            <a:prstGeom prst="line">
              <a:avLst/>
            </a:prstGeom>
            <a:ln w="381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97695" y="6416740"/>
              <a:ext cx="2438400" cy="627864"/>
            </a:xfrm>
            <a:prstGeom prst="rect">
              <a:avLst/>
            </a:prstGeom>
            <a:noFill/>
          </p:spPr>
          <p:txBody>
            <a:bodyPr wrap="square" lIns="179285" tIns="143428" rIns="179285" bIns="143428" rtlCol="0">
              <a:spAutoFit/>
            </a:bodyPr>
            <a:lstStyle/>
            <a:p>
              <a:pPr>
                <a:lnSpc>
                  <a:spcPct val="90000"/>
                </a:lnSpc>
              </a:pPr>
              <a:r>
                <a:rPr lang="en-GB" sz="2353" spc="-49" dirty="0">
                  <a:gradFill>
                    <a:gsLst>
                      <a:gs pos="2917">
                        <a:schemeClr val="tx1"/>
                      </a:gs>
                      <a:gs pos="30000">
                        <a:schemeClr val="tx1"/>
                      </a:gs>
                    </a:gsLst>
                    <a:lin ang="5400000" scaled="0"/>
                  </a:gradFill>
                </a:rPr>
                <a:t>Lift and Shift</a:t>
              </a:r>
            </a:p>
          </p:txBody>
        </p:sp>
        <p:sp>
          <p:nvSpPr>
            <p:cNvPr id="80" name="TextBox 79"/>
            <p:cNvSpPr txBox="1"/>
            <p:nvPr/>
          </p:nvSpPr>
          <p:spPr>
            <a:xfrm>
              <a:off x="6056473" y="6422350"/>
              <a:ext cx="3652608" cy="627864"/>
            </a:xfrm>
            <a:prstGeom prst="rect">
              <a:avLst/>
            </a:prstGeom>
            <a:noFill/>
          </p:spPr>
          <p:txBody>
            <a:bodyPr wrap="square" lIns="179285" tIns="143428" rIns="179285" bIns="143428" rtlCol="0">
              <a:spAutoFit/>
            </a:bodyPr>
            <a:lstStyle/>
            <a:p>
              <a:pPr>
                <a:lnSpc>
                  <a:spcPct val="90000"/>
                </a:lnSpc>
              </a:pPr>
              <a:r>
                <a:rPr lang="en-GB" sz="2353" spc="-49" dirty="0">
                  <a:gradFill>
                    <a:gsLst>
                      <a:gs pos="2917">
                        <a:schemeClr val="tx1"/>
                      </a:gs>
                      <a:gs pos="30000">
                        <a:schemeClr val="tx1"/>
                      </a:gs>
                    </a:gsLst>
                    <a:lin ang="5400000" scaled="0"/>
                  </a:gradFill>
                </a:rPr>
                <a:t>Build New Apps</a:t>
              </a:r>
            </a:p>
          </p:txBody>
        </p:sp>
        <p:cxnSp>
          <p:nvCxnSpPr>
            <p:cNvPr id="24" name="Straight Arrow Connector 23"/>
            <p:cNvCxnSpPr/>
            <p:nvPr/>
          </p:nvCxnSpPr>
          <p:spPr>
            <a:xfrm>
              <a:off x="6105832" y="6921108"/>
              <a:ext cx="2268493" cy="0"/>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138801" y="6921108"/>
              <a:ext cx="1967031" cy="0"/>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33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44935" y="824"/>
            <a:ext cx="12600768" cy="6933147"/>
            <a:chOff x="-250765" y="-153"/>
            <a:chExt cx="12855263" cy="7073174"/>
          </a:xfrm>
        </p:grpSpPr>
        <p:sp>
          <p:nvSpPr>
            <p:cNvPr id="76" name="Rectangle 75"/>
            <p:cNvSpPr/>
            <p:nvPr/>
          </p:nvSpPr>
          <p:spPr bwMode="auto">
            <a:xfrm>
              <a:off x="602" y="-153"/>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pPr>
              <a:endParaRPr lang="en-US" sz="1961" kern="0" dirty="0">
                <a:gradFill>
                  <a:gsLst>
                    <a:gs pos="16814">
                      <a:srgbClr val="FFFFFF"/>
                    </a:gs>
                    <a:gs pos="46000">
                      <a:srgbClr val="FFFFFF"/>
                    </a:gs>
                  </a:gsLst>
                  <a:lin ang="5400000" scaled="0"/>
                </a:gradFill>
                <a:latin typeface="Segoe UI"/>
              </a:endParaRPr>
            </a:p>
          </p:txBody>
        </p:sp>
        <p:sp>
          <p:nvSpPr>
            <p:cNvPr id="78" name="Rectangle 77"/>
            <p:cNvSpPr/>
            <p:nvPr/>
          </p:nvSpPr>
          <p:spPr bwMode="auto">
            <a:xfrm>
              <a:off x="127875" y="92314"/>
              <a:ext cx="12115666" cy="471692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371" b="1" kern="0" dirty="0">
                  <a:solidFill>
                    <a:srgbClr val="FFFF00"/>
                  </a:solidFill>
                  <a:latin typeface="Segoe UI"/>
                  <a:ea typeface="Segoe UI" pitchFamily="34" charset="0"/>
                  <a:cs typeface="Segoe UI" pitchFamily="34" charset="0"/>
                </a:rPr>
                <a:t>Platform Services</a:t>
              </a:r>
            </a:p>
          </p:txBody>
        </p:sp>
        <p:sp>
          <p:nvSpPr>
            <p:cNvPr id="87" name="Rectangle 86"/>
            <p:cNvSpPr/>
            <p:nvPr/>
          </p:nvSpPr>
          <p:spPr bwMode="auto">
            <a:xfrm>
              <a:off x="602" y="4589960"/>
              <a:ext cx="12436475" cy="2420721"/>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89630" rIns="175736" bIns="140589" numCol="1" spcCol="0" rtlCol="0" fromWordArt="0" anchor="t" anchorCtr="0" forceAA="0" compatLnSpc="1">
              <a:prstTxWarp prst="textNoShape">
                <a:avLst/>
              </a:prstTxWarp>
              <a:noAutofit/>
            </a:bodyPr>
            <a:lstStyle/>
            <a:p>
              <a:pPr algn="ctr" defTabSz="895751" fontAlgn="base">
                <a:lnSpc>
                  <a:spcPct val="90000"/>
                </a:lnSpc>
              </a:pPr>
              <a:r>
                <a:rPr lang="en-US" sz="1371" b="1" kern="0" dirty="0">
                  <a:solidFill>
                    <a:srgbClr val="FFFF00"/>
                  </a:solidFill>
                  <a:latin typeface="Segoe UI"/>
                  <a:ea typeface="Segoe UI" pitchFamily="34" charset="0"/>
                  <a:cs typeface="Segoe UI" pitchFamily="34" charset="0"/>
                </a:rPr>
                <a:t>Infrastructure Services</a:t>
              </a:r>
            </a:p>
          </p:txBody>
        </p:sp>
        <p:sp>
          <p:nvSpPr>
            <p:cNvPr id="31" name="Rectangle 30"/>
            <p:cNvSpPr/>
            <p:nvPr/>
          </p:nvSpPr>
          <p:spPr bwMode="auto">
            <a:xfrm>
              <a:off x="127875" y="4930870"/>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30" tIns="44814" rIns="89630"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Compute</a:t>
              </a:r>
            </a:p>
          </p:txBody>
        </p:sp>
        <p:sp>
          <p:nvSpPr>
            <p:cNvPr id="32" name="Rectangle 31"/>
            <p:cNvSpPr/>
            <p:nvPr/>
          </p:nvSpPr>
          <p:spPr bwMode="auto">
            <a:xfrm>
              <a:off x="2938263" y="4930870"/>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30" tIns="44814" rIns="89630"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sp>
          <p:nvSpPr>
            <p:cNvPr id="56" name="Rectangle 55"/>
            <p:cNvSpPr/>
            <p:nvPr/>
          </p:nvSpPr>
          <p:spPr bwMode="auto">
            <a:xfrm>
              <a:off x="-142611" y="5849407"/>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89630" rIns="175736" bIns="140589" numCol="1" spcCol="0" rtlCol="0" fromWordArt="0" anchor="t" anchorCtr="0" forceAA="0" compatLnSpc="1">
              <a:prstTxWarp prst="textNoShape">
                <a:avLst/>
              </a:prstTxWarp>
              <a:noAutofit/>
            </a:bodyPr>
            <a:lstStyle/>
            <a:p>
              <a:pPr algn="ctr" defTabSz="895751" fontAlgn="base">
                <a:lnSpc>
                  <a:spcPct val="90000"/>
                </a:lnSpc>
              </a:pPr>
              <a:r>
                <a:rPr lang="en-US" sz="1371" b="1" kern="0" dirty="0">
                  <a:gradFill>
                    <a:gsLst>
                      <a:gs pos="0">
                        <a:srgbClr val="FFFFFF"/>
                      </a:gs>
                      <a:gs pos="100000">
                        <a:srgbClr val="FFFFFF"/>
                      </a:gs>
                    </a:gsLst>
                    <a:lin ang="5400000" scaled="0"/>
                  </a:gradFill>
                  <a:latin typeface="Segoe UI"/>
                  <a:ea typeface="Segoe UI" pitchFamily="34" charset="0"/>
                  <a:cs typeface="Segoe UI" pitchFamily="34" charset="0"/>
                </a:rPr>
                <a:t>Datacenter Infrastructure (34 Regions Online)</a:t>
              </a: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59853" y="6292731"/>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65162" y="6292731"/>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70471" y="6292731"/>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71118" y="6292731"/>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576427" y="6292731"/>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381736" y="6292731"/>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187045" y="6292731"/>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992354" y="6292731"/>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797663" y="6292731"/>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02972" y="6292731"/>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08281" y="6292731"/>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13590" y="6292731"/>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18899" y="6292731"/>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24208" y="6292731"/>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50765" y="6292731"/>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54544" y="6292731"/>
              <a:ext cx="780290" cy="780290"/>
            </a:xfrm>
            <a:prstGeom prst="rect">
              <a:avLst/>
            </a:prstGeom>
          </p:spPr>
        </p:pic>
        <p:sp>
          <p:nvSpPr>
            <p:cNvPr id="41" name="Rectangle 40"/>
            <p:cNvSpPr/>
            <p:nvPr/>
          </p:nvSpPr>
          <p:spPr bwMode="auto">
            <a:xfrm>
              <a:off x="4422464" y="532204"/>
              <a:ext cx="2193137" cy="218496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Application Platform</a:t>
              </a:r>
            </a:p>
          </p:txBody>
        </p:sp>
        <p:grpSp>
          <p:nvGrpSpPr>
            <p:cNvPr id="137" name="Group 136"/>
            <p:cNvGrpSpPr/>
            <p:nvPr/>
          </p:nvGrpSpPr>
          <p:grpSpPr>
            <a:xfrm>
              <a:off x="4687644" y="1028128"/>
              <a:ext cx="1008542" cy="316971"/>
              <a:chOff x="5710243" y="2026656"/>
              <a:chExt cx="1008542" cy="316971"/>
            </a:xfrm>
          </p:grpSpPr>
          <p:sp>
            <p:nvSpPr>
              <p:cNvPr id="151" name="TextBox 150"/>
              <p:cNvSpPr txBox="1"/>
              <p:nvPr/>
            </p:nvSpPr>
            <p:spPr>
              <a:xfrm>
                <a:off x="6059629" y="2042521"/>
                <a:ext cx="659156" cy="30110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a:p>
                <a:pPr defTabSz="913775" eaLnBrk="0" fontAlgn="base" hangingPunct="0">
                  <a:lnSpc>
                    <a:spcPts val="800"/>
                  </a:lnSpc>
                  <a:spcBef>
                    <a:spcPct val="0"/>
                  </a:spcBef>
                  <a:spcAft>
                    <a:spcPct val="0"/>
                  </a:spcAft>
                </a:pP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710243" y="2026656"/>
                <a:ext cx="286784" cy="286785"/>
              </a:xfrm>
              <a:prstGeom prst="rect">
                <a:avLst/>
              </a:prstGeom>
            </p:spPr>
          </p:pic>
        </p:grpSp>
        <p:grpSp>
          <p:nvGrpSpPr>
            <p:cNvPr id="138" name="Group 137"/>
            <p:cNvGrpSpPr/>
            <p:nvPr/>
          </p:nvGrpSpPr>
          <p:grpSpPr>
            <a:xfrm>
              <a:off x="5600417" y="993142"/>
              <a:ext cx="1016034" cy="291093"/>
              <a:chOff x="6623016" y="1991670"/>
              <a:chExt cx="1016034" cy="291093"/>
            </a:xfrm>
          </p:grpSpPr>
          <p:sp>
            <p:nvSpPr>
              <p:cNvPr id="153" name="TextBox 152"/>
              <p:cNvSpPr txBox="1"/>
              <p:nvPr/>
            </p:nvSpPr>
            <p:spPr>
              <a:xfrm>
                <a:off x="6979894" y="2017974"/>
                <a:ext cx="659156" cy="26163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623016" y="1991670"/>
                <a:ext cx="291092" cy="291093"/>
              </a:xfrm>
              <a:prstGeom prst="rect">
                <a:avLst/>
              </a:prstGeom>
            </p:spPr>
          </p:pic>
        </p:grpSp>
        <p:grpSp>
          <p:nvGrpSpPr>
            <p:cNvPr id="139" name="Group 138"/>
            <p:cNvGrpSpPr/>
            <p:nvPr/>
          </p:nvGrpSpPr>
          <p:grpSpPr>
            <a:xfrm>
              <a:off x="4736500" y="1550374"/>
              <a:ext cx="1018326" cy="294805"/>
              <a:chOff x="5759099" y="2548902"/>
              <a:chExt cx="1018326" cy="294805"/>
            </a:xfrm>
          </p:grpSpPr>
          <p:sp>
            <p:nvSpPr>
              <p:cNvPr id="157" name="TextBox 156"/>
              <p:cNvSpPr txBox="1"/>
              <p:nvPr/>
            </p:nvSpPr>
            <p:spPr>
              <a:xfrm>
                <a:off x="6118269" y="2568628"/>
                <a:ext cx="659156" cy="256602"/>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759099" y="2548902"/>
                <a:ext cx="294804" cy="294805"/>
              </a:xfrm>
              <a:prstGeom prst="rect">
                <a:avLst/>
              </a:prstGeom>
            </p:spPr>
          </p:pic>
        </p:grpSp>
        <p:grpSp>
          <p:nvGrpSpPr>
            <p:cNvPr id="142" name="Group 141"/>
            <p:cNvGrpSpPr/>
            <p:nvPr/>
          </p:nvGrpSpPr>
          <p:grpSpPr>
            <a:xfrm>
              <a:off x="5608845" y="2013847"/>
              <a:ext cx="1003560" cy="328116"/>
              <a:chOff x="6631444" y="3012375"/>
              <a:chExt cx="1003560" cy="328116"/>
            </a:xfrm>
          </p:grpSpPr>
          <p:sp>
            <p:nvSpPr>
              <p:cNvPr id="161" name="TextBox 160"/>
              <p:cNvSpPr txBox="1"/>
              <p:nvPr/>
            </p:nvSpPr>
            <p:spPr>
              <a:xfrm>
                <a:off x="6975848" y="3039385"/>
                <a:ext cx="659156" cy="30110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631444" y="3012375"/>
                <a:ext cx="289263" cy="289263"/>
              </a:xfrm>
              <a:prstGeom prst="rect">
                <a:avLst/>
              </a:prstGeom>
            </p:spPr>
          </p:pic>
        </p:grpSp>
        <p:sp>
          <p:nvSpPr>
            <p:cNvPr id="71" name="Rectangle 70"/>
            <p:cNvSpPr/>
            <p:nvPr/>
          </p:nvSpPr>
          <p:spPr bwMode="auto">
            <a:xfrm>
              <a:off x="10439952" y="195306"/>
              <a:ext cx="1569938" cy="4606420"/>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solidFill>
                    <a:srgbClr val="FFFFFF"/>
                  </a:solidFill>
                  <a:latin typeface="Segoe UI"/>
                  <a:ea typeface="Segoe UI" pitchFamily="34" charset="0"/>
                  <a:cs typeface="Segoe UI" pitchFamily="34" charset="0"/>
                </a:rPr>
                <a:t>Hybrid</a:t>
              </a:r>
            </a:p>
            <a:p>
              <a:pPr algn="ctr" defTabSz="895751" fontAlgn="base">
                <a:lnSpc>
                  <a:spcPct val="90000"/>
                </a:lnSpc>
              </a:pPr>
              <a:r>
                <a:rPr lang="en-US" sz="1273" b="1" kern="0" dirty="0">
                  <a:solidFill>
                    <a:srgbClr val="FFFFFF"/>
                  </a:solidFill>
                  <a:latin typeface="Segoe UI"/>
                  <a:ea typeface="Segoe UI" pitchFamily="34" charset="0"/>
                  <a:cs typeface="Segoe UI" pitchFamily="34" charset="0"/>
                </a:rPr>
                <a:t>Cloud</a:t>
              </a:r>
            </a:p>
          </p:txBody>
        </p:sp>
        <p:sp>
          <p:nvSpPr>
            <p:cNvPr id="206" name="TextBox 205"/>
            <p:cNvSpPr txBox="1"/>
            <p:nvPr/>
          </p:nvSpPr>
          <p:spPr>
            <a:xfrm>
              <a:off x="11045032" y="2310831"/>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697472" y="2254415"/>
              <a:ext cx="296408" cy="296408"/>
            </a:xfrm>
            <a:prstGeom prst="rect">
              <a:avLst/>
            </a:prstGeom>
          </p:spPr>
        </p:pic>
        <p:sp>
          <p:nvSpPr>
            <p:cNvPr id="208" name="TextBox 207"/>
            <p:cNvSpPr txBox="1"/>
            <p:nvPr/>
          </p:nvSpPr>
          <p:spPr>
            <a:xfrm>
              <a:off x="11053641" y="4318866"/>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775" eaLnBrk="0" fontAlgn="base" hangingPunct="0">
                <a:lnSpc>
                  <a:spcPts val="800"/>
                </a:lnSpc>
                <a:spcBef>
                  <a:spcPct val="0"/>
                </a:spcBef>
                <a:spcAft>
                  <a:spcPct val="0"/>
                </a:spcAft>
              </a:pP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0707052" y="4288943"/>
              <a:ext cx="286828" cy="286828"/>
            </a:xfrm>
            <a:prstGeom prst="rect">
              <a:avLst/>
            </a:prstGeom>
          </p:spPr>
        </p:pic>
        <p:sp>
          <p:nvSpPr>
            <p:cNvPr id="210" name="TextBox 209"/>
            <p:cNvSpPr txBox="1"/>
            <p:nvPr/>
          </p:nvSpPr>
          <p:spPr>
            <a:xfrm>
              <a:off x="11060762" y="3828543"/>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Site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716639" y="3784086"/>
              <a:ext cx="285842" cy="285842"/>
            </a:xfrm>
            <a:prstGeom prst="rect">
              <a:avLst/>
            </a:prstGeom>
          </p:spPr>
        </p:pic>
        <p:sp>
          <p:nvSpPr>
            <p:cNvPr id="212" name="TextBox 211"/>
            <p:cNvSpPr txBox="1"/>
            <p:nvPr/>
          </p:nvSpPr>
          <p:spPr>
            <a:xfrm>
              <a:off x="11045517" y="3358602"/>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707697" y="3338544"/>
              <a:ext cx="286753" cy="286753"/>
            </a:xfrm>
            <a:prstGeom prst="rect">
              <a:avLst/>
            </a:prstGeom>
          </p:spPr>
        </p:pic>
        <p:sp>
          <p:nvSpPr>
            <p:cNvPr id="33" name="Rectangle 32"/>
            <p:cNvSpPr/>
            <p:nvPr/>
          </p:nvSpPr>
          <p:spPr bwMode="auto">
            <a:xfrm>
              <a:off x="6011602" y="4930460"/>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30" tIns="44814" rIns="89630"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Networking</a:t>
              </a:r>
            </a:p>
          </p:txBody>
        </p:sp>
        <p:sp>
          <p:nvSpPr>
            <p:cNvPr id="37" name="Rectangle 36"/>
            <p:cNvSpPr/>
            <p:nvPr/>
          </p:nvSpPr>
          <p:spPr bwMode="auto">
            <a:xfrm>
              <a:off x="6742874" y="532204"/>
              <a:ext cx="3539738" cy="133574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Data</a:t>
              </a:r>
            </a:p>
          </p:txBody>
        </p:sp>
        <p:grpSp>
          <p:nvGrpSpPr>
            <p:cNvPr id="388" name="Group 387"/>
            <p:cNvGrpSpPr/>
            <p:nvPr/>
          </p:nvGrpSpPr>
          <p:grpSpPr>
            <a:xfrm>
              <a:off x="6923783" y="889774"/>
              <a:ext cx="1052323" cy="324187"/>
              <a:chOff x="8470741" y="3254791"/>
              <a:chExt cx="1052323" cy="324187"/>
            </a:xfrm>
          </p:grpSpPr>
          <p:sp>
            <p:nvSpPr>
              <p:cNvPr id="171" name="TextBox 170"/>
              <p:cNvSpPr txBox="1"/>
              <p:nvPr/>
            </p:nvSpPr>
            <p:spPr>
              <a:xfrm>
                <a:off x="8863908" y="3277873"/>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8470741" y="3254791"/>
                <a:ext cx="296809" cy="296809"/>
              </a:xfrm>
              <a:prstGeom prst="rect">
                <a:avLst/>
              </a:prstGeom>
            </p:spPr>
          </p:pic>
        </p:grpSp>
        <p:grpSp>
          <p:nvGrpSpPr>
            <p:cNvPr id="390" name="Group 389"/>
            <p:cNvGrpSpPr/>
            <p:nvPr/>
          </p:nvGrpSpPr>
          <p:grpSpPr>
            <a:xfrm>
              <a:off x="9045716" y="929682"/>
              <a:ext cx="993052" cy="352571"/>
              <a:chOff x="10592674" y="3294699"/>
              <a:chExt cx="993052" cy="352571"/>
            </a:xfrm>
          </p:grpSpPr>
          <p:sp>
            <p:nvSpPr>
              <p:cNvPr id="173" name="TextBox 172"/>
              <p:cNvSpPr txBox="1"/>
              <p:nvPr/>
            </p:nvSpPr>
            <p:spPr>
              <a:xfrm>
                <a:off x="10926570" y="3346165"/>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p>
            </p:txBody>
          </p:sp>
          <p:pic>
            <p:nvPicPr>
              <p:cNvPr id="174" name="Picture 17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10592674" y="3294699"/>
                <a:ext cx="290620" cy="290619"/>
              </a:xfrm>
              <a:prstGeom prst="rect">
                <a:avLst/>
              </a:prstGeom>
            </p:spPr>
          </p:pic>
        </p:grpSp>
        <p:grpSp>
          <p:nvGrpSpPr>
            <p:cNvPr id="391" name="Group 390"/>
            <p:cNvGrpSpPr/>
            <p:nvPr/>
          </p:nvGrpSpPr>
          <p:grpSpPr>
            <a:xfrm>
              <a:off x="8045777" y="1414488"/>
              <a:ext cx="1011763" cy="318839"/>
              <a:chOff x="9523064" y="3779505"/>
              <a:chExt cx="1011763" cy="318839"/>
            </a:xfrm>
          </p:grpSpPr>
          <p:sp>
            <p:nvSpPr>
              <p:cNvPr id="175" name="TextBox 174"/>
              <p:cNvSpPr txBox="1"/>
              <p:nvPr/>
            </p:nvSpPr>
            <p:spPr>
              <a:xfrm>
                <a:off x="9875671" y="3797239"/>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9523064" y="3779505"/>
                <a:ext cx="289282" cy="289282"/>
              </a:xfrm>
              <a:prstGeom prst="rect">
                <a:avLst/>
              </a:prstGeom>
            </p:spPr>
          </p:pic>
        </p:grpSp>
        <p:grpSp>
          <p:nvGrpSpPr>
            <p:cNvPr id="392" name="Group 391"/>
            <p:cNvGrpSpPr/>
            <p:nvPr/>
          </p:nvGrpSpPr>
          <p:grpSpPr>
            <a:xfrm>
              <a:off x="9559960" y="1410308"/>
              <a:ext cx="1011560" cy="324689"/>
              <a:chOff x="11106918" y="3775325"/>
              <a:chExt cx="1011560" cy="324689"/>
            </a:xfrm>
          </p:grpSpPr>
          <p:sp>
            <p:nvSpPr>
              <p:cNvPr id="177" name="TextBox 176"/>
              <p:cNvSpPr txBox="1"/>
              <p:nvPr/>
            </p:nvSpPr>
            <p:spPr>
              <a:xfrm>
                <a:off x="11459322" y="3798909"/>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775" eaLnBrk="0" fontAlgn="base" hangingPunct="0">
                  <a:lnSpc>
                    <a:spcPts val="800"/>
                  </a:lnSpc>
                  <a:spcBef>
                    <a:spcPct val="0"/>
                  </a:spcBef>
                  <a:spcAft>
                    <a:spcPct val="0"/>
                  </a:spcAft>
                </a:pP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11106918" y="3775325"/>
                <a:ext cx="293993" cy="293993"/>
              </a:xfrm>
              <a:prstGeom prst="rect">
                <a:avLst/>
              </a:prstGeom>
            </p:spPr>
          </p:pic>
        </p:grpSp>
        <p:grpSp>
          <p:nvGrpSpPr>
            <p:cNvPr id="393" name="Group 392"/>
            <p:cNvGrpSpPr/>
            <p:nvPr/>
          </p:nvGrpSpPr>
          <p:grpSpPr>
            <a:xfrm>
              <a:off x="8767152" y="1412176"/>
              <a:ext cx="1037278" cy="318561"/>
              <a:chOff x="10314110" y="3777193"/>
              <a:chExt cx="1037278" cy="318561"/>
            </a:xfrm>
          </p:grpSpPr>
          <p:sp>
            <p:nvSpPr>
              <p:cNvPr id="179" name="TextBox 178"/>
              <p:cNvSpPr txBox="1"/>
              <p:nvPr/>
            </p:nvSpPr>
            <p:spPr>
              <a:xfrm>
                <a:off x="10692232" y="3794649"/>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0314110" y="3777193"/>
                <a:ext cx="288561" cy="288560"/>
              </a:xfrm>
              <a:prstGeom prst="rect">
                <a:avLst/>
              </a:prstGeom>
            </p:spPr>
          </p:pic>
        </p:grpSp>
        <p:grpSp>
          <p:nvGrpSpPr>
            <p:cNvPr id="389" name="Group 388"/>
            <p:cNvGrpSpPr/>
            <p:nvPr/>
          </p:nvGrpSpPr>
          <p:grpSpPr>
            <a:xfrm>
              <a:off x="8028919" y="927036"/>
              <a:ext cx="773361" cy="354046"/>
              <a:chOff x="9575877" y="3292053"/>
              <a:chExt cx="773361" cy="354046"/>
            </a:xfrm>
          </p:grpSpPr>
          <p:pic>
            <p:nvPicPr>
              <p:cNvPr id="17" name="Picture 16"/>
              <p:cNvPicPr>
                <a:picLocks noChangeAspect="1"/>
              </p:cNvPicPr>
              <p:nvPr/>
            </p:nvPicPr>
            <p:blipFill>
              <a:blip r:embed="rId17"/>
              <a:stretch>
                <a:fillRect/>
              </a:stretch>
            </p:blipFill>
            <p:spPr>
              <a:xfrm>
                <a:off x="9575877" y="3292053"/>
                <a:ext cx="320616" cy="290558"/>
              </a:xfrm>
              <a:prstGeom prst="rect">
                <a:avLst/>
              </a:prstGeom>
            </p:spPr>
          </p:pic>
          <p:sp>
            <p:nvSpPr>
              <p:cNvPr id="246" name="TextBox 245"/>
              <p:cNvSpPr txBox="1"/>
              <p:nvPr/>
            </p:nvSpPr>
            <p:spPr>
              <a:xfrm>
                <a:off x="9951425" y="3320023"/>
                <a:ext cx="397813" cy="32607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sp>
          <p:nvSpPr>
            <p:cNvPr id="9" name="Freeform 8"/>
            <p:cNvSpPr/>
            <p:nvPr/>
          </p:nvSpPr>
          <p:spPr bwMode="auto">
            <a:xfrm>
              <a:off x="11186705" y="2720539"/>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endParaRPr lang="en-US" sz="1765" kern="0">
                <a:solidFill>
                  <a:sysClr val="windowText" lastClr="000000"/>
                </a:solidFill>
                <a:latin typeface="Segoe UI"/>
              </a:endParaRPr>
            </a:p>
          </p:txBody>
        </p:sp>
        <p:sp>
          <p:nvSpPr>
            <p:cNvPr id="197" name="TextBox 196"/>
            <p:cNvSpPr txBox="1"/>
            <p:nvPr/>
          </p:nvSpPr>
          <p:spPr>
            <a:xfrm>
              <a:off x="11062374" y="780083"/>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0701099" y="766052"/>
              <a:ext cx="310605" cy="667840"/>
              <a:chOff x="10740783" y="736599"/>
              <a:chExt cx="310605" cy="667839"/>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40783" y="736599"/>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4" name="Rectangle 23"/>
            <p:cNvSpPr/>
            <p:nvPr/>
          </p:nvSpPr>
          <p:spPr bwMode="auto">
            <a:xfrm>
              <a:off x="6072473" y="5231160"/>
              <a:ext cx="843562" cy="34618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6082198" y="5251801"/>
              <a:ext cx="267702" cy="267702"/>
            </a:xfrm>
            <a:prstGeom prst="rect">
              <a:avLst/>
            </a:prstGeom>
            <a:solidFill>
              <a:srgbClr val="0072C6"/>
            </a:solidFill>
          </p:spPr>
        </p:pic>
        <p:sp>
          <p:nvSpPr>
            <p:cNvPr id="27" name="Rectangle 26"/>
            <p:cNvSpPr/>
            <p:nvPr/>
          </p:nvSpPr>
          <p:spPr bwMode="auto">
            <a:xfrm>
              <a:off x="8562711" y="5275218"/>
              <a:ext cx="925510"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17926" rIns="0" bIns="89630"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Express</a:t>
              </a:r>
            </a:p>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Route</a:t>
              </a:r>
            </a:p>
          </p:txBody>
        </p:sp>
        <p:pic>
          <p:nvPicPr>
            <p:cNvPr id="228" name="Picture 227"/>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564935" y="5259772"/>
              <a:ext cx="251761" cy="251761"/>
            </a:xfrm>
            <a:prstGeom prst="rect">
              <a:avLst/>
            </a:prstGeom>
            <a:solidFill>
              <a:srgbClr val="0072C6"/>
            </a:solidFill>
          </p:spPr>
        </p:pic>
        <p:sp>
          <p:nvSpPr>
            <p:cNvPr id="25" name="Rectangle 24"/>
            <p:cNvSpPr/>
            <p:nvPr/>
          </p:nvSpPr>
          <p:spPr bwMode="auto">
            <a:xfrm>
              <a:off x="3021712" y="5284429"/>
              <a:ext cx="569842" cy="363427"/>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Blob</a:t>
              </a:r>
            </a:p>
          </p:txBody>
        </p:sp>
        <p:pic>
          <p:nvPicPr>
            <p:cNvPr id="232" name="Picture 231" descr="Storage blob.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033370" y="5271155"/>
              <a:ext cx="247169" cy="247170"/>
            </a:xfrm>
            <a:prstGeom prst="rect">
              <a:avLst/>
            </a:prstGeom>
          </p:spPr>
        </p:pic>
        <p:sp>
          <p:nvSpPr>
            <p:cNvPr id="26" name="Rectangle 25"/>
            <p:cNvSpPr/>
            <p:nvPr/>
          </p:nvSpPr>
          <p:spPr bwMode="auto">
            <a:xfrm>
              <a:off x="4531845" y="5289354"/>
              <a:ext cx="571089" cy="363427"/>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Files</a:t>
              </a:r>
            </a:p>
          </p:txBody>
        </p:sp>
        <p:pic>
          <p:nvPicPr>
            <p:cNvPr id="233" name="Picture 232" descr="Storage blob.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4543126" y="5276081"/>
              <a:ext cx="247169" cy="247170"/>
            </a:xfrm>
            <a:prstGeom prst="rect">
              <a:avLst/>
            </a:prstGeom>
          </p:spPr>
        </p:pic>
        <p:sp>
          <p:nvSpPr>
            <p:cNvPr id="61" name="Rectangle 60"/>
            <p:cNvSpPr/>
            <p:nvPr/>
          </p:nvSpPr>
          <p:spPr bwMode="auto">
            <a:xfrm>
              <a:off x="5176861" y="5284427"/>
              <a:ext cx="615430" cy="363427"/>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Disks</a:t>
              </a:r>
            </a:p>
          </p:txBody>
        </p:sp>
        <p:pic>
          <p:nvPicPr>
            <p:cNvPr id="234" name="Picture 233" descr="Storage blob.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5180537" y="5271155"/>
              <a:ext cx="247169" cy="247170"/>
            </a:xfrm>
            <a:prstGeom prst="rect">
              <a:avLst/>
            </a:prstGeom>
          </p:spPr>
        </p:pic>
        <p:sp>
          <p:nvSpPr>
            <p:cNvPr id="43" name="Rectangle 42"/>
            <p:cNvSpPr/>
            <p:nvPr/>
          </p:nvSpPr>
          <p:spPr bwMode="auto">
            <a:xfrm>
              <a:off x="273828" y="5296256"/>
              <a:ext cx="1149786" cy="35606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250303" y="5281215"/>
              <a:ext cx="261581" cy="261582"/>
            </a:xfrm>
            <a:prstGeom prst="rect">
              <a:avLst/>
            </a:prstGeom>
            <a:ln>
              <a:noFill/>
            </a:ln>
          </p:spPr>
        </p:pic>
        <p:sp>
          <p:nvSpPr>
            <p:cNvPr id="236" name="TextBox 235"/>
            <p:cNvSpPr txBox="1"/>
            <p:nvPr/>
          </p:nvSpPr>
          <p:spPr>
            <a:xfrm>
              <a:off x="11062374" y="1231696"/>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23"/>
            <a:stretch>
              <a:fillRect/>
            </a:stretch>
          </p:blipFill>
          <p:spPr>
            <a:xfrm>
              <a:off x="10695453" y="1253262"/>
              <a:ext cx="245456" cy="317925"/>
            </a:xfrm>
            <a:prstGeom prst="rect">
              <a:avLst/>
            </a:prstGeom>
          </p:spPr>
        </p:pic>
        <p:sp>
          <p:nvSpPr>
            <p:cNvPr id="28" name="Rectangle 27"/>
            <p:cNvSpPr/>
            <p:nvPr/>
          </p:nvSpPr>
          <p:spPr bwMode="auto">
            <a:xfrm>
              <a:off x="9495794" y="5230828"/>
              <a:ext cx="921643"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9543599" y="5280589"/>
              <a:ext cx="210127" cy="210127"/>
            </a:xfrm>
            <a:prstGeom prst="rect">
              <a:avLst/>
            </a:prstGeom>
            <a:solidFill>
              <a:srgbClr val="0072C6"/>
            </a:solidFill>
          </p:spPr>
        </p:pic>
        <p:sp>
          <p:nvSpPr>
            <p:cNvPr id="247" name="Rectangle 246"/>
            <p:cNvSpPr/>
            <p:nvPr/>
          </p:nvSpPr>
          <p:spPr bwMode="auto">
            <a:xfrm>
              <a:off x="11373143" y="5230828"/>
              <a:ext cx="870398"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35852"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App</a:t>
              </a:r>
            </a:p>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Gateway</a:t>
              </a:r>
            </a:p>
          </p:txBody>
        </p:sp>
        <p:sp>
          <p:nvSpPr>
            <p:cNvPr id="327" name="Freeform 326"/>
            <p:cNvSpPr/>
            <p:nvPr/>
          </p:nvSpPr>
          <p:spPr bwMode="auto">
            <a:xfrm rot="2700000">
              <a:off x="11423302" y="5291608"/>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329" name="TextBox 328"/>
            <p:cNvSpPr txBox="1"/>
            <p:nvPr/>
          </p:nvSpPr>
          <p:spPr>
            <a:xfrm>
              <a:off x="11057160" y="2795981"/>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10698990" y="2750675"/>
              <a:ext cx="280231" cy="280232"/>
            </a:xfrm>
            <a:prstGeom prst="rect">
              <a:avLst/>
            </a:prstGeom>
          </p:spPr>
        </p:pic>
        <p:sp>
          <p:nvSpPr>
            <p:cNvPr id="35" name="Rectangle 34"/>
            <p:cNvSpPr/>
            <p:nvPr/>
          </p:nvSpPr>
          <p:spPr bwMode="auto">
            <a:xfrm>
              <a:off x="2019355" y="2924476"/>
              <a:ext cx="2289675" cy="1673141"/>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Compute Services</a:t>
              </a:r>
            </a:p>
          </p:txBody>
        </p:sp>
        <p:grpSp>
          <p:nvGrpSpPr>
            <p:cNvPr id="344" name="Group 343"/>
            <p:cNvGrpSpPr/>
            <p:nvPr/>
          </p:nvGrpSpPr>
          <p:grpSpPr>
            <a:xfrm>
              <a:off x="5592672" y="1532909"/>
              <a:ext cx="1001364" cy="338014"/>
              <a:chOff x="6918739" y="2547997"/>
              <a:chExt cx="1001364" cy="338014"/>
            </a:xfrm>
          </p:grpSpPr>
          <p:sp>
            <p:nvSpPr>
              <p:cNvPr id="145" name="TextBox 144"/>
              <p:cNvSpPr txBox="1"/>
              <p:nvPr/>
            </p:nvSpPr>
            <p:spPr>
              <a:xfrm>
                <a:off x="7260947" y="2584905"/>
                <a:ext cx="659156" cy="30110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918739" y="2547997"/>
                <a:ext cx="289802" cy="289802"/>
              </a:xfrm>
              <a:prstGeom prst="rect">
                <a:avLst/>
              </a:prstGeom>
            </p:spPr>
          </p:pic>
        </p:grpSp>
        <p:grpSp>
          <p:nvGrpSpPr>
            <p:cNvPr id="345" name="Group 344"/>
            <p:cNvGrpSpPr/>
            <p:nvPr/>
          </p:nvGrpSpPr>
          <p:grpSpPr>
            <a:xfrm>
              <a:off x="2258989" y="3829575"/>
              <a:ext cx="1007741" cy="320053"/>
              <a:chOff x="3566502" y="2427953"/>
              <a:chExt cx="1007741" cy="320053"/>
            </a:xfrm>
          </p:grpSpPr>
          <p:sp>
            <p:nvSpPr>
              <p:cNvPr id="147" name="TextBox 146"/>
              <p:cNvSpPr txBox="1"/>
              <p:nvPr/>
            </p:nvSpPr>
            <p:spPr>
              <a:xfrm>
                <a:off x="3915087" y="2427953"/>
                <a:ext cx="659156" cy="30110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3566502" y="2444470"/>
                <a:ext cx="303536" cy="303536"/>
              </a:xfrm>
              <a:prstGeom prst="rect">
                <a:avLst/>
              </a:prstGeom>
            </p:spPr>
          </p:pic>
        </p:grpSp>
        <p:grpSp>
          <p:nvGrpSpPr>
            <p:cNvPr id="346" name="Group 345"/>
            <p:cNvGrpSpPr/>
            <p:nvPr/>
          </p:nvGrpSpPr>
          <p:grpSpPr>
            <a:xfrm>
              <a:off x="3287026" y="3832353"/>
              <a:ext cx="1045050" cy="363426"/>
              <a:chOff x="4317137" y="2420457"/>
              <a:chExt cx="1045050" cy="363426"/>
            </a:xfrm>
          </p:grpSpPr>
          <p:sp>
            <p:nvSpPr>
              <p:cNvPr id="149" name="TextBox 148"/>
              <p:cNvSpPr txBox="1"/>
              <p:nvPr/>
            </p:nvSpPr>
            <p:spPr>
              <a:xfrm>
                <a:off x="4703031" y="2482777"/>
                <a:ext cx="659156" cy="30110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4317137" y="2420457"/>
                <a:ext cx="291655" cy="291656"/>
              </a:xfrm>
              <a:prstGeom prst="rect">
                <a:avLst/>
              </a:prstGeom>
            </p:spPr>
          </p:pic>
        </p:grpSp>
        <p:sp>
          <p:nvSpPr>
            <p:cNvPr id="349" name="TextBox 348"/>
            <p:cNvSpPr txBox="1"/>
            <p:nvPr/>
          </p:nvSpPr>
          <p:spPr>
            <a:xfrm>
              <a:off x="5081945" y="2047294"/>
              <a:ext cx="659156" cy="30110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4739894" y="2031106"/>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42" name="Rectangle 41"/>
            <p:cNvSpPr/>
            <p:nvPr/>
          </p:nvSpPr>
          <p:spPr bwMode="auto">
            <a:xfrm>
              <a:off x="4422349" y="2826742"/>
              <a:ext cx="2190056" cy="17739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Developer Services</a:t>
              </a:r>
            </a:p>
          </p:txBody>
        </p:sp>
        <p:grpSp>
          <p:nvGrpSpPr>
            <p:cNvPr id="144" name="Group 143"/>
            <p:cNvGrpSpPr/>
            <p:nvPr/>
          </p:nvGrpSpPr>
          <p:grpSpPr>
            <a:xfrm>
              <a:off x="4542997" y="3282151"/>
              <a:ext cx="1016238" cy="309095"/>
              <a:chOff x="9204452" y="1809539"/>
              <a:chExt cx="1016238" cy="309095"/>
            </a:xfrm>
          </p:grpSpPr>
          <p:sp>
            <p:nvSpPr>
              <p:cNvPr id="167" name="TextBox 166"/>
              <p:cNvSpPr txBox="1"/>
              <p:nvPr/>
            </p:nvSpPr>
            <p:spPr>
              <a:xfrm>
                <a:off x="9551307" y="1868609"/>
                <a:ext cx="669383" cy="250025"/>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9204452" y="1809539"/>
                <a:ext cx="290489" cy="290489"/>
              </a:xfrm>
              <a:prstGeom prst="rect">
                <a:avLst/>
              </a:prstGeom>
            </p:spPr>
          </p:pic>
        </p:grpSp>
        <p:grpSp>
          <p:nvGrpSpPr>
            <p:cNvPr id="363" name="Group 362"/>
            <p:cNvGrpSpPr/>
            <p:nvPr/>
          </p:nvGrpSpPr>
          <p:grpSpPr>
            <a:xfrm>
              <a:off x="4486004" y="4153250"/>
              <a:ext cx="1057781" cy="319392"/>
              <a:chOff x="9197460" y="2680638"/>
              <a:chExt cx="1057781" cy="319392"/>
            </a:xfrm>
          </p:grpSpPr>
          <p:sp>
            <p:nvSpPr>
              <p:cNvPr id="169" name="TextBox 168"/>
              <p:cNvSpPr txBox="1"/>
              <p:nvPr/>
            </p:nvSpPr>
            <p:spPr>
              <a:xfrm>
                <a:off x="9596085" y="2698925"/>
                <a:ext cx="659156" cy="301105"/>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9197460" y="2680638"/>
                <a:ext cx="292274" cy="292274"/>
              </a:xfrm>
              <a:prstGeom prst="rect">
                <a:avLst/>
              </a:prstGeom>
            </p:spPr>
          </p:pic>
        </p:grpSp>
        <p:grpSp>
          <p:nvGrpSpPr>
            <p:cNvPr id="374" name="Group 373"/>
            <p:cNvGrpSpPr/>
            <p:nvPr/>
          </p:nvGrpSpPr>
          <p:grpSpPr>
            <a:xfrm>
              <a:off x="4502673" y="3710236"/>
              <a:ext cx="907749" cy="314754"/>
              <a:chOff x="8437736" y="1160854"/>
              <a:chExt cx="907749" cy="314754"/>
            </a:xfrm>
          </p:grpSpPr>
          <p:sp>
            <p:nvSpPr>
              <p:cNvPr id="239" name="TextBox 238"/>
              <p:cNvSpPr txBox="1"/>
              <p:nvPr/>
            </p:nvSpPr>
            <p:spPr>
              <a:xfrm>
                <a:off x="8784614" y="1217990"/>
                <a:ext cx="560871" cy="257618"/>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VS Team Services</a:t>
                </a:r>
              </a:p>
            </p:txBody>
          </p:sp>
          <p:sp>
            <p:nvSpPr>
              <p:cNvPr id="371" name="Freeform 370"/>
              <p:cNvSpPr/>
              <p:nvPr/>
            </p:nvSpPr>
            <p:spPr bwMode="auto">
              <a:xfrm>
                <a:off x="8437736" y="116085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sp>
          <p:nvSpPr>
            <p:cNvPr id="62" name="Rectangle 61"/>
            <p:cNvSpPr/>
            <p:nvPr/>
          </p:nvSpPr>
          <p:spPr bwMode="auto">
            <a:xfrm>
              <a:off x="1680586" y="5305120"/>
              <a:ext cx="861746" cy="35606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Containers</a:t>
              </a:r>
            </a:p>
          </p:txBody>
        </p:sp>
        <p:grpSp>
          <p:nvGrpSpPr>
            <p:cNvPr id="412" name="Group 411"/>
            <p:cNvGrpSpPr/>
            <p:nvPr/>
          </p:nvGrpSpPr>
          <p:grpSpPr>
            <a:xfrm>
              <a:off x="1693311" y="5326879"/>
              <a:ext cx="221053" cy="170255"/>
              <a:chOff x="729660" y="5278586"/>
              <a:chExt cx="294653" cy="226942"/>
            </a:xfrm>
          </p:grpSpPr>
          <p:grpSp>
            <p:nvGrpSpPr>
              <p:cNvPr id="402" name="Group 401"/>
              <p:cNvGrpSpPr/>
              <p:nvPr/>
            </p:nvGrpSpPr>
            <p:grpSpPr>
              <a:xfrm>
                <a:off x="748309" y="5298113"/>
                <a:ext cx="97032" cy="104038"/>
                <a:chOff x="-760416" y="3893954"/>
                <a:chExt cx="291844" cy="312914"/>
              </a:xfrm>
              <a:solidFill>
                <a:schemeClr val="bg1"/>
              </a:solidFill>
            </p:grpSpPr>
            <p:sp>
              <p:nvSpPr>
                <p:cNvPr id="397" name="Diamond 396"/>
                <p:cNvSpPr/>
                <p:nvPr/>
              </p:nvSpPr>
              <p:spPr bwMode="auto">
                <a:xfrm rot="19690132">
                  <a:off x="-760416" y="3960080"/>
                  <a:ext cx="148049"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398" name="Diamond 397"/>
                <p:cNvSpPr/>
                <p:nvPr/>
              </p:nvSpPr>
              <p:spPr bwMode="auto">
                <a:xfrm rot="1935408">
                  <a:off x="-622514" y="3960220"/>
                  <a:ext cx="153942"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399" name="Diamond 398"/>
                <p:cNvSpPr/>
                <p:nvPr/>
              </p:nvSpPr>
              <p:spPr bwMode="auto">
                <a:xfrm rot="5400000">
                  <a:off x="-691931" y="3848129"/>
                  <a:ext cx="153937" cy="245588"/>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sp>
            <p:nvSpPr>
              <p:cNvPr id="403" name="Rounded Rectangle 402"/>
              <p:cNvSpPr/>
              <p:nvPr/>
            </p:nvSpPr>
            <p:spPr bwMode="auto">
              <a:xfrm>
                <a:off x="729660" y="5278586"/>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nvGrpSpPr>
              <p:cNvPr id="404" name="Group 403"/>
              <p:cNvGrpSpPr/>
              <p:nvPr/>
            </p:nvGrpSpPr>
            <p:grpSpPr>
              <a:xfrm>
                <a:off x="893156" y="5298645"/>
                <a:ext cx="97032" cy="104036"/>
                <a:chOff x="-760425" y="3893952"/>
                <a:chExt cx="291846" cy="312908"/>
              </a:xfrm>
              <a:solidFill>
                <a:schemeClr val="bg1"/>
              </a:solidFill>
            </p:grpSpPr>
            <p:sp>
              <p:nvSpPr>
                <p:cNvPr id="405" name="Diamond 404"/>
                <p:cNvSpPr/>
                <p:nvPr/>
              </p:nvSpPr>
              <p:spPr bwMode="auto">
                <a:xfrm rot="19690132">
                  <a:off x="-760425" y="3960082"/>
                  <a:ext cx="148050" cy="245583"/>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406" name="Diamond 405"/>
                <p:cNvSpPr/>
                <p:nvPr/>
              </p:nvSpPr>
              <p:spPr bwMode="auto">
                <a:xfrm rot="1935408">
                  <a:off x="-622522" y="3960219"/>
                  <a:ext cx="153943" cy="246641"/>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407" name="Diamond 406"/>
                <p:cNvSpPr/>
                <p:nvPr/>
              </p:nvSpPr>
              <p:spPr bwMode="auto">
                <a:xfrm rot="5400000">
                  <a:off x="-691939" y="3848130"/>
                  <a:ext cx="153939" cy="245584"/>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grpSp>
            <p:nvGrpSpPr>
              <p:cNvPr id="408" name="Group 407"/>
              <p:cNvGrpSpPr/>
              <p:nvPr/>
            </p:nvGrpSpPr>
            <p:grpSpPr>
              <a:xfrm>
                <a:off x="824684" y="5380094"/>
                <a:ext cx="97032" cy="104038"/>
                <a:chOff x="-760434" y="3893950"/>
                <a:chExt cx="291848" cy="312914"/>
              </a:xfrm>
              <a:solidFill>
                <a:schemeClr val="bg1"/>
              </a:solidFill>
            </p:grpSpPr>
            <p:sp>
              <p:nvSpPr>
                <p:cNvPr id="409" name="Diamond 408"/>
                <p:cNvSpPr/>
                <p:nvPr/>
              </p:nvSpPr>
              <p:spPr bwMode="auto">
                <a:xfrm rot="19690132">
                  <a:off x="-760434" y="3960080"/>
                  <a:ext cx="148051"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410" name="Diamond 409"/>
                <p:cNvSpPr/>
                <p:nvPr/>
              </p:nvSpPr>
              <p:spPr bwMode="auto">
                <a:xfrm rot="1935408">
                  <a:off x="-622530" y="3960220"/>
                  <a:ext cx="153944" cy="246644"/>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411" name="Diamond 410"/>
                <p:cNvSpPr/>
                <p:nvPr/>
              </p:nvSpPr>
              <p:spPr bwMode="auto">
                <a:xfrm rot="5400000">
                  <a:off x="-691960" y="3848128"/>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grpSp>
        <p:sp>
          <p:nvSpPr>
            <p:cNvPr id="30" name="Rectangle 29"/>
            <p:cNvSpPr/>
            <p:nvPr/>
          </p:nvSpPr>
          <p:spPr bwMode="auto">
            <a:xfrm>
              <a:off x="7811715" y="5284096"/>
              <a:ext cx="691304"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DNS</a:t>
              </a:r>
            </a:p>
          </p:txBody>
        </p:sp>
        <p:pic>
          <p:nvPicPr>
            <p:cNvPr id="4" name="Picture 3"/>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7861327" y="5279820"/>
              <a:ext cx="211665" cy="211665"/>
            </a:xfrm>
            <a:prstGeom prst="rect">
              <a:avLst/>
            </a:prstGeom>
            <a:solidFill>
              <a:srgbClr val="0072C6"/>
            </a:solidFill>
          </p:spPr>
        </p:pic>
        <p:sp>
          <p:nvSpPr>
            <p:cNvPr id="34" name="Rectangle 33"/>
            <p:cNvSpPr/>
            <p:nvPr/>
          </p:nvSpPr>
          <p:spPr bwMode="auto">
            <a:xfrm>
              <a:off x="10458851" y="5230828"/>
              <a:ext cx="870398"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VPN Gateway</a:t>
              </a:r>
            </a:p>
          </p:txBody>
        </p:sp>
        <p:pic>
          <p:nvPicPr>
            <p:cNvPr id="10" name="Picture 9"/>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0461236" y="5264905"/>
              <a:ext cx="241495" cy="241495"/>
            </a:xfrm>
            <a:prstGeom prst="rect">
              <a:avLst/>
            </a:prstGeom>
            <a:solidFill>
              <a:srgbClr val="0072C6"/>
            </a:solidFill>
          </p:spPr>
        </p:pic>
        <p:sp>
          <p:nvSpPr>
            <p:cNvPr id="29" name="Rectangle 28"/>
            <p:cNvSpPr/>
            <p:nvPr/>
          </p:nvSpPr>
          <p:spPr bwMode="auto">
            <a:xfrm>
              <a:off x="6949673" y="5231160"/>
              <a:ext cx="829620" cy="34618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6989271" y="5266231"/>
              <a:ext cx="238842" cy="238842"/>
            </a:xfrm>
            <a:prstGeom prst="rect">
              <a:avLst/>
            </a:prstGeom>
            <a:solidFill>
              <a:srgbClr val="0072C6"/>
            </a:solidFill>
          </p:spPr>
        </p:pic>
        <p:sp>
          <p:nvSpPr>
            <p:cNvPr id="244" name="TextBox 243"/>
            <p:cNvSpPr txBox="1"/>
            <p:nvPr/>
          </p:nvSpPr>
          <p:spPr>
            <a:xfrm>
              <a:off x="11037815" y="1820544"/>
              <a:ext cx="659156" cy="302667"/>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Domain Services </a:t>
              </a:r>
              <a:b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669129" y="1729724"/>
              <a:ext cx="298103" cy="298102"/>
            </a:xfrm>
            <a:prstGeom prst="rect">
              <a:avLst/>
            </a:prstGeom>
          </p:spPr>
        </p:pic>
        <p:sp>
          <p:nvSpPr>
            <p:cNvPr id="39" name="Rectangle 38"/>
            <p:cNvSpPr/>
            <p:nvPr/>
          </p:nvSpPr>
          <p:spPr bwMode="auto">
            <a:xfrm>
              <a:off x="6737951" y="2732088"/>
              <a:ext cx="3544295" cy="187153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Analytics &amp; IoT</a:t>
              </a:r>
            </a:p>
          </p:txBody>
        </p:sp>
        <p:grpSp>
          <p:nvGrpSpPr>
            <p:cNvPr id="381" name="Group 380"/>
            <p:cNvGrpSpPr/>
            <p:nvPr/>
          </p:nvGrpSpPr>
          <p:grpSpPr>
            <a:xfrm>
              <a:off x="6987800" y="3129255"/>
              <a:ext cx="1011681" cy="347362"/>
              <a:chOff x="6105768" y="3646317"/>
              <a:chExt cx="1011681" cy="347362"/>
            </a:xfrm>
          </p:grpSpPr>
          <p:sp>
            <p:nvSpPr>
              <p:cNvPr id="181" name="TextBox 180"/>
              <p:cNvSpPr txBox="1"/>
              <p:nvPr/>
            </p:nvSpPr>
            <p:spPr>
              <a:xfrm>
                <a:off x="6458293" y="3692574"/>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6105768" y="3646317"/>
                <a:ext cx="296813" cy="296813"/>
              </a:xfrm>
              <a:prstGeom prst="rect">
                <a:avLst/>
              </a:prstGeom>
            </p:spPr>
          </p:pic>
        </p:grpSp>
        <p:grpSp>
          <p:nvGrpSpPr>
            <p:cNvPr id="382" name="Group 381"/>
            <p:cNvGrpSpPr/>
            <p:nvPr/>
          </p:nvGrpSpPr>
          <p:grpSpPr>
            <a:xfrm>
              <a:off x="8114677" y="3152375"/>
              <a:ext cx="951185" cy="301105"/>
              <a:chOff x="7232645" y="3669437"/>
              <a:chExt cx="951185" cy="301105"/>
            </a:xfrm>
          </p:grpSpPr>
          <p:sp>
            <p:nvSpPr>
              <p:cNvPr id="183" name="TextBox 182"/>
              <p:cNvSpPr txBox="1"/>
              <p:nvPr/>
            </p:nvSpPr>
            <p:spPr>
              <a:xfrm>
                <a:off x="7524674" y="3669437"/>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7232645" y="3690593"/>
                <a:ext cx="248544" cy="248544"/>
              </a:xfrm>
              <a:prstGeom prst="rect">
                <a:avLst/>
              </a:prstGeom>
            </p:spPr>
          </p:pic>
        </p:grpSp>
        <p:grpSp>
          <p:nvGrpSpPr>
            <p:cNvPr id="7" name="Group 6"/>
            <p:cNvGrpSpPr/>
            <p:nvPr/>
          </p:nvGrpSpPr>
          <p:grpSpPr>
            <a:xfrm>
              <a:off x="9140913" y="3139845"/>
              <a:ext cx="1023498" cy="381983"/>
              <a:chOff x="9140310" y="3216198"/>
              <a:chExt cx="1023498" cy="381983"/>
            </a:xfrm>
          </p:grpSpPr>
          <p:sp>
            <p:nvSpPr>
              <p:cNvPr id="185" name="TextBox 184"/>
              <p:cNvSpPr txBox="1"/>
              <p:nvPr/>
            </p:nvSpPr>
            <p:spPr>
              <a:xfrm>
                <a:off x="9504652" y="3297076"/>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 Analytics</a:t>
                </a:r>
              </a:p>
            </p:txBody>
          </p:sp>
          <p:pic>
            <p:nvPicPr>
              <p:cNvPr id="186" name="Picture 185"/>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140310" y="3216198"/>
                <a:ext cx="310547" cy="310546"/>
              </a:xfrm>
              <a:prstGeom prst="rect">
                <a:avLst/>
              </a:prstGeom>
            </p:spPr>
          </p:pic>
        </p:grpSp>
        <p:grpSp>
          <p:nvGrpSpPr>
            <p:cNvPr id="14" name="Group 13"/>
            <p:cNvGrpSpPr/>
            <p:nvPr/>
          </p:nvGrpSpPr>
          <p:grpSpPr>
            <a:xfrm>
              <a:off x="8573555" y="4060780"/>
              <a:ext cx="1002965" cy="334571"/>
              <a:chOff x="8315777" y="4194283"/>
              <a:chExt cx="1002965" cy="334571"/>
            </a:xfrm>
          </p:grpSpPr>
          <p:sp>
            <p:nvSpPr>
              <p:cNvPr id="187" name="TextBox 186"/>
              <p:cNvSpPr txBox="1"/>
              <p:nvPr/>
            </p:nvSpPr>
            <p:spPr>
              <a:xfrm>
                <a:off x="8659586" y="4227749"/>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8315777" y="4194283"/>
                <a:ext cx="302121" cy="302121"/>
              </a:xfrm>
              <a:prstGeom prst="rect">
                <a:avLst/>
              </a:prstGeom>
            </p:spPr>
          </p:pic>
        </p:grpSp>
        <p:grpSp>
          <p:nvGrpSpPr>
            <p:cNvPr id="385" name="Group 384"/>
            <p:cNvGrpSpPr/>
            <p:nvPr/>
          </p:nvGrpSpPr>
          <p:grpSpPr>
            <a:xfrm>
              <a:off x="7727905" y="4089194"/>
              <a:ext cx="1005670" cy="327678"/>
              <a:chOff x="6588698" y="4663406"/>
              <a:chExt cx="1005670" cy="327678"/>
            </a:xfrm>
          </p:grpSpPr>
          <p:sp>
            <p:nvSpPr>
              <p:cNvPr id="189" name="TextBox 188"/>
              <p:cNvSpPr txBox="1"/>
              <p:nvPr/>
            </p:nvSpPr>
            <p:spPr>
              <a:xfrm>
                <a:off x="6935212" y="4689979"/>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588698" y="4663406"/>
                <a:ext cx="296417" cy="296417"/>
              </a:xfrm>
              <a:prstGeom prst="rect">
                <a:avLst/>
              </a:prstGeom>
            </p:spPr>
          </p:pic>
        </p:grpSp>
        <p:sp>
          <p:nvSpPr>
            <p:cNvPr id="251" name="TextBox 250"/>
            <p:cNvSpPr txBox="1"/>
            <p:nvPr/>
          </p:nvSpPr>
          <p:spPr>
            <a:xfrm>
              <a:off x="8407314" y="3587036"/>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Lake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 Service</a:t>
              </a:r>
            </a:p>
          </p:txBody>
        </p:sp>
        <p:grpSp>
          <p:nvGrpSpPr>
            <p:cNvPr id="255" name="Group 254"/>
            <p:cNvGrpSpPr/>
            <p:nvPr/>
          </p:nvGrpSpPr>
          <p:grpSpPr>
            <a:xfrm>
              <a:off x="6867125" y="4074625"/>
              <a:ext cx="737589" cy="366384"/>
              <a:chOff x="6514097" y="4074778"/>
              <a:chExt cx="737589" cy="366384"/>
            </a:xfrm>
          </p:grpSpPr>
          <p:pic>
            <p:nvPicPr>
              <p:cNvPr id="6" name="Picture 5"/>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6514097" y="4074778"/>
                <a:ext cx="309231" cy="309231"/>
              </a:xfrm>
              <a:prstGeom prst="rect">
                <a:avLst/>
              </a:prstGeom>
            </p:spPr>
          </p:pic>
          <p:sp>
            <p:nvSpPr>
              <p:cNvPr id="248" name="TextBox 247"/>
              <p:cNvSpPr txBox="1"/>
              <p:nvPr/>
            </p:nvSpPr>
            <p:spPr>
              <a:xfrm>
                <a:off x="6884835" y="4126981"/>
                <a:ext cx="366851" cy="314181"/>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IoT</a:t>
                </a: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7084956" y="3545180"/>
              <a:ext cx="856129" cy="349612"/>
              <a:chOff x="7055778" y="3545333"/>
              <a:chExt cx="856129" cy="349612"/>
            </a:xfrm>
          </p:grpSpPr>
          <p:sp>
            <p:nvSpPr>
              <p:cNvPr id="260" name="TextBox 259"/>
              <p:cNvSpPr txBox="1"/>
              <p:nvPr/>
            </p:nvSpPr>
            <p:spPr>
              <a:xfrm>
                <a:off x="7453378" y="3593840"/>
                <a:ext cx="458529"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055778" y="3545333"/>
                <a:ext cx="325042" cy="325042"/>
              </a:xfrm>
              <a:prstGeom prst="rect">
                <a:avLst/>
              </a:prstGeom>
            </p:spPr>
          </p:pic>
        </p:grpSp>
        <p:sp>
          <p:nvSpPr>
            <p:cNvPr id="75" name="Rectangle 74"/>
            <p:cNvSpPr/>
            <p:nvPr/>
          </p:nvSpPr>
          <p:spPr bwMode="auto">
            <a:xfrm>
              <a:off x="355726" y="195305"/>
              <a:ext cx="1547714" cy="4606421"/>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371" b="1" kern="0" dirty="0">
                  <a:solidFill>
                    <a:srgbClr val="FFFFFF"/>
                  </a:solidFill>
                  <a:latin typeface="Segoe UI"/>
                  <a:ea typeface="Segoe UI" pitchFamily="34" charset="0"/>
                  <a:cs typeface="Segoe UI" pitchFamily="34" charset="0"/>
                </a:rPr>
                <a:t>Security &amp; Management</a:t>
              </a:r>
            </a:p>
          </p:txBody>
        </p:sp>
        <p:sp>
          <p:nvSpPr>
            <p:cNvPr id="193" name="TextBox 192"/>
            <p:cNvSpPr txBox="1"/>
            <p:nvPr/>
          </p:nvSpPr>
          <p:spPr>
            <a:xfrm>
              <a:off x="913458" y="1533993"/>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Active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560032" y="1513668"/>
              <a:ext cx="298103" cy="298102"/>
            </a:xfrm>
            <a:prstGeom prst="rect">
              <a:avLst/>
            </a:prstGeom>
          </p:spPr>
        </p:pic>
        <p:sp>
          <p:nvSpPr>
            <p:cNvPr id="195" name="TextBox 194"/>
            <p:cNvSpPr txBox="1"/>
            <p:nvPr/>
          </p:nvSpPr>
          <p:spPr>
            <a:xfrm>
              <a:off x="875448" y="2353035"/>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560032" y="2343119"/>
              <a:ext cx="288019" cy="288019"/>
            </a:xfrm>
            <a:prstGeom prst="rect">
              <a:avLst/>
            </a:prstGeom>
          </p:spPr>
        </p:pic>
        <p:sp>
          <p:nvSpPr>
            <p:cNvPr id="198" name="TextBox 197"/>
            <p:cNvSpPr txBox="1"/>
            <p:nvPr/>
          </p:nvSpPr>
          <p:spPr>
            <a:xfrm>
              <a:off x="909374" y="2768121"/>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560032" y="2732088"/>
              <a:ext cx="289607" cy="289607"/>
            </a:xfrm>
            <a:prstGeom prst="rect">
              <a:avLst/>
            </a:prstGeom>
          </p:spPr>
        </p:pic>
        <p:sp>
          <p:nvSpPr>
            <p:cNvPr id="200" name="TextBox 199"/>
            <p:cNvSpPr txBox="1"/>
            <p:nvPr/>
          </p:nvSpPr>
          <p:spPr>
            <a:xfrm>
              <a:off x="892453" y="1227967"/>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560032" y="1127965"/>
              <a:ext cx="286236" cy="286236"/>
            </a:xfrm>
            <a:prstGeom prst="rect">
              <a:avLst/>
            </a:prstGeom>
          </p:spPr>
        </p:pic>
        <p:sp>
          <p:nvSpPr>
            <p:cNvPr id="204" name="TextBox 203"/>
            <p:cNvSpPr txBox="1"/>
            <p:nvPr/>
          </p:nvSpPr>
          <p:spPr>
            <a:xfrm>
              <a:off x="907540" y="3568701"/>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560032" y="3509369"/>
              <a:ext cx="235263" cy="261402"/>
            </a:xfrm>
            <a:prstGeom prst="rect">
              <a:avLst/>
            </a:prstGeom>
          </p:spPr>
        </p:pic>
        <p:sp>
          <p:nvSpPr>
            <p:cNvPr id="230" name="TextBox 229"/>
            <p:cNvSpPr txBox="1"/>
            <p:nvPr/>
          </p:nvSpPr>
          <p:spPr>
            <a:xfrm>
              <a:off x="925526" y="3903288"/>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560032" y="3887120"/>
              <a:ext cx="291303" cy="291303"/>
            </a:xfrm>
            <a:prstGeom prst="rect">
              <a:avLst/>
            </a:prstGeom>
          </p:spPr>
        </p:pic>
        <p:pic>
          <p:nvPicPr>
            <p:cNvPr id="413" name="Picture 412"/>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560032" y="4356264"/>
              <a:ext cx="252028" cy="252028"/>
            </a:xfrm>
            <a:prstGeom prst="rect">
              <a:avLst/>
            </a:prstGeom>
          </p:spPr>
        </p:pic>
        <p:sp>
          <p:nvSpPr>
            <p:cNvPr id="414" name="TextBox 413"/>
            <p:cNvSpPr txBox="1"/>
            <p:nvPr/>
          </p:nvSpPr>
          <p:spPr>
            <a:xfrm>
              <a:off x="909264" y="4364403"/>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sp>
          <p:nvSpPr>
            <p:cNvPr id="257" name="TextBox 256"/>
            <p:cNvSpPr txBox="1"/>
            <p:nvPr/>
          </p:nvSpPr>
          <p:spPr>
            <a:xfrm>
              <a:off x="913458" y="1924410"/>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560032" y="1904085"/>
              <a:ext cx="298103" cy="298102"/>
            </a:xfrm>
            <a:prstGeom prst="rect">
              <a:avLst/>
            </a:prstGeom>
          </p:spPr>
        </p:pic>
        <p:pic>
          <p:nvPicPr>
            <p:cNvPr id="262" name="Picture 261"/>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533202" y="3106964"/>
              <a:ext cx="333331" cy="333331"/>
            </a:xfrm>
            <a:prstGeom prst="rect">
              <a:avLst/>
            </a:prstGeom>
          </p:spPr>
        </p:pic>
        <p:sp>
          <p:nvSpPr>
            <p:cNvPr id="263" name="TextBox 262"/>
            <p:cNvSpPr txBox="1"/>
            <p:nvPr/>
          </p:nvSpPr>
          <p:spPr>
            <a:xfrm>
              <a:off x="899562" y="3138796"/>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Scheduler</a:t>
              </a:r>
            </a:p>
          </p:txBody>
        </p:sp>
        <p:sp>
          <p:nvSpPr>
            <p:cNvPr id="264" name="TextBox 263"/>
            <p:cNvSpPr txBox="1"/>
            <p:nvPr/>
          </p:nvSpPr>
          <p:spPr>
            <a:xfrm>
              <a:off x="6052533" y="3814796"/>
              <a:ext cx="541197" cy="250025"/>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Xamarin</a:t>
              </a:r>
            </a:p>
          </p:txBody>
        </p:sp>
        <p:pic>
          <p:nvPicPr>
            <p:cNvPr id="252" name="Picture 25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5642147" y="3678074"/>
              <a:ext cx="418091" cy="418091"/>
            </a:xfrm>
            <a:prstGeom prst="rect">
              <a:avLst/>
            </a:prstGeom>
          </p:spPr>
        </p:pic>
        <p:sp>
          <p:nvSpPr>
            <p:cNvPr id="265" name="TextBox 264"/>
            <p:cNvSpPr txBox="1"/>
            <p:nvPr/>
          </p:nvSpPr>
          <p:spPr>
            <a:xfrm>
              <a:off x="6021827" y="4211841"/>
              <a:ext cx="541197" cy="250025"/>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HockeyApp</a:t>
              </a:r>
            </a:p>
          </p:txBody>
        </p:sp>
        <p:pic>
          <p:nvPicPr>
            <p:cNvPr id="2050" name="Picture 2" descr="https://wmpdatastorage.blob.core.windows.net/logos/6c752373-c0f2-464a-94e0-6c88e0554313">
              <a:hlinkClick r:id="rId49"/>
            </p:cNvPr>
            <p:cNvPicPr>
              <a:picLocks noChangeAspect="1" noChangeArrowheads="1"/>
            </p:cNvPicPr>
            <p:nvPr/>
          </p:nvPicPr>
          <p:blipFill>
            <a:blip r:embed="rId50" cstate="print">
              <a:biLevel thresh="25000"/>
              <a:extLst>
                <a:ext uri="{28A0092B-C50C-407E-A947-70E740481C1C}">
                  <a14:useLocalDpi xmlns:a14="http://schemas.microsoft.com/office/drawing/2010/main" val="0"/>
                </a:ext>
              </a:extLst>
            </a:blip>
            <a:srcRect/>
            <a:stretch>
              <a:fillRect/>
            </a:stretch>
          </p:blipFill>
          <p:spPr bwMode="auto">
            <a:xfrm>
              <a:off x="5587546" y="4046683"/>
              <a:ext cx="466775" cy="4667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microsoft.com/svghandler/power-bi-embedded?width=600&amp;height=315">
              <a:hlinkClick r:id="rId51"/>
            </p:cNvPr>
            <p:cNvPicPr>
              <a:picLocks noChangeAspect="1" noChangeArrowheads="1"/>
            </p:cNvPicPr>
            <p:nvPr/>
          </p:nvPicPr>
          <p:blipFill>
            <a:blip r:embed="rId52" cstate="print">
              <a:biLevel thresh="25000"/>
              <a:extLst>
                <a:ext uri="{28A0092B-C50C-407E-A947-70E740481C1C}">
                  <a14:useLocalDpi xmlns:a14="http://schemas.microsoft.com/office/drawing/2010/main" val="0"/>
                </a:ext>
              </a:extLst>
            </a:blip>
            <a:srcRect/>
            <a:stretch>
              <a:fillRect/>
            </a:stretch>
          </p:blipFill>
          <p:spPr bwMode="auto">
            <a:xfrm>
              <a:off x="9201111" y="4065809"/>
              <a:ext cx="592900" cy="311272"/>
            </a:xfrm>
            <a:prstGeom prst="rect">
              <a:avLst/>
            </a:prstGeom>
            <a:noFill/>
            <a:extLst>
              <a:ext uri="{909E8E84-426E-40DD-AFC4-6F175D3DCCD1}">
                <a14:hiddenFill xmlns:a14="http://schemas.microsoft.com/office/drawing/2010/main">
                  <a:solidFill>
                    <a:srgbClr val="FFFFFF"/>
                  </a:solidFill>
                </a14:hiddenFill>
              </a:ext>
            </a:extLst>
          </p:spPr>
        </p:pic>
        <p:sp>
          <p:nvSpPr>
            <p:cNvPr id="267" name="TextBox 266"/>
            <p:cNvSpPr txBox="1"/>
            <p:nvPr/>
          </p:nvSpPr>
          <p:spPr>
            <a:xfrm>
              <a:off x="9726992" y="4082922"/>
              <a:ext cx="659156" cy="258458"/>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Power BI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Embedded</a:t>
              </a:r>
            </a:p>
          </p:txBody>
        </p:sp>
        <p:sp>
          <p:nvSpPr>
            <p:cNvPr id="276" name="Down Arrow 275"/>
            <p:cNvSpPr/>
            <p:nvPr/>
          </p:nvSpPr>
          <p:spPr bwMode="auto">
            <a:xfrm rot="16200000">
              <a:off x="7176430" y="3713022"/>
              <a:ext cx="71376" cy="111044"/>
            </a:xfrm>
            <a:prstGeom prst="downArrow">
              <a:avLst>
                <a:gd name="adj1" fmla="val 32235"/>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pic>
          <p:nvPicPr>
            <p:cNvPr id="281" name="Picture 280"/>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6916030" y="1413701"/>
              <a:ext cx="267771" cy="267771"/>
            </a:xfrm>
            <a:prstGeom prst="rect">
              <a:avLst/>
            </a:prstGeom>
          </p:spPr>
        </p:pic>
        <p:sp>
          <p:nvSpPr>
            <p:cNvPr id="282" name="TextBox 281"/>
            <p:cNvSpPr txBox="1"/>
            <p:nvPr/>
          </p:nvSpPr>
          <p:spPr>
            <a:xfrm>
              <a:off x="7253945" y="1421267"/>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Server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Stretch Database</a:t>
              </a:r>
            </a:p>
          </p:txBody>
        </p:sp>
        <p:pic>
          <p:nvPicPr>
            <p:cNvPr id="286" name="Picture 285"/>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5646464" y="3283036"/>
              <a:ext cx="308210" cy="308210"/>
            </a:xfrm>
            <a:prstGeom prst="rect">
              <a:avLst/>
            </a:prstGeom>
          </p:spPr>
        </p:pic>
        <p:sp>
          <p:nvSpPr>
            <p:cNvPr id="287" name="TextBox 286"/>
            <p:cNvSpPr txBox="1"/>
            <p:nvPr/>
          </p:nvSpPr>
          <p:spPr>
            <a:xfrm>
              <a:off x="6024991" y="3297829"/>
              <a:ext cx="659156" cy="26163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sp>
          <p:nvSpPr>
            <p:cNvPr id="288" name="TextBox 287"/>
            <p:cNvSpPr txBox="1"/>
            <p:nvPr/>
          </p:nvSpPr>
          <p:spPr>
            <a:xfrm>
              <a:off x="5775896" y="2425833"/>
              <a:ext cx="659156" cy="26163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Functions</a:t>
              </a:r>
            </a:p>
          </p:txBody>
        </p:sp>
        <p:sp>
          <p:nvSpPr>
            <p:cNvPr id="289" name="Rectangle 288"/>
            <p:cNvSpPr/>
            <p:nvPr/>
          </p:nvSpPr>
          <p:spPr bwMode="auto">
            <a:xfrm>
              <a:off x="6747589" y="1982298"/>
              <a:ext cx="3545532" cy="61476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Intelligence</a:t>
              </a:r>
            </a:p>
          </p:txBody>
        </p:sp>
        <p:pic>
          <p:nvPicPr>
            <p:cNvPr id="64" name="Picture 63"/>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6868462" y="2235618"/>
              <a:ext cx="345173" cy="345173"/>
            </a:xfrm>
            <a:prstGeom prst="rect">
              <a:avLst/>
            </a:prstGeom>
          </p:spPr>
        </p:pic>
        <p:sp>
          <p:nvSpPr>
            <p:cNvPr id="290" name="TextBox 289"/>
            <p:cNvSpPr txBox="1"/>
            <p:nvPr/>
          </p:nvSpPr>
          <p:spPr>
            <a:xfrm>
              <a:off x="7296810" y="2366948"/>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Cognitive Services</a:t>
              </a:r>
            </a:p>
          </p:txBody>
        </p:sp>
        <p:pic>
          <p:nvPicPr>
            <p:cNvPr id="65" name="Picture 64"/>
            <p:cNvPicPr>
              <a:picLocks noChangeAspect="1"/>
            </p:cNvPicPr>
            <p:nvPr/>
          </p:nvPicPr>
          <p:blipFill>
            <a:blip r:embed="rId56" cstate="print">
              <a:clrChange>
                <a:clrFrom>
                  <a:srgbClr val="0078D7"/>
                </a:clrFrom>
                <a:clrTo>
                  <a:srgbClr val="0078D7">
                    <a:alpha val="0"/>
                  </a:srgbClr>
                </a:clrTo>
              </a:clrChange>
              <a:extLst>
                <a:ext uri="{28A0092B-C50C-407E-A947-70E740481C1C}">
                  <a14:useLocalDpi xmlns:a14="http://schemas.microsoft.com/office/drawing/2010/main" val="0"/>
                </a:ext>
              </a:extLst>
            </a:blip>
            <a:stretch>
              <a:fillRect/>
            </a:stretch>
          </p:blipFill>
          <p:spPr>
            <a:xfrm flipH="1">
              <a:off x="8197083" y="2248269"/>
              <a:ext cx="380870" cy="380870"/>
            </a:xfrm>
            <a:prstGeom prst="rect">
              <a:avLst/>
            </a:prstGeom>
          </p:spPr>
        </p:pic>
        <p:sp>
          <p:nvSpPr>
            <p:cNvPr id="291" name="TextBox 290"/>
            <p:cNvSpPr txBox="1"/>
            <p:nvPr/>
          </p:nvSpPr>
          <p:spPr>
            <a:xfrm>
              <a:off x="8565876" y="2366948"/>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Bot Framework</a:t>
              </a:r>
            </a:p>
          </p:txBody>
        </p:sp>
        <p:pic>
          <p:nvPicPr>
            <p:cNvPr id="67" name="Picture 66"/>
            <p:cNvPicPr>
              <a:picLocks noChangeAspect="1"/>
            </p:cNvPicPr>
            <p:nvPr/>
          </p:nvPicPr>
          <p:blipFill>
            <a:blip r:embed="rId57" cstate="print">
              <a:biLevel thresh="50000"/>
              <a:extLst>
                <a:ext uri="{28A0092B-C50C-407E-A947-70E740481C1C}">
                  <a14:useLocalDpi xmlns:a14="http://schemas.microsoft.com/office/drawing/2010/main" val="0"/>
                </a:ext>
              </a:extLst>
            </a:blip>
            <a:stretch>
              <a:fillRect/>
            </a:stretch>
          </p:blipFill>
          <p:spPr>
            <a:xfrm>
              <a:off x="9367578" y="2339737"/>
              <a:ext cx="217641" cy="217641"/>
            </a:xfrm>
            <a:prstGeom prst="rect">
              <a:avLst/>
            </a:prstGeom>
          </p:spPr>
        </p:pic>
        <p:sp>
          <p:nvSpPr>
            <p:cNvPr id="292" name="TextBox 291"/>
            <p:cNvSpPr txBox="1"/>
            <p:nvPr/>
          </p:nvSpPr>
          <p:spPr>
            <a:xfrm>
              <a:off x="9662001" y="2364193"/>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Cortana</a:t>
              </a:r>
            </a:p>
          </p:txBody>
        </p:sp>
        <p:pic>
          <p:nvPicPr>
            <p:cNvPr id="70" name="Picture 69"/>
            <p:cNvPicPr>
              <a:picLocks noChangeAspect="1"/>
            </p:cNvPicPr>
            <p:nvPr/>
          </p:nvPicPr>
          <p:blipFill>
            <a:blip r:embed="rId58" cstate="print">
              <a:biLevel thresh="25000"/>
              <a:extLst>
                <a:ext uri="{28A0092B-C50C-407E-A947-70E740481C1C}">
                  <a14:useLocalDpi xmlns:a14="http://schemas.microsoft.com/office/drawing/2010/main" val="0"/>
                </a:ext>
              </a:extLst>
            </a:blip>
            <a:stretch>
              <a:fillRect/>
            </a:stretch>
          </p:blipFill>
          <p:spPr>
            <a:xfrm>
              <a:off x="556596" y="807846"/>
              <a:ext cx="301539" cy="301539"/>
            </a:xfrm>
            <a:prstGeom prst="rect">
              <a:avLst/>
            </a:prstGeom>
          </p:spPr>
        </p:pic>
        <p:sp>
          <p:nvSpPr>
            <p:cNvPr id="295" name="TextBox 294"/>
            <p:cNvSpPr txBox="1"/>
            <p:nvPr/>
          </p:nvSpPr>
          <p:spPr>
            <a:xfrm>
              <a:off x="894332" y="902036"/>
              <a:ext cx="659156" cy="301106"/>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Security Center</a:t>
              </a:r>
            </a:p>
          </p:txBody>
        </p:sp>
        <p:pic>
          <p:nvPicPr>
            <p:cNvPr id="66" name="Picture 65"/>
            <p:cNvPicPr>
              <a:picLocks noChangeAspect="1"/>
            </p:cNvPicPr>
            <p:nvPr/>
          </p:nvPicPr>
          <p:blipFill>
            <a:blip r:embed="rId59" cstate="print">
              <a:biLevel thresh="25000"/>
              <a:extLst>
                <a:ext uri="{28A0092B-C50C-407E-A947-70E740481C1C}">
                  <a14:useLocalDpi xmlns:a14="http://schemas.microsoft.com/office/drawing/2010/main" val="0"/>
                </a:ext>
              </a:extLst>
            </a:blip>
            <a:stretch>
              <a:fillRect/>
            </a:stretch>
          </p:blipFill>
          <p:spPr>
            <a:xfrm>
              <a:off x="2135148" y="3345921"/>
              <a:ext cx="365829" cy="365829"/>
            </a:xfrm>
            <a:prstGeom prst="rect">
              <a:avLst/>
            </a:prstGeom>
          </p:spPr>
        </p:pic>
        <p:sp>
          <p:nvSpPr>
            <p:cNvPr id="285" name="TextBox 284"/>
            <p:cNvSpPr txBox="1"/>
            <p:nvPr/>
          </p:nvSpPr>
          <p:spPr>
            <a:xfrm>
              <a:off x="2594954" y="3429746"/>
              <a:ext cx="659156" cy="30110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Container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p:txBody>
        </p:sp>
        <p:pic>
          <p:nvPicPr>
            <p:cNvPr id="74" name="Picture 73"/>
            <p:cNvPicPr>
              <a:picLocks noChangeAspect="1"/>
            </p:cNvPicPr>
            <p:nvPr/>
          </p:nvPicPr>
          <p:blipFill>
            <a:blip r:embed="rId60">
              <a:clrChange>
                <a:clrFrom>
                  <a:srgbClr val="FFFFFF"/>
                </a:clrFrom>
                <a:clrTo>
                  <a:srgbClr val="FFFFFF">
                    <a:alpha val="0"/>
                  </a:srgbClr>
                </a:clrTo>
              </a:clrChange>
              <a:biLevel thresh="25000"/>
            </a:blip>
            <a:stretch>
              <a:fillRect/>
            </a:stretch>
          </p:blipFill>
          <p:spPr>
            <a:xfrm>
              <a:off x="5177357" y="2363785"/>
              <a:ext cx="598080" cy="361340"/>
            </a:xfrm>
            <a:prstGeom prst="rect">
              <a:avLst/>
            </a:prstGeom>
          </p:spPr>
        </p:pic>
        <p:sp>
          <p:nvSpPr>
            <p:cNvPr id="293" name="Rectangle 292"/>
            <p:cNvSpPr/>
            <p:nvPr/>
          </p:nvSpPr>
          <p:spPr bwMode="auto">
            <a:xfrm>
              <a:off x="3700635" y="5285811"/>
              <a:ext cx="719442" cy="363427"/>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Queues</a:t>
              </a:r>
            </a:p>
          </p:txBody>
        </p:sp>
        <p:pic>
          <p:nvPicPr>
            <p:cNvPr id="294" name="Picture 293" descr="Storage blob.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712294" y="5272537"/>
              <a:ext cx="247169" cy="247170"/>
            </a:xfrm>
            <a:prstGeom prst="rect">
              <a:avLst/>
            </a:prstGeom>
          </p:spPr>
        </p:pic>
        <p:pic>
          <p:nvPicPr>
            <p:cNvPr id="80" name="Picture 79"/>
            <p:cNvPicPr>
              <a:picLocks noChangeAspect="1"/>
            </p:cNvPicPr>
            <p:nvPr/>
          </p:nvPicPr>
          <p:blipFill>
            <a:blip r:embed="rId61" cstate="print">
              <a:biLevel thresh="25000"/>
              <a:extLst>
                <a:ext uri="{28A0092B-C50C-407E-A947-70E740481C1C}">
                  <a14:useLocalDpi xmlns:a14="http://schemas.microsoft.com/office/drawing/2010/main" val="0"/>
                </a:ext>
              </a:extLst>
            </a:blip>
            <a:stretch>
              <a:fillRect/>
            </a:stretch>
          </p:blipFill>
          <p:spPr>
            <a:xfrm>
              <a:off x="3247745" y="3373934"/>
              <a:ext cx="341082" cy="341082"/>
            </a:xfrm>
            <a:prstGeom prst="rect">
              <a:avLst/>
            </a:prstGeom>
          </p:spPr>
        </p:pic>
        <p:sp>
          <p:nvSpPr>
            <p:cNvPr id="299" name="TextBox 298"/>
            <p:cNvSpPr txBox="1"/>
            <p:nvPr/>
          </p:nvSpPr>
          <p:spPr>
            <a:xfrm>
              <a:off x="3660077" y="3390851"/>
              <a:ext cx="659156" cy="301106"/>
            </a:xfrm>
            <a:prstGeom prst="rect">
              <a:avLst/>
            </a:prstGeom>
            <a:noFill/>
            <a:ln>
              <a:noFill/>
            </a:ln>
          </p:spPr>
          <p:txBody>
            <a:bodyPr wrap="none" lIns="0" tIns="27417" rIns="0" bIns="0" rtlCol="0" anchor="t">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Scale Sets</a:t>
              </a:r>
            </a:p>
          </p:txBody>
        </p:sp>
        <p:sp>
          <p:nvSpPr>
            <p:cNvPr id="302" name="TextBox 301"/>
            <p:cNvSpPr txBox="1"/>
            <p:nvPr/>
          </p:nvSpPr>
          <p:spPr>
            <a:xfrm>
              <a:off x="9491114" y="3657793"/>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Lake Store</a:t>
              </a:r>
            </a:p>
          </p:txBody>
        </p:sp>
        <p:sp>
          <p:nvSpPr>
            <p:cNvPr id="306" name="Rectangle 305"/>
            <p:cNvSpPr/>
            <p:nvPr/>
          </p:nvSpPr>
          <p:spPr bwMode="auto">
            <a:xfrm>
              <a:off x="2779051" y="4293019"/>
              <a:ext cx="1273355" cy="2629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4" rIns="0" bIns="140589" numCol="1" spcCol="0" rtlCol="0" fromWordArt="0" anchor="t" anchorCtr="0" forceAA="0" compatLnSpc="1">
              <a:prstTxWarp prst="textNoShape">
                <a:avLst/>
              </a:prstTxWarp>
              <a:noAutofit/>
            </a:bodyPr>
            <a:lstStyle/>
            <a:p>
              <a:pPr defTabSz="895751"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Dev/Test Lab</a:t>
              </a:r>
            </a:p>
          </p:txBody>
        </p:sp>
        <p:pic>
          <p:nvPicPr>
            <p:cNvPr id="83" name="Picture 82"/>
            <p:cNvPicPr>
              <a:picLocks noChangeAspect="1"/>
            </p:cNvPicPr>
            <p:nvPr/>
          </p:nvPicPr>
          <p:blipFill>
            <a:blip r:embed="rId62" cstate="print">
              <a:biLevel thresh="25000"/>
              <a:extLst>
                <a:ext uri="{28A0092B-C50C-407E-A947-70E740481C1C}">
                  <a14:useLocalDpi xmlns:a14="http://schemas.microsoft.com/office/drawing/2010/main" val="0"/>
                </a:ext>
              </a:extLst>
            </a:blip>
            <a:stretch>
              <a:fillRect/>
            </a:stretch>
          </p:blipFill>
          <p:spPr>
            <a:xfrm>
              <a:off x="2823503" y="4271376"/>
              <a:ext cx="209430" cy="209430"/>
            </a:xfrm>
            <a:prstGeom prst="rect">
              <a:avLst/>
            </a:prstGeom>
          </p:spPr>
        </p:pic>
        <p:sp>
          <p:nvSpPr>
            <p:cNvPr id="303" name="Rectangle 302"/>
            <p:cNvSpPr/>
            <p:nvPr/>
          </p:nvSpPr>
          <p:spPr bwMode="auto">
            <a:xfrm>
              <a:off x="2015791" y="1473072"/>
              <a:ext cx="2291970"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Integration</a:t>
              </a:r>
            </a:p>
          </p:txBody>
        </p:sp>
        <p:grpSp>
          <p:nvGrpSpPr>
            <p:cNvPr id="307" name="Group 306"/>
            <p:cNvGrpSpPr/>
            <p:nvPr/>
          </p:nvGrpSpPr>
          <p:grpSpPr>
            <a:xfrm>
              <a:off x="3197734" y="1883910"/>
              <a:ext cx="1005586" cy="311924"/>
              <a:chOff x="4508812" y="2773724"/>
              <a:chExt cx="1005586" cy="311924"/>
            </a:xfrm>
          </p:grpSpPr>
          <p:sp>
            <p:nvSpPr>
              <p:cNvPr id="308" name="TextBox 307"/>
              <p:cNvSpPr txBox="1"/>
              <p:nvPr/>
            </p:nvSpPr>
            <p:spPr>
              <a:xfrm>
                <a:off x="4855242" y="2784543"/>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309" name="Picture 308" descr="BizTalk Services.png"/>
              <p:cNvPicPr>
                <a:picLocks noChangeAspect="1"/>
              </p:cNvPicPr>
              <p:nvPr/>
            </p:nvPicPr>
            <p:blipFill>
              <a:blip r:embed="rId63"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10" name="Group 309"/>
            <p:cNvGrpSpPr/>
            <p:nvPr/>
          </p:nvGrpSpPr>
          <p:grpSpPr>
            <a:xfrm>
              <a:off x="3206082" y="2416319"/>
              <a:ext cx="998427" cy="323766"/>
              <a:chOff x="4517160" y="3306133"/>
              <a:chExt cx="998427" cy="323766"/>
            </a:xfrm>
          </p:grpSpPr>
          <p:sp>
            <p:nvSpPr>
              <p:cNvPr id="311" name="TextBox 310"/>
              <p:cNvSpPr txBox="1"/>
              <p:nvPr/>
            </p:nvSpPr>
            <p:spPr>
              <a:xfrm>
                <a:off x="4856431" y="3328794"/>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312" name="Picture 311" descr="Service Bus.png"/>
              <p:cNvPicPr>
                <a:picLocks noChangeAspect="1"/>
              </p:cNvPicPr>
              <p:nvPr/>
            </p:nvPicPr>
            <p:blipFill>
              <a:blip r:embed="rId64"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pic>
          <p:nvPicPr>
            <p:cNvPr id="313" name="Picture 312"/>
            <p:cNvPicPr>
              <a:picLocks noChangeAspect="1"/>
            </p:cNvPicPr>
            <p:nvPr/>
          </p:nvPicPr>
          <p:blipFill>
            <a:blip r:embed="rId65" cstate="print">
              <a:biLevel thresh="25000"/>
              <a:extLst>
                <a:ext uri="{28A0092B-C50C-407E-A947-70E740481C1C}">
                  <a14:useLocalDpi xmlns:a14="http://schemas.microsoft.com/office/drawing/2010/main" val="0"/>
                </a:ext>
              </a:extLst>
            </a:blip>
            <a:stretch>
              <a:fillRect/>
            </a:stretch>
          </p:blipFill>
          <p:spPr>
            <a:xfrm>
              <a:off x="2172194" y="2360661"/>
              <a:ext cx="242794" cy="242794"/>
            </a:xfrm>
            <a:prstGeom prst="rect">
              <a:avLst/>
            </a:prstGeom>
          </p:spPr>
        </p:pic>
        <p:sp>
          <p:nvSpPr>
            <p:cNvPr id="314" name="TextBox 313"/>
            <p:cNvSpPr txBox="1"/>
            <p:nvPr/>
          </p:nvSpPr>
          <p:spPr>
            <a:xfrm>
              <a:off x="2489221" y="2303545"/>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315" name="Picture 314"/>
            <p:cNvPicPr>
              <a:picLocks noChangeAspect="1"/>
            </p:cNvPicPr>
            <p:nvPr/>
          </p:nvPicPr>
          <p:blipFill>
            <a:blip r:embed="rId66" cstate="print">
              <a:biLevel thresh="25000"/>
              <a:extLst>
                <a:ext uri="{28A0092B-C50C-407E-A947-70E740481C1C}">
                  <a14:useLocalDpi xmlns:a14="http://schemas.microsoft.com/office/drawing/2010/main" val="0"/>
                </a:ext>
              </a:extLst>
            </a:blip>
            <a:stretch>
              <a:fillRect/>
            </a:stretch>
          </p:blipFill>
          <p:spPr>
            <a:xfrm>
              <a:off x="2047234" y="1902377"/>
              <a:ext cx="315892" cy="315892"/>
            </a:xfrm>
            <a:prstGeom prst="rect">
              <a:avLst/>
            </a:prstGeom>
          </p:spPr>
        </p:pic>
        <p:sp>
          <p:nvSpPr>
            <p:cNvPr id="316" name="TextBox 315"/>
            <p:cNvSpPr txBox="1"/>
            <p:nvPr/>
          </p:nvSpPr>
          <p:spPr>
            <a:xfrm>
              <a:off x="2418416" y="1896980"/>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 </a:t>
              </a:r>
            </a:p>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sp>
          <p:nvSpPr>
            <p:cNvPr id="319" name="Rectangle 318"/>
            <p:cNvSpPr/>
            <p:nvPr/>
          </p:nvSpPr>
          <p:spPr bwMode="auto">
            <a:xfrm>
              <a:off x="2013863" y="532203"/>
              <a:ext cx="229389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30" tIns="140589" rIns="89630" bIns="140589" numCol="1" spcCol="0" rtlCol="0" fromWordArt="0" anchor="t" anchorCtr="0" forceAA="0" compatLnSpc="1">
              <a:prstTxWarp prst="textNoShape">
                <a:avLst/>
              </a:prstTxWarp>
              <a:noAutofit/>
            </a:bodyPr>
            <a:lstStyle/>
            <a:p>
              <a:pPr algn="ctr" defTabSz="895751"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Media &amp; CDN</a:t>
              </a:r>
            </a:p>
          </p:txBody>
        </p:sp>
        <p:grpSp>
          <p:nvGrpSpPr>
            <p:cNvPr id="320" name="Group 319"/>
            <p:cNvGrpSpPr/>
            <p:nvPr/>
          </p:nvGrpSpPr>
          <p:grpSpPr>
            <a:xfrm>
              <a:off x="3540741" y="925340"/>
              <a:ext cx="985876" cy="310428"/>
              <a:chOff x="4094213" y="3729530"/>
              <a:chExt cx="985876" cy="310428"/>
            </a:xfrm>
          </p:grpSpPr>
          <p:sp>
            <p:nvSpPr>
              <p:cNvPr id="321" name="TextBox 320"/>
              <p:cNvSpPr txBox="1"/>
              <p:nvPr/>
            </p:nvSpPr>
            <p:spPr>
              <a:xfrm>
                <a:off x="4420933" y="3729530"/>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5"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Content </a:t>
                </a:r>
                <a:br>
                  <a:rPr lang="en-US" sz="755"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br>
                <a:r>
                  <a:rPr lang="en-US" sz="755"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Delivery</a:t>
                </a:r>
              </a:p>
              <a:p>
                <a:pPr defTabSz="913775" eaLnBrk="0" fontAlgn="base" hangingPunct="0">
                  <a:lnSpc>
                    <a:spcPts val="800"/>
                  </a:lnSpc>
                  <a:spcBef>
                    <a:spcPct val="0"/>
                  </a:spcBef>
                  <a:spcAft>
                    <a:spcPct val="0"/>
                  </a:spcAft>
                </a:pPr>
                <a:r>
                  <a:rPr lang="en-US" sz="755"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Network</a:t>
                </a:r>
              </a:p>
            </p:txBody>
          </p:sp>
          <p:pic>
            <p:nvPicPr>
              <p:cNvPr id="322" name="Picture 321" descr="Content Delivery Network (CDN).png"/>
              <p:cNvPicPr>
                <a:picLocks noChangeAspect="1"/>
              </p:cNvPicPr>
              <p:nvPr/>
            </p:nvPicPr>
            <p:blipFill>
              <a:blip r:embed="rId67" cstate="print">
                <a:biLevel thresh="25000"/>
                <a:extLst>
                  <a:ext uri="{28A0092B-C50C-407E-A947-70E740481C1C}">
                    <a14:useLocalDpi xmlns:a14="http://schemas.microsoft.com/office/drawing/2010/main" val="0"/>
                  </a:ext>
                </a:extLst>
              </a:blip>
              <a:stretch>
                <a:fillRect/>
              </a:stretch>
            </p:blipFill>
            <p:spPr>
              <a:xfrm>
                <a:off x="4094213" y="3743791"/>
                <a:ext cx="296167" cy="296167"/>
              </a:xfrm>
              <a:prstGeom prst="rect">
                <a:avLst/>
              </a:prstGeom>
            </p:spPr>
          </p:pic>
        </p:grpSp>
        <p:grpSp>
          <p:nvGrpSpPr>
            <p:cNvPr id="323" name="Group 322"/>
            <p:cNvGrpSpPr/>
            <p:nvPr/>
          </p:nvGrpSpPr>
          <p:grpSpPr>
            <a:xfrm>
              <a:off x="2042318" y="943855"/>
              <a:ext cx="997180" cy="301105"/>
              <a:chOff x="2770452" y="3748045"/>
              <a:chExt cx="997180" cy="301105"/>
            </a:xfrm>
          </p:grpSpPr>
          <p:sp>
            <p:nvSpPr>
              <p:cNvPr id="324" name="TextBox 323"/>
              <p:cNvSpPr txBox="1"/>
              <p:nvPr/>
            </p:nvSpPr>
            <p:spPr>
              <a:xfrm>
                <a:off x="3108476" y="3748045"/>
                <a:ext cx="659156"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 </a:t>
                </a:r>
                <a:b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325" name="Picture 324" descr="Media Services.png"/>
              <p:cNvPicPr>
                <a:picLocks noChangeAspect="1"/>
              </p:cNvPicPr>
              <p:nvPr/>
            </p:nvPicPr>
            <p:blipFill>
              <a:blip r:embed="rId68" cstate="print">
                <a:biLevel thresh="25000"/>
                <a:extLst>
                  <a:ext uri="{28A0092B-C50C-407E-A947-70E740481C1C}">
                    <a14:useLocalDpi xmlns:a14="http://schemas.microsoft.com/office/drawing/2010/main" val="0"/>
                  </a:ext>
                </a:extLst>
              </a:blip>
              <a:stretch>
                <a:fillRect/>
              </a:stretch>
            </p:blipFill>
            <p:spPr>
              <a:xfrm>
                <a:off x="2770452" y="3757874"/>
                <a:ext cx="282134" cy="282134"/>
              </a:xfrm>
              <a:prstGeom prst="rect">
                <a:avLst/>
              </a:prstGeom>
            </p:spPr>
          </p:pic>
        </p:grpSp>
        <p:sp>
          <p:nvSpPr>
            <p:cNvPr id="326" name="TextBox 325"/>
            <p:cNvSpPr txBox="1"/>
            <p:nvPr/>
          </p:nvSpPr>
          <p:spPr>
            <a:xfrm>
              <a:off x="3084763" y="950978"/>
              <a:ext cx="473543" cy="301105"/>
            </a:xfrm>
            <a:prstGeom prst="rect">
              <a:avLst/>
            </a:prstGeom>
            <a:noFill/>
            <a:ln>
              <a:noFill/>
            </a:ln>
          </p:spPr>
          <p:txBody>
            <a:bodyPr wrap="none" lIns="0" tIns="27417" rIns="0" bIns="0" rtlCol="0">
              <a:noAutofit/>
            </a:bodyPr>
            <a:lstStyle/>
            <a:p>
              <a:pPr defTabSz="913775" eaLnBrk="0" fontAlgn="base" hangingPunct="0">
                <a:lnSpc>
                  <a:spcPts val="800"/>
                </a:lnSpc>
                <a:spcBef>
                  <a:spcPct val="0"/>
                </a:spcBef>
                <a:spcAft>
                  <a:spcPct val="0"/>
                </a:spcAft>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 </a:t>
              </a:r>
              <a:b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47" name="Picture 346" descr="Media Services.png"/>
            <p:cNvPicPr>
              <a:picLocks noChangeAspect="1"/>
            </p:cNvPicPr>
            <p:nvPr/>
          </p:nvPicPr>
          <p:blipFill>
            <a:blip r:embed="rId68" cstate="print">
              <a:biLevel thresh="25000"/>
              <a:extLst>
                <a:ext uri="{28A0092B-C50C-407E-A947-70E740481C1C}">
                  <a14:useLocalDpi xmlns:a14="http://schemas.microsoft.com/office/drawing/2010/main" val="0"/>
                </a:ext>
              </a:extLst>
            </a:blip>
            <a:stretch>
              <a:fillRect/>
            </a:stretch>
          </p:blipFill>
          <p:spPr>
            <a:xfrm>
              <a:off x="2746739" y="960807"/>
              <a:ext cx="282134" cy="282134"/>
            </a:xfrm>
            <a:prstGeom prst="rect">
              <a:avLst/>
            </a:prstGeom>
          </p:spPr>
        </p:pic>
        <p:sp>
          <p:nvSpPr>
            <p:cNvPr id="348" name="Freeform 347"/>
            <p:cNvSpPr/>
            <p:nvPr/>
          </p:nvSpPr>
          <p:spPr bwMode="auto">
            <a:xfrm rot="2700000">
              <a:off x="11369431"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nvGrpSpPr>
            <p:cNvPr id="350" name="Group 349"/>
            <p:cNvGrpSpPr/>
            <p:nvPr/>
          </p:nvGrpSpPr>
          <p:grpSpPr>
            <a:xfrm>
              <a:off x="8035122" y="3568701"/>
              <a:ext cx="297136" cy="295678"/>
              <a:chOff x="8580718" y="793097"/>
              <a:chExt cx="2587625" cy="2574925"/>
            </a:xfrm>
          </p:grpSpPr>
          <p:sp>
            <p:nvSpPr>
              <p:cNvPr id="351"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p>
                <a:pPr defTabSz="896214"/>
                <a:endParaRPr lang="en-US" sz="1765" kern="0">
                  <a:solidFill>
                    <a:sysClr val="windowText" lastClr="000000"/>
                  </a:solidFill>
                  <a:latin typeface="Segoe UI"/>
                </a:endParaRPr>
              </a:p>
            </p:txBody>
          </p:sp>
          <p:sp>
            <p:nvSpPr>
              <p:cNvPr id="352"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p>
                <a:pPr defTabSz="896214"/>
                <a:endParaRPr lang="en-US" sz="1765" kern="0">
                  <a:solidFill>
                    <a:sysClr val="windowText" lastClr="000000"/>
                  </a:solidFill>
                  <a:latin typeface="Segoe UI"/>
                </a:endParaRPr>
              </a:p>
            </p:txBody>
          </p:sp>
        </p:grpSp>
        <p:grpSp>
          <p:nvGrpSpPr>
            <p:cNvPr id="353" name="Group 352"/>
            <p:cNvGrpSpPr/>
            <p:nvPr/>
          </p:nvGrpSpPr>
          <p:grpSpPr>
            <a:xfrm>
              <a:off x="9154089" y="3612024"/>
              <a:ext cx="266641" cy="209033"/>
              <a:chOff x="8588655" y="3482322"/>
              <a:chExt cx="2571750" cy="2016125"/>
            </a:xfrm>
          </p:grpSpPr>
          <p:sp>
            <p:nvSpPr>
              <p:cNvPr id="354"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p>
                <a:pPr defTabSz="896214"/>
                <a:endParaRPr lang="en-US" sz="1765" kern="0">
                  <a:solidFill>
                    <a:sysClr val="windowText" lastClr="000000"/>
                  </a:solidFill>
                  <a:latin typeface="Segoe UI"/>
                </a:endParaRPr>
              </a:p>
            </p:txBody>
          </p:sp>
          <p:sp>
            <p:nvSpPr>
              <p:cNvPr id="355"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p>
                <a:pPr defTabSz="896214"/>
                <a:endParaRPr lang="en-US" sz="1765" kern="0">
                  <a:solidFill>
                    <a:sysClr val="windowText" lastClr="000000"/>
                  </a:solidFill>
                  <a:latin typeface="Segoe UI"/>
                </a:endParaRPr>
              </a:p>
            </p:txBody>
          </p:sp>
        </p:grpSp>
      </p:grpSp>
      <p:sp>
        <p:nvSpPr>
          <p:cNvPr id="5" name="Rectangle 4"/>
          <p:cNvSpPr/>
          <p:nvPr/>
        </p:nvSpPr>
        <p:spPr bwMode="auto">
          <a:xfrm>
            <a:off x="5906932" y="4833826"/>
            <a:ext cx="6153715" cy="774168"/>
          </a:xfrm>
          <a:prstGeom prst="rect">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961" b="1" dirty="0">
              <a:solidFill>
                <a:schemeClr val="bg1"/>
              </a:solidFill>
              <a:latin typeface="+mj-lt"/>
              <a:ea typeface="Segoe UI" pitchFamily="34" charset="0"/>
              <a:cs typeface="Segoe UI" pitchFamily="34" charset="0"/>
            </a:endParaRPr>
          </a:p>
        </p:txBody>
      </p:sp>
      <p:sp>
        <p:nvSpPr>
          <p:cNvPr id="19" name="TextBox 18"/>
          <p:cNvSpPr txBox="1"/>
          <p:nvPr/>
        </p:nvSpPr>
        <p:spPr>
          <a:xfrm>
            <a:off x="2821639" y="2356781"/>
            <a:ext cx="5535902" cy="1048352"/>
          </a:xfrm>
          <a:prstGeom prst="rect">
            <a:avLst/>
          </a:prstGeom>
          <a:solidFill>
            <a:schemeClr val="bg1"/>
          </a:solidFill>
          <a:ln w="57150">
            <a:solidFill>
              <a:schemeClr val="accent1"/>
            </a:solidFill>
          </a:ln>
          <a:effectLst>
            <a:outerShdw blurRad="76200" dist="12700" dir="8100000" sy="-23000" kx="800400" algn="br" rotWithShape="0">
              <a:prstClr val="black">
                <a:alpha val="20000"/>
              </a:prstClr>
            </a:outerShdw>
          </a:effectLst>
        </p:spPr>
        <p:txBody>
          <a:bodyPr wrap="square" lIns="179285" tIns="143428" rIns="179285" bIns="143428" rtlCol="0">
            <a:noAutofit/>
          </a:bodyPr>
          <a:lstStyle/>
          <a:p>
            <a:pPr>
              <a:lnSpc>
                <a:spcPct val="90000"/>
              </a:lnSpc>
              <a:spcAft>
                <a:spcPts val="588"/>
              </a:spcAft>
            </a:pPr>
            <a:r>
              <a:rPr lang="en-US" sz="2353" dirty="0">
                <a:solidFill>
                  <a:schemeClr val="accent1">
                    <a:lumMod val="50000"/>
                  </a:schemeClr>
                </a:solidFill>
              </a:rPr>
              <a:t>Interactive overview of Azure Platform</a:t>
            </a:r>
          </a:p>
          <a:p>
            <a:pPr>
              <a:lnSpc>
                <a:spcPct val="90000"/>
              </a:lnSpc>
              <a:spcAft>
                <a:spcPts val="588"/>
              </a:spcAft>
            </a:pPr>
            <a:r>
              <a:rPr lang="en-US" sz="2353" dirty="0">
                <a:solidFill>
                  <a:schemeClr val="accent1">
                    <a:lumMod val="50000"/>
                  </a:schemeClr>
                </a:solidFill>
                <a:hlinkClick r:id="rId69"/>
              </a:rPr>
              <a:t>http://azureplatform.azurewebsites.net</a:t>
            </a:r>
            <a:endParaRPr lang="en-US" sz="2353" dirty="0">
              <a:solidFill>
                <a:schemeClr val="accent1">
                  <a:lumMod val="50000"/>
                </a:schemeClr>
              </a:solidFill>
            </a:endParaRPr>
          </a:p>
          <a:p>
            <a:pPr>
              <a:lnSpc>
                <a:spcPct val="90000"/>
              </a:lnSpc>
              <a:spcAft>
                <a:spcPts val="588"/>
              </a:spcAft>
            </a:pPr>
            <a:endParaRPr lang="en-GB" sz="2353" dirty="0">
              <a:solidFill>
                <a:schemeClr val="accent1">
                  <a:lumMod val="50000"/>
                </a:schemeClr>
              </a:solidFill>
            </a:endParaRPr>
          </a:p>
        </p:txBody>
      </p:sp>
      <p:sp>
        <p:nvSpPr>
          <p:cNvPr id="266" name="Rectangle 265"/>
          <p:cNvSpPr/>
          <p:nvPr/>
        </p:nvSpPr>
        <p:spPr bwMode="auto">
          <a:xfrm>
            <a:off x="3385562" y="816398"/>
            <a:ext cx="866953" cy="510835"/>
          </a:xfrm>
          <a:prstGeom prst="rect">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961" b="1" dirty="0">
              <a:solidFill>
                <a:schemeClr val="bg1"/>
              </a:solidFill>
              <a:latin typeface="+mj-lt"/>
              <a:ea typeface="Segoe UI" pitchFamily="34" charset="0"/>
              <a:cs typeface="Segoe UI" pitchFamily="34" charset="0"/>
            </a:endParaRPr>
          </a:p>
        </p:txBody>
      </p:sp>
    </p:spTree>
    <p:extLst>
      <p:ext uri="{BB962C8B-B14F-4D97-AF65-F5344CB8AC3E}">
        <p14:creationId xmlns:p14="http://schemas.microsoft.com/office/powerpoint/2010/main" val="17193937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66"/>
                                        </p:tgtEl>
                                        <p:attrNameLst>
                                          <p:attrName>style.visibility</p:attrName>
                                        </p:attrNameLst>
                                      </p:cBhvr>
                                      <p:to>
                                        <p:strVal val="visible"/>
                                      </p:to>
                                    </p:set>
                                    <p:animEffect transition="in" filter="fade">
                                      <p:cBhvr>
                                        <p:cTn id="16" dur="5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Networking</a:t>
            </a:r>
          </a:p>
        </p:txBody>
      </p:sp>
    </p:spTree>
    <p:extLst>
      <p:ext uri="{BB962C8B-B14F-4D97-AF65-F5344CB8AC3E}">
        <p14:creationId xmlns:p14="http://schemas.microsoft.com/office/powerpoint/2010/main" val="42544349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Networking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184" y="1690688"/>
            <a:ext cx="9713631" cy="4743161"/>
          </a:xfrm>
          <a:prstGeom prst="rect">
            <a:avLst/>
          </a:prstGeom>
        </p:spPr>
      </p:pic>
      <p:sp>
        <p:nvSpPr>
          <p:cNvPr id="4" name="TextBox 3"/>
          <p:cNvSpPr txBox="1"/>
          <p:nvPr/>
        </p:nvSpPr>
        <p:spPr>
          <a:xfrm>
            <a:off x="1272209" y="6475896"/>
            <a:ext cx="8198678" cy="253916"/>
          </a:xfrm>
          <a:prstGeom prst="rect">
            <a:avLst/>
          </a:prstGeom>
          <a:noFill/>
        </p:spPr>
        <p:txBody>
          <a:bodyPr wrap="square" rtlCol="0">
            <a:spAutoFit/>
          </a:bodyPr>
          <a:lstStyle/>
          <a:p>
            <a:r>
              <a:rPr lang="en-GB" sz="1050" dirty="0">
                <a:hlinkClick r:id="rId3"/>
              </a:rPr>
              <a:t>https://docs.microsoft.com/en-us/azure/#pivot=services&amp;panel=network</a:t>
            </a:r>
            <a:r>
              <a:rPr lang="en-GB" sz="1050" dirty="0"/>
              <a:t> </a:t>
            </a:r>
          </a:p>
        </p:txBody>
      </p:sp>
    </p:spTree>
    <p:extLst>
      <p:ext uri="{BB962C8B-B14F-4D97-AF65-F5344CB8AC3E}">
        <p14:creationId xmlns:p14="http://schemas.microsoft.com/office/powerpoint/2010/main" val="336957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Virtual Networks (</a:t>
            </a:r>
            <a:r>
              <a:rPr lang="en-GB" dirty="0" err="1"/>
              <a:t>vNets</a:t>
            </a:r>
            <a:r>
              <a:rPr lang="en-GB" dirty="0"/>
              <a:t>)</a:t>
            </a:r>
          </a:p>
        </p:txBody>
      </p:sp>
      <p:pic>
        <p:nvPicPr>
          <p:cNvPr id="3" name="Picture 2"/>
          <p:cNvPicPr>
            <a:picLocks noChangeAspect="1"/>
          </p:cNvPicPr>
          <p:nvPr/>
        </p:nvPicPr>
        <p:blipFill>
          <a:blip r:embed="rId3"/>
          <a:stretch>
            <a:fillRect/>
          </a:stretch>
        </p:blipFill>
        <p:spPr>
          <a:xfrm>
            <a:off x="344574" y="1690688"/>
            <a:ext cx="4552369" cy="4511334"/>
          </a:xfrm>
          <a:prstGeom prst="rect">
            <a:avLst/>
          </a:prstGeom>
        </p:spPr>
      </p:pic>
      <p:sp>
        <p:nvSpPr>
          <p:cNvPr id="5" name="TextBox 4"/>
          <p:cNvSpPr txBox="1"/>
          <p:nvPr/>
        </p:nvSpPr>
        <p:spPr>
          <a:xfrm>
            <a:off x="6383886" y="6264761"/>
            <a:ext cx="5303520" cy="593239"/>
          </a:xfrm>
          <a:prstGeom prst="rect">
            <a:avLst/>
          </a:prstGeom>
          <a:noFill/>
        </p:spPr>
        <p:txBody>
          <a:bodyPr wrap="square" lIns="182880" tIns="146304" rIns="182880" bIns="146304" rtlCol="0">
            <a:spAutoFit/>
          </a:bodyPr>
          <a:lstStyle/>
          <a:p>
            <a:pPr>
              <a:lnSpc>
                <a:spcPct val="90000"/>
              </a:lnSpc>
            </a:pPr>
            <a:r>
              <a:rPr lang="en-GB" sz="1050" spc="-50" dirty="0">
                <a:gradFill>
                  <a:gsLst>
                    <a:gs pos="2917">
                      <a:schemeClr val="tx1"/>
                    </a:gs>
                    <a:gs pos="30000">
                      <a:schemeClr val="tx1"/>
                    </a:gs>
                  </a:gsLst>
                  <a:lin ang="5400000" scaled="0"/>
                </a:gradFill>
                <a:hlinkClick r:id="rId4"/>
              </a:rPr>
              <a:t>https://</a:t>
            </a:r>
            <a:r>
              <a:rPr lang="en-GB" sz="1100" spc="-50" dirty="0">
                <a:gradFill>
                  <a:gsLst>
                    <a:gs pos="2917">
                      <a:schemeClr val="tx1"/>
                    </a:gs>
                    <a:gs pos="30000">
                      <a:schemeClr val="tx1"/>
                    </a:gs>
                  </a:gsLst>
                  <a:lin ang="5400000" scaled="0"/>
                </a:gradFill>
                <a:hlinkClick r:id="rId4"/>
              </a:rPr>
              <a:t>azure.microsoft.com/en-us/documentation/articles/virtual-networks-overview</a:t>
            </a:r>
            <a:r>
              <a:rPr lang="en-GB" sz="1050" spc="-50" dirty="0">
                <a:gradFill>
                  <a:gsLst>
                    <a:gs pos="2917">
                      <a:schemeClr val="tx1"/>
                    </a:gs>
                    <a:gs pos="30000">
                      <a:schemeClr val="tx1"/>
                    </a:gs>
                  </a:gsLst>
                  <a:lin ang="5400000" scaled="0"/>
                </a:gradFill>
                <a:hlinkClick r:id="rId4"/>
              </a:rPr>
              <a:t>/</a:t>
            </a:r>
            <a:endParaRPr lang="en-GB" sz="1050" spc="-50" dirty="0">
              <a:gradFill>
                <a:gsLst>
                  <a:gs pos="2917">
                    <a:schemeClr val="tx1"/>
                  </a:gs>
                  <a:gs pos="30000">
                    <a:schemeClr val="tx1"/>
                  </a:gs>
                </a:gsLst>
                <a:lin ang="5400000" scaled="0"/>
              </a:gradFill>
            </a:endParaRPr>
          </a:p>
          <a:p>
            <a:pPr>
              <a:lnSpc>
                <a:spcPct val="90000"/>
              </a:lnSpc>
            </a:pPr>
            <a:r>
              <a:rPr lang="en-GB" sz="1050" spc="-50" dirty="0">
                <a:gradFill>
                  <a:gsLst>
                    <a:gs pos="2917">
                      <a:schemeClr val="tx1"/>
                    </a:gs>
                    <a:gs pos="30000">
                      <a:schemeClr val="tx1"/>
                    </a:gs>
                  </a:gsLst>
                  <a:lin ang="5400000" scaled="0"/>
                </a:gradFill>
                <a:hlinkClick r:id="rId5"/>
              </a:rPr>
              <a:t>http://go.microsoft.com/fwlink/?LinkId=296833</a:t>
            </a:r>
            <a:r>
              <a:rPr lang="en-GB" sz="1050" spc="-50" dirty="0">
                <a:gradFill>
                  <a:gsLst>
                    <a:gs pos="2917">
                      <a:schemeClr val="tx1"/>
                    </a:gs>
                    <a:gs pos="30000">
                      <a:schemeClr val="tx1"/>
                    </a:gs>
                  </a:gsLst>
                  <a:lin ang="5400000" scaled="0"/>
                </a:gradFill>
              </a:rPr>
              <a:t> (</a:t>
            </a:r>
            <a:r>
              <a:rPr lang="en-GB" sz="1050" spc="-50" dirty="0" err="1">
                <a:gradFill>
                  <a:gsLst>
                    <a:gs pos="2917">
                      <a:schemeClr val="tx1"/>
                    </a:gs>
                    <a:gs pos="30000">
                      <a:schemeClr val="tx1"/>
                    </a:gs>
                  </a:gsLst>
                  <a:lin ang="5400000" scaled="0"/>
                </a:gradFill>
              </a:rPr>
              <a:t>vNet</a:t>
            </a:r>
            <a:r>
              <a:rPr lang="en-GB" sz="1050" spc="-50" dirty="0">
                <a:gradFill>
                  <a:gsLst>
                    <a:gs pos="2917">
                      <a:schemeClr val="tx1"/>
                    </a:gs>
                    <a:gs pos="30000">
                      <a:schemeClr val="tx1"/>
                    </a:gs>
                  </a:gsLst>
                  <a:lin ang="5400000" scaled="0"/>
                </a:gradFill>
              </a:rPr>
              <a:t> Security Whitepaper)</a:t>
            </a:r>
          </a:p>
        </p:txBody>
      </p:sp>
      <p:pic>
        <p:nvPicPr>
          <p:cNvPr id="8" name="Picture 7"/>
          <p:cNvPicPr>
            <a:picLocks noChangeAspect="1"/>
          </p:cNvPicPr>
          <p:nvPr/>
        </p:nvPicPr>
        <p:blipFill>
          <a:blip r:embed="rId6"/>
          <a:stretch>
            <a:fillRect/>
          </a:stretch>
        </p:blipFill>
        <p:spPr>
          <a:xfrm>
            <a:off x="221859" y="119339"/>
            <a:ext cx="919895" cy="633705"/>
          </a:xfrm>
          <a:prstGeom prst="rect">
            <a:avLst/>
          </a:prstGeom>
        </p:spPr>
      </p:pic>
      <p:sp>
        <p:nvSpPr>
          <p:cNvPr id="11" name="Rectangle: Rounded Corners 10"/>
          <p:cNvSpPr/>
          <p:nvPr/>
        </p:nvSpPr>
        <p:spPr>
          <a:xfrm>
            <a:off x="6159357" y="164386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Build your own Cloud DC</a:t>
            </a:r>
          </a:p>
        </p:txBody>
      </p:sp>
      <p:sp>
        <p:nvSpPr>
          <p:cNvPr id="12" name="Rectangle: Rounded Corners 11"/>
          <p:cNvSpPr/>
          <p:nvPr/>
        </p:nvSpPr>
        <p:spPr>
          <a:xfrm>
            <a:off x="6159357" y="417851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Native IPv6 Support for Azure Virtual Machines</a:t>
            </a:r>
          </a:p>
        </p:txBody>
      </p:sp>
      <p:sp>
        <p:nvSpPr>
          <p:cNvPr id="13" name="Rectangle: Rounded Corners 12"/>
          <p:cNvSpPr/>
          <p:nvPr/>
        </p:nvSpPr>
        <p:spPr>
          <a:xfrm>
            <a:off x="6159357" y="2269760"/>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Bring your own IP addresses and DNS Servers</a:t>
            </a:r>
          </a:p>
        </p:txBody>
      </p:sp>
      <p:sp>
        <p:nvSpPr>
          <p:cNvPr id="14" name="Rectangle: Rounded Corners 13"/>
          <p:cNvSpPr/>
          <p:nvPr/>
        </p:nvSpPr>
        <p:spPr>
          <a:xfrm>
            <a:off x="6159357" y="2929202"/>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Accelerated Network in Preview provides up to 25Gbps</a:t>
            </a:r>
          </a:p>
        </p:txBody>
      </p:sp>
      <p:sp>
        <p:nvSpPr>
          <p:cNvPr id="15" name="Rectangle: Rounded Corners 14"/>
          <p:cNvSpPr/>
          <p:nvPr/>
        </p:nvSpPr>
        <p:spPr>
          <a:xfrm>
            <a:off x="6159357" y="3575997"/>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tx1"/>
                </a:solidFill>
              </a:rPr>
              <a:t>vNets</a:t>
            </a:r>
            <a:r>
              <a:rPr lang="en-GB" b="1" dirty="0">
                <a:solidFill>
                  <a:schemeClr val="tx1"/>
                </a:solidFill>
              </a:rPr>
              <a:t> can be linked and inter-</a:t>
            </a:r>
            <a:r>
              <a:rPr lang="en-GB" b="1" dirty="0" err="1">
                <a:solidFill>
                  <a:schemeClr val="tx1"/>
                </a:solidFill>
              </a:rPr>
              <a:t>vNet</a:t>
            </a:r>
            <a:r>
              <a:rPr lang="en-GB" b="1" dirty="0">
                <a:solidFill>
                  <a:schemeClr val="tx1"/>
                </a:solidFill>
              </a:rPr>
              <a:t> traffic remains in Azure</a:t>
            </a:r>
          </a:p>
        </p:txBody>
      </p:sp>
      <p:sp>
        <p:nvSpPr>
          <p:cNvPr id="16" name="Rectangle: Rounded Corners 15"/>
          <p:cNvSpPr/>
          <p:nvPr/>
        </p:nvSpPr>
        <p:spPr>
          <a:xfrm>
            <a:off x="6159357" y="4844625"/>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Connect PaaS and IaaS to your existing DCs</a:t>
            </a:r>
          </a:p>
        </p:txBody>
      </p:sp>
      <p:sp>
        <p:nvSpPr>
          <p:cNvPr id="17" name="Rectangle: Rounded Corners 16"/>
          <p:cNvSpPr/>
          <p:nvPr/>
        </p:nvSpPr>
        <p:spPr>
          <a:xfrm>
            <a:off x="6159357" y="5510733"/>
            <a:ext cx="5352836" cy="5034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tx1"/>
                </a:solidFill>
              </a:rPr>
              <a:t>vNets</a:t>
            </a:r>
            <a:r>
              <a:rPr lang="en-GB" b="1" dirty="0">
                <a:solidFill>
                  <a:schemeClr val="tx1"/>
                </a:solidFill>
              </a:rPr>
              <a:t> are completely isolated from each other</a:t>
            </a:r>
          </a:p>
        </p:txBody>
      </p:sp>
    </p:spTree>
    <p:extLst>
      <p:ext uri="{BB962C8B-B14F-4D97-AF65-F5344CB8AC3E}">
        <p14:creationId xmlns:p14="http://schemas.microsoft.com/office/powerpoint/2010/main" val="1008444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1674</Words>
  <Application>Microsoft Office PowerPoint</Application>
  <PresentationFormat>Widescreen</PresentationFormat>
  <Paragraphs>488</Paragraphs>
  <Slides>26</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 Unicode MS</vt:lpstr>
      <vt:lpstr>Arial</vt:lpstr>
      <vt:lpstr>Calibri</vt:lpstr>
      <vt:lpstr>Calibri Light</vt:lpstr>
      <vt:lpstr>Segoe UI</vt:lpstr>
      <vt:lpstr>Segoe UI Light</vt:lpstr>
      <vt:lpstr>Segoe UI Semilight</vt:lpstr>
      <vt:lpstr>Times New Roman</vt:lpstr>
      <vt:lpstr>Verdana</vt:lpstr>
      <vt:lpstr>Wingdings</vt:lpstr>
      <vt:lpstr>Office Theme</vt:lpstr>
      <vt:lpstr>  Azure Networking</vt:lpstr>
      <vt:lpstr>Azure Overview</vt:lpstr>
      <vt:lpstr>Azure Global Footprint</vt:lpstr>
      <vt:lpstr>Build and run open source solutions</vt:lpstr>
      <vt:lpstr>Microsoft Azure : Shared Responsibility</vt:lpstr>
      <vt:lpstr>PowerPoint Presentation</vt:lpstr>
      <vt:lpstr>Azure Networking</vt:lpstr>
      <vt:lpstr>Azure Networking </vt:lpstr>
      <vt:lpstr>Virtual Networks (vNets)</vt:lpstr>
      <vt:lpstr>Subnets</vt:lpstr>
      <vt:lpstr>Network Security Groups</vt:lpstr>
      <vt:lpstr>Connecting to your users</vt:lpstr>
      <vt:lpstr>Peering</vt:lpstr>
      <vt:lpstr>User Defined Routing (UDR) &amp; Network Virtual Appliances</vt:lpstr>
      <vt:lpstr>Load Balancers</vt:lpstr>
      <vt:lpstr>Traffic Manager</vt:lpstr>
      <vt:lpstr>Content Delivery Network    (CDN)</vt:lpstr>
      <vt:lpstr>VPN Gateway</vt:lpstr>
      <vt:lpstr>ExpressRoute</vt:lpstr>
      <vt:lpstr>Application Gateway</vt:lpstr>
      <vt:lpstr>DNS</vt:lpstr>
      <vt:lpstr>The Big Network Picture</vt:lpstr>
      <vt:lpstr>Connecting to Virtual Networks</vt:lpstr>
      <vt:lpstr>Site-to-Site Connectivity</vt:lpstr>
      <vt:lpstr>Point to Site connectivity</vt:lpstr>
      <vt:lpstr>ExpressRoute Connectivity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2017-01-12T12:23:49Z</dcterms:created>
  <dcterms:modified xsi:type="dcterms:W3CDTF">2019-11-14T03:53:18Z</dcterms:modified>
</cp:coreProperties>
</file>