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oundRect">
            <a:avLst>
              <a:gd name="adj" fmla="val 0"/>
            </a:avLst>
          </a:prstGeom>
          <a:solidFill>
            <a:schemeClr val="accent1"/>
          </a:solidFill>
        </p:spPr>
        <p:txBody>
          <a:bodyPr anchor="ctr" anchorCtr="0"/>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11E54C4-0A8A-4D97-B146-55C7A81F58C4}"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8226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AA1319-8AD5-4B6E-874F-A279AF97F8B7}" type="datetime1">
              <a:rPr lang="en-US" smtClean="0">
                <a:solidFill>
                  <a:prstClr val="black">
                    <a:tint val="75000"/>
                  </a:prstClr>
                </a:solidFill>
              </a:rPr>
              <a:pPr/>
              <a:t>10/25/2018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7217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885146-6C40-42E3-9E19-967E4EF482F2}" type="datetime1">
              <a:rPr lang="en-US" smtClean="0">
                <a:solidFill>
                  <a:prstClr val="black">
                    <a:tint val="75000"/>
                  </a:prstClr>
                </a:solidFill>
              </a:rPr>
              <a:pPr/>
              <a:t>10/25/2018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554131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DEB98-74D2-4E45-ACDB-D88F9752B899}"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715245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915DD-219A-4447-8683-9BD4C59B147C}"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804441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168368"/>
            <a:ext cx="10972801" cy="658145"/>
          </a:xfrm>
          <a:noFill/>
          <a:effectLst/>
        </p:spPr>
        <p:txBody>
          <a:bodyPr/>
          <a:lstStyle>
            <a:lvl1pPr algn="r">
              <a:defRPr lang="en-US" dirty="0">
                <a:solidFill>
                  <a:schemeClr val="tx2"/>
                </a:solidFill>
                <a:latin typeface="+mj-lt"/>
              </a:defRPr>
            </a:lvl1pPr>
          </a:lstStyle>
          <a:p>
            <a:pPr lvl="0" algn="r"/>
            <a:r>
              <a:rPr lang="en-US" dirty="0" smtClean="0"/>
              <a:t>Click To Edit Master Title Style</a:t>
            </a:r>
            <a:endParaRPr lang="en-US" dirty="0"/>
          </a:p>
        </p:txBody>
      </p:sp>
      <p:sp>
        <p:nvSpPr>
          <p:cNvPr id="3" name="Content Placeholder 2"/>
          <p:cNvSpPr>
            <a:spLocks noGrp="1"/>
          </p:cNvSpPr>
          <p:nvPr>
            <p:ph idx="1"/>
          </p:nvPr>
        </p:nvSpPr>
        <p:spPr>
          <a:xfrm>
            <a:off x="609602" y="1890499"/>
            <a:ext cx="10972801" cy="3748029"/>
          </a:xfrm>
        </p:spPr>
        <p:txBody>
          <a:bodyPr>
            <a:normAutofit/>
          </a:bodyPr>
          <a:lstStyle>
            <a:lvl1pPr>
              <a:lnSpc>
                <a:spcPct val="130000"/>
              </a:lnSpc>
              <a:spcAft>
                <a:spcPts val="600"/>
              </a:spcAft>
              <a:defRPr sz="1200" b="1">
                <a:solidFill>
                  <a:schemeClr val="tx1"/>
                </a:solidFill>
                <a:latin typeface="+mn-lt"/>
              </a:defRPr>
            </a:lvl1pPr>
            <a:lvl2pPr>
              <a:lnSpc>
                <a:spcPct val="130000"/>
              </a:lnSpc>
              <a:defRPr sz="1100">
                <a:solidFill>
                  <a:schemeClr val="tx1"/>
                </a:solidFill>
                <a:latin typeface="+mn-lt"/>
              </a:defRPr>
            </a:lvl2pPr>
            <a:lvl3pPr>
              <a:lnSpc>
                <a:spcPct val="130000"/>
              </a:lnSpc>
              <a:defRPr sz="1051">
                <a:solidFill>
                  <a:schemeClr val="tx1"/>
                </a:solidFill>
                <a:latin typeface="+mn-lt"/>
              </a:defRPr>
            </a:lvl3pPr>
            <a:lvl4pPr>
              <a:lnSpc>
                <a:spcPct val="130000"/>
              </a:lnSpc>
              <a:defRPr sz="1000">
                <a:solidFill>
                  <a:schemeClr val="tx1"/>
                </a:solidFill>
                <a:latin typeface="+mn-lt"/>
              </a:defRPr>
            </a:lvl4pPr>
            <a:lvl5pPr>
              <a:lnSpc>
                <a:spcPct val="130000"/>
              </a:lnSpc>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3"/>
          <p:cNvSpPr>
            <a:spLocks noGrp="1"/>
          </p:cNvSpPr>
          <p:nvPr>
            <p:ph type="body" sz="quarter" idx="13" hasCustomPrompt="1"/>
          </p:nvPr>
        </p:nvSpPr>
        <p:spPr>
          <a:xfrm>
            <a:off x="8968741" y="862377"/>
            <a:ext cx="2613661" cy="286232"/>
          </a:xfrm>
        </p:spPr>
        <p:txBody>
          <a:bodyPr wrap="square">
            <a:spAutoFit/>
          </a:bodyPr>
          <a:lstStyle>
            <a:lvl1pPr marL="0" indent="0" algn="r">
              <a:buFontTx/>
              <a:buNone/>
              <a:defRPr sz="1400">
                <a:solidFill>
                  <a:schemeClr val="accent1">
                    <a:lumMod val="40000"/>
                    <a:lumOff val="60000"/>
                  </a:schemeClr>
                </a:solidFill>
              </a:defRPr>
            </a:lvl1pPr>
            <a:lvl2pPr marL="457037" indent="0">
              <a:buFontTx/>
              <a:buNone/>
              <a:defRPr sz="1200">
                <a:solidFill>
                  <a:schemeClr val="bg2">
                    <a:lumMod val="75000"/>
                  </a:schemeClr>
                </a:solidFill>
              </a:defRPr>
            </a:lvl2pPr>
            <a:lvl3pPr marL="914071" indent="0">
              <a:buFontTx/>
              <a:buNone/>
              <a:defRPr sz="1100">
                <a:solidFill>
                  <a:schemeClr val="bg2">
                    <a:lumMod val="75000"/>
                  </a:schemeClr>
                </a:solidFill>
              </a:defRPr>
            </a:lvl3pPr>
            <a:lvl4pPr marL="1371106" indent="0">
              <a:buFontTx/>
              <a:buNone/>
              <a:defRPr sz="1051">
                <a:solidFill>
                  <a:schemeClr val="bg2">
                    <a:lumMod val="75000"/>
                  </a:schemeClr>
                </a:solidFill>
              </a:defRPr>
            </a:lvl4pPr>
            <a:lvl5pPr marL="1828143" indent="0">
              <a:buFontTx/>
              <a:buNone/>
              <a:defRPr sz="1051">
                <a:solidFill>
                  <a:schemeClr val="bg2">
                    <a:lumMod val="75000"/>
                  </a:schemeClr>
                </a:solidFill>
              </a:defRPr>
            </a:lvl5pPr>
          </a:lstStyle>
          <a:p>
            <a:pPr lvl="0"/>
            <a:r>
              <a:rPr lang="en-US" dirty="0" smtClean="0"/>
              <a:t>Your Small Title Here</a:t>
            </a:r>
          </a:p>
        </p:txBody>
      </p:sp>
      <p:sp>
        <p:nvSpPr>
          <p:cNvPr id="5" name="Picture Placeholder 4"/>
          <p:cNvSpPr>
            <a:spLocks noGrp="1"/>
          </p:cNvSpPr>
          <p:nvPr>
            <p:ph type="pic" sz="quarter" idx="14"/>
          </p:nvPr>
        </p:nvSpPr>
        <p:spPr>
          <a:xfrm>
            <a:off x="1028566" y="2266950"/>
            <a:ext cx="2323797" cy="1771650"/>
          </a:xfrm>
          <a:prstGeom prst="ellipse">
            <a:avLst/>
          </a:prstGeom>
        </p:spPr>
        <p:txBody>
          <a:bodyPr/>
          <a:lstStyle/>
          <a:p>
            <a:endParaRPr lang="en-US"/>
          </a:p>
        </p:txBody>
      </p:sp>
    </p:spTree>
    <p:extLst>
      <p:ext uri="{BB962C8B-B14F-4D97-AF65-F5344CB8AC3E}">
        <p14:creationId xmlns:p14="http://schemas.microsoft.com/office/powerpoint/2010/main" val="24163001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423512"/>
            <a:ext cx="6673850" cy="583372"/>
          </a:xfrm>
          <a:prstGeom prst="roundRect">
            <a:avLst>
              <a:gd name="adj" fmla="val 50000"/>
            </a:avLst>
          </a:prstGeom>
          <a:solidFill>
            <a:srgbClr val="85CC18"/>
          </a:solidFill>
        </p:spPr>
        <p:txBody>
          <a:bodyPr lIns="182880" tIns="45720" rIns="182880" bIns="0">
            <a:normAutofit/>
          </a:bodyPr>
          <a:lstStyle>
            <a:lvl1pPr>
              <a:lnSpc>
                <a:spcPct val="100000"/>
              </a:lnSpc>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78A24D-52FD-4F8D-BEBC-2C131356AD11}"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12"/>
          </p:nvPr>
        </p:nvSpPr>
        <p:spPr>
          <a:xfrm>
            <a:off x="10925174" y="6356350"/>
            <a:ext cx="367666" cy="365125"/>
          </a:xfrm>
        </p:spPr>
        <p:txBody>
          <a:bodyPr lIns="0" rIns="0"/>
          <a:lstStyle>
            <a:lvl1pPr algn="ctr">
              <a:defRPr sz="900"/>
            </a:lvl1p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8080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42105"/>
            <a:ext cx="6673850" cy="549275"/>
          </a:xfrm>
          <a:prstGeom prst="roundRect">
            <a:avLst>
              <a:gd name="adj" fmla="val 50000"/>
            </a:avLst>
          </a:prstGeom>
          <a:solidFill>
            <a:srgbClr val="85CC18"/>
          </a:solidFill>
        </p:spPr>
        <p:txBody>
          <a:bodyPr lIns="182880" tIns="182880" bIns="182880">
            <a:normAutofit/>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9078A24D-52FD-4F8D-BEBC-2C131356AD11}"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12"/>
          </p:nvPr>
        </p:nvSpPr>
        <p:spPr>
          <a:xfrm>
            <a:off x="10925174" y="6356350"/>
            <a:ext cx="367666" cy="365125"/>
          </a:xfrm>
        </p:spPr>
        <p:txBody>
          <a:bodyPr lIns="0" rIns="0"/>
          <a:lstStyle>
            <a:lvl1pPr algn="ctr">
              <a:defRPr sz="900"/>
            </a:lvl1pPr>
          </a:lstStyle>
          <a:p>
            <a:fld id="{3DE3E19F-02C1-4219-A00A-045ED18507E8}" type="slidenum">
              <a:rPr lang="en-US" smtClean="0">
                <a:solidFill>
                  <a:prstClr val="white"/>
                </a:solidFill>
              </a:rPr>
              <a:pPr/>
              <a:t>‹#›</a:t>
            </a:fld>
            <a:endParaRPr lang="en-US">
              <a:solidFill>
                <a:prstClr val="white"/>
              </a:solidFill>
            </a:endParaRPr>
          </a:p>
        </p:txBody>
      </p:sp>
      <p:sp>
        <p:nvSpPr>
          <p:cNvPr id="9" name="Picture Placeholder 8"/>
          <p:cNvSpPr>
            <a:spLocks noGrp="1"/>
          </p:cNvSpPr>
          <p:nvPr>
            <p:ph type="pic" sz="quarter" idx="13"/>
          </p:nvPr>
        </p:nvSpPr>
        <p:spPr>
          <a:xfrm>
            <a:off x="523893" y="1353136"/>
            <a:ext cx="1920924" cy="1920924"/>
          </a:xfrm>
          <a:prstGeom prst="flowChartConnector">
            <a:avLst/>
          </a:prstGeom>
          <a:ln w="28575">
            <a:noFill/>
            <a:prstDash val="lgDashDot"/>
          </a:ln>
        </p:spPr>
        <p:txBody>
          <a:bodyPr/>
          <a:lstStyle/>
          <a:p>
            <a:endParaRPr lang="en-US"/>
          </a:p>
        </p:txBody>
      </p:sp>
      <p:sp>
        <p:nvSpPr>
          <p:cNvPr id="10" name="Picture Placeholder 8"/>
          <p:cNvSpPr>
            <a:spLocks noGrp="1"/>
          </p:cNvSpPr>
          <p:nvPr>
            <p:ph type="pic" sz="quarter" idx="14"/>
          </p:nvPr>
        </p:nvSpPr>
        <p:spPr>
          <a:xfrm>
            <a:off x="3284738" y="1404797"/>
            <a:ext cx="1920924" cy="1920924"/>
          </a:xfrm>
          <a:prstGeom prst="flowChartConnector">
            <a:avLst/>
          </a:prstGeom>
          <a:ln w="28575">
            <a:noFill/>
            <a:prstDash val="lgDashDot"/>
          </a:ln>
        </p:spPr>
        <p:txBody>
          <a:bodyPr/>
          <a:lstStyle/>
          <a:p>
            <a:endParaRPr lang="en-US"/>
          </a:p>
        </p:txBody>
      </p:sp>
      <p:sp>
        <p:nvSpPr>
          <p:cNvPr id="11" name="Picture Placeholder 8"/>
          <p:cNvSpPr>
            <a:spLocks noGrp="1"/>
          </p:cNvSpPr>
          <p:nvPr>
            <p:ph type="pic" sz="quarter" idx="15"/>
          </p:nvPr>
        </p:nvSpPr>
        <p:spPr>
          <a:xfrm>
            <a:off x="523893" y="3820880"/>
            <a:ext cx="1920924" cy="1920924"/>
          </a:xfrm>
          <a:prstGeom prst="flowChartConnector">
            <a:avLst/>
          </a:prstGeom>
          <a:ln w="28575">
            <a:noFill/>
            <a:prstDash val="lgDashDot"/>
          </a:ln>
        </p:spPr>
        <p:txBody>
          <a:bodyPr/>
          <a:lstStyle/>
          <a:p>
            <a:endParaRPr lang="en-US"/>
          </a:p>
        </p:txBody>
      </p:sp>
      <p:sp>
        <p:nvSpPr>
          <p:cNvPr id="12" name="Picture Placeholder 8"/>
          <p:cNvSpPr>
            <a:spLocks noGrp="1"/>
          </p:cNvSpPr>
          <p:nvPr>
            <p:ph type="pic" sz="quarter" idx="16"/>
          </p:nvPr>
        </p:nvSpPr>
        <p:spPr>
          <a:xfrm>
            <a:off x="3284738" y="3895609"/>
            <a:ext cx="1920924" cy="1920924"/>
          </a:xfrm>
          <a:prstGeom prst="flowChartConnector">
            <a:avLst/>
          </a:prstGeom>
          <a:ln w="28575">
            <a:noFill/>
            <a:prstDash val="lgDashDot"/>
          </a:ln>
        </p:spPr>
        <p:txBody>
          <a:bodyPr/>
          <a:lstStyle/>
          <a:p>
            <a:endParaRPr lang="en-US"/>
          </a:p>
        </p:txBody>
      </p:sp>
    </p:spTree>
    <p:extLst>
      <p:ext uri="{BB962C8B-B14F-4D97-AF65-F5344CB8AC3E}">
        <p14:creationId xmlns:p14="http://schemas.microsoft.com/office/powerpoint/2010/main" val="404216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F31C20-9D16-471F-AD8F-CA37ACF54B66}"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6524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7AEC28-7FFC-49D9-85C4-BCCD1F3E0FBE}" type="datetime1">
              <a:rPr lang="en-US" smtClean="0">
                <a:solidFill>
                  <a:prstClr val="black">
                    <a:tint val="75000"/>
                  </a:prstClr>
                </a:solidFill>
              </a:rPr>
              <a:pPr/>
              <a:t>10/25/2018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87905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467A59-CCF2-4DC1-91E3-8EDDA1EBCA8C}" type="datetime1">
              <a:rPr lang="en-US" smtClean="0">
                <a:solidFill>
                  <a:prstClr val="black">
                    <a:tint val="75000"/>
                  </a:prstClr>
                </a:solidFill>
              </a:rPr>
              <a:pPr/>
              <a:t>10/25/2018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46751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22DB10-060E-461D-BAFD-7B5555B2CF31}" type="datetime1">
              <a:rPr lang="en-US" smtClean="0">
                <a:solidFill>
                  <a:prstClr val="black">
                    <a:tint val="75000"/>
                  </a:prstClr>
                </a:solidFill>
              </a:rPr>
              <a:pPr/>
              <a:t>10/25/2018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58518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917B8-89B3-49BC-AED3-5BE962F4108E}" type="datetime1">
              <a:rPr lang="en-US" smtClean="0">
                <a:solidFill>
                  <a:prstClr val="black">
                    <a:tint val="75000"/>
                  </a:prstClr>
                </a:solidFill>
              </a:rPr>
              <a:pPr/>
              <a:t>10/25/2018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53534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A7CF3-7656-44F7-820F-38601722D2CD}" type="datetime1">
              <a:rPr lang="en-US" smtClean="0">
                <a:solidFill>
                  <a:prstClr val="black">
                    <a:tint val="75000"/>
                  </a:prstClr>
                </a:solidFill>
              </a:rPr>
              <a:pPr/>
              <a:t>10/25/2018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
        <p:nvSpPr>
          <p:cNvPr id="6" name="Picture Placeholder 5"/>
          <p:cNvSpPr>
            <a:spLocks noGrp="1"/>
          </p:cNvSpPr>
          <p:nvPr>
            <p:ph type="pic" sz="quarter" idx="13"/>
          </p:nvPr>
        </p:nvSpPr>
        <p:spPr>
          <a:xfrm>
            <a:off x="5429250" y="1724025"/>
            <a:ext cx="1333500" cy="1333500"/>
          </a:xfrm>
          <a:prstGeom prst="flowChartConnector">
            <a:avLst/>
          </a:prstGeom>
        </p:spPr>
        <p:txBody>
          <a:bodyPr>
            <a:normAutofit/>
          </a:bodyPr>
          <a:lstStyle>
            <a:lvl1pPr marL="0" indent="0" algn="ctr">
              <a:buNone/>
              <a:defRPr sz="1600"/>
            </a:lvl1pPr>
          </a:lstStyle>
          <a:p>
            <a:endParaRPr lang="en-US"/>
          </a:p>
        </p:txBody>
      </p:sp>
    </p:spTree>
    <p:extLst>
      <p:ext uri="{BB962C8B-B14F-4D97-AF65-F5344CB8AC3E}">
        <p14:creationId xmlns:p14="http://schemas.microsoft.com/office/powerpoint/2010/main" val="169247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418305"/>
            <a:ext cx="6435726" cy="648495"/>
          </a:xfrm>
          <a:prstGeom prst="roundRect">
            <a:avLst>
              <a:gd name="adj" fmla="val 50000"/>
            </a:avLst>
          </a:prstGeom>
          <a:solidFill>
            <a:schemeClr val="accent1"/>
          </a:solidFill>
          <a:effectLst>
            <a:outerShdw blurRad="152400" sx="102000" sy="102000" algn="ctr" rotWithShape="0">
              <a:prstClr val="black">
                <a:alpha val="14000"/>
              </a:prstClr>
            </a:outerShdw>
          </a:effectLst>
        </p:spPr>
        <p:txBody>
          <a:bodyPr vert="horz" lIns="182880" tIns="457200" rIns="91440" bIns="365760" rtlCol="0" anchor="ctr">
            <a:noAutofit/>
          </a:bodyPr>
          <a:lstStyle/>
          <a:p>
            <a:pPr lvl="0"/>
            <a:r>
              <a:rPr lang="en-US" dirty="0" smtClean="0"/>
              <a:t>Click to edit Master</a:t>
            </a:r>
            <a:endParaRPr lang="en-US" dirty="0"/>
          </a:p>
        </p:txBody>
      </p:sp>
      <p:sp>
        <p:nvSpPr>
          <p:cNvPr id="3" name="Text Placeholder 2"/>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1033A-9890-4229-AAE6-1CB03069F4AF}"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4"/>
          </p:nvPr>
        </p:nvSpPr>
        <p:spPr>
          <a:xfrm>
            <a:off x="10925175" y="6356350"/>
            <a:ext cx="360046" cy="365125"/>
          </a:xfrm>
          <a:prstGeom prst="flowChartConnector">
            <a:avLst/>
          </a:prstGeom>
          <a:solidFill>
            <a:srgbClr val="85CC18"/>
          </a:solidFill>
        </p:spPr>
        <p:txBody>
          <a:bodyPr vert="horz" lIns="0" tIns="45720" rIns="0" bIns="45720" rtlCol="0" anchor="ctr"/>
          <a:lstStyle>
            <a:lvl1pPr algn="ctr">
              <a:defRPr sz="900">
                <a:solidFill>
                  <a:schemeClr val="bg1"/>
                </a:solidFill>
              </a:defRPr>
            </a:lvl1p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75531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914400" rtl="0" eaLnBrk="1" latinLnBrk="0" hangingPunct="1">
        <a:lnSpc>
          <a:spcPct val="90000"/>
        </a:lnSpc>
        <a:spcBef>
          <a:spcPct val="0"/>
        </a:spcBef>
        <a:buNone/>
        <a:defRPr lang="en-US" sz="3600" kern="1200" dirty="0" smtClean="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resources/azure-virtual-datacenter/en-us/" TargetMode="External"/><Relationship Id="rId2" Type="http://schemas.openxmlformats.org/officeDocument/2006/relationships/hyperlink" Target="https://docs.microsoft.com/en-us/azure/architecture/cloud-adoption-guide/adoption-intro/overview" TargetMode="External"/><Relationship Id="rId1" Type="http://schemas.openxmlformats.org/officeDocument/2006/relationships/slideLayout" Target="../slideLayouts/slideLayout2.xml"/><Relationship Id="rId5" Type="http://schemas.openxmlformats.org/officeDocument/2006/relationships/hyperlink" Target="https://docs.microsoft.com/en-us/azure/architecture/best-practices/naming-conventions#naming-rules-and-restrictions" TargetMode="External"/><Relationship Id="rId4" Type="http://schemas.openxmlformats.org/officeDocument/2006/relationships/hyperlink" Target="https://azure.microsoft.com/en-us/resources/azure-virtual-datacenter-lift-and-shift-guide/en-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zure/AzureStack-QuickStart-Templates" TargetMode="External"/><Relationship Id="rId2" Type="http://schemas.openxmlformats.org/officeDocument/2006/relationships/hyperlink" Target="https://github.com/Azure/azure-quickstart-templates" TargetMode="External"/><Relationship Id="rId1" Type="http://schemas.openxmlformats.org/officeDocument/2006/relationships/slideLayout" Target="../slideLayouts/slideLayout2.xml"/><Relationship Id="rId4" Type="http://schemas.openxmlformats.org/officeDocument/2006/relationships/hyperlink" Target="https://azure.microsoft.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ccount.azure.com/subscription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global-infrastructure/reg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hyperlink" Target="https://portal.azure.com/" TargetMode="External"/><Relationship Id="rId1" Type="http://schemas.openxmlformats.org/officeDocument/2006/relationships/slideLayout" Target="../slideLayouts/slideLayout2.xml"/><Relationship Id="rId5" Type="http://schemas.openxmlformats.org/officeDocument/2006/relationships/hyperlink" Target="https://docs.microsoft.com/en-us/cli/azure/install-azure-cli?view=azure-cli-latest" TargetMode="External"/><Relationship Id="rId4" Type="http://schemas.openxmlformats.org/officeDocument/2006/relationships/hyperlink" Target="https://docs.microsoft.com/en-us/powershell/azure/install-azurerm-ps?view=azurermps-5.5.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resources/templates/" TargetMode="External"/><Relationship Id="rId2" Type="http://schemas.openxmlformats.org/officeDocument/2006/relationships/hyperlink" Target="https://azure.microsoft.com/en-au/downloa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Overview of Microsoft Azure</a:t>
            </a:r>
          </a:p>
        </p:txBody>
      </p:sp>
    </p:spTree>
    <p:extLst>
      <p:ext uri="{BB962C8B-B14F-4D97-AF65-F5344CB8AC3E}">
        <p14:creationId xmlns:p14="http://schemas.microsoft.com/office/powerpoint/2010/main" val="322765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Azure </a:t>
            </a:r>
            <a:r>
              <a:rPr lang="en-US" dirty="0"/>
              <a:t>Networking</a:t>
            </a:r>
            <a:br>
              <a:rPr lang="en-US" dirty="0"/>
            </a:br>
            <a:endParaRPr lang="en-US" dirty="0"/>
          </a:p>
        </p:txBody>
      </p:sp>
      <p:sp>
        <p:nvSpPr>
          <p:cNvPr id="3" name="Content Placeholder 2"/>
          <p:cNvSpPr>
            <a:spLocks noGrp="1"/>
          </p:cNvSpPr>
          <p:nvPr>
            <p:ph idx="1"/>
          </p:nvPr>
        </p:nvSpPr>
        <p:spPr>
          <a:xfrm>
            <a:off x="838200" y="1421621"/>
            <a:ext cx="10515600" cy="4351338"/>
          </a:xfrm>
        </p:spPr>
        <p:txBody>
          <a:bodyPr>
            <a:normAutofit fontScale="92500" lnSpcReduction="20000"/>
          </a:bodyPr>
          <a:lstStyle/>
          <a:p>
            <a:r>
              <a:rPr lang="en-US" b="1" dirty="0"/>
              <a:t>Azure Virtual Networks</a:t>
            </a:r>
            <a:r>
              <a:rPr lang="en-US" dirty="0"/>
              <a:t>: This enables you to deploy isolated networks in the cloud to securely connect Azure resources to each other</a:t>
            </a:r>
          </a:p>
          <a:p>
            <a:r>
              <a:rPr lang="en-US" b="1" dirty="0"/>
              <a:t>Azure ExpressRoute</a:t>
            </a:r>
            <a:r>
              <a:rPr lang="en-US" dirty="0"/>
              <a:t>: This helps you to create a dedicated high-speed connection from your </a:t>
            </a:r>
            <a:r>
              <a:rPr lang="en-US" dirty="0" err="1"/>
              <a:t>on-premise</a:t>
            </a:r>
            <a:r>
              <a:rPr lang="en-US" dirty="0"/>
              <a:t> data center to Azure</a:t>
            </a:r>
          </a:p>
          <a:p>
            <a:r>
              <a:rPr lang="en-US" b="1" dirty="0"/>
              <a:t>VPN Gateway</a:t>
            </a:r>
            <a:r>
              <a:rPr lang="en-US" dirty="0"/>
              <a:t>: The virtual private network gateway is used to send network traffic between Azure virtual networks and </a:t>
            </a:r>
            <a:r>
              <a:rPr lang="en-US" dirty="0" err="1"/>
              <a:t>on-premise</a:t>
            </a:r>
            <a:r>
              <a:rPr lang="en-US" dirty="0"/>
              <a:t> locations, and also between virtual networks within Azure</a:t>
            </a:r>
          </a:p>
          <a:p>
            <a:r>
              <a:rPr lang="en-US" b="1" dirty="0"/>
              <a:t>Traffic Manager</a:t>
            </a:r>
            <a:r>
              <a:rPr lang="en-US" dirty="0"/>
              <a:t>: This provides DNS-level load balancing for applications that need to be high-availability</a:t>
            </a:r>
          </a:p>
          <a:p>
            <a:r>
              <a:rPr lang="en-US" b="1" dirty="0"/>
              <a:t>Load Balancer</a:t>
            </a:r>
            <a:r>
              <a:rPr lang="en-US" dirty="0"/>
              <a:t>: This provides level 4 load balancing features distributing network traffic to your applications</a:t>
            </a:r>
          </a:p>
          <a:p>
            <a:r>
              <a:rPr lang="en-US" b="1" dirty="0"/>
              <a:t>Azure DNS</a:t>
            </a:r>
            <a:r>
              <a:rPr lang="en-US" dirty="0"/>
              <a:t>: This is a domain name resolution service to manage DNS records for both Azure services and external resources</a:t>
            </a:r>
          </a:p>
          <a:p>
            <a:endParaRPr lang="en-US" dirty="0"/>
          </a:p>
        </p:txBody>
      </p:sp>
    </p:spTree>
    <p:extLst>
      <p:ext uri="{BB962C8B-B14F-4D97-AF65-F5344CB8AC3E}">
        <p14:creationId xmlns:p14="http://schemas.microsoft.com/office/powerpoint/2010/main" val="144792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Azure </a:t>
            </a:r>
            <a:r>
              <a:rPr lang="en-US" dirty="0"/>
              <a:t>Storage</a:t>
            </a:r>
            <a:br>
              <a:rPr lang="en-US" dirty="0"/>
            </a:br>
            <a:endParaRPr lang="en-US" dirty="0"/>
          </a:p>
        </p:txBody>
      </p:sp>
      <p:sp>
        <p:nvSpPr>
          <p:cNvPr id="3" name="Content Placeholder 2"/>
          <p:cNvSpPr>
            <a:spLocks noGrp="1"/>
          </p:cNvSpPr>
          <p:nvPr>
            <p:ph idx="1"/>
          </p:nvPr>
        </p:nvSpPr>
        <p:spPr/>
        <p:txBody>
          <a:bodyPr/>
          <a:lstStyle/>
          <a:p>
            <a:r>
              <a:rPr lang="en-US" b="1" dirty="0"/>
              <a:t>Blob storage</a:t>
            </a:r>
            <a:r>
              <a:rPr lang="en-US" dirty="0"/>
              <a:t>: This is an object-based storage used to store documents, media files, or even application installers</a:t>
            </a:r>
          </a:p>
          <a:p>
            <a:r>
              <a:rPr lang="en-US" b="1" dirty="0"/>
              <a:t>Table storage</a:t>
            </a:r>
            <a:r>
              <a:rPr lang="en-US" dirty="0"/>
              <a:t>: This is a NoSQL key-attribute data store that is designed for semi-structured data, which allows for rapid development and fast access to large quantities of data</a:t>
            </a:r>
          </a:p>
          <a:p>
            <a:r>
              <a:rPr lang="en-US" b="1" dirty="0"/>
              <a:t>Queue storage</a:t>
            </a:r>
            <a:r>
              <a:rPr lang="en-US" dirty="0"/>
              <a:t>: This provides reliable messaging for workflow processing and for communication between components of Azure services</a:t>
            </a:r>
          </a:p>
          <a:p>
            <a:r>
              <a:rPr lang="en-US" b="1" dirty="0"/>
              <a:t>File storage</a:t>
            </a:r>
            <a:r>
              <a:rPr lang="en-US" dirty="0"/>
              <a:t>: This offers shared storage for legacy applications using the standard SMB protocol</a:t>
            </a:r>
          </a:p>
          <a:p>
            <a:endParaRPr lang="en-US" dirty="0"/>
          </a:p>
        </p:txBody>
      </p:sp>
    </p:spTree>
    <p:extLst>
      <p:ext uri="{BB962C8B-B14F-4D97-AF65-F5344CB8AC3E}">
        <p14:creationId xmlns:p14="http://schemas.microsoft.com/office/powerpoint/2010/main" val="46586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Data </a:t>
            </a:r>
            <a:r>
              <a:rPr lang="en-US" dirty="0"/>
              <a:t>and analytics services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b="1" dirty="0"/>
              <a:t>SQL </a:t>
            </a:r>
            <a:r>
              <a:rPr lang="en-US" b="1" dirty="0" smtClean="0"/>
              <a:t>Database</a:t>
            </a:r>
            <a:endParaRPr lang="en-US" dirty="0" smtClean="0"/>
          </a:p>
          <a:p>
            <a:r>
              <a:rPr lang="en-US" b="1" dirty="0" smtClean="0"/>
              <a:t>Azure </a:t>
            </a:r>
            <a:r>
              <a:rPr lang="en-US" b="1" dirty="0"/>
              <a:t>SQL Data Warehouse</a:t>
            </a:r>
            <a:r>
              <a:rPr lang="en-US" dirty="0"/>
              <a:t>: This is a cloud-based, scaled-out data warehouse in the cloud, which can process massive volumes of data, both relational and </a:t>
            </a:r>
            <a:r>
              <a:rPr lang="en-US" dirty="0" err="1"/>
              <a:t>nonrelational</a:t>
            </a:r>
            <a:r>
              <a:rPr lang="en-US" dirty="0"/>
              <a:t>.</a:t>
            </a:r>
          </a:p>
          <a:p>
            <a:r>
              <a:rPr lang="en-US" b="1" dirty="0" err="1"/>
              <a:t>CosmosDB</a:t>
            </a:r>
            <a:r>
              <a:rPr lang="en-US" dirty="0"/>
              <a:t>: This is designed as a globally distributed database, which allows you to use key-value, graph, column-family, and document data in one service. Multi-model and globally distributed is the most important aspect of </a:t>
            </a:r>
            <a:r>
              <a:rPr lang="en-US" dirty="0" err="1"/>
              <a:t>CosmosDB</a:t>
            </a:r>
            <a:r>
              <a:rPr lang="en-US" dirty="0"/>
              <a:t>. It independently and elastically scales storage and throughput at any time, anywhere across the globe, making it perfect for your </a:t>
            </a:r>
            <a:r>
              <a:rPr lang="en-US" dirty="0" err="1"/>
              <a:t>serverless</a:t>
            </a:r>
            <a:r>
              <a:rPr lang="en-US" dirty="0"/>
              <a:t> applications.</a:t>
            </a:r>
          </a:p>
          <a:p>
            <a:r>
              <a:rPr lang="en-US" b="1" dirty="0"/>
              <a:t>Azure </a:t>
            </a:r>
            <a:r>
              <a:rPr lang="en-US" b="1" dirty="0" err="1"/>
              <a:t>Redis</a:t>
            </a:r>
            <a:r>
              <a:rPr lang="en-US" b="1" dirty="0"/>
              <a:t> Cache</a:t>
            </a:r>
            <a:r>
              <a:rPr lang="en-US" dirty="0"/>
              <a:t>: This is a distributed, managed cache designed for building highly scalable and responsive applications by providing super-fast access to your data.</a:t>
            </a:r>
          </a:p>
          <a:p>
            <a:r>
              <a:rPr lang="en-US" b="1" dirty="0"/>
              <a:t>Azure Machine Learning</a:t>
            </a:r>
            <a:r>
              <a:rPr lang="en-US" dirty="0"/>
              <a:t>: This enables you to apply statistical models to data and perform predictive analytics in the cloud.</a:t>
            </a:r>
          </a:p>
          <a:p>
            <a:r>
              <a:rPr lang="en-US" b="1" dirty="0"/>
              <a:t>Azure Search</a:t>
            </a:r>
            <a:r>
              <a:rPr lang="en-US" dirty="0"/>
              <a:t>: This provides a fully managed search service in the cloud.</a:t>
            </a:r>
          </a:p>
          <a:p>
            <a:r>
              <a:rPr lang="en-US" b="1" dirty="0"/>
              <a:t>Azure Data Factory</a:t>
            </a:r>
            <a:r>
              <a:rPr lang="en-US" dirty="0"/>
              <a:t>: This is a cloud-based data integration service that orchestrates and automates the movement and transformation of data within the data pipeline.</a:t>
            </a:r>
          </a:p>
          <a:p>
            <a:r>
              <a:rPr lang="en-US" b="1" dirty="0"/>
              <a:t>Azure Data Lake Store</a:t>
            </a:r>
            <a:r>
              <a:rPr lang="en-US" dirty="0"/>
              <a:t>: This is an enterprise-wide hyper-scale repository for big data analytics workloads, which is naturally integrated with HDFS to support Hadoop-based analytics.</a:t>
            </a:r>
          </a:p>
          <a:p>
            <a:endParaRPr lang="en-US" dirty="0"/>
          </a:p>
        </p:txBody>
      </p:sp>
    </p:spTree>
    <p:extLst>
      <p:ext uri="{BB962C8B-B14F-4D97-AF65-F5344CB8AC3E}">
        <p14:creationId xmlns:p14="http://schemas.microsoft.com/office/powerpoint/2010/main" val="1208425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423512"/>
            <a:ext cx="9320362" cy="583372"/>
          </a:xfrm>
        </p:spPr>
        <p:txBody>
          <a:bodyPr>
            <a:normAutofit fontScale="90000"/>
          </a:bodyPr>
          <a:lstStyle/>
          <a:p>
            <a:r>
              <a:rPr lang="en-US" dirty="0" smtClean="0"/>
              <a:t/>
            </a:r>
            <a:br>
              <a:rPr lang="en-US" dirty="0" smtClean="0"/>
            </a:br>
            <a:r>
              <a:rPr lang="en-US" dirty="0" smtClean="0"/>
              <a:t>Backup </a:t>
            </a:r>
            <a:r>
              <a:rPr lang="en-US" dirty="0"/>
              <a:t>services and disaster recovery</a:t>
            </a:r>
            <a:br>
              <a:rPr lang="en-US" dirty="0"/>
            </a:br>
            <a:endParaRPr lang="en-US" dirty="0"/>
          </a:p>
        </p:txBody>
      </p:sp>
      <p:sp>
        <p:nvSpPr>
          <p:cNvPr id="3" name="Content Placeholder 2"/>
          <p:cNvSpPr>
            <a:spLocks noGrp="1"/>
          </p:cNvSpPr>
          <p:nvPr>
            <p:ph idx="1"/>
          </p:nvPr>
        </p:nvSpPr>
        <p:spPr/>
        <p:txBody>
          <a:bodyPr/>
          <a:lstStyle/>
          <a:p>
            <a:r>
              <a:rPr lang="en-US" b="1" dirty="0"/>
              <a:t>Azure </a:t>
            </a:r>
            <a:r>
              <a:rPr lang="en-US" b="1" dirty="0" err="1"/>
              <a:t>StorSimple</a:t>
            </a:r>
            <a:r>
              <a:rPr lang="en-US" dirty="0"/>
              <a:t>: This is an integrated storage solution that manages storage tasks between </a:t>
            </a:r>
            <a:r>
              <a:rPr lang="en-US" dirty="0" err="1"/>
              <a:t>on-premise</a:t>
            </a:r>
            <a:r>
              <a:rPr lang="en-US" dirty="0"/>
              <a:t> devices and Azure cloud storage in the case of failure</a:t>
            </a:r>
          </a:p>
          <a:p>
            <a:r>
              <a:rPr lang="en-US" b="1" dirty="0"/>
              <a:t>Azure Backup</a:t>
            </a:r>
            <a:r>
              <a:rPr lang="en-US" dirty="0"/>
              <a:t>: This provides a cloud-based back up and works with ASR to restore your data in the Azure cloud</a:t>
            </a:r>
          </a:p>
          <a:p>
            <a:r>
              <a:rPr lang="en-US" b="1" dirty="0"/>
              <a:t>Azure Site Recovery</a:t>
            </a:r>
            <a:r>
              <a:rPr lang="en-US" dirty="0"/>
              <a:t> (</a:t>
            </a:r>
            <a:r>
              <a:rPr lang="en-US" b="1" dirty="0"/>
              <a:t>ASR</a:t>
            </a:r>
            <a:r>
              <a:rPr lang="en-US" dirty="0"/>
              <a:t>): This orchestrates replication of </a:t>
            </a:r>
            <a:r>
              <a:rPr lang="en-US" dirty="0" err="1"/>
              <a:t>on-premise</a:t>
            </a:r>
            <a:r>
              <a:rPr lang="en-US" dirty="0"/>
              <a:t> virtual machines and physical servers in the Azure cloud and restores the backup</a:t>
            </a:r>
          </a:p>
          <a:p>
            <a:endParaRPr lang="en-US" dirty="0"/>
          </a:p>
        </p:txBody>
      </p:sp>
    </p:spTree>
    <p:extLst>
      <p:ext uri="{BB962C8B-B14F-4D97-AF65-F5344CB8AC3E}">
        <p14:creationId xmlns:p14="http://schemas.microsoft.com/office/powerpoint/2010/main" val="302003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Administrative roles</a:t>
            </a:r>
            <a:endParaRPr lang="en-US" dirty="0"/>
          </a:p>
        </p:txBody>
      </p:sp>
      <p:pic>
        <p:nvPicPr>
          <p:cNvPr id="4098" name="Picture 2" descr="https://d1ldz4te4covpm.cloudfront.net/graphics/9781789137958/graphics/a057fa3f-b7b7-4294-92c6-ad16f5e708ac.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46483" y="1136949"/>
            <a:ext cx="6061799" cy="498780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4294967295"/>
          </p:nvPr>
        </p:nvSpPr>
        <p:spPr>
          <a:xfrm>
            <a:off x="983411" y="1384510"/>
            <a:ext cx="4986068" cy="4489450"/>
          </a:xfrm>
        </p:spPr>
        <p:txBody>
          <a:bodyPr>
            <a:normAutofit fontScale="85000" lnSpcReduction="20000"/>
          </a:bodyPr>
          <a:lstStyle/>
          <a:p>
            <a:r>
              <a:rPr lang="en-US" dirty="0"/>
              <a:t>Azure provides three subscription-level administrative </a:t>
            </a:r>
            <a:r>
              <a:rPr lang="en-US" dirty="0" smtClean="0"/>
              <a:t>roles:</a:t>
            </a:r>
          </a:p>
          <a:p>
            <a:pPr marL="742950" lvl="1" indent="-285750">
              <a:buFont typeface="Wingdings" panose="05000000000000000000" pitchFamily="2" charset="2"/>
              <a:buChar char="Ø"/>
            </a:pPr>
            <a:r>
              <a:rPr lang="en-US" dirty="0"/>
              <a:t>Account administrator</a:t>
            </a:r>
          </a:p>
          <a:p>
            <a:pPr marL="742950" lvl="1" indent="-285750">
              <a:buFont typeface="Wingdings" panose="05000000000000000000" pitchFamily="2" charset="2"/>
              <a:buChar char="Ø"/>
            </a:pPr>
            <a:r>
              <a:rPr lang="en-US" dirty="0"/>
              <a:t>Service administrator</a:t>
            </a:r>
          </a:p>
          <a:p>
            <a:pPr marL="742950" lvl="1" indent="-285750">
              <a:buFont typeface="Wingdings" panose="05000000000000000000" pitchFamily="2" charset="2"/>
              <a:buChar char="Ø"/>
            </a:pPr>
            <a:r>
              <a:rPr lang="en-US" dirty="0"/>
              <a:t>Co-administrator</a:t>
            </a:r>
          </a:p>
          <a:p>
            <a:r>
              <a:rPr lang="en-US" dirty="0" smtClean="0"/>
              <a:t>RBAC roles:</a:t>
            </a:r>
          </a:p>
          <a:p>
            <a:pPr lvl="1"/>
            <a:r>
              <a:rPr lang="en-US" dirty="0"/>
              <a:t>The </a:t>
            </a:r>
            <a:r>
              <a:rPr lang="en-US" b="1" dirty="0"/>
              <a:t>Owner</a:t>
            </a:r>
            <a:r>
              <a:rPr lang="en-US" dirty="0"/>
              <a:t> has full access to the defined resources, including the right to delegate access to others for these resources</a:t>
            </a:r>
          </a:p>
          <a:p>
            <a:pPr lvl="1"/>
            <a:r>
              <a:rPr lang="en-US" dirty="0"/>
              <a:t>The </a:t>
            </a:r>
            <a:r>
              <a:rPr lang="en-US" b="1" dirty="0"/>
              <a:t>Contributor</a:t>
            </a:r>
            <a:r>
              <a:rPr lang="en-US" dirty="0"/>
              <a:t> can create and manage defined Azure resources, but can’t grant access to others for these resources</a:t>
            </a:r>
          </a:p>
          <a:p>
            <a:pPr lvl="1"/>
            <a:r>
              <a:rPr lang="en-US" dirty="0"/>
              <a:t>The </a:t>
            </a:r>
            <a:r>
              <a:rPr lang="en-US" b="1" dirty="0"/>
              <a:t>User</a:t>
            </a:r>
            <a:r>
              <a:rPr lang="en-US" dirty="0"/>
              <a:t> (reader) can view existing defined Azure resources</a:t>
            </a:r>
          </a:p>
          <a:p>
            <a:endParaRPr lang="en-US" dirty="0" smtClean="0"/>
          </a:p>
          <a:p>
            <a:endParaRPr lang="en-US" dirty="0"/>
          </a:p>
        </p:txBody>
      </p:sp>
    </p:spTree>
    <p:extLst>
      <p:ext uri="{BB962C8B-B14F-4D97-AF65-F5344CB8AC3E}">
        <p14:creationId xmlns:p14="http://schemas.microsoft.com/office/powerpoint/2010/main" val="49024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7109" y="1109840"/>
            <a:ext cx="11228717" cy="4801314"/>
          </a:xfrm>
          <a:prstGeom prst="rect">
            <a:avLst/>
          </a:prstGeom>
        </p:spPr>
        <p:txBody>
          <a:bodyPr wrap="square">
            <a:spAutoFit/>
          </a:bodyPr>
          <a:lstStyle/>
          <a:p>
            <a:endParaRPr lang="en-US" b="0" i="0" dirty="0" smtClean="0">
              <a:solidFill>
                <a:srgbClr val="3C3C3B"/>
              </a:solidFill>
              <a:effectLst/>
              <a:latin typeface="Lato"/>
            </a:endParaRPr>
          </a:p>
          <a:p>
            <a:r>
              <a:rPr lang="en-US" b="0" i="0" dirty="0" smtClean="0">
                <a:solidFill>
                  <a:srgbClr val="3C3C3B"/>
                </a:solidFill>
                <a:effectLst/>
                <a:latin typeface="Lato"/>
              </a:rPr>
              <a:t>Adopting Azure is the first stage in organizational maturity for an enterprise. By the end of this stage, people in your organization can deploy simple workloads to Azure:</a:t>
            </a:r>
          </a:p>
          <a:p>
            <a:r>
              <a:rPr lang="en-US" b="0" i="0" u="none" strike="noStrike" dirty="0" smtClean="0">
                <a:solidFill>
                  <a:srgbClr val="EC6611"/>
                </a:solidFill>
                <a:effectLst/>
                <a:latin typeface="Lato"/>
                <a:hlinkClick r:id="rId2"/>
              </a:rPr>
              <a:t>https://docs.microsoft.com/en-us/azure/architecture/cloud-adoption-guide/adoption-intro/overview</a:t>
            </a:r>
            <a:endParaRPr lang="en-US" b="0" i="0" dirty="0" smtClean="0">
              <a:solidFill>
                <a:srgbClr val="3C3C3B"/>
              </a:solidFill>
              <a:effectLst/>
              <a:latin typeface="Lato"/>
            </a:endParaRPr>
          </a:p>
          <a:p>
            <a:endParaRPr lang="en-US" b="0" i="0" dirty="0" smtClean="0">
              <a:solidFill>
                <a:srgbClr val="3C3C3B"/>
              </a:solidFill>
              <a:effectLst/>
              <a:latin typeface="Lato"/>
            </a:endParaRPr>
          </a:p>
          <a:p>
            <a:r>
              <a:rPr lang="en-US" b="0" i="0" dirty="0" smtClean="0">
                <a:solidFill>
                  <a:srgbClr val="3C3C3B"/>
                </a:solidFill>
                <a:effectLst/>
                <a:latin typeface="Lato"/>
              </a:rPr>
              <a:t>When deploying enterprise workloads to the cloud, Azure Virtual Datacenter is a great approach that helps IT organizations and business units balance governance but with developer agility. I recommend you read:  </a:t>
            </a:r>
            <a:r>
              <a:rPr lang="en-US" b="0" i="0" u="none" strike="noStrike" dirty="0" smtClean="0">
                <a:solidFill>
                  <a:srgbClr val="EC6611"/>
                </a:solidFill>
                <a:effectLst/>
                <a:latin typeface="Lato"/>
                <a:hlinkClick r:id="rId3"/>
              </a:rPr>
              <a:t>https://azure.microsoft.com/en-us/resources/azure-virtual-datacenter/en-us/</a:t>
            </a:r>
            <a:endParaRPr lang="en-US" b="0" i="0" dirty="0" smtClean="0">
              <a:solidFill>
                <a:srgbClr val="3C3C3B"/>
              </a:solidFill>
              <a:effectLst/>
              <a:latin typeface="Lato"/>
            </a:endParaRPr>
          </a:p>
          <a:p>
            <a:endParaRPr lang="en-US" b="0" i="0" dirty="0" smtClean="0">
              <a:solidFill>
                <a:srgbClr val="3C3C3B"/>
              </a:solidFill>
              <a:effectLst/>
              <a:latin typeface="Lato"/>
            </a:endParaRPr>
          </a:p>
          <a:p>
            <a:r>
              <a:rPr lang="en-US" b="0" i="0" dirty="0" smtClean="0">
                <a:solidFill>
                  <a:srgbClr val="3C3C3B"/>
                </a:solidFill>
                <a:effectLst/>
                <a:latin typeface="Lato"/>
              </a:rPr>
              <a:t>The following is a great guide on how to identify and plan the migration of applications and servers to Azure using the lift and shift method, minimizing any additional development costs while optimizing cloud hosting options in Microsoft Azure: </a:t>
            </a:r>
            <a:r>
              <a:rPr lang="en-US" b="0" i="0" u="none" strike="noStrike" dirty="0" smtClean="0">
                <a:solidFill>
                  <a:srgbClr val="EC6611"/>
                </a:solidFill>
                <a:effectLst/>
                <a:latin typeface="Lato"/>
                <a:hlinkClick r:id="rId4"/>
              </a:rPr>
              <a:t>https://azure.microsoft.com/en-us/resources/azure-virtual-datacenter-lift-and-shift-guide/en-us/</a:t>
            </a:r>
            <a:endParaRPr lang="en-US" b="0" i="0" dirty="0" smtClean="0">
              <a:solidFill>
                <a:srgbClr val="3C3C3B"/>
              </a:solidFill>
              <a:effectLst/>
              <a:latin typeface="Lato"/>
            </a:endParaRPr>
          </a:p>
          <a:p>
            <a:endParaRPr lang="en-US" b="0" i="0" dirty="0" smtClean="0">
              <a:solidFill>
                <a:srgbClr val="3C3C3B"/>
              </a:solidFill>
              <a:effectLst/>
              <a:latin typeface="Lato"/>
            </a:endParaRPr>
          </a:p>
          <a:p>
            <a:r>
              <a:rPr lang="en-US" b="0" i="0" dirty="0" smtClean="0">
                <a:solidFill>
                  <a:srgbClr val="3C3C3B"/>
                </a:solidFill>
                <a:effectLst/>
                <a:latin typeface="Lato"/>
              </a:rPr>
              <a:t>The naming rules and restrictions for Azure resources and a baseline set of recommendations for naming conventions: </a:t>
            </a:r>
            <a:r>
              <a:rPr lang="en-US" b="0" i="0" u="none" strike="noStrike" dirty="0" smtClean="0">
                <a:solidFill>
                  <a:srgbClr val="EC6611"/>
                </a:solidFill>
                <a:effectLst/>
                <a:latin typeface="Lato"/>
                <a:hlinkClick r:id="rId5"/>
              </a:rPr>
              <a:t>https://docs.microsoft.com/en-us/azure/architecture/best-practices/naming-conventions#naming-rules-and-restrictions</a:t>
            </a:r>
            <a:endParaRPr lang="en-US" b="0" i="0" dirty="0">
              <a:solidFill>
                <a:srgbClr val="3C3C3B"/>
              </a:solidFill>
              <a:effectLst/>
              <a:latin typeface="Lato"/>
            </a:endParaRPr>
          </a:p>
        </p:txBody>
      </p:sp>
      <p:sp>
        <p:nvSpPr>
          <p:cNvPr id="2" name="Title 1"/>
          <p:cNvSpPr>
            <a:spLocks noGrp="1"/>
          </p:cNvSpPr>
          <p:nvPr>
            <p:ph type="title"/>
          </p:nvPr>
        </p:nvSpPr>
        <p:spPr>
          <a:xfrm>
            <a:off x="789796" y="242357"/>
            <a:ext cx="6673850" cy="583372"/>
          </a:xfrm>
        </p:spPr>
        <p:txBody>
          <a:bodyPr>
            <a:normAutofit fontScale="90000"/>
          </a:bodyPr>
          <a:lstStyle/>
          <a:p>
            <a:r>
              <a:rPr lang="en-US" dirty="0" smtClean="0">
                <a:latin typeface="Montserrat"/>
              </a:rPr>
              <a:t/>
            </a:r>
            <a:br>
              <a:rPr lang="en-US" dirty="0" smtClean="0">
                <a:latin typeface="Montserrat"/>
              </a:rPr>
            </a:br>
            <a:r>
              <a:rPr lang="en-US" dirty="0" smtClean="0">
                <a:latin typeface="Montserrat"/>
              </a:rPr>
              <a:t>Further </a:t>
            </a:r>
            <a:r>
              <a:rPr lang="en-US" dirty="0">
                <a:latin typeface="Montserrat"/>
              </a:rPr>
              <a:t>reading</a:t>
            </a:r>
            <a:br>
              <a:rPr lang="en-US" dirty="0">
                <a:latin typeface="Montserrat"/>
              </a:rPr>
            </a:br>
            <a:endParaRPr lang="en-US" dirty="0"/>
          </a:p>
        </p:txBody>
      </p:sp>
    </p:spTree>
    <p:extLst>
      <p:ext uri="{BB962C8B-B14F-4D97-AF65-F5344CB8AC3E}">
        <p14:creationId xmlns:p14="http://schemas.microsoft.com/office/powerpoint/2010/main" val="51853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Overview </a:t>
            </a:r>
            <a:r>
              <a:rPr lang="en-US" dirty="0"/>
              <a:t>of Microsoft Azure</a:t>
            </a:r>
            <a:br>
              <a:rPr lang="en-US" dirty="0"/>
            </a:br>
            <a:endParaRPr lang="en-US" dirty="0"/>
          </a:p>
        </p:txBody>
      </p:sp>
      <p:sp>
        <p:nvSpPr>
          <p:cNvPr id="3" name="Content Placeholder 2"/>
          <p:cNvSpPr>
            <a:spLocks noGrp="1"/>
          </p:cNvSpPr>
          <p:nvPr>
            <p:ph idx="1"/>
          </p:nvPr>
        </p:nvSpPr>
        <p:spPr/>
        <p:txBody>
          <a:bodyPr/>
          <a:lstStyle/>
          <a:p>
            <a:r>
              <a:rPr lang="en-US" dirty="0"/>
              <a:t>Azure account and Azure subscription</a:t>
            </a:r>
          </a:p>
          <a:p>
            <a:r>
              <a:rPr lang="en-US" dirty="0"/>
              <a:t>The classic model and Azure Resource Manager deployment model of Microsoft Azure </a:t>
            </a:r>
          </a:p>
          <a:p>
            <a:r>
              <a:rPr lang="en-US" dirty="0"/>
              <a:t>Azure regions, global data centers, Availability Set, and Availability Zone</a:t>
            </a:r>
          </a:p>
          <a:p>
            <a:r>
              <a:rPr lang="en-US" dirty="0"/>
              <a:t>Introduction to different tools to access Microsoft Azure</a:t>
            </a:r>
          </a:p>
          <a:p>
            <a:r>
              <a:rPr lang="en-US" dirty="0"/>
              <a:t>An overview of Azure Compute, networking, storage, data and analytics, and backup and disaster recovery services</a:t>
            </a:r>
          </a:p>
          <a:p>
            <a:r>
              <a:rPr lang="en-US" dirty="0"/>
              <a:t>Administrative roles and </a:t>
            </a:r>
            <a:r>
              <a:rPr lang="en-US" b="1" dirty="0"/>
              <a:t>role-based access control</a:t>
            </a:r>
            <a:r>
              <a:rPr lang="en-US" dirty="0"/>
              <a:t> (</a:t>
            </a:r>
            <a:r>
              <a:rPr lang="en-US" b="1" dirty="0"/>
              <a:t>RBAC</a:t>
            </a:r>
            <a:r>
              <a:rPr lang="en-US" dirty="0"/>
              <a:t>)</a:t>
            </a:r>
          </a:p>
          <a:p>
            <a:endParaRPr lang="en-US" dirty="0"/>
          </a:p>
        </p:txBody>
      </p:sp>
    </p:spTree>
    <p:extLst>
      <p:ext uri="{BB962C8B-B14F-4D97-AF65-F5344CB8AC3E}">
        <p14:creationId xmlns:p14="http://schemas.microsoft.com/office/powerpoint/2010/main" val="116223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Technical requirements</a:t>
            </a:r>
            <a:endParaRPr lang="en-US" dirty="0"/>
          </a:p>
        </p:txBody>
      </p:sp>
      <p:sp>
        <p:nvSpPr>
          <p:cNvPr id="3" name="Content Placeholder 2"/>
          <p:cNvSpPr>
            <a:spLocks noGrp="1"/>
          </p:cNvSpPr>
          <p:nvPr>
            <p:ph idx="1"/>
          </p:nvPr>
        </p:nvSpPr>
        <p:spPr/>
        <p:txBody>
          <a:bodyPr/>
          <a:lstStyle/>
          <a:p>
            <a:r>
              <a:rPr lang="en-US" dirty="0"/>
              <a:t>Azure quick-start templates: </a:t>
            </a:r>
            <a:r>
              <a:rPr lang="en-US" dirty="0">
                <a:hlinkClick r:id="rId2"/>
              </a:rPr>
              <a:t>https://github.com/Azure/azure-quickstart-templates</a:t>
            </a:r>
            <a:endParaRPr lang="en-US" dirty="0"/>
          </a:p>
          <a:p>
            <a:r>
              <a:rPr lang="en-US" dirty="0"/>
              <a:t>Azure Stack quick-start templates: </a:t>
            </a:r>
            <a:r>
              <a:rPr lang="en-US" dirty="0">
                <a:hlinkClick r:id="rId3"/>
              </a:rPr>
              <a:t>https://github.com/Azure/AzureStack-QuickStart-Templates</a:t>
            </a:r>
            <a:endParaRPr lang="en-US" dirty="0"/>
          </a:p>
          <a:p>
            <a:r>
              <a:rPr lang="en-US" dirty="0" smtClean="0">
                <a:hlinkClick r:id="rId4"/>
              </a:rPr>
              <a:t>https://Azure.Microsoft.com</a:t>
            </a:r>
            <a:endParaRPr lang="en-US" dirty="0" smtClean="0"/>
          </a:p>
          <a:p>
            <a:endParaRPr lang="en-US" dirty="0" smtClean="0"/>
          </a:p>
          <a:p>
            <a:endParaRPr lang="en-US" dirty="0"/>
          </a:p>
        </p:txBody>
      </p:sp>
    </p:spTree>
    <p:extLst>
      <p:ext uri="{BB962C8B-B14F-4D97-AF65-F5344CB8AC3E}">
        <p14:creationId xmlns:p14="http://schemas.microsoft.com/office/powerpoint/2010/main" val="35646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Azure </a:t>
            </a:r>
            <a:r>
              <a:rPr lang="en-US" dirty="0"/>
              <a:t>basics</a:t>
            </a:r>
            <a:br>
              <a:rPr lang="en-US" dirty="0"/>
            </a:br>
            <a:endParaRPr lang="en-US" dirty="0"/>
          </a:p>
        </p:txBody>
      </p:sp>
      <p:sp>
        <p:nvSpPr>
          <p:cNvPr id="3" name="Content Placeholder 2"/>
          <p:cNvSpPr>
            <a:spLocks noGrp="1"/>
          </p:cNvSpPr>
          <p:nvPr>
            <p:ph idx="1"/>
          </p:nvPr>
        </p:nvSpPr>
        <p:spPr>
          <a:xfrm>
            <a:off x="795068" y="1154202"/>
            <a:ext cx="10515600" cy="4351338"/>
          </a:xfrm>
        </p:spPr>
        <p:txBody>
          <a:bodyPr/>
          <a:lstStyle/>
          <a:p>
            <a:r>
              <a:rPr lang="en-US" dirty="0"/>
              <a:t>Azure accounts versus Azure subscriptions</a:t>
            </a:r>
          </a:p>
          <a:p>
            <a:pPr lvl="1"/>
            <a:r>
              <a:rPr lang="en-US" u="sng" dirty="0">
                <a:hlinkClick r:id="rId2"/>
              </a:rPr>
              <a:t>https://account.azure.com/subscriptions</a:t>
            </a:r>
            <a:r>
              <a:rPr lang="en-US" u="sng" dirty="0" smtClean="0">
                <a:hlinkClick r:id="rId2"/>
              </a:rPr>
              <a:t>/</a:t>
            </a:r>
            <a:endParaRPr lang="en-US" dirty="0"/>
          </a:p>
          <a:p>
            <a:r>
              <a:rPr lang="en-US" dirty="0"/>
              <a:t>Azure Resource Manager (ARM) versus Azure Service Manager (ASM)</a:t>
            </a:r>
          </a:p>
          <a:p>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42" y="3094600"/>
            <a:ext cx="5240216" cy="3212184"/>
          </a:xfrm>
          <a:prstGeom prst="rect">
            <a:avLst/>
          </a:prstGeom>
        </p:spPr>
      </p:pic>
      <p:pic>
        <p:nvPicPr>
          <p:cNvPr id="1028" name="Picture 4" descr="https://dz13w8afd47il.cloudfront.net/graphics/9781789137958/graphics/eac03267-d726-4c9e-9806-c0be0365771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6984" y="3260785"/>
            <a:ext cx="5456414" cy="2701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98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Azure basics</a:t>
            </a:r>
            <a:endParaRPr lang="en-US" dirty="0"/>
          </a:p>
        </p:txBody>
      </p:sp>
      <p:sp>
        <p:nvSpPr>
          <p:cNvPr id="3" name="Content Placeholder 2"/>
          <p:cNvSpPr>
            <a:spLocks noGrp="1"/>
          </p:cNvSpPr>
          <p:nvPr>
            <p:ph idx="1"/>
          </p:nvPr>
        </p:nvSpPr>
        <p:spPr>
          <a:xfrm>
            <a:off x="812321" y="1205960"/>
            <a:ext cx="10515600" cy="4351338"/>
          </a:xfrm>
        </p:spPr>
        <p:txBody>
          <a:bodyPr/>
          <a:lstStyle/>
          <a:p>
            <a:r>
              <a:rPr lang="en-US" dirty="0"/>
              <a:t>Azure global infrastructure</a:t>
            </a:r>
          </a:p>
          <a:p>
            <a:pPr lvl="1"/>
            <a:r>
              <a:rPr lang="en-US" dirty="0"/>
              <a:t>Azure was generally available in 54 regions and in over 140 countries around the world. </a:t>
            </a:r>
            <a:r>
              <a:rPr lang="en-US" dirty="0" smtClean="0">
                <a:hlinkClick r:id="rId2"/>
              </a:rPr>
              <a:t>https</a:t>
            </a:r>
            <a:r>
              <a:rPr lang="en-US" dirty="0">
                <a:hlinkClick r:id="rId2"/>
              </a:rPr>
              <a:t>://azure.microsoft.com/en-us/global-infrastructure/regions/</a:t>
            </a:r>
            <a:r>
              <a:rPr lang="en-US" dirty="0"/>
              <a:t>.</a:t>
            </a:r>
          </a:p>
        </p:txBody>
      </p:sp>
      <p:pic>
        <p:nvPicPr>
          <p:cNvPr id="2050" name="Picture 2" descr="https://d255esdrn735hr.cloudfront.net/graphics/9781789137958/graphics/e1a85535-28f3-49e2-8722-95bd58db67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95" y="2603912"/>
            <a:ext cx="6426679" cy="3838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52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3598"/>
            <a:ext cx="10515600" cy="4351338"/>
          </a:xfrm>
        </p:spPr>
        <p:txBody>
          <a:bodyPr/>
          <a:lstStyle/>
          <a:p>
            <a:r>
              <a:rPr lang="en-US" dirty="0"/>
              <a:t>Availability Sets versus Availability Zones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31160997"/>
              </p:ext>
            </p:extLst>
          </p:nvPr>
        </p:nvGraphicFramePr>
        <p:xfrm>
          <a:off x="914398" y="3855795"/>
          <a:ext cx="8410755" cy="2407920"/>
        </p:xfrm>
        <a:graphic>
          <a:graphicData uri="http://schemas.openxmlformats.org/drawingml/2006/table">
            <a:tbl>
              <a:tblPr/>
              <a:tblGrid>
                <a:gridCol w="2234242"/>
                <a:gridCol w="6176513"/>
              </a:tblGrid>
              <a:tr h="0">
                <a:tc>
                  <a:txBody>
                    <a:bodyPr/>
                    <a:lstStyle/>
                    <a:p>
                      <a:pPr algn="ctr" fontAlgn="t"/>
                      <a:r>
                        <a:rPr lang="en-US" dirty="0">
                          <a:solidFill>
                            <a:srgbClr val="6A6A6A"/>
                          </a:solidFill>
                          <a:effectLst/>
                        </a:rPr>
                        <a:t>Feature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dirty="0">
                          <a:solidFill>
                            <a:srgbClr val="6A6A6A"/>
                          </a:solidFill>
                          <a:effectLst/>
                        </a:rPr>
                        <a:t>Capability / Provide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algn="ctr" fontAlgn="t"/>
                      <a:r>
                        <a:rPr lang="en-US">
                          <a:solidFill>
                            <a:srgbClr val="6A6A6A"/>
                          </a:solidFill>
                          <a:effectLst/>
                        </a:rPr>
                        <a:t>Availability Sets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solidFill>
                            <a:srgbClr val="6A6A6A"/>
                          </a:solidFill>
                          <a:effectLst/>
                        </a:rPr>
                        <a:t>High-availability </a:t>
                      </a:r>
                      <a:r>
                        <a:rPr lang="en-US" b="1">
                          <a:solidFill>
                            <a:srgbClr val="6A6A6A"/>
                          </a:solidFill>
                          <a:effectLst/>
                        </a:rPr>
                        <a:t>protection from hardware, network, and power failures in a datacenter</a:t>
                      </a:r>
                      <a:endParaRPr lang="en-US">
                        <a:solidFill>
                          <a:srgbClr val="6A6A6A"/>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algn="ctr" fontAlgn="t"/>
                      <a:r>
                        <a:rPr lang="en-US">
                          <a:solidFill>
                            <a:srgbClr val="6A6A6A"/>
                          </a:solidFill>
                          <a:effectLst/>
                        </a:rPr>
                        <a:t>Availability Zones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solidFill>
                            <a:srgbClr val="6A6A6A"/>
                          </a:solidFill>
                          <a:effectLst/>
                        </a:rPr>
                        <a:t>High-availability </a:t>
                      </a:r>
                      <a:r>
                        <a:rPr lang="en-US" b="1">
                          <a:solidFill>
                            <a:srgbClr val="6A6A6A"/>
                          </a:solidFill>
                          <a:effectLst/>
                        </a:rPr>
                        <a:t>protection</a:t>
                      </a:r>
                      <a:r>
                        <a:rPr lang="en-US">
                          <a:solidFill>
                            <a:srgbClr val="6A6A6A"/>
                          </a:solidFill>
                          <a:effectLst/>
                        </a:rPr>
                        <a:t> against the </a:t>
                      </a:r>
                      <a:r>
                        <a:rPr lang="en-US" b="1">
                          <a:solidFill>
                            <a:srgbClr val="6A6A6A"/>
                          </a:solidFill>
                          <a:effectLst/>
                        </a:rPr>
                        <a:t>loss</a:t>
                      </a:r>
                      <a:r>
                        <a:rPr lang="en-US">
                          <a:solidFill>
                            <a:srgbClr val="6A6A6A"/>
                          </a:solidFill>
                          <a:effectLst/>
                        </a:rPr>
                        <a:t> of </a:t>
                      </a:r>
                      <a:r>
                        <a:rPr lang="en-US" b="1">
                          <a:solidFill>
                            <a:srgbClr val="6A6A6A"/>
                          </a:solidFill>
                          <a:effectLst/>
                        </a:rPr>
                        <a:t>entire data center(s)</a:t>
                      </a:r>
                      <a:endParaRPr lang="en-US">
                        <a:solidFill>
                          <a:srgbClr val="6A6A6A"/>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algn="ctr" fontAlgn="t"/>
                      <a:r>
                        <a:rPr lang="en-US" dirty="0">
                          <a:solidFill>
                            <a:srgbClr val="6A6A6A"/>
                          </a:solidFill>
                          <a:effectLst/>
                        </a:rPr>
                        <a:t>Region pairs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dirty="0">
                          <a:solidFill>
                            <a:srgbClr val="6A6A6A"/>
                          </a:solidFill>
                          <a:effectLst/>
                        </a:rPr>
                        <a:t>Disaster Recovery that </a:t>
                      </a:r>
                      <a:r>
                        <a:rPr lang="en-US" b="1" dirty="0">
                          <a:solidFill>
                            <a:srgbClr val="6A6A6A"/>
                          </a:solidFill>
                          <a:effectLst/>
                        </a:rPr>
                        <a:t>protects from the loss of an entire region</a:t>
                      </a:r>
                      <a:endParaRPr lang="en-US" dirty="0">
                        <a:solidFill>
                          <a:srgbClr val="6A6A6A"/>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pic>
        <p:nvPicPr>
          <p:cNvPr id="3074" name="Picture 2" descr="Avzones-wikiaz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0857" y="1939999"/>
            <a:ext cx="7109558" cy="172446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660400" y="423512"/>
            <a:ext cx="6673850" cy="583372"/>
          </a:xfrm>
        </p:spPr>
        <p:txBody>
          <a:bodyPr>
            <a:normAutofit fontScale="90000"/>
          </a:bodyPr>
          <a:lstStyle/>
          <a:p>
            <a:r>
              <a:rPr lang="en-US" dirty="0" smtClean="0"/>
              <a:t>Azure basics</a:t>
            </a:r>
            <a:endParaRPr lang="en-US" dirty="0"/>
          </a:p>
        </p:txBody>
      </p:sp>
    </p:spTree>
    <p:extLst>
      <p:ext uri="{BB962C8B-B14F-4D97-AF65-F5344CB8AC3E}">
        <p14:creationId xmlns:p14="http://schemas.microsoft.com/office/powerpoint/2010/main" val="337793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Azure </a:t>
            </a:r>
            <a:r>
              <a:rPr lang="en-US" dirty="0"/>
              <a:t>tools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Two Azure Portals</a:t>
            </a:r>
          </a:p>
          <a:p>
            <a:pPr lvl="1"/>
            <a:r>
              <a:rPr lang="en-US" dirty="0"/>
              <a:t> </a:t>
            </a:r>
            <a:r>
              <a:rPr lang="en-US" dirty="0">
                <a:hlinkClick r:id="rId2"/>
              </a:rPr>
              <a:t>https://portal.azure.com</a:t>
            </a:r>
            <a:r>
              <a:rPr lang="en-US" dirty="0"/>
              <a:t> </a:t>
            </a:r>
            <a:r>
              <a:rPr lang="en-US" dirty="0" smtClean="0"/>
              <a:t> - December 2015</a:t>
            </a:r>
          </a:p>
          <a:p>
            <a:pPr lvl="1"/>
            <a:r>
              <a:rPr lang="en-US" u="sng" dirty="0">
                <a:hlinkClick r:id="rId3"/>
              </a:rPr>
              <a:t>https://</a:t>
            </a:r>
            <a:r>
              <a:rPr lang="en-US" u="sng" dirty="0" smtClean="0">
                <a:hlinkClick r:id="rId3"/>
              </a:rPr>
              <a:t>manage.windowsazure.com</a:t>
            </a:r>
            <a:endParaRPr lang="en-US" u="sng" dirty="0"/>
          </a:p>
          <a:p>
            <a:r>
              <a:rPr lang="en-US" dirty="0"/>
              <a:t>Azure PowerShell</a:t>
            </a:r>
          </a:p>
          <a:p>
            <a:pPr lvl="1"/>
            <a:r>
              <a:rPr lang="en-US" dirty="0"/>
              <a:t>Azure PowerShell works on Windows, </a:t>
            </a:r>
            <a:r>
              <a:rPr lang="en-US" dirty="0" err="1"/>
              <a:t>macOS</a:t>
            </a:r>
            <a:r>
              <a:rPr lang="en-US" dirty="0"/>
              <a:t>, and Linux. To install and configure Azure PowerShell </a:t>
            </a:r>
            <a:endParaRPr lang="en-US" dirty="0" smtClean="0"/>
          </a:p>
          <a:p>
            <a:pPr lvl="1"/>
            <a:r>
              <a:rPr lang="en-US" dirty="0" smtClean="0">
                <a:hlinkClick r:id="rId4"/>
              </a:rPr>
              <a:t>https</a:t>
            </a:r>
            <a:r>
              <a:rPr lang="en-US" dirty="0">
                <a:hlinkClick r:id="rId4"/>
              </a:rPr>
              <a:t>://docs.microsoft.com/en-us/powershell/azure/install-azurerm-ps?view=azurermps-5.5.0</a:t>
            </a:r>
            <a:r>
              <a:rPr lang="en-US" dirty="0"/>
              <a:t>.</a:t>
            </a:r>
            <a:endParaRPr lang="en-US" dirty="0" smtClean="0"/>
          </a:p>
          <a:p>
            <a:r>
              <a:rPr lang="en-US" dirty="0"/>
              <a:t>Azure command-line interface (Azure CLI)</a:t>
            </a:r>
          </a:p>
          <a:p>
            <a:pPr lvl="1"/>
            <a:r>
              <a:rPr lang="en-US" dirty="0"/>
              <a:t>To install and configure Azure CLI under different OS, </a:t>
            </a:r>
            <a:r>
              <a:rPr lang="en-US" dirty="0" smtClean="0">
                <a:hlinkClick r:id="rId5"/>
              </a:rPr>
              <a:t>https</a:t>
            </a:r>
            <a:r>
              <a:rPr lang="en-US" dirty="0">
                <a:hlinkClick r:id="rId5"/>
              </a:rPr>
              <a:t>://</a:t>
            </a:r>
            <a:r>
              <a:rPr lang="en-US" dirty="0" smtClean="0">
                <a:hlinkClick r:id="rId5"/>
              </a:rPr>
              <a:t>docs.microsoft.com/en-us/cli/azure/install-azure-cli?view=azure-cli-latest</a:t>
            </a:r>
            <a:endParaRPr lang="en-US" dirty="0" smtClean="0"/>
          </a:p>
          <a:p>
            <a:r>
              <a:rPr lang="en-US" dirty="0"/>
              <a:t>Azure Cloud Shell</a:t>
            </a:r>
          </a:p>
          <a:p>
            <a:pPr lvl="1"/>
            <a:r>
              <a:rPr lang="en-US" dirty="0"/>
              <a:t>Azure Cloud Shell is an interactive browser-based shell command line to manage cloud resources in </a:t>
            </a:r>
            <a:r>
              <a:rPr lang="en-US" dirty="0" smtClean="0"/>
              <a:t>Azure.</a:t>
            </a:r>
            <a:endParaRPr lang="en-US" u="sng" dirty="0"/>
          </a:p>
          <a:p>
            <a:endParaRPr lang="en-US" dirty="0" smtClean="0"/>
          </a:p>
        </p:txBody>
      </p:sp>
    </p:spTree>
    <p:extLst>
      <p:ext uri="{BB962C8B-B14F-4D97-AF65-F5344CB8AC3E}">
        <p14:creationId xmlns:p14="http://schemas.microsoft.com/office/powerpoint/2010/main" val="281503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Azure Tools</a:t>
            </a:r>
            <a:endParaRPr lang="en-US" dirty="0"/>
          </a:p>
        </p:txBody>
      </p:sp>
      <p:sp>
        <p:nvSpPr>
          <p:cNvPr id="3" name="Content Placeholder 2"/>
          <p:cNvSpPr>
            <a:spLocks noGrp="1"/>
          </p:cNvSpPr>
          <p:nvPr>
            <p:ph idx="1"/>
          </p:nvPr>
        </p:nvSpPr>
        <p:spPr/>
        <p:txBody>
          <a:bodyPr>
            <a:normAutofit lnSpcReduction="10000"/>
          </a:bodyPr>
          <a:lstStyle/>
          <a:p>
            <a:r>
              <a:rPr lang="en-US" dirty="0"/>
              <a:t>Azure SDK</a:t>
            </a:r>
          </a:p>
          <a:p>
            <a:pPr lvl="1"/>
            <a:r>
              <a:rPr lang="en-US" dirty="0"/>
              <a:t>Azure SDK helps developers to deploy infinitely scalable applications and APIs, configure diagnostics, create and manage app service resources, and integrate data from Visual Studio. </a:t>
            </a:r>
            <a:r>
              <a:rPr lang="en-US" dirty="0" smtClean="0"/>
              <a:t>To </a:t>
            </a:r>
            <a:r>
              <a:rPr lang="en-US" dirty="0"/>
              <a:t>download Azure SDK in different programming languages, check </a:t>
            </a:r>
            <a:r>
              <a:rPr lang="en-US" dirty="0">
                <a:hlinkClick r:id="rId2"/>
              </a:rPr>
              <a:t>https://azure.microsoft.com/en-au/downloads</a:t>
            </a:r>
            <a:r>
              <a:rPr lang="en-US" dirty="0" smtClean="0">
                <a:hlinkClick r:id="rId2"/>
              </a:rPr>
              <a:t>/</a:t>
            </a:r>
            <a:endParaRPr lang="en-US" dirty="0"/>
          </a:p>
          <a:p>
            <a:r>
              <a:rPr lang="en-US" dirty="0"/>
              <a:t>Azure RESTful API</a:t>
            </a:r>
          </a:p>
          <a:p>
            <a:r>
              <a:rPr lang="en-US" dirty="0"/>
              <a:t>ARM templates</a:t>
            </a:r>
          </a:p>
          <a:p>
            <a:pPr lvl="1"/>
            <a:r>
              <a:rPr lang="en-US" dirty="0"/>
              <a:t>An ARM template is a JSON file that defines the required resources in a declarative format to deploy IT solutions in a quick way in Azure, which is an excellent implementation of Infrastructure as a </a:t>
            </a:r>
            <a:r>
              <a:rPr lang="en-US" dirty="0" smtClean="0"/>
              <a:t>Code.</a:t>
            </a:r>
          </a:p>
          <a:p>
            <a:pPr lvl="1"/>
            <a:r>
              <a:rPr lang="en-US" dirty="0"/>
              <a:t> </a:t>
            </a:r>
            <a:r>
              <a:rPr lang="en-US" u="sng" dirty="0">
                <a:hlinkClick r:id="rId3"/>
              </a:rPr>
              <a:t>https://azure.microsoft.com/en-us/resources/templates/</a:t>
            </a:r>
            <a:endParaRPr lang="en-US" dirty="0" smtClean="0"/>
          </a:p>
          <a:p>
            <a:endParaRPr lang="en-US" dirty="0"/>
          </a:p>
          <a:p>
            <a:pPr lvl="1"/>
            <a:endParaRPr lang="en-US" dirty="0"/>
          </a:p>
        </p:txBody>
      </p:sp>
    </p:spTree>
    <p:extLst>
      <p:ext uri="{BB962C8B-B14F-4D97-AF65-F5344CB8AC3E}">
        <p14:creationId xmlns:p14="http://schemas.microsoft.com/office/powerpoint/2010/main" val="99008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Microsoft </a:t>
            </a:r>
            <a:r>
              <a:rPr lang="en-US" dirty="0"/>
              <a:t>Azure core services</a:t>
            </a:r>
            <a:br>
              <a:rPr lang="en-US" dirty="0"/>
            </a:br>
            <a:endParaRPr lang="en-US" dirty="0"/>
          </a:p>
        </p:txBody>
      </p:sp>
      <p:sp>
        <p:nvSpPr>
          <p:cNvPr id="3" name="Content Placeholder 2"/>
          <p:cNvSpPr>
            <a:spLocks noGrp="1"/>
          </p:cNvSpPr>
          <p:nvPr>
            <p:ph idx="1"/>
          </p:nvPr>
        </p:nvSpPr>
        <p:spPr>
          <a:xfrm>
            <a:off x="846827" y="1292225"/>
            <a:ext cx="10515600" cy="4996432"/>
          </a:xfrm>
        </p:spPr>
        <p:txBody>
          <a:bodyPr>
            <a:normAutofit/>
          </a:bodyPr>
          <a:lstStyle/>
          <a:p>
            <a:r>
              <a:rPr lang="fr-FR" dirty="0"/>
              <a:t>Azure </a:t>
            </a:r>
            <a:r>
              <a:rPr lang="fr-FR" dirty="0" err="1"/>
              <a:t>Compute</a:t>
            </a:r>
            <a:r>
              <a:rPr lang="fr-FR" dirty="0"/>
              <a:t> services – </a:t>
            </a:r>
            <a:r>
              <a:rPr lang="fr-FR" dirty="0" err="1"/>
              <a:t>IaaS</a:t>
            </a:r>
            <a:r>
              <a:rPr lang="fr-FR" dirty="0"/>
              <a:t> versus </a:t>
            </a:r>
            <a:r>
              <a:rPr lang="fr-FR" dirty="0" err="1"/>
              <a:t>PaaS</a:t>
            </a:r>
            <a:endParaRPr lang="fr-FR" dirty="0"/>
          </a:p>
          <a:p>
            <a:pPr lvl="1"/>
            <a:r>
              <a:rPr lang="en-US" sz="2000" b="1" dirty="0"/>
              <a:t>Virtual Machines</a:t>
            </a:r>
            <a:r>
              <a:rPr lang="en-US" sz="2000" dirty="0"/>
              <a:t> </a:t>
            </a:r>
            <a:endParaRPr lang="en-US" sz="2000" dirty="0" smtClean="0"/>
          </a:p>
          <a:p>
            <a:pPr lvl="1"/>
            <a:r>
              <a:rPr lang="en-US" sz="2000" b="1" dirty="0" smtClean="0"/>
              <a:t>Virtual </a:t>
            </a:r>
            <a:r>
              <a:rPr lang="en-US" sz="2000" b="1" dirty="0"/>
              <a:t>Machine Scale Sets </a:t>
            </a:r>
            <a:r>
              <a:rPr lang="en-US" sz="2000" dirty="0"/>
              <a:t>is a managed VM pool that contains a set of identical VMs. All VMs in VM scale sets with the same configuration is designed to improve scalability and availability. </a:t>
            </a:r>
          </a:p>
          <a:p>
            <a:pPr lvl="1"/>
            <a:r>
              <a:rPr lang="en-US" sz="2000" b="1" dirty="0"/>
              <a:t>App Service </a:t>
            </a:r>
            <a:r>
              <a:rPr lang="en-US" sz="2000" dirty="0"/>
              <a:t>contains PaaS offerings such as web apps, mobile apps, API apps, and logic apps in the same app service plan to provide a managed hosted environment. </a:t>
            </a:r>
          </a:p>
          <a:p>
            <a:pPr lvl="1"/>
            <a:r>
              <a:rPr lang="en-US" sz="2000" b="1" dirty="0"/>
              <a:t>Cloud Services </a:t>
            </a:r>
            <a:r>
              <a:rPr lang="en-US" sz="2000" dirty="0"/>
              <a:t>is a deployment solution with more control of the OS than App Service, there are two versions, IaaS cloud services; and PaaS cloud services. </a:t>
            </a:r>
          </a:p>
          <a:p>
            <a:pPr lvl="1"/>
            <a:r>
              <a:rPr lang="en-US" sz="2000" b="1" dirty="0"/>
              <a:t>Service Fabric</a:t>
            </a:r>
            <a:r>
              <a:rPr lang="en-US" sz="2000" dirty="0"/>
              <a:t> is a PaaS service which is designed for building packaging, deploying, and managing scalable and reliable </a:t>
            </a:r>
            <a:r>
              <a:rPr lang="en-US" sz="2000" dirty="0" err="1"/>
              <a:t>microservices</a:t>
            </a:r>
            <a:r>
              <a:rPr lang="en-US" sz="2000" dirty="0"/>
              <a:t>.</a:t>
            </a:r>
          </a:p>
          <a:p>
            <a:pPr lvl="1"/>
            <a:r>
              <a:rPr lang="en-US" sz="2000" b="1" dirty="0"/>
              <a:t>Azure Functions</a:t>
            </a:r>
            <a:r>
              <a:rPr lang="en-US" sz="2000" dirty="0"/>
              <a:t> </a:t>
            </a:r>
            <a:endParaRPr lang="en-US" sz="2000" dirty="0" smtClean="0"/>
          </a:p>
          <a:p>
            <a:pPr lvl="1"/>
            <a:r>
              <a:rPr lang="en-US" sz="2000" b="1" dirty="0" smtClean="0"/>
              <a:t>Azure </a:t>
            </a:r>
            <a:r>
              <a:rPr lang="en-US" sz="2000" b="1" dirty="0"/>
              <a:t>Batch</a:t>
            </a:r>
            <a:r>
              <a:rPr lang="en-US" sz="2000" dirty="0"/>
              <a:t> allows running large-scale parallel and high-performance computing applications efficiently in the Azure cloud.</a:t>
            </a:r>
          </a:p>
          <a:p>
            <a:pPr lvl="1"/>
            <a:r>
              <a:rPr lang="en-US" sz="2000" b="1" dirty="0"/>
              <a:t>Azure Container Service</a:t>
            </a:r>
            <a:r>
              <a:rPr lang="en-US" sz="2000" dirty="0"/>
              <a:t> (</a:t>
            </a:r>
            <a:r>
              <a:rPr lang="en-US" sz="2000" b="1" dirty="0"/>
              <a:t>ACS</a:t>
            </a:r>
            <a:r>
              <a:rPr lang="en-US" sz="2000" dirty="0"/>
              <a:t>)  </a:t>
            </a:r>
          </a:p>
          <a:p>
            <a:pPr lvl="1"/>
            <a:endParaRPr lang="en-US" dirty="0"/>
          </a:p>
        </p:txBody>
      </p:sp>
    </p:spTree>
    <p:extLst>
      <p:ext uri="{BB962C8B-B14F-4D97-AF65-F5344CB8AC3E}">
        <p14:creationId xmlns:p14="http://schemas.microsoft.com/office/powerpoint/2010/main" val="2864349542"/>
      </p:ext>
    </p:extLst>
  </p:cSld>
  <p:clrMapOvr>
    <a:masterClrMapping/>
  </p:clrMapOvr>
</p:sld>
</file>

<file path=ppt/theme/theme1.xml><?xml version="1.0" encoding="utf-8"?>
<a:theme xmlns:a="http://schemas.openxmlformats.org/drawingml/2006/main" name="1_Office Theme">
  <a:themeElements>
    <a:clrScheme name="Custom 10">
      <a:dk1>
        <a:sysClr val="windowText" lastClr="000000"/>
      </a:dk1>
      <a:lt1>
        <a:sysClr val="window" lastClr="FFFFFF"/>
      </a:lt1>
      <a:dk2>
        <a:srgbClr val="44546A"/>
      </a:dk2>
      <a:lt2>
        <a:srgbClr val="E7E6E6"/>
      </a:lt2>
      <a:accent1>
        <a:srgbClr val="85CC18"/>
      </a:accent1>
      <a:accent2>
        <a:srgbClr val="00B050"/>
      </a:accent2>
      <a:accent3>
        <a:srgbClr val="757070"/>
      </a:accent3>
      <a:accent4>
        <a:srgbClr val="AEABAB"/>
      </a:accent4>
      <a:accent5>
        <a:srgbClr val="D0CECE"/>
      </a:accent5>
      <a:accent6>
        <a:srgbClr val="D8D8D8"/>
      </a:accent6>
      <a:hlink>
        <a:srgbClr val="7F7F7F"/>
      </a:hlink>
      <a:folHlink>
        <a:srgbClr val="538135"/>
      </a:folHlink>
    </a:clrScheme>
    <a:fontScheme name="Custom 6">
      <a:majorFont>
        <a:latin typeface="Nunito Sans Bold"/>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263</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Gill Sans MT</vt:lpstr>
      <vt:lpstr>Lato</vt:lpstr>
      <vt:lpstr>Montserrat</vt:lpstr>
      <vt:lpstr>Nunito Sans Bold</vt:lpstr>
      <vt:lpstr>Wingdings</vt:lpstr>
      <vt:lpstr>1_Office Theme</vt:lpstr>
      <vt:lpstr>Overview of Microsoft Azure</vt:lpstr>
      <vt:lpstr> Overview of Microsoft Azure </vt:lpstr>
      <vt:lpstr>Technical requirements</vt:lpstr>
      <vt:lpstr> Azure basics </vt:lpstr>
      <vt:lpstr>Azure basics</vt:lpstr>
      <vt:lpstr>Azure basics</vt:lpstr>
      <vt:lpstr> Azure tools </vt:lpstr>
      <vt:lpstr>Azure Tools</vt:lpstr>
      <vt:lpstr> Microsoft Azure core services </vt:lpstr>
      <vt:lpstr> Azure Networking </vt:lpstr>
      <vt:lpstr> Azure Storage </vt:lpstr>
      <vt:lpstr> Data and analytics services </vt:lpstr>
      <vt:lpstr> Backup services and disaster recovery </vt:lpstr>
      <vt:lpstr>Administrative roles</vt:lpstr>
      <vt:lpstr> Further reading </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Jayabalan, Ashok Kumar</dc:creator>
  <cp:lastModifiedBy>Jayabalan, Ashok Kumar</cp:lastModifiedBy>
  <cp:revision>12</cp:revision>
  <dcterms:created xsi:type="dcterms:W3CDTF">2018-10-24T18:52:50Z</dcterms:created>
  <dcterms:modified xsi:type="dcterms:W3CDTF">2018-10-25T09:57:32Z</dcterms:modified>
</cp:coreProperties>
</file>