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3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022D-31FB-4D67-9308-FD1CE6A0B117}"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1421E-8BBC-41E8-BC7B-D3E56F0D58B5}" type="slidenum">
              <a:rPr lang="en-US" smtClean="0"/>
              <a:t>‹#›</a:t>
            </a:fld>
            <a:endParaRPr lang="en-US"/>
          </a:p>
        </p:txBody>
      </p:sp>
    </p:spTree>
    <p:extLst>
      <p:ext uri="{BB962C8B-B14F-4D97-AF65-F5344CB8AC3E}">
        <p14:creationId xmlns:p14="http://schemas.microsoft.com/office/powerpoint/2010/main" val="376970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188909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4548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7850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5539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14584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00328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01627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93005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10/25/2018</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41764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42295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8196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3048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60044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9480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12455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2064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8360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151630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10/25/2018</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33554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35863901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19597073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37966722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34343057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7157480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344449499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50777876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2937435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16931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2901855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53360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15680050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509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4050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4811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014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1682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123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2723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2353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8697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877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63760034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202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67650516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6727088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203532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880504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170977163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201320441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248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0BF3D-8EEA-4001-BD4B-46A943060752}" type="datetimeFigureOut">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F76CE-EEC0-4E88-B295-541A203F69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033469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7.wdp"/><Relationship Id="rId5" Type="http://schemas.openxmlformats.org/officeDocument/2006/relationships/image" Target="../media/image12.png"/><Relationship Id="rId4" Type="http://schemas.microsoft.com/office/2007/relationships/hdphoto" Target="../media/hdphoto6.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18.xml"/><Relationship Id="rId16" Type="http://schemas.openxmlformats.org/officeDocument/2006/relationships/image" Target="../media/image43.png"/><Relationship Id="rId1" Type="http://schemas.openxmlformats.org/officeDocument/2006/relationships/slideLayout" Target="../slideLayouts/slideLayout19.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cloudbyte.blob.core.windows.net/blog/boston_azure_bootcamp_websites.pptx" TargetMode="External"/><Relationship Id="rId2" Type="http://schemas.openxmlformats.org/officeDocument/2006/relationships/hyperlink" Target="http://www.asp.net/aspnet/overview/developing-apps-with-windows-azure/getting-started-with-windows-azure-webjobs" TargetMode="External"/><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hyperlink" Target="http://cloudbyte.blob.core.windows.net/blog/boston_azure_bootcamp_websites_hol.docx"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channel9.msdn.com/Events/windowsazure/Windows-AzureConf-2013/Windows-Azure-Web-Sites-Things-They-Don-t-Teach-Kids-in-School" TargetMode="External"/><Relationship Id="rId2" Type="http://schemas.openxmlformats.org/officeDocument/2006/relationships/hyperlink" Target="http://www.microsoft.com/hosting/en/us/services.aspx" TargetMode="External"/><Relationship Id="rId1" Type="http://schemas.openxmlformats.org/officeDocument/2006/relationships/slideLayout" Target="../slideLayouts/slideLayout20.xml"/><Relationship Id="rId4" Type="http://schemas.openxmlformats.org/officeDocument/2006/relationships/hyperlink" Target="http://www.asp.net/aspnet/overview/developing-apps-with-windows-azure/getting-started-with-windows-azure-webjob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microsoft.com/office/2007/relationships/hdphoto" Target="../media/hdphoto10.wdp"/><Relationship Id="rId5" Type="http://schemas.openxmlformats.org/officeDocument/2006/relationships/image" Target="../media/image16.png"/><Relationship Id="rId4" Type="http://schemas.microsoft.com/office/2007/relationships/hdphoto" Target="../media/hdphoto9.wdp"/></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1.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9.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0.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257" y="2564971"/>
            <a:ext cx="11254391" cy="697483"/>
          </a:xfrm>
        </p:spPr>
        <p:txBody>
          <a:bodyPr/>
          <a:lstStyle/>
          <a:p>
            <a:r>
              <a:rPr lang="en-US" sz="5333" dirty="0"/>
              <a:t>Windows Azure Web Sites</a:t>
            </a:r>
          </a:p>
        </p:txBody>
      </p:sp>
      <p:sp>
        <p:nvSpPr>
          <p:cNvPr id="5" name="Subtitle 4"/>
          <p:cNvSpPr>
            <a:spLocks noGrp="1"/>
          </p:cNvSpPr>
          <p:nvPr>
            <p:ph type="body" sz="quarter" idx="11"/>
          </p:nvPr>
        </p:nvSpPr>
        <p:spPr>
          <a:xfrm>
            <a:off x="519262" y="4891052"/>
            <a:ext cx="5455753" cy="587531"/>
          </a:xfrm>
        </p:spPr>
        <p:txBody>
          <a:bodyPr>
            <a:normAutofit/>
          </a:bodyPr>
          <a:lstStyle/>
          <a:p>
            <a:r>
              <a:rPr lang="en-US" dirty="0" smtClean="0"/>
              <a:t> </a:t>
            </a:r>
          </a:p>
        </p:txBody>
      </p:sp>
    </p:spTree>
    <p:extLst>
      <p:ext uri="{BB962C8B-B14F-4D97-AF65-F5344CB8AC3E}">
        <p14:creationId xmlns:p14="http://schemas.microsoft.com/office/powerpoint/2010/main" val="269897614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2" y="1"/>
            <a:ext cx="12192003" cy="9832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cxnSp>
        <p:nvCxnSpPr>
          <p:cNvPr id="81" name="Straight Connector 80"/>
          <p:cNvCxnSpPr/>
          <p:nvPr/>
        </p:nvCxnSpPr>
        <p:spPr>
          <a:xfrm>
            <a:off x="1528666" y="2889573"/>
            <a:ext cx="67727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8374" y="1918708"/>
            <a:ext cx="1349100"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666" y="2858895"/>
            <a:ext cx="2308356"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666" y="3799083"/>
            <a:ext cx="3794527" cy="6620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3001" y="1933573"/>
            <a:ext cx="4897495" cy="584775"/>
          </a:xfrm>
          <a:prstGeom prst="rect">
            <a:avLst/>
          </a:prstGeom>
        </p:spPr>
        <p:txBody>
          <a:bodyPr wrap="none">
            <a:spAutoFit/>
          </a:bodyPr>
          <a:lstStyle/>
          <a:p>
            <a:pPr defTabSz="1218714"/>
            <a:r>
              <a:rPr lang="en-US" sz="3200" dirty="0">
                <a:solidFill>
                  <a:srgbClr val="292929"/>
                </a:solidFill>
              </a:rPr>
              <a:t>Multi-tenant. Daily quotas</a:t>
            </a:r>
          </a:p>
        </p:txBody>
      </p:sp>
      <p:sp>
        <p:nvSpPr>
          <p:cNvPr id="9" name="Rectangle 8"/>
          <p:cNvSpPr/>
          <p:nvPr/>
        </p:nvSpPr>
        <p:spPr>
          <a:xfrm>
            <a:off x="3837022" y="2874683"/>
            <a:ext cx="4897495" cy="584775"/>
          </a:xfrm>
          <a:prstGeom prst="rect">
            <a:avLst/>
          </a:prstGeom>
        </p:spPr>
        <p:txBody>
          <a:bodyPr wrap="none">
            <a:spAutoFit/>
          </a:bodyPr>
          <a:lstStyle/>
          <a:p>
            <a:pPr defTabSz="1218714"/>
            <a:r>
              <a:rPr lang="en-US" sz="3200" dirty="0">
                <a:solidFill>
                  <a:srgbClr val="292929"/>
                </a:solidFill>
              </a:rPr>
              <a:t>Multi-tenant. Daily quotas</a:t>
            </a:r>
          </a:p>
        </p:txBody>
      </p:sp>
      <p:sp>
        <p:nvSpPr>
          <p:cNvPr id="16" name="Rectangle 15"/>
          <p:cNvSpPr/>
          <p:nvPr/>
        </p:nvSpPr>
        <p:spPr>
          <a:xfrm>
            <a:off x="5323192" y="3815794"/>
            <a:ext cx="5030544" cy="584775"/>
          </a:xfrm>
          <a:prstGeom prst="rect">
            <a:avLst/>
          </a:prstGeom>
        </p:spPr>
        <p:txBody>
          <a:bodyPr wrap="none">
            <a:spAutoFit/>
          </a:bodyPr>
          <a:lstStyle/>
          <a:p>
            <a:pPr defTabSz="1218714"/>
            <a:r>
              <a:rPr lang="en-US" sz="3200" dirty="0">
                <a:solidFill>
                  <a:srgbClr val="292929"/>
                </a:solidFill>
              </a:rPr>
              <a:t>Dedicated VMs. No quotas</a:t>
            </a:r>
          </a:p>
        </p:txBody>
      </p:sp>
    </p:spTree>
    <p:extLst>
      <p:ext uri="{BB962C8B-B14F-4D97-AF65-F5344CB8AC3E}">
        <p14:creationId xmlns:p14="http://schemas.microsoft.com/office/powerpoint/2010/main" val="189313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4"/>
            <a:ext cx="7647392" cy="923394"/>
            <a:chOff x="3031844" y="1170370"/>
            <a:chExt cx="7645400" cy="923394"/>
          </a:xfrm>
        </p:grpSpPr>
        <p:grpSp>
          <p:nvGrpSpPr>
            <p:cNvPr id="20" name="Group 19"/>
            <p:cNvGrpSpPr/>
            <p:nvPr/>
          </p:nvGrpSpPr>
          <p:grpSpPr>
            <a:xfrm>
              <a:off x="3031844" y="1170370"/>
              <a:ext cx="7645400" cy="923394"/>
              <a:chOff x="2540230" y="5754872"/>
              <a:chExt cx="7645400" cy="92339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4"/>
              </a:xfrm>
              <a:prstGeom prst="rect">
                <a:avLst/>
              </a:prstGeom>
              <a:noFill/>
            </p:spPr>
            <p:txBody>
              <a:bodyPr wrap="square" lIns="0" tIns="0" rIns="0" bIns="0" rtlCol="0">
                <a:spAutoFit/>
              </a:bodyPr>
              <a:lstStyle/>
              <a:p>
                <a:pPr algn="ctr" defTabSz="1218967">
                  <a:lnSpc>
                    <a:spcPct val="90000"/>
                  </a:lnSpc>
                  <a:spcBef>
                    <a:spcPct val="20000"/>
                  </a:spcBef>
                  <a:buSzPct val="80000"/>
                </a:pPr>
                <a:r>
                  <a:rPr lang="en-US" sz="6667"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2"/>
            <a:ext cx="12192001" cy="983235"/>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419"/>
            <a:ext cx="852680"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sp>
        <p:nvSpPr>
          <p:cNvPr id="105" name="Title 1"/>
          <p:cNvSpPr txBox="1">
            <a:spLocks/>
          </p:cNvSpPr>
          <p:nvPr/>
        </p:nvSpPr>
        <p:spPr>
          <a:xfrm>
            <a:off x="1222396" y="1533593"/>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07" algn="l"/>
              </a:tabLst>
            </a:pPr>
            <a:r>
              <a:rPr sz="32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626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0"/>
            <a:ext cx="7647392" cy="923394"/>
            <a:chOff x="3031844" y="1170371"/>
            <a:chExt cx="7645400" cy="923395"/>
          </a:xfrm>
        </p:grpSpPr>
        <p:grpSp>
          <p:nvGrpSpPr>
            <p:cNvPr id="20" name="Group 19"/>
            <p:cNvGrpSpPr/>
            <p:nvPr/>
          </p:nvGrpSpPr>
          <p:grpSpPr>
            <a:xfrm>
              <a:off x="3031844" y="1170371"/>
              <a:ext cx="7645400" cy="923395"/>
              <a:chOff x="2540230" y="5754873"/>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693"/>
            <a:ext cx="852680"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4" name="Group 113"/>
          <p:cNvGrpSpPr/>
          <p:nvPr/>
        </p:nvGrpSpPr>
        <p:grpSpPr>
          <a:xfrm>
            <a:off x="1851444" y="4536375"/>
            <a:ext cx="852680"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9" name="Group 118"/>
          <p:cNvGrpSpPr/>
          <p:nvPr/>
        </p:nvGrpSpPr>
        <p:grpSpPr>
          <a:xfrm>
            <a:off x="-1" y="2"/>
            <a:ext cx="12192001" cy="983235"/>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396" y="1533589"/>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49724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94" y="1589948"/>
            <a:ext cx="6578137"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12183975" cy="983235"/>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83975" cy="1046297"/>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9861" y="300008"/>
            <a:ext cx="2090169"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305" name="Group 304"/>
          <p:cNvGrpSpPr/>
          <p:nvPr/>
        </p:nvGrpSpPr>
        <p:grpSpPr>
          <a:xfrm>
            <a:off x="3760706" y="3762627"/>
            <a:ext cx="866389" cy="63107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310" name="Group 309"/>
          <p:cNvGrpSpPr/>
          <p:nvPr/>
        </p:nvGrpSpPr>
        <p:grpSpPr>
          <a:xfrm>
            <a:off x="3032633" y="1301044"/>
            <a:ext cx="7612011" cy="923394"/>
            <a:chOff x="3031844" y="1178212"/>
            <a:chExt cx="7610028" cy="923395"/>
          </a:xfrm>
        </p:grpSpPr>
        <p:grpSp>
          <p:nvGrpSpPr>
            <p:cNvPr id="314" name="Group 313"/>
            <p:cNvGrpSpPr/>
            <p:nvPr/>
          </p:nvGrpSpPr>
          <p:grpSpPr>
            <a:xfrm>
              <a:off x="3031844" y="1178212"/>
              <a:ext cx="7610028" cy="923395"/>
              <a:chOff x="2540230" y="5762714"/>
              <a:chExt cx="7610028" cy="923395"/>
            </a:xfrm>
          </p:grpSpPr>
          <p:sp>
            <p:nvSpPr>
              <p:cNvPr id="316" name="TextBox 315"/>
              <p:cNvSpPr txBox="1"/>
              <p:nvPr/>
            </p:nvSpPr>
            <p:spPr>
              <a:xfrm>
                <a:off x="9159657" y="5762714"/>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125"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98702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30527" y="2643751"/>
            <a:ext cx="2372865"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12183975" cy="983235"/>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92001" cy="1046297"/>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sp>
        <p:nvSpPr>
          <p:cNvPr id="46"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7888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42"/>
            <a:ext cx="2161020" cy="157295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8892" y="2633151"/>
            <a:ext cx="2372865"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31188" y="3298034"/>
            <a:ext cx="2161017" cy="157295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31251" y="3105925"/>
            <a:ext cx="1527211"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31256" y="4325130"/>
            <a:ext cx="955281"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7275708" y="4325130"/>
            <a:ext cx="955281"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8692092" y="3105925"/>
            <a:ext cx="1527211"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92097" y="4325130"/>
            <a:ext cx="955281"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9736549" y="4325130"/>
            <a:ext cx="955281"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33895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1" name="Rectangle 20"/>
          <p:cNvSpPr/>
          <p:nvPr/>
        </p:nvSpPr>
        <p:spPr bwMode="auto">
          <a:xfrm>
            <a:off x="3032633" y="1643572"/>
            <a:ext cx="8337732" cy="248368"/>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3035170" y="1643572"/>
            <a:ext cx="2369097" cy="2483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2635" y="2539690"/>
            <a:ext cx="2372865" cy="2928764"/>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566" y="1533590"/>
            <a:ext cx="2414775"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err="1">
                <a:gradFill>
                  <a:gsLst>
                    <a:gs pos="0">
                      <a:srgbClr val="5F5F5F"/>
                    </a:gs>
                    <a:gs pos="100000">
                      <a:srgbClr val="5F5F5F"/>
                    </a:gs>
                  </a:gsLst>
                  <a:lin ang="5400000" scaled="0"/>
                </a:gradFill>
              </a:rPr>
              <a:t>cpu</a:t>
            </a:r>
            <a:r>
              <a:rPr lang="en-US" dirty="0">
                <a:gradFill>
                  <a:gsLst>
                    <a:gs pos="0">
                      <a:srgbClr val="5F5F5F"/>
                    </a:gs>
                    <a:gs pos="100000">
                      <a:srgbClr val="5F5F5F"/>
                    </a:gs>
                  </a:gsLst>
                  <a:lin ang="5400000" scaled="0"/>
                </a:gradFill>
              </a:rPr>
              <a:t> utilization</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4267" y="1645214"/>
            <a:ext cx="3594533" cy="24508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104" name="Group 103"/>
          <p:cNvGrpSpPr/>
          <p:nvPr/>
        </p:nvGrpSpPr>
        <p:grpSpPr>
          <a:xfrm>
            <a:off x="5511424" y="2520077"/>
            <a:ext cx="2372865" cy="2928764"/>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2" name="TextBox 111"/>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114" name="Group 113"/>
          <p:cNvGrpSpPr/>
          <p:nvPr/>
        </p:nvGrpSpPr>
        <p:grpSpPr>
          <a:xfrm>
            <a:off x="7981567" y="2500463"/>
            <a:ext cx="2372865" cy="2928764"/>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1" name="TextBox 140"/>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150" name="Rectangle 149"/>
          <p:cNvSpPr/>
          <p:nvPr/>
        </p:nvSpPr>
        <p:spPr bwMode="auto">
          <a:xfrm>
            <a:off x="9000034" y="1647455"/>
            <a:ext cx="2369097" cy="2444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2" name="Rectangle 141"/>
          <p:cNvSpPr/>
          <p:nvPr/>
        </p:nvSpPr>
        <p:spPr bwMode="auto">
          <a:xfrm>
            <a:off x="5308695" y="1503419"/>
            <a:ext cx="9680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3" name="Rectangle 142"/>
          <p:cNvSpPr/>
          <p:nvPr/>
        </p:nvSpPr>
        <p:spPr bwMode="auto">
          <a:xfrm>
            <a:off x="8990977" y="1503419"/>
            <a:ext cx="10339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0296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smtClean="0"/>
              <a:t>Diagnostics &amp; Monitoring</a:t>
            </a:r>
            <a:endParaRPr lang="en-US" dirty="0"/>
          </a:p>
        </p:txBody>
      </p:sp>
      <p:sp>
        <p:nvSpPr>
          <p:cNvPr id="10" name="Rectangle 9"/>
          <p:cNvSpPr/>
          <p:nvPr/>
        </p:nvSpPr>
        <p:spPr bwMode="auto">
          <a:xfrm>
            <a:off x="1974074" y="1539509"/>
            <a:ext cx="2220324"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sp>
        <p:nvSpPr>
          <p:cNvPr id="13" name="Rectangle 12"/>
          <p:cNvSpPr/>
          <p:nvPr/>
        </p:nvSpPr>
        <p:spPr bwMode="auto">
          <a:xfrm>
            <a:off x="4808066" y="1539509"/>
            <a:ext cx="2220324"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sp>
        <p:nvSpPr>
          <p:cNvPr id="16" name="Rectangle 15"/>
          <p:cNvSpPr/>
          <p:nvPr/>
        </p:nvSpPr>
        <p:spPr bwMode="auto">
          <a:xfrm>
            <a:off x="7642058" y="1539509"/>
            <a:ext cx="2220324"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New Relic</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sp>
        <p:nvSpPr>
          <p:cNvPr id="21" name="Rectangle 20"/>
          <p:cNvSpPr/>
          <p:nvPr/>
        </p:nvSpPr>
        <p:spPr bwMode="auto">
          <a:xfrm>
            <a:off x="3424397" y="3862707"/>
            <a:ext cx="2220324"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0733526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45988"/>
            <a:ext cx="8617528" cy="843715"/>
          </a:xfrm>
        </p:spPr>
        <p:txBody>
          <a:bodyPr>
            <a:normAutofit fontScale="90000"/>
          </a:bodyPr>
          <a:lstStyle/>
          <a:p>
            <a:pPr algn="l"/>
            <a:r>
              <a:rPr lang="en-US" dirty="0" smtClean="0"/>
              <a:t>Logging and Monitoring</a:t>
            </a:r>
            <a:endParaRPr lang="en-US" dirty="0"/>
          </a:p>
        </p:txBody>
      </p:sp>
      <p:sp>
        <p:nvSpPr>
          <p:cNvPr id="3" name="Subtitle 2"/>
          <p:cNvSpPr>
            <a:spLocks noGrp="1"/>
          </p:cNvSpPr>
          <p:nvPr>
            <p:ph type="subTitle" idx="1"/>
          </p:nvPr>
        </p:nvSpPr>
        <p:spPr>
          <a:xfrm>
            <a:off x="1524000" y="1366684"/>
            <a:ext cx="9144000" cy="4605747"/>
          </a:xfrm>
        </p:spPr>
        <p:txBody>
          <a:bodyPr>
            <a:normAutofit/>
          </a:bodyPr>
          <a:lstStyle/>
          <a:p>
            <a:pPr marL="342900" indent="-342900" algn="l">
              <a:buFont typeface="Arial" panose="020B0604020202020204" pitchFamily="34" charset="0"/>
              <a:buChar char="•"/>
            </a:pPr>
            <a:r>
              <a:rPr lang="en-US" dirty="0" smtClean="0"/>
              <a:t>Turn on diagnostics logging from the portal</a:t>
            </a:r>
          </a:p>
          <a:p>
            <a:pPr marL="342900" indent="-342900" algn="l">
              <a:buFont typeface="Arial" panose="020B0604020202020204" pitchFamily="34" charset="0"/>
              <a:buChar char="•"/>
            </a:pPr>
            <a:r>
              <a:rPr lang="en-US" dirty="0" smtClean="0"/>
              <a:t>Use the </a:t>
            </a:r>
            <a:r>
              <a:rPr lang="en-US" dirty="0" err="1" smtClean="0"/>
              <a:t>System.Diagnostics.Trace</a:t>
            </a:r>
            <a:endParaRPr lang="en-US" dirty="0" smtClean="0"/>
          </a:p>
          <a:p>
            <a:pPr marL="342900" indent="-342900" algn="l">
              <a:buFont typeface="Arial" panose="020B0604020202020204" pitchFamily="34" charset="0"/>
              <a:buChar char="•"/>
            </a:pPr>
            <a:r>
              <a:rPr lang="en-US" dirty="0" smtClean="0"/>
              <a:t>Configure </a:t>
            </a:r>
            <a:r>
              <a:rPr lang="en-US" dirty="0" err="1" smtClean="0"/>
              <a:t>System.Diagnostics</a:t>
            </a:r>
            <a:r>
              <a:rPr lang="en-US" dirty="0" smtClean="0"/>
              <a:t> in </a:t>
            </a:r>
            <a:r>
              <a:rPr lang="en-US" dirty="0" err="1" smtClean="0"/>
              <a:t>web.config</a:t>
            </a:r>
            <a:endParaRPr lang="en-US" dirty="0" smtClean="0"/>
          </a:p>
          <a:p>
            <a:pPr marL="800100" lvl="1" indent="-342900" algn="l">
              <a:buFont typeface="Arial" panose="020B0604020202020204" pitchFamily="34" charset="0"/>
              <a:buChar char="•"/>
            </a:pPr>
            <a:endParaRPr lang="en-US" dirty="0" smtClean="0"/>
          </a:p>
          <a:p>
            <a:pPr marL="800100" lvl="1" indent="-342900" algn="l">
              <a:buFont typeface="Arial" panose="020B0604020202020204" pitchFamily="34" charset="0"/>
              <a:buChar char="•"/>
            </a:pPr>
            <a:endParaRPr lang="en-US" dirty="0" smtClean="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smtClean="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smtClean="0"/>
              <a:t>Azure </a:t>
            </a:r>
            <a:r>
              <a:rPr lang="en-US" dirty="0" err="1" smtClean="0"/>
              <a:t>commandlet</a:t>
            </a:r>
            <a:r>
              <a:rPr lang="en-US" dirty="0" smtClean="0"/>
              <a:t> Get-</a:t>
            </a:r>
            <a:r>
              <a:rPr lang="en-US" dirty="0" err="1" smtClean="0"/>
              <a:t>Azurewebsitelog</a:t>
            </a:r>
            <a:endParaRPr lang="en-US" dirty="0" smtClean="0"/>
          </a:p>
          <a:p>
            <a:pPr marL="342900" indent="-342900" algn="l">
              <a:buFont typeface="Arial" panose="020B0604020202020204" pitchFamily="34" charset="0"/>
              <a:buChar char="•"/>
            </a:pPr>
            <a:r>
              <a:rPr lang="en-US" dirty="0" smtClean="0"/>
              <a:t>Changes made inside portal is not written to </a:t>
            </a:r>
            <a:r>
              <a:rPr lang="en-US" dirty="0" err="1" smtClean="0"/>
              <a:t>config</a:t>
            </a:r>
            <a:r>
              <a:rPr lang="en-US" dirty="0" smtClean="0"/>
              <a:t> file</a:t>
            </a:r>
          </a:p>
        </p:txBody>
      </p:sp>
      <p:pic>
        <p:nvPicPr>
          <p:cNvPr id="4" name="Picture 3"/>
          <p:cNvPicPr>
            <a:picLocks noChangeAspect="1"/>
          </p:cNvPicPr>
          <p:nvPr/>
        </p:nvPicPr>
        <p:blipFill>
          <a:blip r:embed="rId2"/>
          <a:stretch>
            <a:fillRect/>
          </a:stretch>
        </p:blipFill>
        <p:spPr>
          <a:xfrm>
            <a:off x="2535382" y="2814637"/>
            <a:ext cx="8956963" cy="1228725"/>
          </a:xfrm>
          <a:prstGeom prst="rect">
            <a:avLst/>
          </a:prstGeom>
        </p:spPr>
      </p:pic>
    </p:spTree>
    <p:extLst>
      <p:ext uri="{BB962C8B-B14F-4D97-AF65-F5344CB8AC3E}">
        <p14:creationId xmlns:p14="http://schemas.microsoft.com/office/powerpoint/2010/main" val="916697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45988"/>
            <a:ext cx="7673164" cy="843715"/>
          </a:xfrm>
        </p:spPr>
        <p:txBody>
          <a:bodyPr>
            <a:normAutofit fontScale="90000"/>
          </a:bodyPr>
          <a:lstStyle/>
          <a:p>
            <a:pPr algn="l"/>
            <a:r>
              <a:rPr lang="en-US" dirty="0" smtClean="0"/>
              <a:t>Load Balancer and Routing</a:t>
            </a:r>
            <a:endParaRPr lang="en-US" dirty="0"/>
          </a:p>
        </p:txBody>
      </p:sp>
      <p:sp>
        <p:nvSpPr>
          <p:cNvPr id="3" name="Subtitle 2"/>
          <p:cNvSpPr>
            <a:spLocks noGrp="1"/>
          </p:cNvSpPr>
          <p:nvPr>
            <p:ph type="subTitle" idx="1"/>
          </p:nvPr>
        </p:nvSpPr>
        <p:spPr>
          <a:xfrm>
            <a:off x="1524000" y="1366684"/>
            <a:ext cx="9144000" cy="4605747"/>
          </a:xfrm>
        </p:spPr>
        <p:txBody>
          <a:bodyPr>
            <a:normAutofit/>
          </a:bodyPr>
          <a:lstStyle/>
          <a:p>
            <a:pPr marL="342900" indent="-342900" algn="l">
              <a:buFont typeface="Arial" panose="020B0604020202020204" pitchFamily="34" charset="0"/>
              <a:buChar char="•"/>
            </a:pPr>
            <a:r>
              <a:rPr lang="en-US" dirty="0" smtClean="0"/>
              <a:t>Load </a:t>
            </a:r>
            <a:r>
              <a:rPr lang="en-US" dirty="0" err="1" smtClean="0"/>
              <a:t>Blancer</a:t>
            </a:r>
            <a:endParaRPr lang="en-US" dirty="0"/>
          </a:p>
          <a:p>
            <a:pPr marL="800100" lvl="1" indent="-342900" algn="l">
              <a:buFont typeface="Arial" panose="020B0604020202020204" pitchFamily="34" charset="0"/>
              <a:buChar char="•"/>
            </a:pPr>
            <a:r>
              <a:rPr lang="en-US" dirty="0" smtClean="0"/>
              <a:t>Windows Azure LB</a:t>
            </a:r>
          </a:p>
          <a:p>
            <a:pPr marL="800100" lvl="1" indent="-342900" algn="l">
              <a:buFont typeface="Arial" panose="020B0604020202020204" pitchFamily="34" charset="0"/>
              <a:buChar char="•"/>
            </a:pPr>
            <a:r>
              <a:rPr lang="en-US" dirty="0" smtClean="0"/>
              <a:t>IIS LB + ARR</a:t>
            </a:r>
            <a:endParaRPr lang="en-US" dirty="0"/>
          </a:p>
          <a:p>
            <a:pPr marL="342900" indent="-342900" algn="l">
              <a:buFont typeface="Arial" panose="020B0604020202020204" pitchFamily="34" charset="0"/>
              <a:buChar char="•"/>
            </a:pPr>
            <a:r>
              <a:rPr lang="en-US" dirty="0" smtClean="0"/>
              <a:t>ARR(application </a:t>
            </a:r>
            <a:r>
              <a:rPr lang="en-US" dirty="0"/>
              <a:t>reverse routing)</a:t>
            </a:r>
          </a:p>
          <a:p>
            <a:pPr marL="800100" lvl="1" indent="-342900" algn="l">
              <a:buFont typeface="Arial" panose="020B0604020202020204" pitchFamily="34" charset="0"/>
              <a:buChar char="•"/>
            </a:pPr>
            <a:r>
              <a:rPr lang="en-US" dirty="0"/>
              <a:t>reverse proxy</a:t>
            </a:r>
          </a:p>
          <a:p>
            <a:pPr marL="800100" lvl="1" indent="-342900" algn="l">
              <a:buFont typeface="Arial" panose="020B0604020202020204" pitchFamily="34" charset="0"/>
              <a:buChar char="•"/>
            </a:pPr>
            <a:r>
              <a:rPr lang="en-US" dirty="0"/>
              <a:t>verifies hosting database (plan, quotas,...)</a:t>
            </a:r>
          </a:p>
          <a:p>
            <a:pPr marL="800100" lvl="1" indent="-342900" algn="l">
              <a:buFont typeface="Arial" panose="020B0604020202020204" pitchFamily="34" charset="0"/>
              <a:buChar char="•"/>
            </a:pPr>
            <a:r>
              <a:rPr lang="en-US" dirty="0"/>
              <a:t>negotiates best node to run your site on</a:t>
            </a:r>
          </a:p>
          <a:p>
            <a:pPr marL="800100" lvl="1" indent="-342900" algn="l">
              <a:buFont typeface="Arial" panose="020B0604020202020204" pitchFamily="34" charset="0"/>
              <a:buChar char="•"/>
            </a:pPr>
            <a:r>
              <a:rPr lang="en-US" dirty="0"/>
              <a:t>site not used much?  put it on a highly loaded machine</a:t>
            </a:r>
            <a:endParaRPr lang="en-US" dirty="0" smtClean="0"/>
          </a:p>
        </p:txBody>
      </p:sp>
    </p:spTree>
    <p:extLst>
      <p:ext uri="{BB962C8B-B14F-4D97-AF65-F5344CB8AC3E}">
        <p14:creationId xmlns:p14="http://schemas.microsoft.com/office/powerpoint/2010/main" val="3179749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470378"/>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1337" y="1404763"/>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rgbClr val="292929"/>
                    </a:gs>
                    <a:gs pos="100000">
                      <a:srgbClr val="292929"/>
                    </a:gs>
                  </a:gsLst>
                  <a:lin ang="5400000" scaled="0"/>
                </a:gradFill>
                <a:ea typeface="Kozuka Gothic Pro R" pitchFamily="34" charset="-128"/>
              </a:rPr>
              <a:t>Your Datacenter</a:t>
            </a:r>
          </a:p>
        </p:txBody>
      </p:sp>
      <p:sp>
        <p:nvSpPr>
          <p:cNvPr id="128" name="Rectangle 127"/>
          <p:cNvSpPr/>
          <p:nvPr/>
        </p:nvSpPr>
        <p:spPr>
          <a:xfrm>
            <a:off x="1680987" y="440919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987" y="3954375"/>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987" y="4864011"/>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987" y="3499555"/>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987" y="2572931"/>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987" y="211811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986" y="3044736"/>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4296" y="1406096"/>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rgbClr val="292929"/>
                    </a:gs>
                    <a:gs pos="100000">
                      <a:srgbClr val="292929"/>
                    </a:gs>
                  </a:gsLst>
                  <a:lin ang="5400000" scaled="0"/>
                </a:gradFill>
                <a:ea typeface="Kozuka Gothic Pro R" pitchFamily="34" charset="-128"/>
              </a:rPr>
              <a:t>Web </a:t>
            </a:r>
            <a:br>
              <a:rPr lang="en-US" sz="2000" dirty="0">
                <a:gradFill>
                  <a:gsLst>
                    <a:gs pos="0">
                      <a:srgbClr val="292929"/>
                    </a:gs>
                    <a:gs pos="100000">
                      <a:srgbClr val="292929"/>
                    </a:gs>
                  </a:gsLst>
                  <a:lin ang="5400000" scaled="0"/>
                </a:gradFill>
                <a:ea typeface="Kozuka Gothic Pro R" pitchFamily="34" charset="-128"/>
              </a:rPr>
            </a:br>
            <a:r>
              <a:rPr lang="en-US" sz="2000" dirty="0">
                <a:gradFill>
                  <a:gsLst>
                    <a:gs pos="0">
                      <a:srgbClr val="292929"/>
                    </a:gs>
                    <a:gs pos="100000">
                      <a:srgbClr val="292929"/>
                    </a:gs>
                  </a:gsLst>
                  <a:lin ang="5400000" scaled="0"/>
                </a:gradFill>
                <a:ea typeface="Kozuka Gothic Pro R" pitchFamily="34" charset="-128"/>
              </a:rPr>
              <a:t>Sites</a:t>
            </a:r>
          </a:p>
        </p:txBody>
      </p:sp>
      <p:sp>
        <p:nvSpPr>
          <p:cNvPr id="180" name="Rectangle 179"/>
          <p:cNvSpPr/>
          <p:nvPr/>
        </p:nvSpPr>
        <p:spPr>
          <a:xfrm>
            <a:off x="9364296" y="2119445"/>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4296" y="2574264"/>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7063" y="1406096"/>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rgbClr val="292929"/>
                    </a:gs>
                    <a:gs pos="100000">
                      <a:srgbClr val="292929"/>
                    </a:gs>
                  </a:gsLst>
                  <a:lin ang="5400000" scaled="0"/>
                </a:gradFill>
                <a:ea typeface="Kozuka Gothic Pro R" pitchFamily="34" charset="-128"/>
              </a:rPr>
              <a:t>Cloud Services</a:t>
            </a:r>
            <a:endParaRPr lang="en-US" sz="1600" dirty="0">
              <a:gradFill>
                <a:gsLst>
                  <a:gs pos="0">
                    <a:srgbClr val="292929"/>
                  </a:gs>
                  <a:gs pos="100000">
                    <a:srgbClr val="292929"/>
                  </a:gs>
                </a:gsLst>
                <a:lin ang="5400000" scaled="0"/>
              </a:gradFill>
              <a:ea typeface="Kozuka Gothic Pro R" pitchFamily="34" charset="-128"/>
            </a:endParaRPr>
          </a:p>
        </p:txBody>
      </p:sp>
      <p:sp>
        <p:nvSpPr>
          <p:cNvPr id="166" name="Rectangle 165"/>
          <p:cNvSpPr/>
          <p:nvPr/>
        </p:nvSpPr>
        <p:spPr>
          <a:xfrm>
            <a:off x="6807061" y="2119448"/>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7061" y="3051952"/>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7061" y="2574267"/>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7061" y="3519008"/>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6818" y="1406096"/>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rgbClr val="292929"/>
                    </a:gs>
                    <a:gs pos="100000">
                      <a:srgbClr val="292929"/>
                    </a:gs>
                  </a:gsLst>
                  <a:lin ang="5400000" scaled="0"/>
                </a:gradFill>
                <a:ea typeface="Kozuka Gothic Pro R" pitchFamily="34" charset="-128"/>
              </a:rPr>
              <a:t>Virtual Machines</a:t>
            </a:r>
            <a:endParaRPr lang="en-US" sz="1600" dirty="0">
              <a:gradFill>
                <a:gsLst>
                  <a:gs pos="0">
                    <a:srgbClr val="292929"/>
                  </a:gs>
                  <a:gs pos="100000">
                    <a:srgbClr val="292929"/>
                  </a:gs>
                </a:gsLst>
                <a:lin ang="5400000" scaled="0"/>
              </a:gradFill>
              <a:ea typeface="Kozuka Gothic Pro R" pitchFamily="34" charset="-128"/>
            </a:endParaRPr>
          </a:p>
        </p:txBody>
      </p:sp>
      <p:sp>
        <p:nvSpPr>
          <p:cNvPr id="149" name="Rectangle 148"/>
          <p:cNvSpPr/>
          <p:nvPr/>
        </p:nvSpPr>
        <p:spPr>
          <a:xfrm>
            <a:off x="4256818" y="3500887"/>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6818" y="2574267"/>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6818" y="2119449"/>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6818" y="3046069"/>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6818" y="3955707"/>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745" y="5953471"/>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766243"/>
            <a:ext cx="1025891" cy="102562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5887" y="921203"/>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470603"/>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defTabSz="1218714"/>
            <a:endParaRPr lang="en-US" sz="2400">
              <a:solidFill>
                <a:srgbClr val="292929"/>
              </a:solidFill>
            </a:endParaRPr>
          </a:p>
        </p:txBody>
      </p:sp>
      <p:sp>
        <p:nvSpPr>
          <p:cNvPr id="38" name="Rectangle 37"/>
          <p:cNvSpPr/>
          <p:nvPr/>
        </p:nvSpPr>
        <p:spPr>
          <a:xfrm>
            <a:off x="6246027" y="393548"/>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rgbClr val="292929"/>
                    </a:gs>
                    <a:gs pos="100000">
                      <a:srgbClr val="292929"/>
                    </a:gs>
                  </a:gsLst>
                  <a:lin ang="5400000" scaled="0"/>
                </a:gradFill>
                <a:ea typeface="Kozuka Gothic Pro R" pitchFamily="34" charset="-128"/>
              </a:rPr>
              <a:t>Windows Azure</a:t>
            </a:r>
          </a:p>
        </p:txBody>
      </p:sp>
    </p:spTree>
    <p:extLst>
      <p:ext uri="{BB962C8B-B14F-4D97-AF65-F5344CB8AC3E}">
        <p14:creationId xmlns:p14="http://schemas.microsoft.com/office/powerpoint/2010/main" val="33950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45988"/>
            <a:ext cx="6685935" cy="843715"/>
          </a:xfrm>
        </p:spPr>
        <p:txBody>
          <a:bodyPr>
            <a:normAutofit fontScale="90000"/>
          </a:bodyPr>
          <a:lstStyle/>
          <a:p>
            <a:pPr algn="l"/>
            <a:r>
              <a:rPr lang="en-US" dirty="0" smtClean="0"/>
              <a:t>Web Servers</a:t>
            </a:r>
            <a:endParaRPr lang="en-US" dirty="0"/>
          </a:p>
        </p:txBody>
      </p:sp>
      <p:sp>
        <p:nvSpPr>
          <p:cNvPr id="3" name="Subtitle 2"/>
          <p:cNvSpPr>
            <a:spLocks noGrp="1"/>
          </p:cNvSpPr>
          <p:nvPr>
            <p:ph type="subTitle" idx="1"/>
          </p:nvPr>
        </p:nvSpPr>
        <p:spPr>
          <a:xfrm>
            <a:off x="1524000" y="1366684"/>
            <a:ext cx="9144000" cy="4605747"/>
          </a:xfrm>
        </p:spPr>
        <p:txBody>
          <a:bodyPr>
            <a:normAutofit/>
          </a:bodyPr>
          <a:lstStyle/>
          <a:p>
            <a:pPr algn="l"/>
            <a:r>
              <a:rPr lang="en-US" dirty="0" smtClean="0"/>
              <a:t>                       </a:t>
            </a:r>
            <a:endParaRPr lang="en-US" dirty="0"/>
          </a:p>
          <a:p>
            <a:pPr marL="342900" indent="-342900" algn="l">
              <a:buFont typeface="Arial" panose="020B0604020202020204" pitchFamily="34" charset="0"/>
              <a:buChar char="•"/>
            </a:pPr>
            <a:r>
              <a:rPr lang="en-US" dirty="0"/>
              <a:t>%system32%\</a:t>
            </a:r>
            <a:r>
              <a:rPr lang="en-US" dirty="0" err="1" smtClean="0"/>
              <a:t>inetsr</a:t>
            </a:r>
            <a:r>
              <a:rPr lang="en-US" dirty="0" smtClean="0"/>
              <a:t>\</a:t>
            </a:r>
            <a:r>
              <a:rPr lang="en-US" dirty="0" err="1" smtClean="0"/>
              <a:t>config</a:t>
            </a:r>
            <a:r>
              <a:rPr lang="en-US" dirty="0" smtClean="0"/>
              <a:t>\</a:t>
            </a:r>
            <a:r>
              <a:rPr lang="en-US" dirty="0" err="1" smtClean="0"/>
              <a:t>applicationHost.config</a:t>
            </a:r>
            <a:r>
              <a:rPr lang="en-US" dirty="0" smtClean="0"/>
              <a:t> </a:t>
            </a:r>
            <a:r>
              <a:rPr lang="en-US" dirty="0"/>
              <a:t>is taken out of the loop</a:t>
            </a:r>
          </a:p>
          <a:p>
            <a:pPr marL="800100" lvl="1" indent="-342900" algn="l">
              <a:buFont typeface="Arial" panose="020B0604020202020204" pitchFamily="34" charset="0"/>
              <a:buChar char="•"/>
            </a:pPr>
            <a:r>
              <a:rPr lang="en-US" dirty="0" err="1" smtClean="0"/>
              <a:t>Sql</a:t>
            </a:r>
            <a:r>
              <a:rPr lang="en-US" dirty="0" smtClean="0"/>
              <a:t> databases</a:t>
            </a:r>
            <a:endParaRPr lang="en-US" dirty="0"/>
          </a:p>
          <a:p>
            <a:pPr marL="800100" lvl="1" indent="-342900" algn="l">
              <a:buFont typeface="Arial" panose="020B0604020202020204" pitchFamily="34" charset="0"/>
              <a:buChar char="•"/>
            </a:pPr>
            <a:r>
              <a:rPr lang="en-US" dirty="0" smtClean="0"/>
              <a:t>no </a:t>
            </a:r>
            <a:r>
              <a:rPr lang="en-US" dirty="0"/>
              <a:t>refreshing of all app pools when file is saved</a:t>
            </a:r>
          </a:p>
          <a:p>
            <a:pPr marL="342900" indent="-342900" algn="l">
              <a:buFont typeface="Arial" panose="020B0604020202020204" pitchFamily="34" charset="0"/>
              <a:buChar char="•"/>
            </a:pPr>
            <a:r>
              <a:rPr lang="en-US" dirty="0"/>
              <a:t>Storage</a:t>
            </a:r>
          </a:p>
          <a:p>
            <a:pPr marL="800100" lvl="1" indent="-342900" algn="l">
              <a:buFont typeface="Arial" panose="020B0604020202020204" pitchFamily="34" charset="0"/>
              <a:buChar char="•"/>
            </a:pPr>
            <a:r>
              <a:rPr lang="en-US" dirty="0" smtClean="0"/>
              <a:t>"</a:t>
            </a:r>
            <a:r>
              <a:rPr lang="en-US" dirty="0"/>
              <a:t>file share" hosted on other machines</a:t>
            </a:r>
          </a:p>
          <a:p>
            <a:pPr marL="800100" lvl="1" indent="-342900" algn="l">
              <a:buFont typeface="Arial" panose="020B0604020202020204" pitchFamily="34" charset="0"/>
              <a:buChar char="•"/>
            </a:pPr>
            <a:r>
              <a:rPr lang="en-US" dirty="0" smtClean="0"/>
              <a:t>using </a:t>
            </a:r>
            <a:r>
              <a:rPr lang="en-US" dirty="0"/>
              <a:t>"WA drive" on blob storage</a:t>
            </a:r>
          </a:p>
          <a:p>
            <a:pPr marL="342900" indent="-342900" algn="l">
              <a:buFont typeface="Arial" panose="020B0604020202020204" pitchFamily="34" charset="0"/>
              <a:buChar char="•"/>
            </a:pPr>
            <a:r>
              <a:rPr lang="en-US" dirty="0"/>
              <a:t>Dynamic website activation</a:t>
            </a:r>
          </a:p>
          <a:p>
            <a:pPr marL="800100" lvl="1" indent="-342900" algn="l">
              <a:buFont typeface="Arial" panose="020B0604020202020204" pitchFamily="34" charset="0"/>
              <a:buChar char="•"/>
            </a:pPr>
            <a:r>
              <a:rPr lang="en-US" dirty="0"/>
              <a:t>verifies runtime database (plan, quotas,...)</a:t>
            </a:r>
          </a:p>
          <a:p>
            <a:pPr marL="800100" lvl="1" indent="-342900" algn="l">
              <a:buFont typeface="Arial" panose="020B0604020202020204" pitchFamily="34" charset="0"/>
              <a:buChar char="•"/>
            </a:pPr>
            <a:r>
              <a:rPr lang="en-US" dirty="0"/>
              <a:t>site not used for a </a:t>
            </a:r>
            <a:r>
              <a:rPr lang="en-US" dirty="0" smtClean="0"/>
              <a:t>while? Remove </a:t>
            </a:r>
            <a:r>
              <a:rPr lang="en-US" dirty="0"/>
              <a:t>it from the server</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677641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73627"/>
            <a:ext cx="6685935" cy="555520"/>
          </a:xfrm>
        </p:spPr>
        <p:txBody>
          <a:bodyPr>
            <a:normAutofit fontScale="90000"/>
          </a:bodyPr>
          <a:lstStyle/>
          <a:p>
            <a:pPr algn="l"/>
            <a:r>
              <a:rPr lang="en-US" dirty="0" smtClean="0"/>
              <a:t>Cold Site (1</a:t>
            </a:r>
            <a:r>
              <a:rPr lang="en-US" baseline="30000" dirty="0" smtClean="0"/>
              <a:t>st</a:t>
            </a:r>
            <a:r>
              <a:rPr lang="en-US" dirty="0" smtClean="0"/>
              <a:t> Request)</a:t>
            </a:r>
            <a:endParaRPr lang="en-US" dirty="0"/>
          </a:p>
        </p:txBody>
      </p:sp>
      <p:sp>
        <p:nvSpPr>
          <p:cNvPr id="3" name="Subtitle 2"/>
          <p:cNvSpPr>
            <a:spLocks noGrp="1"/>
          </p:cNvSpPr>
          <p:nvPr>
            <p:ph type="subTitle" idx="1"/>
          </p:nvPr>
        </p:nvSpPr>
        <p:spPr>
          <a:xfrm>
            <a:off x="1524000" y="6110083"/>
            <a:ext cx="9144000" cy="314632"/>
          </a:xfrm>
        </p:spPr>
        <p:txBody>
          <a:bodyPr>
            <a:normAutofit fontScale="85000" lnSpcReduction="20000"/>
          </a:bodyPr>
          <a:lstStyle/>
          <a:p>
            <a:pPr algn="l"/>
            <a:endParaRPr lang="en-US" dirty="0" smtClean="0"/>
          </a:p>
        </p:txBody>
      </p:sp>
      <p:sp>
        <p:nvSpPr>
          <p:cNvPr id="5" name="Rectangle 4"/>
          <p:cNvSpPr/>
          <p:nvPr/>
        </p:nvSpPr>
        <p:spPr>
          <a:xfrm>
            <a:off x="1406013" y="1238865"/>
            <a:ext cx="914400" cy="473356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Azure </a:t>
            </a:r>
          </a:p>
          <a:p>
            <a:pPr algn="ctr"/>
            <a:r>
              <a:rPr lang="en-US" dirty="0">
                <a:solidFill>
                  <a:prstClr val="white"/>
                </a:solidFill>
              </a:rPr>
              <a:t>LB</a:t>
            </a:r>
            <a:endParaRPr lang="en-US" dirty="0">
              <a:solidFill>
                <a:prstClr val="white"/>
              </a:solidFill>
            </a:endParaRPr>
          </a:p>
        </p:txBody>
      </p:sp>
      <p:sp>
        <p:nvSpPr>
          <p:cNvPr id="6" name="Rectangle 5"/>
          <p:cNvSpPr/>
          <p:nvPr/>
        </p:nvSpPr>
        <p:spPr>
          <a:xfrm>
            <a:off x="3342352" y="1238865"/>
            <a:ext cx="1248697" cy="74725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IIS ARR (LB)</a:t>
            </a:r>
            <a:endParaRPr lang="en-US" dirty="0">
              <a:solidFill>
                <a:prstClr val="white"/>
              </a:solidFill>
            </a:endParaRPr>
          </a:p>
        </p:txBody>
      </p:sp>
      <p:sp>
        <p:nvSpPr>
          <p:cNvPr id="7" name="Rectangle 6"/>
          <p:cNvSpPr/>
          <p:nvPr/>
        </p:nvSpPr>
        <p:spPr>
          <a:xfrm>
            <a:off x="6196780" y="1209367"/>
            <a:ext cx="1713176" cy="29467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WEB WORKER</a:t>
            </a:r>
            <a:endParaRPr lang="en-US" dirty="0">
              <a:solidFill>
                <a:prstClr val="white"/>
              </a:solidFill>
            </a:endParaRPr>
          </a:p>
        </p:txBody>
      </p:sp>
      <p:sp>
        <p:nvSpPr>
          <p:cNvPr id="8" name="Rectangle 7"/>
          <p:cNvSpPr/>
          <p:nvPr/>
        </p:nvSpPr>
        <p:spPr>
          <a:xfrm>
            <a:off x="6418093" y="5016705"/>
            <a:ext cx="1492046" cy="95372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STORAGE CONTROLLER</a:t>
            </a:r>
            <a:endParaRPr lang="en-US" dirty="0">
              <a:solidFill>
                <a:prstClr val="white"/>
              </a:solidFill>
            </a:endParaRPr>
          </a:p>
        </p:txBody>
      </p:sp>
      <p:sp>
        <p:nvSpPr>
          <p:cNvPr id="9" name="Can 8"/>
          <p:cNvSpPr/>
          <p:nvPr/>
        </p:nvSpPr>
        <p:spPr>
          <a:xfrm>
            <a:off x="3450504" y="2649160"/>
            <a:ext cx="1009037" cy="9887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Runtime DB</a:t>
            </a:r>
            <a:endParaRPr lang="en-US" dirty="0">
              <a:solidFill>
                <a:prstClr val="white"/>
              </a:solidFill>
            </a:endParaRPr>
          </a:p>
        </p:txBody>
      </p:sp>
      <p:sp>
        <p:nvSpPr>
          <p:cNvPr id="10" name="Can 9"/>
          <p:cNvSpPr/>
          <p:nvPr/>
        </p:nvSpPr>
        <p:spPr>
          <a:xfrm>
            <a:off x="8898192" y="2640391"/>
            <a:ext cx="914400" cy="10062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Other DB</a:t>
            </a:r>
            <a:endParaRPr lang="en-US" dirty="0">
              <a:solidFill>
                <a:prstClr val="white"/>
              </a:solidFill>
            </a:endParaRPr>
          </a:p>
        </p:txBody>
      </p:sp>
      <p:sp>
        <p:nvSpPr>
          <p:cNvPr id="12" name="Right Arrow 11"/>
          <p:cNvSpPr/>
          <p:nvPr/>
        </p:nvSpPr>
        <p:spPr>
          <a:xfrm>
            <a:off x="4591049" y="1470684"/>
            <a:ext cx="1586067" cy="151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Down Arrow 12"/>
          <p:cNvSpPr/>
          <p:nvPr/>
        </p:nvSpPr>
        <p:spPr>
          <a:xfrm>
            <a:off x="6883809" y="4219499"/>
            <a:ext cx="175752" cy="806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Down Arrow 13"/>
          <p:cNvSpPr/>
          <p:nvPr/>
        </p:nvSpPr>
        <p:spPr>
          <a:xfrm>
            <a:off x="3707992" y="2014850"/>
            <a:ext cx="144168" cy="605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Up Arrow 14"/>
          <p:cNvSpPr/>
          <p:nvPr/>
        </p:nvSpPr>
        <p:spPr>
          <a:xfrm>
            <a:off x="4019121" y="2014850"/>
            <a:ext cx="159590" cy="6055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Up Arrow 15"/>
          <p:cNvSpPr/>
          <p:nvPr/>
        </p:nvSpPr>
        <p:spPr>
          <a:xfrm>
            <a:off x="7256206" y="4219498"/>
            <a:ext cx="160432" cy="8062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Left Arrow 16"/>
          <p:cNvSpPr/>
          <p:nvPr/>
        </p:nvSpPr>
        <p:spPr>
          <a:xfrm>
            <a:off x="4591049" y="1643684"/>
            <a:ext cx="1575523" cy="136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ight Arrow 17"/>
          <p:cNvSpPr/>
          <p:nvPr/>
        </p:nvSpPr>
        <p:spPr>
          <a:xfrm>
            <a:off x="7903811" y="3114925"/>
            <a:ext cx="994381" cy="164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ight Arrow 18"/>
          <p:cNvSpPr/>
          <p:nvPr/>
        </p:nvSpPr>
        <p:spPr>
          <a:xfrm>
            <a:off x="2320413" y="1519084"/>
            <a:ext cx="1021939" cy="186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a:off x="2529348" y="1286503"/>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1</a:t>
            </a:r>
            <a:endParaRPr lang="en-US" dirty="0">
              <a:solidFill>
                <a:prstClr val="white"/>
              </a:solidFill>
            </a:endParaRPr>
          </a:p>
        </p:txBody>
      </p:sp>
      <p:sp>
        <p:nvSpPr>
          <p:cNvPr id="21" name="Oval 20"/>
          <p:cNvSpPr/>
          <p:nvPr/>
        </p:nvSpPr>
        <p:spPr>
          <a:xfrm>
            <a:off x="4961125" y="2805683"/>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4</a:t>
            </a:r>
            <a:endParaRPr lang="en-US" dirty="0">
              <a:solidFill>
                <a:prstClr val="white"/>
              </a:solidFill>
            </a:endParaRPr>
          </a:p>
        </p:txBody>
      </p:sp>
      <p:sp>
        <p:nvSpPr>
          <p:cNvPr id="22" name="Oval 21"/>
          <p:cNvSpPr/>
          <p:nvPr/>
        </p:nvSpPr>
        <p:spPr>
          <a:xfrm>
            <a:off x="4790859" y="1154702"/>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a:t>
            </a:r>
            <a:endParaRPr lang="en-US" dirty="0">
              <a:solidFill>
                <a:prstClr val="white"/>
              </a:solidFill>
            </a:endParaRPr>
          </a:p>
        </p:txBody>
      </p:sp>
      <p:sp>
        <p:nvSpPr>
          <p:cNvPr id="23" name="Oval 22"/>
          <p:cNvSpPr/>
          <p:nvPr/>
        </p:nvSpPr>
        <p:spPr>
          <a:xfrm>
            <a:off x="3288126" y="2197509"/>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2</a:t>
            </a:r>
            <a:endParaRPr lang="en-US" dirty="0">
              <a:solidFill>
                <a:prstClr val="white"/>
              </a:solidFill>
            </a:endParaRPr>
          </a:p>
        </p:txBody>
      </p:sp>
      <p:sp>
        <p:nvSpPr>
          <p:cNvPr id="24" name="Oval 23"/>
          <p:cNvSpPr/>
          <p:nvPr/>
        </p:nvSpPr>
        <p:spPr>
          <a:xfrm>
            <a:off x="6345020" y="4296745"/>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a:t>
            </a:r>
            <a:endParaRPr lang="en-US" dirty="0">
              <a:solidFill>
                <a:prstClr val="white"/>
              </a:solidFill>
            </a:endParaRPr>
          </a:p>
        </p:txBody>
      </p:sp>
      <p:sp>
        <p:nvSpPr>
          <p:cNvPr id="26" name="Right Arrow 25"/>
          <p:cNvSpPr/>
          <p:nvPr/>
        </p:nvSpPr>
        <p:spPr>
          <a:xfrm>
            <a:off x="4459541" y="3279754"/>
            <a:ext cx="1737239" cy="20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Left Arrow 26"/>
          <p:cNvSpPr/>
          <p:nvPr/>
        </p:nvSpPr>
        <p:spPr>
          <a:xfrm>
            <a:off x="4459541" y="3067651"/>
            <a:ext cx="1707031" cy="1911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8127065" y="2857763"/>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a:t>
            </a:r>
            <a:endParaRPr lang="en-US" dirty="0">
              <a:solidFill>
                <a:prstClr val="white"/>
              </a:solidFill>
            </a:endParaRPr>
          </a:p>
        </p:txBody>
      </p:sp>
    </p:spTree>
    <p:extLst>
      <p:ext uri="{BB962C8B-B14F-4D97-AF65-F5344CB8AC3E}">
        <p14:creationId xmlns:p14="http://schemas.microsoft.com/office/powerpoint/2010/main" val="264921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73627"/>
            <a:ext cx="6685935" cy="555520"/>
          </a:xfrm>
        </p:spPr>
        <p:txBody>
          <a:bodyPr>
            <a:normAutofit fontScale="90000"/>
          </a:bodyPr>
          <a:lstStyle/>
          <a:p>
            <a:pPr algn="l"/>
            <a:r>
              <a:rPr lang="en-US" dirty="0" smtClean="0"/>
              <a:t>Hot Site (Nth Request)</a:t>
            </a:r>
            <a:endParaRPr lang="en-US" dirty="0"/>
          </a:p>
        </p:txBody>
      </p:sp>
      <p:sp>
        <p:nvSpPr>
          <p:cNvPr id="3" name="Subtitle 2"/>
          <p:cNvSpPr>
            <a:spLocks noGrp="1"/>
          </p:cNvSpPr>
          <p:nvPr>
            <p:ph type="subTitle" idx="1"/>
          </p:nvPr>
        </p:nvSpPr>
        <p:spPr>
          <a:xfrm>
            <a:off x="1524000" y="6110083"/>
            <a:ext cx="9144000" cy="314632"/>
          </a:xfrm>
        </p:spPr>
        <p:txBody>
          <a:bodyPr>
            <a:normAutofit fontScale="85000" lnSpcReduction="20000"/>
          </a:bodyPr>
          <a:lstStyle/>
          <a:p>
            <a:pPr algn="l"/>
            <a:endParaRPr lang="en-US" dirty="0" smtClean="0"/>
          </a:p>
        </p:txBody>
      </p:sp>
      <p:sp>
        <p:nvSpPr>
          <p:cNvPr id="5" name="Rectangle 4"/>
          <p:cNvSpPr/>
          <p:nvPr/>
        </p:nvSpPr>
        <p:spPr>
          <a:xfrm>
            <a:off x="1406013" y="1238865"/>
            <a:ext cx="914400" cy="473356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Azure</a:t>
            </a:r>
          </a:p>
          <a:p>
            <a:pPr algn="ctr"/>
            <a:r>
              <a:rPr lang="en-US" dirty="0">
                <a:solidFill>
                  <a:prstClr val="white"/>
                </a:solidFill>
              </a:rPr>
              <a:t>LB</a:t>
            </a:r>
            <a:endParaRPr lang="en-US" dirty="0">
              <a:solidFill>
                <a:prstClr val="white"/>
              </a:solidFill>
            </a:endParaRPr>
          </a:p>
        </p:txBody>
      </p:sp>
      <p:sp>
        <p:nvSpPr>
          <p:cNvPr id="6" name="Rectangle 5"/>
          <p:cNvSpPr/>
          <p:nvPr/>
        </p:nvSpPr>
        <p:spPr>
          <a:xfrm>
            <a:off x="3342352" y="1238865"/>
            <a:ext cx="1248697" cy="74725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IIS ARR (LB)</a:t>
            </a:r>
            <a:endParaRPr lang="en-US" dirty="0">
              <a:solidFill>
                <a:prstClr val="white"/>
              </a:solidFill>
            </a:endParaRPr>
          </a:p>
        </p:txBody>
      </p:sp>
      <p:sp>
        <p:nvSpPr>
          <p:cNvPr id="7" name="Rectangle 6"/>
          <p:cNvSpPr/>
          <p:nvPr/>
        </p:nvSpPr>
        <p:spPr>
          <a:xfrm>
            <a:off x="6196780" y="1209367"/>
            <a:ext cx="1713176" cy="29467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WEB WORKER</a:t>
            </a:r>
            <a:endParaRPr lang="en-US" dirty="0">
              <a:solidFill>
                <a:prstClr val="white"/>
              </a:solidFill>
            </a:endParaRPr>
          </a:p>
        </p:txBody>
      </p:sp>
      <p:sp>
        <p:nvSpPr>
          <p:cNvPr id="8" name="Rectangle 7"/>
          <p:cNvSpPr/>
          <p:nvPr/>
        </p:nvSpPr>
        <p:spPr>
          <a:xfrm>
            <a:off x="6418093" y="5016705"/>
            <a:ext cx="1492046" cy="95372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STORAGE CONTROLLER</a:t>
            </a:r>
            <a:endParaRPr lang="en-US" dirty="0">
              <a:solidFill>
                <a:prstClr val="white"/>
              </a:solidFill>
            </a:endParaRPr>
          </a:p>
        </p:txBody>
      </p:sp>
      <p:sp>
        <p:nvSpPr>
          <p:cNvPr id="10" name="Can 9"/>
          <p:cNvSpPr/>
          <p:nvPr/>
        </p:nvSpPr>
        <p:spPr>
          <a:xfrm>
            <a:off x="8898192" y="2640391"/>
            <a:ext cx="914400" cy="10062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Other DB</a:t>
            </a:r>
            <a:endParaRPr lang="en-US" dirty="0">
              <a:solidFill>
                <a:prstClr val="white"/>
              </a:solidFill>
            </a:endParaRPr>
          </a:p>
        </p:txBody>
      </p:sp>
      <p:sp>
        <p:nvSpPr>
          <p:cNvPr id="12" name="Right Arrow 11"/>
          <p:cNvSpPr/>
          <p:nvPr/>
        </p:nvSpPr>
        <p:spPr>
          <a:xfrm>
            <a:off x="4591049" y="1470684"/>
            <a:ext cx="1586067" cy="151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Down Arrow 12"/>
          <p:cNvSpPr/>
          <p:nvPr/>
        </p:nvSpPr>
        <p:spPr>
          <a:xfrm>
            <a:off x="6883809" y="4219499"/>
            <a:ext cx="175752" cy="806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Up Arrow 15"/>
          <p:cNvSpPr/>
          <p:nvPr/>
        </p:nvSpPr>
        <p:spPr>
          <a:xfrm>
            <a:off x="7256206" y="4219498"/>
            <a:ext cx="160432" cy="8062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ight Arrow 17"/>
          <p:cNvSpPr/>
          <p:nvPr/>
        </p:nvSpPr>
        <p:spPr>
          <a:xfrm>
            <a:off x="7903811" y="3114925"/>
            <a:ext cx="994381" cy="164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ight Arrow 18"/>
          <p:cNvSpPr/>
          <p:nvPr/>
        </p:nvSpPr>
        <p:spPr>
          <a:xfrm>
            <a:off x="2320413" y="1519084"/>
            <a:ext cx="1021939" cy="186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a:off x="2529348" y="1286503"/>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1</a:t>
            </a:r>
            <a:endParaRPr lang="en-US" dirty="0">
              <a:solidFill>
                <a:prstClr val="white"/>
              </a:solidFill>
            </a:endParaRPr>
          </a:p>
        </p:txBody>
      </p:sp>
      <p:sp>
        <p:nvSpPr>
          <p:cNvPr id="21" name="Oval 20"/>
          <p:cNvSpPr/>
          <p:nvPr/>
        </p:nvSpPr>
        <p:spPr>
          <a:xfrm>
            <a:off x="5175239" y="2682730"/>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a:t>
            </a:r>
            <a:endParaRPr lang="en-US" dirty="0">
              <a:solidFill>
                <a:prstClr val="white"/>
              </a:solidFill>
            </a:endParaRPr>
          </a:p>
        </p:txBody>
      </p:sp>
      <p:sp>
        <p:nvSpPr>
          <p:cNvPr id="22" name="Oval 21"/>
          <p:cNvSpPr/>
          <p:nvPr/>
        </p:nvSpPr>
        <p:spPr>
          <a:xfrm>
            <a:off x="4790859" y="1154702"/>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2</a:t>
            </a:r>
            <a:endParaRPr lang="en-US" dirty="0">
              <a:solidFill>
                <a:prstClr val="white"/>
              </a:solidFill>
            </a:endParaRPr>
          </a:p>
        </p:txBody>
      </p:sp>
      <p:sp>
        <p:nvSpPr>
          <p:cNvPr id="23" name="Oval 22"/>
          <p:cNvSpPr/>
          <p:nvPr/>
        </p:nvSpPr>
        <p:spPr>
          <a:xfrm>
            <a:off x="2546163" y="1901021"/>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a:t>
            </a:r>
            <a:endParaRPr lang="en-US" dirty="0">
              <a:solidFill>
                <a:prstClr val="white"/>
              </a:solidFill>
            </a:endParaRPr>
          </a:p>
        </p:txBody>
      </p:sp>
      <p:sp>
        <p:nvSpPr>
          <p:cNvPr id="24" name="Oval 23"/>
          <p:cNvSpPr/>
          <p:nvPr/>
        </p:nvSpPr>
        <p:spPr>
          <a:xfrm>
            <a:off x="6345020" y="4296745"/>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a:t>
            </a:r>
            <a:endParaRPr lang="en-US" dirty="0">
              <a:solidFill>
                <a:prstClr val="white"/>
              </a:solidFill>
            </a:endParaRPr>
          </a:p>
        </p:txBody>
      </p:sp>
      <p:sp>
        <p:nvSpPr>
          <p:cNvPr id="27" name="Left Arrow 26"/>
          <p:cNvSpPr/>
          <p:nvPr/>
        </p:nvSpPr>
        <p:spPr>
          <a:xfrm rot="2376662">
            <a:off x="3707243" y="2771476"/>
            <a:ext cx="2798979" cy="2638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8127065" y="2857763"/>
            <a:ext cx="417685" cy="2571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a:t>
            </a:r>
          </a:p>
        </p:txBody>
      </p:sp>
      <p:sp>
        <p:nvSpPr>
          <p:cNvPr id="4" name="Left Arrow 3"/>
          <p:cNvSpPr/>
          <p:nvPr/>
        </p:nvSpPr>
        <p:spPr>
          <a:xfrm>
            <a:off x="2320412" y="1719123"/>
            <a:ext cx="1021939" cy="181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675587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45988"/>
            <a:ext cx="6685935" cy="843715"/>
          </a:xfrm>
        </p:spPr>
        <p:txBody>
          <a:bodyPr>
            <a:normAutofit fontScale="90000"/>
          </a:bodyPr>
          <a:lstStyle/>
          <a:p>
            <a:pPr algn="l"/>
            <a:r>
              <a:rPr lang="en-US" dirty="0" err="1" smtClean="0"/>
              <a:t>Webjobs</a:t>
            </a:r>
            <a:endParaRPr lang="en-US" dirty="0"/>
          </a:p>
        </p:txBody>
      </p:sp>
      <p:sp>
        <p:nvSpPr>
          <p:cNvPr id="3" name="Subtitle 2"/>
          <p:cNvSpPr>
            <a:spLocks noGrp="1"/>
          </p:cNvSpPr>
          <p:nvPr>
            <p:ph type="subTitle" idx="1"/>
          </p:nvPr>
        </p:nvSpPr>
        <p:spPr>
          <a:xfrm>
            <a:off x="1524000" y="1189704"/>
            <a:ext cx="9144000" cy="5145108"/>
          </a:xfrm>
        </p:spPr>
        <p:txBody>
          <a:bodyPr>
            <a:normAutofit/>
          </a:bodyPr>
          <a:lstStyle/>
          <a:p>
            <a:pPr marL="342900" indent="-342900" algn="l">
              <a:buFont typeface="Arial" panose="020B0604020202020204" pitchFamily="34" charset="0"/>
              <a:buChar char="•"/>
            </a:pPr>
            <a:r>
              <a:rPr lang="en-US" dirty="0" smtClean="0"/>
              <a:t>Background Process</a:t>
            </a:r>
          </a:p>
          <a:p>
            <a:pPr marL="342900" indent="-342900" algn="l">
              <a:buFont typeface="Arial" panose="020B0604020202020204" pitchFamily="34" charset="0"/>
              <a:buChar char="•"/>
            </a:pPr>
            <a:r>
              <a:rPr lang="en-US" dirty="0" smtClean="0"/>
              <a:t>Triggered or continuous running</a:t>
            </a:r>
          </a:p>
          <a:p>
            <a:pPr marL="342900" indent="-342900" algn="l">
              <a:buFont typeface="Arial" panose="020B0604020202020204" pitchFamily="34" charset="0"/>
              <a:buChar char="•"/>
            </a:pPr>
            <a:r>
              <a:rPr lang="en-US" dirty="0" smtClean="0"/>
              <a:t>Accepted file types</a:t>
            </a:r>
          </a:p>
          <a:p>
            <a:pPr marL="800100" lvl="1" indent="-342900" algn="l">
              <a:buFont typeface="Arial" panose="020B0604020202020204" pitchFamily="34" charset="0"/>
              <a:buChar char="•"/>
            </a:pPr>
            <a:r>
              <a:rPr lang="en-US" dirty="0"/>
              <a:t>exe - .NET assemblies compiled with the </a:t>
            </a:r>
            <a:r>
              <a:rPr lang="en-US" dirty="0" err="1"/>
              <a:t>WebJobs</a:t>
            </a:r>
            <a:r>
              <a:rPr lang="en-US" dirty="0"/>
              <a:t> SDK</a:t>
            </a:r>
          </a:p>
          <a:p>
            <a:pPr marL="800100" lvl="1" indent="-342900" algn="l">
              <a:buFont typeface="Arial" panose="020B0604020202020204" pitchFamily="34" charset="0"/>
              <a:buChar char="•"/>
            </a:pPr>
            <a:r>
              <a:rPr lang="en-US" dirty="0" err="1"/>
              <a:t>cmd</a:t>
            </a:r>
            <a:r>
              <a:rPr lang="en-US" dirty="0"/>
              <a:t>, .bat, .exe (using windows </a:t>
            </a:r>
            <a:r>
              <a:rPr lang="en-US" dirty="0" err="1"/>
              <a:t>cmd</a:t>
            </a:r>
            <a:r>
              <a:rPr lang="en-US" dirty="0"/>
              <a:t>)</a:t>
            </a:r>
          </a:p>
          <a:p>
            <a:pPr marL="800100" lvl="1" indent="-342900" algn="l">
              <a:buFont typeface="Arial" panose="020B0604020202020204" pitchFamily="34" charset="0"/>
              <a:buChar char="•"/>
            </a:pPr>
            <a:r>
              <a:rPr lang="en-US" dirty="0" err="1"/>
              <a:t>sh</a:t>
            </a:r>
            <a:r>
              <a:rPr lang="en-US" dirty="0"/>
              <a:t> (using bash)</a:t>
            </a:r>
          </a:p>
          <a:p>
            <a:pPr marL="800100" lvl="1" indent="-342900" algn="l">
              <a:buFont typeface="Arial" panose="020B0604020202020204" pitchFamily="34" charset="0"/>
              <a:buChar char="•"/>
            </a:pPr>
            <a:r>
              <a:rPr lang="en-US" dirty="0" err="1"/>
              <a:t>php</a:t>
            </a:r>
            <a:r>
              <a:rPr lang="en-US" dirty="0"/>
              <a:t> (using </a:t>
            </a:r>
            <a:r>
              <a:rPr lang="en-US" dirty="0" err="1"/>
              <a:t>php</a:t>
            </a:r>
            <a:r>
              <a:rPr lang="en-US" dirty="0"/>
              <a:t>)</a:t>
            </a:r>
          </a:p>
          <a:p>
            <a:pPr marL="800100" lvl="1" indent="-342900" algn="l">
              <a:buFont typeface="Arial" panose="020B0604020202020204" pitchFamily="34" charset="0"/>
              <a:buChar char="•"/>
            </a:pPr>
            <a:r>
              <a:rPr lang="en-US" dirty="0" err="1"/>
              <a:t>py</a:t>
            </a:r>
            <a:r>
              <a:rPr lang="en-US" dirty="0"/>
              <a:t> (using python)</a:t>
            </a:r>
          </a:p>
          <a:p>
            <a:pPr marL="800100" lvl="1" indent="-342900" algn="l">
              <a:buFont typeface="Arial" panose="020B0604020202020204" pitchFamily="34" charset="0"/>
              <a:buChar char="•"/>
            </a:pPr>
            <a:r>
              <a:rPr lang="en-US" dirty="0" err="1"/>
              <a:t>js</a:t>
            </a:r>
            <a:r>
              <a:rPr lang="en-US" dirty="0"/>
              <a:t> (using node</a:t>
            </a:r>
            <a:r>
              <a:rPr lang="en-US" dirty="0" smtClean="0"/>
              <a:t>)</a:t>
            </a:r>
          </a:p>
          <a:p>
            <a:pPr marL="342900" indent="-342900" algn="l">
              <a:buFont typeface="Arial" panose="020B0604020202020204" pitchFamily="34" charset="0"/>
              <a:buChar char="•"/>
            </a:pPr>
            <a:r>
              <a:rPr lang="en-US" dirty="0" smtClean="0"/>
              <a:t>Jobs will be deployed and managed </a:t>
            </a:r>
            <a:r>
              <a:rPr lang="en-US" smtClean="0"/>
              <a:t>thru portal</a:t>
            </a:r>
            <a:endParaRPr lang="en-US" dirty="0" smtClean="0"/>
          </a:p>
        </p:txBody>
      </p:sp>
    </p:spTree>
    <p:extLst>
      <p:ext uri="{BB962C8B-B14F-4D97-AF65-F5344CB8AC3E}">
        <p14:creationId xmlns:p14="http://schemas.microsoft.com/office/powerpoint/2010/main" val="3924448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71151"/>
          </a:xfrm>
        </p:spPr>
        <p:txBody>
          <a:bodyPr/>
          <a:lstStyle/>
          <a:p>
            <a:r>
              <a:rPr lang="en-US" dirty="0" smtClean="0"/>
              <a:t>Windows Azure Web App Gallery</a:t>
            </a:r>
            <a:endParaRPr lang="en-US" dirty="0"/>
          </a:p>
        </p:txBody>
      </p:sp>
      <p:sp>
        <p:nvSpPr>
          <p:cNvPr id="5" name="TextBox 4"/>
          <p:cNvSpPr txBox="1"/>
          <p:nvPr/>
        </p:nvSpPr>
        <p:spPr>
          <a:xfrm>
            <a:off x="8062052" y="2800863"/>
            <a:ext cx="3609112" cy="2769989"/>
          </a:xfrm>
          <a:prstGeom prst="rect">
            <a:avLst/>
          </a:prstGeom>
          <a:noFill/>
        </p:spPr>
        <p:txBody>
          <a:bodyPr wrap="square" lIns="0" tIns="0" rIns="0" bIns="0" rtlCol="0">
            <a:spAutoFit/>
          </a:bodyPr>
          <a:lstStyle/>
          <a:p>
            <a:pPr defTabSz="1218714"/>
            <a:r>
              <a:rPr lang="en-US" sz="3600" spc="-71" dirty="0">
                <a:gradFill>
                  <a:gsLst>
                    <a:gs pos="2917">
                      <a:srgbClr val="292929"/>
                    </a:gs>
                    <a:gs pos="30000">
                      <a:srgbClr val="292929"/>
                    </a:gs>
                  </a:gsLst>
                  <a:lin ang="5400000" scaled="0"/>
                </a:gradFill>
              </a:rPr>
              <a:t>Ready-to-Go Open Source </a:t>
            </a:r>
          </a:p>
          <a:p>
            <a:pPr defTabSz="1218714"/>
            <a:r>
              <a:rPr lang="en-US" sz="3600" spc="-71" dirty="0">
                <a:gradFill>
                  <a:gsLst>
                    <a:gs pos="2917">
                      <a:srgbClr val="292929"/>
                    </a:gs>
                    <a:gs pos="30000">
                      <a:srgbClr val="292929"/>
                    </a:gs>
                  </a:gsLst>
                  <a:lin ang="5400000" scaled="0"/>
                </a:gradFill>
              </a:rPr>
              <a:t>Web Applications, </a:t>
            </a:r>
          </a:p>
          <a:p>
            <a:pPr defTabSz="1218714"/>
            <a:r>
              <a:rPr lang="en-US" sz="3600" spc="-71" dirty="0">
                <a:gradFill>
                  <a:gsLst>
                    <a:gs pos="2917">
                      <a:srgbClr val="292929"/>
                    </a:gs>
                    <a:gs pos="30000">
                      <a:srgbClr val="292929"/>
                    </a:gs>
                  </a:gsLst>
                  <a:lin ang="5400000" scaled="0"/>
                </a:gradFill>
              </a:rPr>
              <a:t>Frameworks, </a:t>
            </a:r>
          </a:p>
          <a:p>
            <a:pPr defTabSz="1218714"/>
            <a:r>
              <a:rPr lang="en-US" sz="3600" spc="-71" dirty="0">
                <a:gradFill>
                  <a:gsLst>
                    <a:gs pos="2917">
                      <a:srgbClr val="292929"/>
                    </a:gs>
                    <a:gs pos="30000">
                      <a:srgbClr val="292929"/>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677" y="1323546"/>
            <a:ext cx="993863" cy="99360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8" y="1323544"/>
            <a:ext cx="1009913" cy="100965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1277" y="1339591"/>
            <a:ext cx="993863" cy="9936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247" y="2814672"/>
            <a:ext cx="1012740" cy="7689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950" y="2748201"/>
            <a:ext cx="1156517" cy="901848"/>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860" y="2246625"/>
            <a:ext cx="1905496"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701" y="4065058"/>
            <a:ext cx="923007" cy="922767"/>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699" y="3943684"/>
            <a:ext cx="1165819" cy="1165515"/>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0059" y="2246625"/>
            <a:ext cx="1905496"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1508" y="4031329"/>
            <a:ext cx="985601" cy="990223"/>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2100" y="3872246"/>
            <a:ext cx="1308729" cy="1308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7073" y="1147181"/>
            <a:ext cx="1378783" cy="1378424"/>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347" y="5198291"/>
            <a:ext cx="1429712" cy="1362167"/>
          </a:xfrm>
          <a:prstGeom prst="rect">
            <a:avLst/>
          </a:prstGeom>
        </p:spPr>
      </p:pic>
      <p:pic>
        <p:nvPicPr>
          <p:cNvPr id="4" name="Picture 3"/>
          <p:cNvPicPr>
            <a:picLocks noChangeAspect="1"/>
          </p:cNvPicPr>
          <p:nvPr/>
        </p:nvPicPr>
        <p:blipFill>
          <a:blip r:embed="rId16"/>
          <a:stretch>
            <a:fillRect/>
          </a:stretch>
        </p:blipFill>
        <p:spPr>
          <a:xfrm>
            <a:off x="1931861" y="5579331"/>
            <a:ext cx="1663492" cy="660317"/>
          </a:xfrm>
          <a:prstGeom prst="rect">
            <a:avLst/>
          </a:prstGeom>
        </p:spPr>
      </p:pic>
      <p:pic>
        <p:nvPicPr>
          <p:cNvPr id="6" name="Picture 5"/>
          <p:cNvPicPr>
            <a:picLocks noChangeAspect="1"/>
          </p:cNvPicPr>
          <p:nvPr/>
        </p:nvPicPr>
        <p:blipFill>
          <a:blip r:embed="rId17"/>
          <a:stretch>
            <a:fillRect/>
          </a:stretch>
        </p:blipFill>
        <p:spPr>
          <a:xfrm>
            <a:off x="3847102" y="5398499"/>
            <a:ext cx="1329365" cy="1319517"/>
          </a:xfrm>
          <a:prstGeom prst="rect">
            <a:avLst/>
          </a:prstGeom>
        </p:spPr>
      </p:pic>
      <p:pic>
        <p:nvPicPr>
          <p:cNvPr id="7" name="Picture 6"/>
          <p:cNvPicPr>
            <a:picLocks noChangeAspect="1"/>
          </p:cNvPicPr>
          <p:nvPr/>
        </p:nvPicPr>
        <p:blipFill>
          <a:blip r:embed="rId18"/>
          <a:stretch>
            <a:fillRect/>
          </a:stretch>
        </p:blipFill>
        <p:spPr>
          <a:xfrm>
            <a:off x="5687073" y="5398501"/>
            <a:ext cx="1309520" cy="1319516"/>
          </a:xfrm>
          <a:prstGeom prst="rect">
            <a:avLst/>
          </a:prstGeom>
        </p:spPr>
      </p:pic>
    </p:spTree>
    <p:extLst>
      <p:ext uri="{BB962C8B-B14F-4D97-AF65-F5344CB8AC3E}">
        <p14:creationId xmlns:p14="http://schemas.microsoft.com/office/powerpoint/2010/main" val="269684624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45988"/>
            <a:ext cx="6685935" cy="843715"/>
          </a:xfrm>
        </p:spPr>
        <p:txBody>
          <a:bodyPr>
            <a:normAutofit fontScale="90000"/>
          </a:bodyPr>
          <a:lstStyle/>
          <a:p>
            <a:pPr algn="l"/>
            <a:r>
              <a:rPr lang="en-US" dirty="0" smtClean="0"/>
              <a:t>Takeaways</a:t>
            </a:r>
            <a:endParaRPr lang="en-US" dirty="0"/>
          </a:p>
        </p:txBody>
      </p:sp>
      <p:sp>
        <p:nvSpPr>
          <p:cNvPr id="3" name="Subtitle 2"/>
          <p:cNvSpPr>
            <a:spLocks noGrp="1"/>
          </p:cNvSpPr>
          <p:nvPr>
            <p:ph type="subTitle" idx="1"/>
          </p:nvPr>
        </p:nvSpPr>
        <p:spPr>
          <a:xfrm>
            <a:off x="1524000" y="1366684"/>
            <a:ext cx="9144000" cy="4605747"/>
          </a:xfrm>
        </p:spPr>
        <p:txBody>
          <a:bodyPr>
            <a:normAutofit lnSpcReduction="10000"/>
          </a:bodyPr>
          <a:lstStyle/>
          <a:p>
            <a:pPr algn="l"/>
            <a:endParaRPr lang="en-US" dirty="0" smtClean="0"/>
          </a:p>
          <a:p>
            <a:pPr marL="342900" indent="-342900" algn="l">
              <a:buFont typeface="Arial" panose="020B0604020202020204" pitchFamily="34" charset="0"/>
              <a:buChar char="•"/>
            </a:pPr>
            <a:r>
              <a:rPr lang="en-US" dirty="0" smtClean="0"/>
              <a:t>Start Simple, Code Smart, Go Live</a:t>
            </a:r>
          </a:p>
          <a:p>
            <a:pPr marL="342900" indent="-342900" algn="l">
              <a:buFont typeface="Arial" panose="020B0604020202020204" pitchFamily="34" charset="0"/>
              <a:buChar char="•"/>
            </a:pPr>
            <a:r>
              <a:rPr lang="en-US" dirty="0"/>
              <a:t>HTTPS is not supported</a:t>
            </a:r>
          </a:p>
          <a:p>
            <a:pPr marL="342900" indent="-342900" algn="l">
              <a:buFont typeface="Arial" panose="020B0604020202020204" pitchFamily="34" charset="0"/>
              <a:buChar char="•"/>
            </a:pPr>
            <a:r>
              <a:rPr lang="en-US" dirty="0" smtClean="0"/>
              <a:t>Custom domain configuration required shared or dedicated</a:t>
            </a:r>
          </a:p>
          <a:p>
            <a:pPr marL="342900" indent="-342900" algn="l">
              <a:buFont typeface="Arial" panose="020B0604020202020204" pitchFamily="34" charset="0"/>
              <a:buChar char="•"/>
            </a:pPr>
            <a:r>
              <a:rPr lang="en-US" dirty="0" smtClean="0"/>
              <a:t>Easy to integrate with other cloud components</a:t>
            </a:r>
          </a:p>
          <a:p>
            <a:pPr marL="342900" indent="-342900" algn="l">
              <a:buFont typeface="Arial" panose="020B0604020202020204" pitchFamily="34" charset="0"/>
              <a:buChar char="•"/>
            </a:pPr>
            <a:r>
              <a:rPr lang="en-US" dirty="0" smtClean="0"/>
              <a:t>Easy deployment using FTP, GIT, </a:t>
            </a:r>
            <a:r>
              <a:rPr lang="en-US" dirty="0" err="1" smtClean="0"/>
              <a:t>WEBDeploy</a:t>
            </a:r>
            <a:r>
              <a:rPr lang="en-US" dirty="0" smtClean="0"/>
              <a:t> or TFS</a:t>
            </a:r>
          </a:p>
          <a:p>
            <a:pPr marL="342900" indent="-342900" algn="l">
              <a:buFont typeface="Arial" panose="020B0604020202020204" pitchFamily="34" charset="0"/>
              <a:buChar char="•"/>
            </a:pPr>
            <a:r>
              <a:rPr lang="en-US" dirty="0" smtClean="0"/>
              <a:t>Websites are not in IIS they are only when request come in</a:t>
            </a:r>
          </a:p>
          <a:p>
            <a:pPr marL="342900" indent="-342900" algn="l">
              <a:buFont typeface="Arial" panose="020B0604020202020204" pitchFamily="34" charset="0"/>
              <a:buChar char="•"/>
            </a:pPr>
            <a:r>
              <a:rPr lang="en-US" dirty="0" smtClean="0"/>
              <a:t>You can provision staging environment using source control branch</a:t>
            </a:r>
          </a:p>
          <a:p>
            <a:pPr marL="342900" indent="-342900" algn="l">
              <a:buFont typeface="Arial" panose="020B0604020202020204" pitchFamily="34" charset="0"/>
              <a:buChar char="•"/>
            </a:pPr>
            <a:r>
              <a:rPr lang="en-US" dirty="0" smtClean="0"/>
              <a:t>Using .deployment file you can deploy one project from collection of web projects</a:t>
            </a:r>
          </a:p>
          <a:p>
            <a:pPr marL="342900" indent="-342900" algn="l">
              <a:buFont typeface="Arial" panose="020B0604020202020204" pitchFamily="34" charset="0"/>
              <a:buChar char="•"/>
            </a:pPr>
            <a:r>
              <a:rPr lang="en-US" dirty="0" smtClean="0"/>
              <a:t>You can </a:t>
            </a:r>
            <a:r>
              <a:rPr lang="en-US" smtClean="0"/>
              <a:t>run unit test </a:t>
            </a:r>
            <a:r>
              <a:rPr lang="en-US" dirty="0" smtClean="0"/>
              <a:t>by running your own Kudu service</a:t>
            </a:r>
          </a:p>
        </p:txBody>
      </p:sp>
    </p:spTree>
    <p:extLst>
      <p:ext uri="{BB962C8B-B14F-4D97-AF65-F5344CB8AC3E}">
        <p14:creationId xmlns:p14="http://schemas.microsoft.com/office/powerpoint/2010/main" val="2631849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422" y="5020533"/>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Launch a professional looking site with a few clicks using apps like </a:t>
            </a:r>
            <a:r>
              <a:rPr lang="en-US" sz="1467" spc="-43" dirty="0" err="1">
                <a:gradFill>
                  <a:gsLst>
                    <a:gs pos="0">
                      <a:srgbClr val="FFFFFF"/>
                    </a:gs>
                    <a:gs pos="100000">
                      <a:srgbClr val="FFFFFF"/>
                    </a:gs>
                  </a:gsLst>
                  <a:lin ang="16200000" scaled="0"/>
                </a:gradFill>
              </a:rPr>
              <a:t>WordPress</a:t>
            </a:r>
            <a:r>
              <a:rPr lang="en-US" sz="1467" spc="-43" dirty="0">
                <a:gradFill>
                  <a:gsLst>
                    <a:gs pos="0">
                      <a:srgbClr val="FFFFFF"/>
                    </a:gs>
                    <a:gs pos="100000">
                      <a:srgbClr val="FFFFFF"/>
                    </a:gs>
                  </a:gsLst>
                  <a:lin ang="16200000" scaled="0"/>
                </a:gradFill>
              </a:rPr>
              <a:t>, </a:t>
            </a:r>
            <a:r>
              <a:rPr lang="en-US" sz="1467" spc="-43" dirty="0" err="1">
                <a:gradFill>
                  <a:gsLst>
                    <a:gs pos="0">
                      <a:srgbClr val="FFFFFF"/>
                    </a:gs>
                    <a:gs pos="100000">
                      <a:srgbClr val="FFFFFF"/>
                    </a:gs>
                  </a:gsLst>
                  <a:lin ang="16200000" scaled="0"/>
                </a:gradFill>
              </a:rPr>
              <a:t>Joomla</a:t>
            </a:r>
            <a:r>
              <a:rPr lang="en-US" sz="1467" spc="-43" dirty="0">
                <a:gradFill>
                  <a:gsLst>
                    <a:gs pos="0">
                      <a:srgbClr val="FFFFFF"/>
                    </a:gs>
                    <a:gs pos="100000">
                      <a:srgbClr val="FFFFFF"/>
                    </a:gs>
                  </a:gsLst>
                  <a:lin ang="16200000" scaled="0"/>
                </a:gradFill>
              </a:rPr>
              <a:t>!, Drupal, </a:t>
            </a:r>
            <a:r>
              <a:rPr lang="en-US" sz="1467" spc="-43" dirty="0" err="1">
                <a:gradFill>
                  <a:gsLst>
                    <a:gs pos="0">
                      <a:srgbClr val="FFFFFF"/>
                    </a:gs>
                    <a:gs pos="100000">
                      <a:srgbClr val="FFFFFF"/>
                    </a:gs>
                  </a:gsLst>
                  <a:lin ang="16200000" scaled="0"/>
                </a:gradFill>
              </a:rPr>
              <a:t>DotNetNuke</a:t>
            </a:r>
            <a:r>
              <a:rPr lang="en-US" sz="1467" spc="-43" dirty="0">
                <a:gradFill>
                  <a:gsLst>
                    <a:gs pos="0">
                      <a:srgbClr val="FFFFFF"/>
                    </a:gs>
                    <a:gs pos="100000">
                      <a:srgbClr val="FFFFFF"/>
                    </a:gs>
                  </a:gsLst>
                  <a:lin ang="16200000" scaled="0"/>
                </a:gradFill>
              </a:rPr>
              <a:t> and </a:t>
            </a:r>
            <a:r>
              <a:rPr lang="en-US" sz="1467" spc="-43" dirty="0" err="1">
                <a:gradFill>
                  <a:gsLst>
                    <a:gs pos="0">
                      <a:srgbClr val="FFFFFF"/>
                    </a:gs>
                    <a:gs pos="100000">
                      <a:srgbClr val="FFFFFF"/>
                    </a:gs>
                  </a:gsLst>
                  <a:lin ang="16200000" scaled="0"/>
                </a:gradFill>
              </a:rPr>
              <a:t>Umbraco</a:t>
            </a:r>
            <a:endParaRPr lang="en-US" sz="1467" spc="-43" dirty="0">
              <a:gradFill>
                <a:gsLst>
                  <a:gs pos="0">
                    <a:srgbClr val="FFFFFF"/>
                  </a:gs>
                  <a:gs pos="100000">
                    <a:srgbClr val="FFFFFF"/>
                  </a:gs>
                </a:gsLst>
                <a:lin ang="16200000" scaled="0"/>
              </a:gradFill>
            </a:endParaRPr>
          </a:p>
        </p:txBody>
      </p:sp>
      <p:sp>
        <p:nvSpPr>
          <p:cNvPr id="14" name="Rounded Rectangle 13"/>
          <p:cNvSpPr/>
          <p:nvPr/>
        </p:nvSpPr>
        <p:spPr bwMode="auto">
          <a:xfrm>
            <a:off x="275422" y="3584380"/>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Deploy  directly from your source code repository, using </a:t>
            </a:r>
            <a:r>
              <a:rPr lang="en-US" sz="1467" spc="-43" dirty="0" err="1">
                <a:gradFill>
                  <a:gsLst>
                    <a:gs pos="0">
                      <a:srgbClr val="FFFFFF"/>
                    </a:gs>
                    <a:gs pos="100000">
                      <a:srgbClr val="FFFFFF"/>
                    </a:gs>
                  </a:gsLst>
                  <a:lin ang="16200000" scaled="0"/>
                </a:gradFill>
              </a:rPr>
              <a:t>Git</a:t>
            </a:r>
            <a:r>
              <a:rPr lang="en-US" sz="1467" spc="-43"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5422" y="2148225"/>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422" y="1270001"/>
            <a:ext cx="364891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8522" y="358456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041" y="1264788"/>
            <a:ext cx="4027243"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8522" y="214822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8521" y="502090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8467" y="358456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Choose an image from the library or upload your own </a:t>
            </a:r>
            <a:r>
              <a:rPr lang="en-US" sz="1467" spc="-43" dirty="0" err="1">
                <a:gradFill>
                  <a:gsLst>
                    <a:gs pos="0">
                      <a:srgbClr val="FFFFFF"/>
                    </a:gs>
                    <a:gs pos="100000">
                      <a:srgbClr val="FFFFFF"/>
                    </a:gs>
                  </a:gsLst>
                  <a:lin ang="16200000" scaled="0"/>
                </a:gradFill>
              </a:rPr>
              <a:t>VHD</a:t>
            </a:r>
            <a:r>
              <a:rPr lang="en-US" sz="1467" spc="-43" dirty="0">
                <a:gradFill>
                  <a:gsLst>
                    <a:gs pos="0">
                      <a:srgbClr val="FFFFFF"/>
                    </a:gs>
                    <a:gs pos="100000">
                      <a:srgbClr val="FFFFFF"/>
                    </a:gs>
                  </a:gsLst>
                  <a:lin ang="16200000" scaled="0"/>
                </a:gradFill>
              </a:rPr>
              <a:t>. </a:t>
            </a:r>
          </a:p>
        </p:txBody>
      </p:sp>
      <p:sp>
        <p:nvSpPr>
          <p:cNvPr id="17" name="Rounded Rectangle 16"/>
          <p:cNvSpPr/>
          <p:nvPr/>
        </p:nvSpPr>
        <p:spPr bwMode="auto">
          <a:xfrm>
            <a:off x="8018467" y="214822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8466" y="502090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67" spc="-43" dirty="0" err="1">
                <a:gradFill>
                  <a:gsLst>
                    <a:gs pos="0">
                      <a:srgbClr val="FFFFFF"/>
                    </a:gs>
                    <a:gs pos="100000">
                      <a:srgbClr val="FFFFFF"/>
                    </a:gs>
                  </a:gsLst>
                  <a:lin ang="16200000" scaled="0"/>
                </a:gradFill>
              </a:rPr>
              <a:t>PaaS</a:t>
            </a:r>
            <a:r>
              <a:rPr lang="en-US" sz="1467" spc="-43" dirty="0">
                <a:gradFill>
                  <a:gsLst>
                    <a:gs pos="0">
                      <a:srgbClr val="FFFFFF"/>
                    </a:gs>
                    <a:gs pos="100000">
                      <a:srgbClr val="FFFFFF"/>
                    </a:gs>
                  </a:gsLst>
                  <a:lin ang="16200000" scaled="0"/>
                </a:gradFill>
              </a:rPr>
              <a:t> services.</a:t>
            </a:r>
          </a:p>
        </p:txBody>
      </p:sp>
      <p:grpSp>
        <p:nvGrpSpPr>
          <p:cNvPr id="9" name="Group 8"/>
          <p:cNvGrpSpPr/>
          <p:nvPr/>
        </p:nvGrpSpPr>
        <p:grpSpPr>
          <a:xfrm>
            <a:off x="8009588" y="1270000"/>
            <a:ext cx="399432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939213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282046"/>
            <a:ext cx="9144000" cy="5147034"/>
          </a:xfrm>
        </p:spPr>
        <p:txBody>
          <a:bodyPr>
            <a:normAutofit fontScale="92500" lnSpcReduction="20000"/>
          </a:bodyPr>
          <a:lstStyle/>
          <a:p>
            <a:pPr marL="342900" indent="-342900" algn="l">
              <a:buFont typeface="Arial" panose="020B0604020202020204" pitchFamily="34" charset="0"/>
              <a:buChar char="•"/>
            </a:pPr>
            <a:r>
              <a:rPr lang="en-US" dirty="0" smtClean="0"/>
              <a:t>Creating web sites using Azure Portal</a:t>
            </a:r>
          </a:p>
          <a:p>
            <a:pPr marL="342900" indent="-342900" algn="l">
              <a:buFont typeface="Arial" panose="020B0604020202020204" pitchFamily="34" charset="0"/>
              <a:buChar char="•"/>
            </a:pPr>
            <a:r>
              <a:rPr lang="en-US" dirty="0" smtClean="0"/>
              <a:t>Deploying websites using</a:t>
            </a:r>
          </a:p>
          <a:p>
            <a:pPr marL="800100" lvl="1" indent="-342900" algn="l">
              <a:buFont typeface="Arial" panose="020B0604020202020204" pitchFamily="34" charset="0"/>
              <a:buChar char="•"/>
            </a:pPr>
            <a:r>
              <a:rPr lang="en-US" dirty="0" smtClean="0"/>
              <a:t>FTP Deploy</a:t>
            </a:r>
          </a:p>
          <a:p>
            <a:pPr marL="800100" lvl="1" indent="-342900" algn="l">
              <a:buFont typeface="Arial" panose="020B0604020202020204" pitchFamily="34" charset="0"/>
              <a:buChar char="•"/>
            </a:pPr>
            <a:r>
              <a:rPr lang="en-US" dirty="0" smtClean="0"/>
              <a:t>Web deploy</a:t>
            </a:r>
          </a:p>
          <a:p>
            <a:pPr marL="800100" lvl="1" indent="-342900" algn="l">
              <a:buFont typeface="Arial" panose="020B0604020202020204" pitchFamily="34" charset="0"/>
              <a:buChar char="•"/>
            </a:pPr>
            <a:r>
              <a:rPr lang="en-US" dirty="0" err="1" smtClean="0"/>
              <a:t>Git</a:t>
            </a:r>
            <a:endParaRPr lang="en-US" dirty="0" smtClean="0"/>
          </a:p>
          <a:p>
            <a:pPr marL="800100" lvl="1" indent="-342900" algn="l">
              <a:buFont typeface="Arial" panose="020B0604020202020204" pitchFamily="34" charset="0"/>
              <a:buChar char="•"/>
            </a:pPr>
            <a:r>
              <a:rPr lang="en-US" dirty="0" smtClean="0"/>
              <a:t>TFS</a:t>
            </a:r>
          </a:p>
          <a:p>
            <a:pPr marL="800100" lvl="1" indent="-342900" algn="l">
              <a:buFont typeface="Arial" panose="020B0604020202020204" pitchFamily="34" charset="0"/>
              <a:buChar char="•"/>
            </a:pPr>
            <a:r>
              <a:rPr lang="en-US" dirty="0" smtClean="0"/>
              <a:t>Creating SQL Databases and connecting thru apps</a:t>
            </a:r>
          </a:p>
          <a:p>
            <a:pPr marL="800100" lvl="1" indent="-342900" algn="l">
              <a:buFont typeface="Arial" panose="020B0604020202020204" pitchFamily="34" charset="0"/>
              <a:buChar char="•"/>
            </a:pPr>
            <a:r>
              <a:rPr lang="en-US" dirty="0" smtClean="0"/>
              <a:t>Node JS</a:t>
            </a:r>
          </a:p>
          <a:p>
            <a:pPr marL="342900" indent="-342900" algn="l">
              <a:buFont typeface="Arial" panose="020B0604020202020204" pitchFamily="34" charset="0"/>
              <a:buChar char="•"/>
            </a:pPr>
            <a:r>
              <a:rPr lang="en-US" dirty="0" err="1" smtClean="0"/>
              <a:t>WebJobs</a:t>
            </a:r>
            <a:endParaRPr lang="en-US" dirty="0" smtClean="0"/>
          </a:p>
          <a:p>
            <a:pPr marL="342900" indent="-342900" algn="l">
              <a:buFont typeface="Arial" panose="020B0604020202020204" pitchFamily="34" charset="0"/>
              <a:buChar char="•"/>
            </a:pPr>
            <a:r>
              <a:rPr lang="en-US" smtClean="0"/>
              <a:t>Windows Azure AD</a:t>
            </a:r>
            <a:endParaRPr lang="en-US" dirty="0"/>
          </a:p>
          <a:p>
            <a:pPr marL="342900" indent="-342900" algn="l">
              <a:buFont typeface="Arial" panose="020B0604020202020204" pitchFamily="34" charset="0"/>
              <a:buChar char="•"/>
            </a:pPr>
            <a:r>
              <a:rPr lang="en-US" dirty="0" smtClean="0">
                <a:hlinkClick r:id="rId2"/>
              </a:rPr>
              <a:t>http</a:t>
            </a:r>
            <a:r>
              <a:rPr lang="en-US" dirty="0">
                <a:hlinkClick r:id="rId2"/>
              </a:rPr>
              <a:t>://</a:t>
            </a:r>
            <a:r>
              <a:rPr lang="en-US" dirty="0" smtClean="0">
                <a:hlinkClick r:id="rId2"/>
              </a:rPr>
              <a:t>www.asp.net/aspnet/overview/developing-apps-with-windows-azure/getting-started-with-windows-azure-webjobs</a:t>
            </a:r>
            <a:endParaRPr lang="en-US" dirty="0" smtClean="0"/>
          </a:p>
          <a:p>
            <a:pPr marL="342900" indent="-342900" algn="l">
              <a:buFont typeface="Arial" panose="020B0604020202020204" pitchFamily="34" charset="0"/>
              <a:buChar char="•"/>
            </a:pPr>
            <a:r>
              <a:rPr lang="en-US" dirty="0">
                <a:hlinkClick r:id="rId3"/>
              </a:rPr>
              <a:t>http://cloudbyte.blob.core.windows.net/blog/boston_azure_bootcamp_websites.pptx</a:t>
            </a:r>
            <a:endParaRPr lang="en-US" dirty="0"/>
          </a:p>
          <a:p>
            <a:pPr marL="342900" indent="-342900" algn="l">
              <a:buFont typeface="Arial" panose="020B0604020202020204" pitchFamily="34" charset="0"/>
              <a:buChar char="•"/>
            </a:pPr>
            <a:r>
              <a:rPr lang="en-US" dirty="0">
                <a:hlinkClick r:id="rId4"/>
              </a:rPr>
              <a:t>http://cloudbyte.blob.core.windows.net/blog/boston_azure_bootcamp_websites_hol.docx</a:t>
            </a:r>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smtClean="0"/>
          </a:p>
          <a:p>
            <a:pPr marL="800100" lvl="1" indent="-342900" algn="l">
              <a:buFont typeface="Arial" panose="020B0604020202020204" pitchFamily="34" charset="0"/>
              <a:buChar char="•"/>
            </a:pPr>
            <a:endParaRPr lang="en-US" dirty="0" smtClean="0"/>
          </a:p>
        </p:txBody>
      </p:sp>
      <p:pic>
        <p:nvPicPr>
          <p:cNvPr id="5" name="Picture 4"/>
          <p:cNvPicPr>
            <a:picLocks noChangeAspect="1"/>
          </p:cNvPicPr>
          <p:nvPr/>
        </p:nvPicPr>
        <p:blipFill>
          <a:blip r:embed="rId5"/>
          <a:stretch>
            <a:fillRect/>
          </a:stretch>
        </p:blipFill>
        <p:spPr>
          <a:xfrm>
            <a:off x="1524000" y="129945"/>
            <a:ext cx="5553075" cy="942975"/>
          </a:xfrm>
          <a:prstGeom prst="rect">
            <a:avLst/>
          </a:prstGeom>
        </p:spPr>
      </p:pic>
    </p:spTree>
    <p:extLst>
      <p:ext uri="{BB962C8B-B14F-4D97-AF65-F5344CB8AC3E}">
        <p14:creationId xmlns:p14="http://schemas.microsoft.com/office/powerpoint/2010/main" val="2274947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45988"/>
            <a:ext cx="6685935" cy="843715"/>
          </a:xfrm>
        </p:spPr>
        <p:txBody>
          <a:bodyPr>
            <a:normAutofit fontScale="90000"/>
          </a:bodyPr>
          <a:lstStyle/>
          <a:p>
            <a:pPr algn="l"/>
            <a:r>
              <a:rPr lang="en-US" dirty="0" smtClean="0"/>
              <a:t>References</a:t>
            </a:r>
            <a:endParaRPr lang="en-US" dirty="0"/>
          </a:p>
        </p:txBody>
      </p:sp>
      <p:sp>
        <p:nvSpPr>
          <p:cNvPr id="3" name="Subtitle 2"/>
          <p:cNvSpPr>
            <a:spLocks noGrp="1"/>
          </p:cNvSpPr>
          <p:nvPr>
            <p:ph type="subTitle" idx="1"/>
          </p:nvPr>
        </p:nvSpPr>
        <p:spPr>
          <a:xfrm>
            <a:off x="1524000" y="1366684"/>
            <a:ext cx="9144000" cy="4605747"/>
          </a:xfrm>
        </p:spPr>
        <p:txBody>
          <a:bodyPr>
            <a:normAutofit/>
          </a:bodyPr>
          <a:lstStyle/>
          <a:p>
            <a:pPr algn="l"/>
            <a:endParaRPr lang="en-US" dirty="0" smtClean="0"/>
          </a:p>
          <a:p>
            <a:pPr marL="342900" indent="-342900" algn="l">
              <a:buFont typeface="Arial" panose="020B0604020202020204" pitchFamily="34" charset="0"/>
              <a:buChar char="•"/>
            </a:pPr>
            <a:r>
              <a:rPr lang="en-US" dirty="0">
                <a:hlinkClick r:id="rId2"/>
              </a:rPr>
              <a:t>http://</a:t>
            </a:r>
            <a:r>
              <a:rPr lang="en-US" dirty="0" smtClean="0">
                <a:hlinkClick r:id="rId2"/>
              </a:rPr>
              <a:t>www.microsoft.com/hosting/en/us/services.aspx</a:t>
            </a:r>
            <a:endParaRPr lang="en-US" dirty="0" smtClean="0"/>
          </a:p>
          <a:p>
            <a:pPr marL="342900" indent="-342900" algn="l">
              <a:buFont typeface="Arial" panose="020B0604020202020204" pitchFamily="34" charset="0"/>
              <a:buChar char="•"/>
            </a:pPr>
            <a:r>
              <a:rPr lang="en-US" dirty="0">
                <a:hlinkClick r:id="rId3"/>
              </a:rPr>
              <a:t>http://</a:t>
            </a:r>
            <a:r>
              <a:rPr lang="en-US" dirty="0" smtClean="0">
                <a:hlinkClick r:id="rId3"/>
              </a:rPr>
              <a:t>channel9.msdn.com/Events/windowsazure/Windows-AzureConf-2013/Windows-Azure-Web-Sites-Things-They-Don-t-Teach-Kids-in-School</a:t>
            </a:r>
            <a:endParaRPr lang="en-US" dirty="0" smtClean="0"/>
          </a:p>
          <a:p>
            <a:pPr marL="342900" indent="-342900" algn="l">
              <a:buFont typeface="Arial" panose="020B0604020202020204" pitchFamily="34" charset="0"/>
              <a:buChar char="•"/>
            </a:pPr>
            <a:r>
              <a:rPr lang="en-US" dirty="0">
                <a:hlinkClick r:id="rId4"/>
              </a:rPr>
              <a:t>http://</a:t>
            </a:r>
            <a:r>
              <a:rPr lang="en-US" dirty="0" smtClean="0">
                <a:hlinkClick r:id="rId4"/>
              </a:rPr>
              <a:t>www.asp.net/aspnet/overview/developing-apps-with-windows-azure/getting-started-with-windows-azure-webjobs</a:t>
            </a:r>
            <a:endParaRPr lang="en-US" dirty="0" smtClean="0"/>
          </a:p>
          <a:p>
            <a:pPr marL="342900" indent="-342900"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2322078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75469"/>
          </a:xfrm>
        </p:spPr>
        <p:txBody>
          <a:bodyPr>
            <a:normAutofit/>
          </a:bodyPr>
          <a:lstStyle/>
          <a:p>
            <a:r>
              <a:rPr lang="en-US" sz="6600" dirty="0" smtClean="0"/>
              <a:t>Thank you for attending Boston Azure </a:t>
            </a:r>
            <a:r>
              <a:rPr lang="en-US" sz="6600" dirty="0" err="1" smtClean="0"/>
              <a:t>Bootcamp</a:t>
            </a:r>
            <a:r>
              <a:rPr lang="en-US" sz="6600" dirty="0" smtClean="0"/>
              <a:t> @ </a:t>
            </a:r>
            <a:r>
              <a:rPr lang="en-US" sz="6600" dirty="0" err="1" smtClean="0"/>
              <a:t>BlueMetal</a:t>
            </a:r>
            <a:endParaRPr lang="en-US" sz="6600" dirty="0"/>
          </a:p>
        </p:txBody>
      </p:sp>
      <p:sp>
        <p:nvSpPr>
          <p:cNvPr id="3" name="Content Placeholder 2"/>
          <p:cNvSpPr>
            <a:spLocks noGrp="1"/>
          </p:cNvSpPr>
          <p:nvPr>
            <p:ph idx="1"/>
          </p:nvPr>
        </p:nvSpPr>
        <p:spPr>
          <a:xfrm>
            <a:off x="838200" y="5584723"/>
            <a:ext cx="10515600" cy="592240"/>
          </a:xfrm>
        </p:spPr>
        <p:txBody>
          <a:bodyPr/>
          <a:lstStyle/>
          <a:p>
            <a:endParaRPr lang="en-US" dirty="0"/>
          </a:p>
        </p:txBody>
      </p:sp>
    </p:spTree>
    <p:extLst>
      <p:ext uri="{BB962C8B-B14F-4D97-AF65-F5344CB8AC3E}">
        <p14:creationId xmlns:p14="http://schemas.microsoft.com/office/powerpoint/2010/main" val="3804436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61" y="867829"/>
            <a:ext cx="2757508" cy="275679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4011" y="1456625"/>
            <a:ext cx="8515460"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1218714" fontAlgn="base">
              <a:spcBef>
                <a:spcPct val="0"/>
              </a:spcBef>
              <a:spcAft>
                <a:spcPct val="0"/>
              </a:spcAft>
              <a:buClr>
                <a:srgbClr val="FFFF99"/>
              </a:buClr>
              <a:buSzPct val="120000"/>
              <a:defRPr/>
            </a:pPr>
            <a:r>
              <a:rPr lang="en-US" sz="5467"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7"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011" y="2400651"/>
            <a:ext cx="8515460"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3600"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600"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5631" y="4319057"/>
            <a:ext cx="3778653"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914084" fontAlgn="base">
                <a:spcBef>
                  <a:spcPct val="0"/>
                </a:spcBef>
                <a:spcAft>
                  <a:spcPct val="0"/>
                </a:spcAft>
              </a:pPr>
              <a:r>
                <a:rPr lang="en-US" sz="3600" dirty="0">
                  <a:gradFill>
                    <a:gsLst>
                      <a:gs pos="0">
                        <a:srgbClr val="292929"/>
                      </a:gs>
                      <a:gs pos="100000">
                        <a:srgbClr val="292929"/>
                      </a:gs>
                    </a:gsLst>
                    <a:lin ang="5400000" scaled="0"/>
                  </a:gradFill>
                </a:rPr>
                <a:t>start simple</a:t>
              </a:r>
              <a:endParaRPr lang="en-US" altLang="zh-CN" sz="3600"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t" anchorCtr="0" compatLnSpc="1">
              <a:prstTxWarp prst="textNoShape">
                <a:avLst/>
              </a:prstTxWarp>
            </a:bodyPr>
            <a:lstStyle/>
            <a:p>
              <a:pPr defTabSz="914084"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6674" y="4319052"/>
            <a:ext cx="3778653"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code smart</a:t>
              </a:r>
              <a:endParaRPr lang="en-US" altLang="zh-CN" sz="3600"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91408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717" y="4319057"/>
            <a:ext cx="3856135" cy="23760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go live</a:t>
              </a:r>
              <a:endParaRPr lang="en-US" altLang="zh-CN" sz="3600"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1878937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8307712" y="4240246"/>
            <a:ext cx="3004917" cy="31618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4" tIns="45723" rIns="91444" bIns="45723" numCol="1" rtlCol="0" anchor="t" anchorCtr="0" compatLnSpc="1">
            <a:prstTxWarp prst="textNoShape">
              <a:avLst/>
            </a:prstTxWarp>
          </a:bodyPr>
          <a:lstStyle/>
          <a:p>
            <a:pPr marL="171461" indent="-171461" defTabSz="914424">
              <a:spcBef>
                <a:spcPct val="20000"/>
              </a:spcBef>
              <a:spcAft>
                <a:spcPts val="800"/>
              </a:spcAft>
              <a:buSzPct val="80000"/>
              <a:buFont typeface="Arial" pitchFamily="34" charset="0"/>
              <a:buChar char="•"/>
              <a:defRPr/>
            </a:pPr>
            <a:endParaRPr lang="en-US" sz="1200" dirty="0">
              <a:solidFill>
                <a:srgbClr val="0071BC">
                  <a:alpha val="99000"/>
                </a:srgbClr>
              </a:solidFill>
            </a:endParaRPr>
          </a:p>
        </p:txBody>
      </p:sp>
      <p:grpSp>
        <p:nvGrpSpPr>
          <p:cNvPr id="4" name="Group 3"/>
          <p:cNvGrpSpPr/>
          <p:nvPr/>
        </p:nvGrpSpPr>
        <p:grpSpPr>
          <a:xfrm>
            <a:off x="4343021" y="1388507"/>
            <a:ext cx="3479623" cy="3478716"/>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16200000" scaled="0"/>
                </a:gradFill>
              </a:endParaRPr>
            </a:p>
          </p:txBody>
        </p:sp>
        <p:sp>
          <p:nvSpPr>
            <p:cNvPr id="18" name="Rectangle 17"/>
            <p:cNvSpPr/>
            <p:nvPr/>
          </p:nvSpPr>
          <p:spPr>
            <a:xfrm>
              <a:off x="4734845" y="4540008"/>
              <a:ext cx="2743200" cy="361626"/>
            </a:xfrm>
            <a:prstGeom prst="rect">
              <a:avLst/>
            </a:prstGeom>
          </p:spPr>
          <p:txBody>
            <a:bodyPr wrap="square" lIns="121920" anchor="b" anchorCtr="0">
              <a:spAutoFit/>
            </a:bodyPr>
            <a:lstStyle/>
            <a:p>
              <a:pPr algn="ctr" defTabSz="914422">
                <a:lnSpc>
                  <a:spcPct val="85000"/>
                </a:lnSpc>
                <a:defRPr/>
              </a:pPr>
              <a:r>
                <a:rPr lang="en-US" sz="2800" kern="0" spc="-71"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8000905" y="1388507"/>
            <a:ext cx="3479623" cy="3478716"/>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16200000" scaled="0"/>
                </a:gradFill>
              </a:endParaRPr>
            </a:p>
          </p:txBody>
        </p:sp>
        <p:sp>
          <p:nvSpPr>
            <p:cNvPr id="19" name="Rectangle 18"/>
            <p:cNvSpPr/>
            <p:nvPr/>
          </p:nvSpPr>
          <p:spPr>
            <a:xfrm>
              <a:off x="8380580" y="4540008"/>
              <a:ext cx="2743200" cy="361626"/>
            </a:xfrm>
            <a:prstGeom prst="rect">
              <a:avLst/>
            </a:prstGeom>
          </p:spPr>
          <p:txBody>
            <a:bodyPr wrap="square" lIns="121920" anchor="b" anchorCtr="0">
              <a:spAutoFit/>
            </a:bodyPr>
            <a:lstStyle/>
            <a:p>
              <a:pPr algn="ctr" defTabSz="914422">
                <a:lnSpc>
                  <a:spcPct val="85000"/>
                </a:lnSpc>
                <a:defRPr/>
              </a:pPr>
              <a:r>
                <a:rPr lang="en-US" sz="2800" kern="0" spc="-71"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683683" y="1388507"/>
            <a:ext cx="3479623" cy="3478716"/>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16200000" scaled="0"/>
                </a:gradFill>
              </a:endParaRPr>
            </a:p>
          </p:txBody>
        </p:sp>
        <p:sp>
          <p:nvSpPr>
            <p:cNvPr id="17" name="Rectangle 16"/>
            <p:cNvSpPr/>
            <p:nvPr/>
          </p:nvSpPr>
          <p:spPr>
            <a:xfrm>
              <a:off x="1077078" y="4540008"/>
              <a:ext cx="2743200" cy="361626"/>
            </a:xfrm>
            <a:prstGeom prst="rect">
              <a:avLst/>
            </a:prstGeom>
          </p:spPr>
          <p:txBody>
            <a:bodyPr wrap="square" lIns="121920" anchor="b" anchorCtr="0">
              <a:spAutoFit/>
            </a:bodyPr>
            <a:lstStyle/>
            <a:p>
              <a:pPr algn="ctr" defTabSz="914422">
                <a:lnSpc>
                  <a:spcPct val="85000"/>
                </a:lnSpc>
                <a:defRPr/>
              </a:pPr>
              <a:r>
                <a:rPr lang="en-US" sz="2800" kern="0" spc="-71"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4075902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5399618" y="1843618"/>
            <a:ext cx="6792383" cy="3771289"/>
          </a:xfrm>
        </p:spPr>
        <p:txBody>
          <a:bodyPr/>
          <a:lstStyle/>
          <a:p>
            <a:pPr marL="0" indent="0">
              <a:lnSpc>
                <a:spcPct val="100000"/>
              </a:lnSpc>
              <a:spcAft>
                <a:spcPts val="800"/>
              </a:spcAft>
              <a:buNone/>
              <a:defRPr/>
            </a:pPr>
            <a:r>
              <a:rPr lang="en-US" sz="2800" dirty="0"/>
              <a:t>Get started with </a:t>
            </a:r>
            <a:r>
              <a:rPr lang="en-US" sz="2800" b="1" dirty="0"/>
              <a:t>10 free </a:t>
            </a:r>
            <a:r>
              <a:rPr lang="en-US" sz="2800" dirty="0"/>
              <a:t>web sites</a:t>
            </a:r>
          </a:p>
          <a:p>
            <a:pPr marL="0" indent="0">
              <a:lnSpc>
                <a:spcPct val="100000"/>
              </a:lnSpc>
              <a:spcAft>
                <a:spcPts val="800"/>
              </a:spcAft>
              <a:buNone/>
              <a:defRPr/>
            </a:pPr>
            <a:r>
              <a:rPr lang="en-US" sz="2800" dirty="0"/>
              <a:t>Create new sites in seconds</a:t>
            </a:r>
          </a:p>
          <a:p>
            <a:pPr marL="0" indent="0">
              <a:lnSpc>
                <a:spcPct val="100000"/>
              </a:lnSpc>
              <a:spcAft>
                <a:spcPts val="800"/>
              </a:spcAft>
              <a:buNone/>
              <a:defRPr/>
            </a:pPr>
            <a:r>
              <a:rPr lang="en-US" sz="2800" dirty="0"/>
              <a:t>Easily manage and scale your sites</a:t>
            </a:r>
          </a:p>
          <a:p>
            <a:pPr marL="0" indent="0">
              <a:lnSpc>
                <a:spcPct val="100000"/>
              </a:lnSpc>
              <a:spcAft>
                <a:spcPts val="800"/>
              </a:spcAft>
              <a:buNone/>
              <a:defRPr/>
            </a:pPr>
            <a:r>
              <a:rPr lang="en-US" sz="2800" dirty="0"/>
              <a:t>Automatic load balancing and shared storage across instances</a:t>
            </a:r>
          </a:p>
          <a:p>
            <a:pPr marL="0" indent="0">
              <a:lnSpc>
                <a:spcPct val="100000"/>
              </a:lnSpc>
              <a:spcAft>
                <a:spcPts val="800"/>
              </a:spcAft>
              <a:buNone/>
              <a:defRPr/>
            </a:pPr>
            <a:r>
              <a:rPr lang="en-US" sz="2800" dirty="0"/>
              <a:t>Scale out or up to reserved instances for improved performance and scale</a:t>
            </a:r>
          </a:p>
        </p:txBody>
      </p:sp>
      <p:grpSp>
        <p:nvGrpSpPr>
          <p:cNvPr id="7" name="Group 6"/>
          <p:cNvGrpSpPr/>
          <p:nvPr/>
        </p:nvGrpSpPr>
        <p:grpSpPr>
          <a:xfrm>
            <a:off x="683683" y="1995554"/>
            <a:ext cx="3479623" cy="3478716"/>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634649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4984752" y="2021418"/>
            <a:ext cx="7207249" cy="3340402"/>
          </a:xfrm>
        </p:spPr>
        <p:txBody>
          <a:bodyPr/>
          <a:lstStyle/>
          <a:p>
            <a:pPr marL="0" indent="0">
              <a:lnSpc>
                <a:spcPct val="100000"/>
              </a:lnSpc>
              <a:spcAft>
                <a:spcPts val="800"/>
              </a:spcAft>
              <a:buNone/>
            </a:pPr>
            <a:r>
              <a:rPr lang="en-US" sz="2800" dirty="0"/>
              <a:t>Use ASP.NET, ASP, PHP, or Node.js</a:t>
            </a:r>
          </a:p>
          <a:p>
            <a:pPr marL="0" indent="0">
              <a:lnSpc>
                <a:spcPct val="100000"/>
              </a:lnSpc>
              <a:spcAft>
                <a:spcPts val="800"/>
              </a:spcAft>
              <a:buNone/>
            </a:pPr>
            <a:r>
              <a:rPr lang="en-US" sz="2800" dirty="0"/>
              <a:t>SQL Azure or MySQL databases</a:t>
            </a:r>
          </a:p>
          <a:p>
            <a:pPr marL="0" indent="0">
              <a:lnSpc>
                <a:spcPct val="100000"/>
              </a:lnSpc>
              <a:spcAft>
                <a:spcPts val="800"/>
              </a:spcAft>
              <a:buNone/>
            </a:pPr>
            <a:r>
              <a:rPr lang="en-US" sz="2800" dirty="0"/>
              <a:t>Start with open source apps and frameworks</a:t>
            </a:r>
          </a:p>
          <a:p>
            <a:pPr marL="0" indent="0">
              <a:lnSpc>
                <a:spcPct val="100000"/>
              </a:lnSpc>
              <a:spcAft>
                <a:spcPts val="800"/>
              </a:spcAft>
              <a:buNone/>
            </a:pPr>
            <a:r>
              <a:rPr lang="en-US" sz="2800" dirty="0"/>
              <a:t>Develop with VS and </a:t>
            </a:r>
            <a:r>
              <a:rPr lang="en-US" sz="2800" dirty="0" err="1"/>
              <a:t>WebMatrix</a:t>
            </a:r>
            <a:endParaRPr lang="en-US" sz="2800" dirty="0"/>
          </a:p>
          <a:p>
            <a:pPr marL="0" indent="0">
              <a:lnSpc>
                <a:spcPct val="100000"/>
              </a:lnSpc>
              <a:spcAft>
                <a:spcPts val="800"/>
              </a:spcAft>
              <a:buNone/>
            </a:pPr>
            <a:r>
              <a:rPr lang="en-US" sz="2800" dirty="0"/>
              <a:t>Supports any Web development tool on any platform (Windows, OSX, Linux)</a:t>
            </a:r>
          </a:p>
        </p:txBody>
      </p:sp>
      <p:grpSp>
        <p:nvGrpSpPr>
          <p:cNvPr id="3" name="Group 2"/>
          <p:cNvGrpSpPr/>
          <p:nvPr/>
        </p:nvGrpSpPr>
        <p:grpSpPr>
          <a:xfrm>
            <a:off x="683683" y="1995554"/>
            <a:ext cx="3479623" cy="3478716"/>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734654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5137152" y="2048934"/>
            <a:ext cx="7054849" cy="3151632"/>
          </a:xfrm>
        </p:spPr>
        <p:txBody>
          <a:bodyPr/>
          <a:lstStyle/>
          <a:p>
            <a:pPr marL="0" indent="0">
              <a:lnSpc>
                <a:spcPct val="100000"/>
              </a:lnSpc>
              <a:spcAft>
                <a:spcPts val="800"/>
              </a:spcAft>
              <a:buNone/>
            </a:pPr>
            <a:r>
              <a:rPr lang="en-US" sz="2800" dirty="0"/>
              <a:t>Rapid deployment for quick iteration</a:t>
            </a:r>
          </a:p>
          <a:p>
            <a:pPr marL="0" indent="0">
              <a:lnSpc>
                <a:spcPct val="100000"/>
              </a:lnSpc>
              <a:spcAft>
                <a:spcPts val="800"/>
              </a:spcAft>
              <a:buNone/>
            </a:pPr>
            <a:r>
              <a:rPr lang="en-US" sz="2800" dirty="0"/>
              <a:t>Integrated source control with Team Foundation Server (TFS) and </a:t>
            </a:r>
            <a:r>
              <a:rPr lang="en-US" sz="2800" dirty="0" err="1"/>
              <a:t>Git</a:t>
            </a:r>
            <a:endParaRPr lang="en-US" sz="2800" dirty="0"/>
          </a:p>
          <a:p>
            <a:pPr marL="0" indent="0">
              <a:lnSpc>
                <a:spcPct val="100000"/>
              </a:lnSpc>
              <a:spcAft>
                <a:spcPts val="800"/>
              </a:spcAft>
              <a:buNone/>
            </a:pPr>
            <a:r>
              <a:rPr lang="en-US" sz="2800" dirty="0"/>
              <a:t>Built-in monitoring of </a:t>
            </a:r>
            <a:r>
              <a:rPr lang="en-US" sz="2800" dirty="0" err="1"/>
              <a:t>perf</a:t>
            </a:r>
            <a:r>
              <a:rPr lang="en-US" sz="2800" dirty="0"/>
              <a:t> and usage data</a:t>
            </a:r>
          </a:p>
          <a:p>
            <a:pPr marL="0" indent="0">
              <a:lnSpc>
                <a:spcPct val="100000"/>
              </a:lnSpc>
              <a:spcAft>
                <a:spcPts val="800"/>
              </a:spcAft>
              <a:buNone/>
            </a:pPr>
            <a:r>
              <a:rPr lang="en-US" sz="2800" dirty="0"/>
              <a:t>Quick access to request logs, failed requests diagnostics and diagnostics</a:t>
            </a:r>
          </a:p>
        </p:txBody>
      </p:sp>
      <p:grpSp>
        <p:nvGrpSpPr>
          <p:cNvPr id="3" name="Group 2"/>
          <p:cNvGrpSpPr/>
          <p:nvPr/>
        </p:nvGrpSpPr>
        <p:grpSpPr>
          <a:xfrm>
            <a:off x="683683" y="1995554"/>
            <a:ext cx="3479623" cy="3478716"/>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83330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3548493" y="2568554"/>
            <a:ext cx="2364507"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3" name="Group 22"/>
          <p:cNvGrpSpPr/>
          <p:nvPr/>
        </p:nvGrpSpPr>
        <p:grpSpPr>
          <a:xfrm>
            <a:off x="9226083" y="2553815"/>
            <a:ext cx="2364507"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4" name="Group 23"/>
          <p:cNvGrpSpPr/>
          <p:nvPr/>
        </p:nvGrpSpPr>
        <p:grpSpPr>
          <a:xfrm>
            <a:off x="6389992" y="2568554"/>
            <a:ext cx="2364507"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5" name="Group 24"/>
          <p:cNvGrpSpPr/>
          <p:nvPr/>
        </p:nvGrpSpPr>
        <p:grpSpPr>
          <a:xfrm>
            <a:off x="606360" y="2568554"/>
            <a:ext cx="2364507" cy="2004564"/>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89" y="3154444"/>
            <a:ext cx="1333848" cy="5429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7549453" y="5388823"/>
            <a:ext cx="3971408" cy="369332"/>
          </a:xfrm>
          <a:prstGeom prst="rect">
            <a:avLst/>
          </a:prstGeom>
          <a:noFill/>
        </p:spPr>
        <p:txBody>
          <a:bodyPr wrap="none" lIns="0" tIns="0" rIns="0" bIns="0" rtlCol="0">
            <a:spAutoFit/>
          </a:bodyPr>
          <a:lstStyle/>
          <a:p>
            <a:pPr defTabSz="914424"/>
            <a:r>
              <a:rPr lang="en-US" sz="2400" spc="-71" dirty="0">
                <a:gradFill>
                  <a:gsLst>
                    <a:gs pos="2917">
                      <a:srgbClr val="5F5F5F"/>
                    </a:gs>
                    <a:gs pos="30000">
                      <a:srgbClr val="5F5F5F"/>
                    </a:gs>
                  </a:gsLst>
                  <a:lin ang="5400000" scaled="0"/>
                </a:gradFill>
              </a:rPr>
              <a:t>Or any custom </a:t>
            </a:r>
            <a:r>
              <a:rPr lang="en-US" sz="2400" spc="-71" dirty="0" err="1">
                <a:gradFill>
                  <a:gsLst>
                    <a:gs pos="2917">
                      <a:srgbClr val="5F5F5F"/>
                    </a:gs>
                    <a:gs pos="30000">
                      <a:srgbClr val="5F5F5F"/>
                    </a:gs>
                  </a:gsLst>
                  <a:lin ang="5400000" scaled="0"/>
                </a:gradFill>
              </a:rPr>
              <a:t>FastCGI</a:t>
            </a:r>
            <a:r>
              <a:rPr lang="en-US" sz="2400" spc="-71" dirty="0">
                <a:gradFill>
                  <a:gsLst>
                    <a:gs pos="2917">
                      <a:srgbClr val="5F5F5F"/>
                    </a:gs>
                    <a:gs pos="30000">
                      <a:srgbClr val="5F5F5F"/>
                    </a:gs>
                  </a:gsLst>
                  <a:lin ang="5400000" scaled="0"/>
                </a:gradFill>
              </a:rPr>
              <a:t> Handler</a:t>
            </a:r>
          </a:p>
        </p:txBody>
      </p:sp>
    </p:spTree>
    <p:extLst>
      <p:ext uri="{BB962C8B-B14F-4D97-AF65-F5344CB8AC3E}">
        <p14:creationId xmlns:p14="http://schemas.microsoft.com/office/powerpoint/2010/main" val="1194407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smtClean="0"/>
              <a:t>Supported Publishing Methods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grpSp>
        <p:nvGrpSpPr>
          <p:cNvPr id="5" name="Group 4"/>
          <p:cNvGrpSpPr/>
          <p:nvPr/>
        </p:nvGrpSpPr>
        <p:grpSpPr>
          <a:xfrm>
            <a:off x="3282933" y="3757233"/>
            <a:ext cx="5270591" cy="203474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rPr>
                  <a:t>DropBox</a:t>
                </a:r>
                <a:endParaRPr lang="en-US" sz="2400"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9684075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1618</Words>
  <Application>Microsoft Office PowerPoint</Application>
  <PresentationFormat>Widescreen</PresentationFormat>
  <Paragraphs>345</Paragraphs>
  <Slides>29</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Kozuka Gothic Pro R</vt:lpstr>
      <vt:lpstr>Segoe Light</vt:lpstr>
      <vt:lpstr>Segoe UI</vt:lpstr>
      <vt:lpstr>Segoe UI Light</vt:lpstr>
      <vt:lpstr>Wingdings</vt:lpstr>
      <vt:lpstr>MS1444_Windows Azure Template 16x9_r08b</vt:lpstr>
      <vt:lpstr>1_Office Theme</vt:lpstr>
      <vt:lpstr>Windows Azure Web Sites</vt:lpstr>
      <vt:lpstr>PowerPoint Presentation</vt:lpstr>
      <vt:lpstr>PowerPoint Presentation</vt:lpstr>
      <vt:lpstr>Windows Azure Web Sites</vt:lpstr>
      <vt:lpstr>Start Simple</vt:lpstr>
      <vt:lpstr>Code Smart</vt:lpstr>
      <vt:lpstr>Go Live</vt:lpstr>
      <vt:lpstr>Supported Web Frameworks</vt:lpstr>
      <vt:lpstr>Supported Publishing Methods</vt:lpstr>
      <vt:lpstr>scale</vt:lpstr>
      <vt:lpstr>web sites</vt:lpstr>
      <vt:lpstr>web sites </vt:lpstr>
      <vt:lpstr>web sites </vt:lpstr>
      <vt:lpstr>web sites</vt:lpstr>
      <vt:lpstr>web sites </vt:lpstr>
      <vt:lpstr>auto-scaling</vt:lpstr>
      <vt:lpstr>Diagnostics &amp; Monitoring</vt:lpstr>
      <vt:lpstr>Logging and Monitoring</vt:lpstr>
      <vt:lpstr>Load Balancer and Routing</vt:lpstr>
      <vt:lpstr>Web Servers</vt:lpstr>
      <vt:lpstr>Cold Site (1st Request)</vt:lpstr>
      <vt:lpstr>Hot Site (Nth Request)</vt:lpstr>
      <vt:lpstr>Webjobs</vt:lpstr>
      <vt:lpstr>Windows Azure Web App Gallery</vt:lpstr>
      <vt:lpstr>Takeaways</vt:lpstr>
      <vt:lpstr>Application Scenarios</vt:lpstr>
      <vt:lpstr>PowerPoint Presentation</vt:lpstr>
      <vt:lpstr>References</vt:lpstr>
      <vt:lpstr>Thank you for attending Boston Azure Bootcamp @ BlueMetal</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Jayabalan, Ashok Kumar</dc:creator>
  <cp:lastModifiedBy>Jayabalan, Ashok Kumar</cp:lastModifiedBy>
  <cp:revision>1</cp:revision>
  <dcterms:created xsi:type="dcterms:W3CDTF">2018-10-25T10:06:46Z</dcterms:created>
  <dcterms:modified xsi:type="dcterms:W3CDTF">2018-10-25T10:07:29Z</dcterms:modified>
</cp:coreProperties>
</file>