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6" r:id="rId2"/>
    <p:sldId id="267"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00" autoAdjust="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4BB716-3BC4-4137-A488-AE91B176CB1D}" type="datetimeFigureOut">
              <a:rPr lang="en-US" smtClean="0"/>
              <a:t>10/25/2018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439FE-5A05-4B40-89F4-A0438988FFBD}" type="slidenum">
              <a:rPr lang="en-US" smtClean="0"/>
              <a:t>‹#›</a:t>
            </a:fld>
            <a:endParaRPr lang="en-US"/>
          </a:p>
        </p:txBody>
      </p:sp>
    </p:spTree>
    <p:extLst>
      <p:ext uri="{BB962C8B-B14F-4D97-AF65-F5344CB8AC3E}">
        <p14:creationId xmlns:p14="http://schemas.microsoft.com/office/powerpoint/2010/main" val="405406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IaaS – Infrastructure as a Service</a:t>
            </a:r>
          </a:p>
          <a:p>
            <a:r>
              <a:rPr lang="en-US" sz="1200" b="0" i="0" kern="1200" dirty="0" smtClean="0">
                <a:solidFill>
                  <a:schemeClr val="tx1"/>
                </a:solidFill>
                <a:effectLst/>
                <a:latin typeface="+mn-lt"/>
                <a:ea typeface="+mn-ea"/>
                <a:cs typeface="+mn-cs"/>
              </a:rPr>
              <a:t>As shown in the preceding screenshot, the IaaS service model provided is generally the capability of infrastructure level to the users; the cloud providers managed the hardware and infrastructure such as virtual servers, storage, networks, connectivity, operating systems and other fundamental computing resources. Based on the IaaS offering, users should manage them with administration works such as installing the patches, updates, and configurations. One of the best examples of this model is the virtual machine in the cloud.</a:t>
            </a:r>
          </a:p>
          <a:p>
            <a:r>
              <a:rPr lang="en-US" sz="1200" b="0" i="0" kern="1200" dirty="0" smtClean="0">
                <a:solidFill>
                  <a:schemeClr val="tx1"/>
                </a:solidFill>
                <a:effectLst/>
                <a:latin typeface="+mn-lt"/>
                <a:ea typeface="+mn-ea"/>
                <a:cs typeface="+mn-cs"/>
              </a:rPr>
              <a:t>PaaS – Platform as a Service</a:t>
            </a:r>
          </a:p>
          <a:p>
            <a:r>
              <a:rPr lang="en-US" sz="1200" b="0" i="0" kern="1200" dirty="0" smtClean="0">
                <a:solidFill>
                  <a:schemeClr val="tx1"/>
                </a:solidFill>
                <a:effectLst/>
                <a:latin typeface="+mn-lt"/>
                <a:ea typeface="+mn-ea"/>
                <a:cs typeface="+mn-cs"/>
              </a:rPr>
              <a:t>The PaaS services model provides the capability that comprises deployed and configured IT resources in a ready state based on the IaaS model. Users don't need to care about the infrastructure level and even the administration work they face when they're in the IaaS model. It directly provides the environment with the specified runtime. What users need to do is focus their work on the application level. An example of this is where Microsoft Azure provides a .NET / Node.js / PHP runtime in-app service, </a:t>
            </a:r>
          </a:p>
          <a:p>
            <a:r>
              <a:rPr lang="en-US" sz="1200" b="0" i="0" kern="1200" dirty="0" smtClean="0">
                <a:solidFill>
                  <a:schemeClr val="tx1"/>
                </a:solidFill>
                <a:effectLst/>
                <a:latin typeface="+mn-lt"/>
                <a:ea typeface="+mn-ea"/>
                <a:cs typeface="+mn-cs"/>
              </a:rPr>
              <a:t>SaaS – Software as a Service</a:t>
            </a:r>
          </a:p>
          <a:p>
            <a:r>
              <a:rPr lang="en-US" sz="1200" b="0" i="0" kern="1200" dirty="0" smtClean="0">
                <a:solidFill>
                  <a:schemeClr val="tx1"/>
                </a:solidFill>
                <a:effectLst/>
                <a:latin typeface="+mn-lt"/>
                <a:ea typeface="+mn-ea"/>
                <a:cs typeface="+mn-cs"/>
              </a:rPr>
              <a:t>Compared to PaaS, SaaS has a more advanced virtualization level, which is widely accessed over the internet and directly used by users. The most common example is Google's </a:t>
            </a:r>
            <a:r>
              <a:rPr lang="en-US" sz="1200" b="1" i="0" kern="1200" dirty="0" smtClean="0">
                <a:solidFill>
                  <a:schemeClr val="tx1"/>
                </a:solidFill>
                <a:effectLst/>
                <a:latin typeface="+mn-lt"/>
                <a:ea typeface="+mn-ea"/>
                <a:cs typeface="+mn-cs"/>
              </a:rPr>
              <a:t>G Suite</a:t>
            </a:r>
            <a:r>
              <a:rPr lang="en-US" sz="1200" b="0" i="0" kern="1200" dirty="0" smtClean="0">
                <a:solidFill>
                  <a:schemeClr val="tx1"/>
                </a:solidFill>
                <a:effectLst/>
                <a:latin typeface="+mn-lt"/>
                <a:ea typeface="+mn-ea"/>
                <a:cs typeface="+mn-cs"/>
              </a:rPr>
              <a:t> and Microsoft's Visual Studio Team Services (which is also known as </a:t>
            </a:r>
            <a:r>
              <a:rPr lang="en-US" sz="1200" b="1" i="0" kern="1200" dirty="0" smtClean="0">
                <a:solidFill>
                  <a:schemeClr val="tx1"/>
                </a:solidFill>
                <a:effectLst/>
                <a:latin typeface="+mn-lt"/>
                <a:ea typeface="+mn-ea"/>
                <a:cs typeface="+mn-cs"/>
              </a:rPr>
              <a:t>Visual Studio Online</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VSTS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X as a Service in the cloud</a:t>
            </a:r>
          </a:p>
          <a:p>
            <a:r>
              <a:rPr lang="en-US" sz="1200" b="0" i="0" kern="1200" dirty="0" smtClean="0">
                <a:solidFill>
                  <a:schemeClr val="tx1"/>
                </a:solidFill>
                <a:effectLst/>
                <a:latin typeface="+mn-lt"/>
                <a:ea typeface="+mn-ea"/>
                <a:cs typeface="+mn-cs"/>
              </a:rPr>
              <a:t>Based on these models, there are also some extension concepts which are known as </a:t>
            </a:r>
            <a:r>
              <a:rPr lang="en-US" sz="1200" b="1" i="0" kern="1200" dirty="0" smtClean="0">
                <a:solidFill>
                  <a:schemeClr val="tx1"/>
                </a:solidFill>
                <a:effectLst/>
                <a:latin typeface="+mn-lt"/>
                <a:ea typeface="+mn-ea"/>
                <a:cs typeface="+mn-cs"/>
              </a:rPr>
              <a:t>X as a service</a:t>
            </a:r>
            <a:r>
              <a:rPr lang="en-US" sz="1200" b="0" i="0" kern="1200" dirty="0" smtClean="0">
                <a:solidFill>
                  <a:schemeClr val="tx1"/>
                </a:solidFill>
                <a:effectLst/>
                <a:latin typeface="+mn-lt"/>
                <a:ea typeface="+mn-ea"/>
                <a:cs typeface="+mn-cs"/>
              </a:rPr>
              <a:t> such as:</a:t>
            </a:r>
          </a:p>
          <a:p>
            <a:r>
              <a:rPr lang="en-US" sz="1200" b="1" i="0" kern="1200" dirty="0" smtClean="0">
                <a:solidFill>
                  <a:schemeClr val="tx1"/>
                </a:solidFill>
                <a:effectLst/>
                <a:latin typeface="+mn-lt"/>
                <a:ea typeface="+mn-ea"/>
                <a:cs typeface="+mn-cs"/>
              </a:rPr>
              <a:t>Database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DBaas</a:t>
            </a:r>
            <a:r>
              <a:rPr lang="en-US" sz="1200" b="0" i="0" kern="1200" dirty="0" smtClean="0">
                <a:solidFill>
                  <a:schemeClr val="tx1"/>
                </a:solidFill>
                <a:effectLst/>
                <a:latin typeface="+mn-lt"/>
                <a:ea typeface="+mn-ea"/>
                <a:cs typeface="+mn-cs"/>
              </a:rPr>
              <a:t>): A managed database service in the cloud that aims to offer the database layer to the applications; the cloud provider manages the complex database environments.</a:t>
            </a:r>
          </a:p>
          <a:p>
            <a:r>
              <a:rPr lang="en-US" sz="1200" b="1" i="0" kern="1200" dirty="0" smtClean="0">
                <a:solidFill>
                  <a:schemeClr val="tx1"/>
                </a:solidFill>
                <a:effectLst/>
                <a:latin typeface="+mn-lt"/>
                <a:ea typeface="+mn-ea"/>
                <a:cs typeface="+mn-cs"/>
              </a:rPr>
              <a:t>Container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CaaS</a:t>
            </a:r>
            <a:r>
              <a:rPr lang="en-US" sz="1200" b="0" i="0" kern="1200" dirty="0" smtClean="0">
                <a:solidFill>
                  <a:schemeClr val="tx1"/>
                </a:solidFill>
                <a:effectLst/>
                <a:latin typeface="+mn-lt"/>
                <a:ea typeface="+mn-ea"/>
                <a:cs typeface="+mn-cs"/>
              </a:rPr>
              <a:t>): A managed service model that provides the container-based virtualization technology to let users manage and deploy containers; and applications as well as container clusters in the cloud.</a:t>
            </a:r>
          </a:p>
          <a:p>
            <a:r>
              <a:rPr lang="en-US" sz="1200" b="1" i="0" kern="1200" dirty="0" smtClean="0">
                <a:solidFill>
                  <a:schemeClr val="tx1"/>
                </a:solidFill>
                <a:effectLst/>
                <a:latin typeface="+mn-lt"/>
                <a:ea typeface="+mn-ea"/>
                <a:cs typeface="+mn-cs"/>
              </a:rPr>
              <a:t>Messaging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MaaS</a:t>
            </a:r>
            <a:r>
              <a:rPr lang="en-US" sz="1200" b="0" i="0" kern="1200" dirty="0" smtClean="0">
                <a:solidFill>
                  <a:schemeClr val="tx1"/>
                </a:solidFill>
                <a:effectLst/>
                <a:latin typeface="+mn-lt"/>
                <a:ea typeface="+mn-ea"/>
                <a:cs typeface="+mn-cs"/>
              </a:rPr>
              <a:t>): A messaging service in the cloud that allows sending and receiving messages through a queue. Originally implemented for the purpose of resolving queue-based load-leveling problems for a service whose peaks in demand make services or applications in the cloud overload and therefore unable to respond to requests in a timely manner. The queue acts as a buffer, storing the message until it’s retrieved by the service. Applications or services in the cloud retrieve the messages from the queue and process them.</a:t>
            </a:r>
          </a:p>
          <a:p>
            <a:r>
              <a:rPr lang="en-US" sz="1200" b="1" i="0" kern="1200" dirty="0" smtClean="0">
                <a:solidFill>
                  <a:schemeClr val="tx1"/>
                </a:solidFill>
                <a:effectLst/>
                <a:latin typeface="+mn-lt"/>
                <a:ea typeface="+mn-ea"/>
                <a:cs typeface="+mn-cs"/>
              </a:rPr>
              <a:t>Logic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LaaS</a:t>
            </a:r>
            <a:r>
              <a:rPr lang="en-US" sz="1200" b="0" i="0" kern="1200" dirty="0" smtClean="0">
                <a:solidFill>
                  <a:schemeClr val="tx1"/>
                </a:solidFill>
                <a:effectLst/>
                <a:latin typeface="+mn-lt"/>
                <a:ea typeface="+mn-ea"/>
                <a:cs typeface="+mn-cs"/>
              </a:rPr>
              <a:t>): Also known as </a:t>
            </a:r>
            <a:r>
              <a:rPr lang="en-US" sz="1200" b="0" i="0" kern="1200" dirty="0" err="1" smtClean="0">
                <a:solidFill>
                  <a:schemeClr val="tx1"/>
                </a:solidFill>
                <a:effectLst/>
                <a:latin typeface="+mn-lt"/>
                <a:ea typeface="+mn-ea"/>
                <a:cs typeface="+mn-cs"/>
              </a:rPr>
              <a:t>serverless</a:t>
            </a:r>
            <a:r>
              <a:rPr lang="en-US" sz="1200" b="0" i="0" kern="1200" dirty="0" smtClean="0">
                <a:solidFill>
                  <a:schemeClr val="tx1"/>
                </a:solidFill>
                <a:effectLst/>
                <a:latin typeface="+mn-lt"/>
                <a:ea typeface="+mn-ea"/>
                <a:cs typeface="+mn-cs"/>
              </a:rPr>
              <a:t>. It gives little control over the infrastructure, the related infrastructure is managed by the cloud providers, and users can focus themselves on coding and configuring settings. Great examples include Azure Functions and Azure Logic Apps.</a:t>
            </a:r>
          </a:p>
          <a:p>
            <a:r>
              <a:rPr lang="en-US" sz="1200" b="1" i="0" kern="1200" dirty="0" smtClean="0">
                <a:solidFill>
                  <a:schemeClr val="tx1"/>
                </a:solidFill>
                <a:effectLst/>
                <a:latin typeface="+mn-lt"/>
                <a:ea typeface="+mn-ea"/>
                <a:cs typeface="+mn-cs"/>
              </a:rPr>
              <a:t>Identity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IDaaS</a:t>
            </a:r>
            <a:r>
              <a:rPr lang="en-US" sz="1200" b="0" i="0" kern="1200" dirty="0" smtClean="0">
                <a:solidFill>
                  <a:schemeClr val="tx1"/>
                </a:solidFill>
                <a:effectLst/>
                <a:latin typeface="+mn-lt"/>
                <a:ea typeface="+mn-ea"/>
                <a:cs typeface="+mn-cs"/>
              </a:rPr>
              <a:t>): Supplies cloud-based authentication or identity management to enterprises or organizations. The goal is to ensure if a user has access to cloud applications or services and which type of access they could have to cloud applications or services.</a:t>
            </a:r>
          </a:p>
          <a:p>
            <a:r>
              <a:rPr lang="en-US" sz="1200" b="0" i="0" kern="1200" dirty="0" smtClean="0">
                <a:solidFill>
                  <a:schemeClr val="tx1"/>
                </a:solidFill>
                <a:effectLst/>
                <a:latin typeface="+mn-lt"/>
                <a:ea typeface="+mn-ea"/>
                <a:cs typeface="+mn-cs"/>
              </a:rPr>
              <a:t>There are some other service models such as </a:t>
            </a:r>
            <a:r>
              <a:rPr lang="en-US" sz="1200" b="1" i="0" kern="1200" dirty="0" smtClean="0">
                <a:solidFill>
                  <a:schemeClr val="tx1"/>
                </a:solidFill>
                <a:effectLst/>
                <a:latin typeface="+mn-lt"/>
                <a:ea typeface="+mn-ea"/>
                <a:cs typeface="+mn-cs"/>
              </a:rPr>
              <a:t>Disaster Recovery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DRaaS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Data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DaaS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Big Data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BDaaS</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Log as a Service</a:t>
            </a:r>
            <a:r>
              <a:rPr lang="en-US" sz="1200" b="0"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LaaS</a:t>
            </a:r>
            <a:r>
              <a:rPr lang="en-US" sz="1200" b="0" i="0" kern="1200" dirty="0" smtClean="0">
                <a:solidFill>
                  <a:schemeClr val="tx1"/>
                </a:solidFill>
                <a:effectLst/>
                <a:latin typeface="+mn-lt"/>
                <a:ea typeface="+mn-ea"/>
                <a:cs typeface="+mn-cs"/>
              </a:rPr>
              <a:t>), and more than the mentioned models here. We believe, as cloud computing is one of the fastest-growing technologies, more and more services will appear and may serve together for future cloud computing platforms.</a:t>
            </a:r>
          </a:p>
          <a:p>
            <a:endParaRPr lang="en-US" dirty="0"/>
          </a:p>
        </p:txBody>
      </p:sp>
      <p:sp>
        <p:nvSpPr>
          <p:cNvPr id="4" name="Slide Number Placeholder 3"/>
          <p:cNvSpPr>
            <a:spLocks noGrp="1"/>
          </p:cNvSpPr>
          <p:nvPr>
            <p:ph type="sldNum" sz="quarter" idx="10"/>
          </p:nvPr>
        </p:nvSpPr>
        <p:spPr/>
        <p:txBody>
          <a:bodyPr/>
          <a:lstStyle/>
          <a:p>
            <a:fld id="{FFF439FE-5A05-4B40-89F4-A0438988FFBD}" type="slidenum">
              <a:rPr lang="en-US" smtClean="0"/>
              <a:t>3</a:t>
            </a:fld>
            <a:endParaRPr lang="en-US"/>
          </a:p>
        </p:txBody>
      </p:sp>
    </p:spTree>
    <p:extLst>
      <p:ext uri="{BB962C8B-B14F-4D97-AF65-F5344CB8AC3E}">
        <p14:creationId xmlns:p14="http://schemas.microsoft.com/office/powerpoint/2010/main" val="413103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oundRect">
            <a:avLst>
              <a:gd name="adj" fmla="val 0"/>
            </a:avLst>
          </a:prstGeom>
          <a:solidFill>
            <a:schemeClr val="accent1"/>
          </a:solidFill>
        </p:spPr>
        <p:txBody>
          <a:bodyPr anchor="ctr" anchorCtr="0"/>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1E54C4-0A8A-4D97-B146-55C7A81F58C4}"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85660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AA1319-8AD5-4B6E-874F-A279AF97F8B7}"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597428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885146-6C40-42E3-9E19-967E4EF482F2}"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57462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DEB98-74D2-4E45-ACDB-D88F9752B899}"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0218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6915DD-219A-4447-8683-9BD4C59B147C}"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429279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6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168368"/>
            <a:ext cx="10972801" cy="658145"/>
          </a:xfrm>
          <a:noFill/>
          <a:effectLst/>
        </p:spPr>
        <p:txBody>
          <a:bodyPr/>
          <a:lstStyle>
            <a:lvl1pPr algn="r">
              <a:defRPr lang="en-US" dirty="0">
                <a:solidFill>
                  <a:schemeClr val="tx2"/>
                </a:solidFill>
                <a:latin typeface="+mj-lt"/>
              </a:defRPr>
            </a:lvl1pPr>
          </a:lstStyle>
          <a:p>
            <a:pPr lvl="0" algn="r"/>
            <a:r>
              <a:rPr lang="en-US" dirty="0" smtClean="0"/>
              <a:t>Click To Edit Master Title Style</a:t>
            </a:r>
            <a:endParaRPr lang="en-US" dirty="0"/>
          </a:p>
        </p:txBody>
      </p:sp>
      <p:sp>
        <p:nvSpPr>
          <p:cNvPr id="3" name="Content Placeholder 2"/>
          <p:cNvSpPr>
            <a:spLocks noGrp="1"/>
          </p:cNvSpPr>
          <p:nvPr>
            <p:ph idx="1"/>
          </p:nvPr>
        </p:nvSpPr>
        <p:spPr>
          <a:xfrm>
            <a:off x="609602" y="1890499"/>
            <a:ext cx="10972801" cy="3748029"/>
          </a:xfrm>
        </p:spPr>
        <p:txBody>
          <a:bodyPr>
            <a:normAutofit/>
          </a:bodyPr>
          <a:lstStyle>
            <a:lvl1pPr>
              <a:lnSpc>
                <a:spcPct val="130000"/>
              </a:lnSpc>
              <a:spcAft>
                <a:spcPts val="600"/>
              </a:spcAft>
              <a:defRPr sz="1200" b="1">
                <a:solidFill>
                  <a:schemeClr val="tx1"/>
                </a:solidFill>
                <a:latin typeface="+mn-lt"/>
              </a:defRPr>
            </a:lvl1pPr>
            <a:lvl2pPr>
              <a:lnSpc>
                <a:spcPct val="130000"/>
              </a:lnSpc>
              <a:defRPr sz="1100">
                <a:solidFill>
                  <a:schemeClr val="tx1"/>
                </a:solidFill>
                <a:latin typeface="+mn-lt"/>
              </a:defRPr>
            </a:lvl2pPr>
            <a:lvl3pPr>
              <a:lnSpc>
                <a:spcPct val="130000"/>
              </a:lnSpc>
              <a:defRPr sz="1051">
                <a:solidFill>
                  <a:schemeClr val="tx1"/>
                </a:solidFill>
                <a:latin typeface="+mn-lt"/>
              </a:defRPr>
            </a:lvl3pPr>
            <a:lvl4pPr>
              <a:lnSpc>
                <a:spcPct val="130000"/>
              </a:lnSpc>
              <a:defRPr sz="1000">
                <a:solidFill>
                  <a:schemeClr val="tx1"/>
                </a:solidFill>
                <a:latin typeface="+mn-lt"/>
              </a:defRPr>
            </a:lvl4pPr>
            <a:lvl5pPr>
              <a:lnSpc>
                <a:spcPct val="130000"/>
              </a:lnSpc>
              <a:defRPr sz="10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3"/>
          <p:cNvSpPr>
            <a:spLocks noGrp="1"/>
          </p:cNvSpPr>
          <p:nvPr>
            <p:ph type="body" sz="quarter" idx="13" hasCustomPrompt="1"/>
          </p:nvPr>
        </p:nvSpPr>
        <p:spPr>
          <a:xfrm>
            <a:off x="8968741" y="862377"/>
            <a:ext cx="2613661" cy="286232"/>
          </a:xfrm>
        </p:spPr>
        <p:txBody>
          <a:bodyPr wrap="square">
            <a:spAutoFit/>
          </a:bodyPr>
          <a:lstStyle>
            <a:lvl1pPr marL="0" indent="0" algn="r">
              <a:buFontTx/>
              <a:buNone/>
              <a:defRPr sz="1400">
                <a:solidFill>
                  <a:schemeClr val="accent1">
                    <a:lumMod val="40000"/>
                    <a:lumOff val="60000"/>
                  </a:schemeClr>
                </a:solidFill>
              </a:defRPr>
            </a:lvl1pPr>
            <a:lvl2pPr marL="457037" indent="0">
              <a:buFontTx/>
              <a:buNone/>
              <a:defRPr sz="1200">
                <a:solidFill>
                  <a:schemeClr val="bg2">
                    <a:lumMod val="75000"/>
                  </a:schemeClr>
                </a:solidFill>
              </a:defRPr>
            </a:lvl2pPr>
            <a:lvl3pPr marL="914071" indent="0">
              <a:buFontTx/>
              <a:buNone/>
              <a:defRPr sz="1100">
                <a:solidFill>
                  <a:schemeClr val="bg2">
                    <a:lumMod val="75000"/>
                  </a:schemeClr>
                </a:solidFill>
              </a:defRPr>
            </a:lvl3pPr>
            <a:lvl4pPr marL="1371106" indent="0">
              <a:buFontTx/>
              <a:buNone/>
              <a:defRPr sz="1051">
                <a:solidFill>
                  <a:schemeClr val="bg2">
                    <a:lumMod val="75000"/>
                  </a:schemeClr>
                </a:solidFill>
              </a:defRPr>
            </a:lvl4pPr>
            <a:lvl5pPr marL="1828143" indent="0">
              <a:buFontTx/>
              <a:buNone/>
              <a:defRPr sz="1051">
                <a:solidFill>
                  <a:schemeClr val="bg2">
                    <a:lumMod val="75000"/>
                  </a:schemeClr>
                </a:solidFill>
              </a:defRPr>
            </a:lvl5pPr>
          </a:lstStyle>
          <a:p>
            <a:pPr lvl="0"/>
            <a:r>
              <a:rPr lang="en-US" dirty="0" smtClean="0"/>
              <a:t>Your Small Title Here</a:t>
            </a:r>
          </a:p>
        </p:txBody>
      </p:sp>
      <p:sp>
        <p:nvSpPr>
          <p:cNvPr id="5" name="Picture Placeholder 4"/>
          <p:cNvSpPr>
            <a:spLocks noGrp="1"/>
          </p:cNvSpPr>
          <p:nvPr>
            <p:ph type="pic" sz="quarter" idx="14"/>
          </p:nvPr>
        </p:nvSpPr>
        <p:spPr>
          <a:xfrm>
            <a:off x="1028566" y="2266950"/>
            <a:ext cx="2323797" cy="1771650"/>
          </a:xfrm>
          <a:prstGeom prst="ellipse">
            <a:avLst/>
          </a:prstGeom>
        </p:spPr>
        <p:txBody>
          <a:bodyPr/>
          <a:lstStyle/>
          <a:p>
            <a:endParaRPr lang="en-US"/>
          </a:p>
        </p:txBody>
      </p:sp>
    </p:spTree>
    <p:extLst>
      <p:ext uri="{BB962C8B-B14F-4D97-AF65-F5344CB8AC3E}">
        <p14:creationId xmlns:p14="http://schemas.microsoft.com/office/powerpoint/2010/main" val="5286800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6673850" cy="583372"/>
          </a:xfrm>
          <a:prstGeom prst="roundRect">
            <a:avLst>
              <a:gd name="adj" fmla="val 50000"/>
            </a:avLst>
          </a:prstGeom>
          <a:solidFill>
            <a:srgbClr val="85CC18"/>
          </a:solidFill>
        </p:spPr>
        <p:txBody>
          <a:bodyPr lIns="182880" tIns="45720" rIns="182880" bIns="0">
            <a:normAutofit/>
          </a:bodyPr>
          <a:lstStyle>
            <a:lvl1pPr>
              <a:lnSpc>
                <a:spcPct val="100000"/>
              </a:lnSpc>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78A24D-52FD-4F8D-BEBC-2C131356AD11}"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912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342105"/>
            <a:ext cx="6673850" cy="549275"/>
          </a:xfrm>
          <a:prstGeom prst="roundRect">
            <a:avLst>
              <a:gd name="adj" fmla="val 50000"/>
            </a:avLst>
          </a:prstGeom>
          <a:solidFill>
            <a:srgbClr val="85CC18"/>
          </a:solidFill>
        </p:spPr>
        <p:txBody>
          <a:bodyPr lIns="182880" tIns="182880" bIns="182880">
            <a:normAutofit/>
          </a:body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078A24D-52FD-4F8D-BEBC-2C131356AD11}"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a:xfrm>
            <a:off x="10925174" y="6356350"/>
            <a:ext cx="367666" cy="365125"/>
          </a:xfrm>
        </p:spPr>
        <p:txBody>
          <a:bodyPr lIns="0" rIns="0"/>
          <a:lstStyle>
            <a:lvl1pPr algn="ctr">
              <a:defRPr sz="900"/>
            </a:lvl1pPr>
          </a:lstStyle>
          <a:p>
            <a:fld id="{3DE3E19F-02C1-4219-A00A-045ED18507E8}" type="slidenum">
              <a:rPr lang="en-US" smtClean="0">
                <a:solidFill>
                  <a:prstClr val="white"/>
                </a:solidFill>
              </a:rPr>
              <a:pPr/>
              <a:t>‹#›</a:t>
            </a:fld>
            <a:endParaRPr lang="en-US">
              <a:solidFill>
                <a:prstClr val="white"/>
              </a:solidFill>
            </a:endParaRPr>
          </a:p>
        </p:txBody>
      </p:sp>
      <p:sp>
        <p:nvSpPr>
          <p:cNvPr id="9" name="Picture Placeholder 8"/>
          <p:cNvSpPr>
            <a:spLocks noGrp="1"/>
          </p:cNvSpPr>
          <p:nvPr>
            <p:ph type="pic" sz="quarter" idx="13"/>
          </p:nvPr>
        </p:nvSpPr>
        <p:spPr>
          <a:xfrm>
            <a:off x="523893" y="1353136"/>
            <a:ext cx="1920924" cy="1920924"/>
          </a:xfrm>
          <a:prstGeom prst="flowChartConnector">
            <a:avLst/>
          </a:prstGeom>
          <a:ln w="28575">
            <a:noFill/>
            <a:prstDash val="lgDashDot"/>
          </a:ln>
        </p:spPr>
        <p:txBody>
          <a:bodyPr/>
          <a:lstStyle/>
          <a:p>
            <a:endParaRPr lang="en-US"/>
          </a:p>
        </p:txBody>
      </p:sp>
      <p:sp>
        <p:nvSpPr>
          <p:cNvPr id="10" name="Picture Placeholder 8"/>
          <p:cNvSpPr>
            <a:spLocks noGrp="1"/>
          </p:cNvSpPr>
          <p:nvPr>
            <p:ph type="pic" sz="quarter" idx="14"/>
          </p:nvPr>
        </p:nvSpPr>
        <p:spPr>
          <a:xfrm>
            <a:off x="3284738" y="1404797"/>
            <a:ext cx="1920924" cy="1920924"/>
          </a:xfrm>
          <a:prstGeom prst="flowChartConnector">
            <a:avLst/>
          </a:prstGeom>
          <a:ln w="28575">
            <a:noFill/>
            <a:prstDash val="lgDashDot"/>
          </a:ln>
        </p:spPr>
        <p:txBody>
          <a:bodyPr/>
          <a:lstStyle/>
          <a:p>
            <a:endParaRPr lang="en-US"/>
          </a:p>
        </p:txBody>
      </p:sp>
      <p:sp>
        <p:nvSpPr>
          <p:cNvPr id="11" name="Picture Placeholder 8"/>
          <p:cNvSpPr>
            <a:spLocks noGrp="1"/>
          </p:cNvSpPr>
          <p:nvPr>
            <p:ph type="pic" sz="quarter" idx="15"/>
          </p:nvPr>
        </p:nvSpPr>
        <p:spPr>
          <a:xfrm>
            <a:off x="523893" y="3820880"/>
            <a:ext cx="1920924" cy="1920924"/>
          </a:xfrm>
          <a:prstGeom prst="flowChartConnector">
            <a:avLst/>
          </a:prstGeom>
          <a:ln w="28575">
            <a:noFill/>
            <a:prstDash val="lgDashDot"/>
          </a:ln>
        </p:spPr>
        <p:txBody>
          <a:bodyPr/>
          <a:lstStyle/>
          <a:p>
            <a:endParaRPr lang="en-US"/>
          </a:p>
        </p:txBody>
      </p:sp>
      <p:sp>
        <p:nvSpPr>
          <p:cNvPr id="12" name="Picture Placeholder 8"/>
          <p:cNvSpPr>
            <a:spLocks noGrp="1"/>
          </p:cNvSpPr>
          <p:nvPr>
            <p:ph type="pic" sz="quarter" idx="16"/>
          </p:nvPr>
        </p:nvSpPr>
        <p:spPr>
          <a:xfrm>
            <a:off x="3284738" y="3895609"/>
            <a:ext cx="1920924" cy="1920924"/>
          </a:xfrm>
          <a:prstGeom prst="flowChartConnector">
            <a:avLst/>
          </a:prstGeom>
          <a:ln w="28575">
            <a:noFill/>
            <a:prstDash val="lgDashDot"/>
          </a:ln>
        </p:spPr>
        <p:txBody>
          <a:bodyPr/>
          <a:lstStyle/>
          <a:p>
            <a:endParaRPr lang="en-US"/>
          </a:p>
        </p:txBody>
      </p:sp>
    </p:spTree>
    <p:extLst>
      <p:ext uri="{BB962C8B-B14F-4D97-AF65-F5344CB8AC3E}">
        <p14:creationId xmlns:p14="http://schemas.microsoft.com/office/powerpoint/2010/main" val="209366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F31C20-9D16-471F-AD8F-CA37ACF54B66}"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2854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7AEC28-7FFC-49D9-85C4-BCCD1F3E0FBE}" type="datetime1">
              <a:rPr lang="en-US" smtClean="0">
                <a:solidFill>
                  <a:prstClr val="black">
                    <a:tint val="75000"/>
                  </a:prstClr>
                </a:solidFill>
              </a:rPr>
              <a:pPr/>
              <a:t>10/25/2018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40363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467A59-CCF2-4DC1-91E3-8EDDA1EBCA8C}" type="datetime1">
              <a:rPr lang="en-US" smtClean="0">
                <a:solidFill>
                  <a:prstClr val="black">
                    <a:tint val="75000"/>
                  </a:prstClr>
                </a:solidFill>
              </a:rPr>
              <a:pPr/>
              <a:t>10/25/2018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99520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22DB10-060E-461D-BAFD-7B5555B2CF31}" type="datetime1">
              <a:rPr lang="en-US" smtClean="0">
                <a:solidFill>
                  <a:prstClr val="black">
                    <a:tint val="75000"/>
                  </a:prstClr>
                </a:solidFill>
              </a:rPr>
              <a:pPr/>
              <a:t>10/25/2018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3924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917B8-89B3-49BC-AED3-5BE962F4108E}" type="datetime1">
              <a:rPr lang="en-US" smtClean="0">
                <a:solidFill>
                  <a:prstClr val="black">
                    <a:tint val="75000"/>
                  </a:prstClr>
                </a:solidFill>
              </a:rPr>
              <a:pPr/>
              <a:t>10/25/2018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16340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A7CF3-7656-44F7-820F-38601722D2CD}" type="datetime1">
              <a:rPr lang="en-US" smtClean="0">
                <a:solidFill>
                  <a:prstClr val="black">
                    <a:tint val="75000"/>
                  </a:prstClr>
                </a:solidFill>
              </a:rPr>
              <a:pPr/>
              <a:t>10/25/2018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www.presentatiostemplate.com</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DE3E19F-02C1-4219-A00A-045ED18507E8}" type="slidenum">
              <a:rPr lang="en-US" smtClean="0">
                <a:solidFill>
                  <a:prstClr val="white"/>
                </a:solidFill>
              </a:rPr>
              <a:pPr/>
              <a:t>‹#›</a:t>
            </a:fld>
            <a:endParaRPr lang="en-US">
              <a:solidFill>
                <a:prstClr val="white"/>
              </a:solidFill>
            </a:endParaRPr>
          </a:p>
        </p:txBody>
      </p:sp>
      <p:sp>
        <p:nvSpPr>
          <p:cNvPr id="6" name="Picture Placeholder 5"/>
          <p:cNvSpPr>
            <a:spLocks noGrp="1"/>
          </p:cNvSpPr>
          <p:nvPr>
            <p:ph type="pic" sz="quarter" idx="13"/>
          </p:nvPr>
        </p:nvSpPr>
        <p:spPr>
          <a:xfrm>
            <a:off x="5429250" y="1724025"/>
            <a:ext cx="1333500" cy="1333500"/>
          </a:xfrm>
          <a:prstGeom prst="flowChartConnector">
            <a:avLst/>
          </a:prstGeom>
        </p:spPr>
        <p:txBody>
          <a:bodyPr>
            <a:normAutofit/>
          </a:bodyPr>
          <a:lstStyle>
            <a:lvl1pPr marL="0" indent="0" algn="ctr">
              <a:buNone/>
              <a:defRPr sz="1600"/>
            </a:lvl1pPr>
          </a:lstStyle>
          <a:p>
            <a:endParaRPr lang="en-US"/>
          </a:p>
        </p:txBody>
      </p:sp>
    </p:spTree>
    <p:extLst>
      <p:ext uri="{BB962C8B-B14F-4D97-AF65-F5344CB8AC3E}">
        <p14:creationId xmlns:p14="http://schemas.microsoft.com/office/powerpoint/2010/main" val="122185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418305"/>
            <a:ext cx="6435726" cy="648495"/>
          </a:xfrm>
          <a:prstGeom prst="roundRect">
            <a:avLst>
              <a:gd name="adj" fmla="val 50000"/>
            </a:avLst>
          </a:prstGeom>
          <a:solidFill>
            <a:schemeClr val="accent1"/>
          </a:solidFill>
          <a:effectLst>
            <a:outerShdw blurRad="152400" sx="102000" sy="102000" algn="ctr" rotWithShape="0">
              <a:prstClr val="black">
                <a:alpha val="14000"/>
              </a:prstClr>
            </a:outerShdw>
          </a:effectLst>
        </p:spPr>
        <p:txBody>
          <a:bodyPr vert="horz" lIns="182880" tIns="457200" rIns="91440" bIns="365760" rtlCol="0" anchor="ctr">
            <a:noAutofit/>
          </a:bodyPr>
          <a:lstStyle/>
          <a:p>
            <a:pPr lvl="0"/>
            <a:r>
              <a:rPr lang="en-US" dirty="0" smtClean="0"/>
              <a:t>Click to edit Master</a:t>
            </a:r>
            <a:endParaRPr lang="en-US" dirty="0"/>
          </a:p>
        </p:txBody>
      </p:sp>
      <p:sp>
        <p:nvSpPr>
          <p:cNvPr id="3" name="Text Placeholder 2"/>
          <p:cNvSpPr>
            <a:spLocks noGrp="1"/>
          </p:cNvSpPr>
          <p:nvPr>
            <p:ph type="body" idx="1"/>
          </p:nvPr>
        </p:nvSpPr>
        <p:spPr>
          <a:xfrm>
            <a:off x="838200" y="17494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B1033A-9890-4229-AAE6-1CB03069F4AF}" type="datetime1">
              <a:rPr lang="en-US" smtClean="0">
                <a:solidFill>
                  <a:prstClr val="black">
                    <a:tint val="75000"/>
                  </a:prstClr>
                </a:solidFill>
              </a:rPr>
              <a:pPr/>
              <a:t>10/25/2018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www.presentatiostemplate.com</a:t>
            </a:r>
            <a:endParaRPr lang="en-US">
              <a:solidFill>
                <a:prstClr val="black">
                  <a:tint val="75000"/>
                </a:prstClr>
              </a:solidFill>
            </a:endParaRPr>
          </a:p>
        </p:txBody>
      </p:sp>
      <p:sp>
        <p:nvSpPr>
          <p:cNvPr id="6" name="Slide Number Placeholder 5"/>
          <p:cNvSpPr>
            <a:spLocks noGrp="1"/>
          </p:cNvSpPr>
          <p:nvPr>
            <p:ph type="sldNum" sz="quarter" idx="4"/>
          </p:nvPr>
        </p:nvSpPr>
        <p:spPr>
          <a:xfrm>
            <a:off x="10925175" y="6356350"/>
            <a:ext cx="360046" cy="365125"/>
          </a:xfrm>
          <a:prstGeom prst="flowChartConnector">
            <a:avLst/>
          </a:prstGeom>
          <a:solidFill>
            <a:srgbClr val="85CC18"/>
          </a:solidFill>
        </p:spPr>
        <p:txBody>
          <a:bodyPr vert="horz" lIns="0" tIns="45720" rIns="0" bIns="45720" rtlCol="0" anchor="ctr"/>
          <a:lstStyle>
            <a:lvl1pPr algn="ctr">
              <a:defRPr sz="900">
                <a:solidFill>
                  <a:schemeClr val="bg1"/>
                </a:solidFill>
              </a:defRPr>
            </a:lvl1pPr>
          </a:lstStyle>
          <a:p>
            <a:fld id="{3DE3E19F-02C1-4219-A00A-045ED18507E8}"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139861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lnSpc>
          <a:spcPct val="90000"/>
        </a:lnSpc>
        <a:spcBef>
          <a:spcPct val="0"/>
        </a:spcBef>
        <a:buNone/>
        <a:defRPr lang="en-US" sz="3600" kern="1200" dirty="0" smtClean="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50000"/>
              <a:lumOff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50000"/>
              <a:lumOff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50000"/>
              <a:lumOff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Cloud Computing</a:t>
            </a:r>
            <a:endParaRPr lang="en-US" dirty="0"/>
          </a:p>
        </p:txBody>
      </p:sp>
    </p:spTree>
    <p:extLst>
      <p:ext uri="{BB962C8B-B14F-4D97-AF65-F5344CB8AC3E}">
        <p14:creationId xmlns:p14="http://schemas.microsoft.com/office/powerpoint/2010/main" val="557606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8" y="342105"/>
            <a:ext cx="10105367" cy="549275"/>
          </a:xfrm>
        </p:spPr>
        <p:txBody>
          <a:bodyPr>
            <a:normAutofit fontScale="90000"/>
          </a:bodyPr>
          <a:lstStyle/>
          <a:p>
            <a:r>
              <a:rPr lang="en-US" dirty="0" smtClean="0"/>
              <a:t>Cloud Computing</a:t>
            </a:r>
            <a:endParaRPr lang="en-US" dirty="0"/>
          </a:p>
        </p:txBody>
      </p:sp>
      <p:sp>
        <p:nvSpPr>
          <p:cNvPr id="5" name="Slide Number Placeholder 4"/>
          <p:cNvSpPr>
            <a:spLocks noGrp="1"/>
          </p:cNvSpPr>
          <p:nvPr>
            <p:ph type="sldNum" sz="quarter" idx="12"/>
          </p:nvPr>
        </p:nvSpPr>
        <p:spPr/>
        <p:txBody>
          <a:bodyPr/>
          <a:lstStyle/>
          <a:p>
            <a:fld id="{3DE3E19F-02C1-4219-A00A-045ED18507E8}" type="slidenum">
              <a:rPr lang="en-US" smtClean="0">
                <a:solidFill>
                  <a:prstClr val="white"/>
                </a:solidFill>
              </a:rPr>
              <a:pPr/>
              <a:t>2</a:t>
            </a:fld>
            <a:endParaRPr lang="en-US" dirty="0">
              <a:solidFill>
                <a:prstClr val="white"/>
              </a:solidFill>
            </a:endParaRPr>
          </a:p>
        </p:txBody>
      </p:sp>
      <p:sp>
        <p:nvSpPr>
          <p:cNvPr id="6" name="TextBox 5"/>
          <p:cNvSpPr txBox="1"/>
          <p:nvPr/>
        </p:nvSpPr>
        <p:spPr>
          <a:xfrm>
            <a:off x="1052935" y="1444110"/>
            <a:ext cx="10710087" cy="3416320"/>
          </a:xfrm>
          <a:prstGeom prst="rect">
            <a:avLst/>
          </a:prstGeom>
          <a:noFill/>
        </p:spPr>
        <p:txBody>
          <a:bodyPr wrap="square" rtlCol="0">
            <a:spAutoFit/>
          </a:bodyPr>
          <a:lstStyle/>
          <a:p>
            <a:r>
              <a:rPr lang="en-US" sz="2400" dirty="0"/>
              <a:t>Cloud computing has been a star since it was born; it appears with big data, </a:t>
            </a:r>
            <a:r>
              <a:rPr lang="en-US" sz="2400" b="1" dirty="0"/>
              <a:t>Internet of Things</a:t>
            </a:r>
            <a:r>
              <a:rPr lang="en-US" sz="2400" dirty="0"/>
              <a:t> (</a:t>
            </a:r>
            <a:r>
              <a:rPr lang="en-US" sz="2400" b="1" dirty="0" err="1"/>
              <a:t>IoT</a:t>
            </a:r>
            <a:r>
              <a:rPr lang="en-US" sz="2400" dirty="0"/>
              <a:t>), and </a:t>
            </a:r>
            <a:r>
              <a:rPr lang="en-US" sz="2400" b="1" dirty="0"/>
              <a:t>Artificial Intelligence</a:t>
            </a:r>
            <a:r>
              <a:rPr lang="en-US" sz="2400" dirty="0"/>
              <a:t>(</a:t>
            </a:r>
            <a:r>
              <a:rPr lang="en-US" sz="2400" b="1" dirty="0"/>
              <a:t>AI</a:t>
            </a:r>
            <a:r>
              <a:rPr lang="en-US" sz="2400" dirty="0"/>
              <a:t>) in our conversations.</a:t>
            </a:r>
          </a:p>
          <a:p>
            <a:r>
              <a:rPr lang="en-US" sz="2400" dirty="0"/>
              <a:t>Modern cloud computing services providers such as AWS, Microsoft Azure, and Google Cloud Platform, generally consist of four basic components: </a:t>
            </a:r>
            <a:r>
              <a:rPr lang="en-US" sz="2400" b="1" dirty="0"/>
              <a:t>compute, network, database, and storage</a:t>
            </a:r>
          </a:p>
          <a:p>
            <a:r>
              <a:rPr lang="en-US" sz="2400" dirty="0"/>
              <a:t>advanced services support such as the </a:t>
            </a:r>
            <a:r>
              <a:rPr lang="en-US" sz="2400" b="1" dirty="0"/>
              <a:t>ETL</a:t>
            </a:r>
            <a:r>
              <a:rPr lang="en-US" sz="2400" dirty="0"/>
              <a:t> (</a:t>
            </a:r>
            <a:r>
              <a:rPr lang="en-US" sz="2400" b="1" dirty="0"/>
              <a:t>extract, transform and load</a:t>
            </a:r>
            <a:r>
              <a:rPr lang="en-US" sz="2400" dirty="0"/>
              <a:t>) processing and data analytics, </a:t>
            </a:r>
            <a:r>
              <a:rPr lang="en-US" sz="2400" b="1" dirty="0"/>
              <a:t>Machine Learning</a:t>
            </a:r>
            <a:r>
              <a:rPr lang="en-US" sz="2400" dirty="0"/>
              <a:t> (</a:t>
            </a:r>
            <a:r>
              <a:rPr lang="en-US" sz="2400" b="1" dirty="0"/>
              <a:t>ML</a:t>
            </a:r>
            <a:r>
              <a:rPr lang="en-US" sz="2400" dirty="0"/>
              <a:t>), AI, and also </a:t>
            </a:r>
            <a:r>
              <a:rPr lang="en-US" sz="2400" dirty="0" err="1"/>
              <a:t>IoT</a:t>
            </a:r>
            <a:r>
              <a:rPr lang="en-US" sz="2400" dirty="0"/>
              <a:t> services to communicate with </a:t>
            </a:r>
            <a:r>
              <a:rPr lang="en-US" sz="2400" dirty="0" err="1"/>
              <a:t>IoTdevices</a:t>
            </a:r>
            <a:endParaRPr lang="en-US" sz="2400" dirty="0"/>
          </a:p>
        </p:txBody>
      </p:sp>
    </p:spTree>
    <p:extLst>
      <p:ext uri="{BB962C8B-B14F-4D97-AF65-F5344CB8AC3E}">
        <p14:creationId xmlns:p14="http://schemas.microsoft.com/office/powerpoint/2010/main" val="1841926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399" y="423512"/>
            <a:ext cx="8246533" cy="1044044"/>
          </a:xfrm>
        </p:spPr>
        <p:txBody>
          <a:bodyPr>
            <a:normAutofit fontScale="90000"/>
          </a:bodyPr>
          <a:lstStyle/>
          <a:p>
            <a:r>
              <a:rPr lang="en-US" dirty="0" smtClean="0"/>
              <a:t/>
            </a:r>
            <a:br>
              <a:rPr lang="en-US" dirty="0" smtClean="0"/>
            </a:br>
            <a:r>
              <a:rPr lang="en-US" dirty="0" smtClean="0"/>
              <a:t>cloud </a:t>
            </a:r>
            <a:r>
              <a:rPr lang="en-US" dirty="0"/>
              <a:t>computing service models</a:t>
            </a:r>
            <a:br>
              <a:rPr lang="en-US" dirty="0"/>
            </a:br>
            <a:endParaRPr lang="en-US" dirty="0"/>
          </a:p>
        </p:txBody>
      </p:sp>
      <p:pic>
        <p:nvPicPr>
          <p:cNvPr id="1026" name="Picture 2" descr="https://d1ldz4te4covpm.cloudfront.net/graphics/9781789137958/graphics/376699b9-f075-4d79-979c-06a692d6e826.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8623" y="1844732"/>
            <a:ext cx="10622844" cy="4167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15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112" y="491246"/>
            <a:ext cx="6673850" cy="583372"/>
          </a:xfrm>
        </p:spPr>
        <p:txBody>
          <a:bodyPr>
            <a:normAutofit fontScale="90000"/>
          </a:bodyPr>
          <a:lstStyle/>
          <a:p>
            <a:r>
              <a:rPr lang="en-US" dirty="0" smtClean="0"/>
              <a:t/>
            </a:r>
            <a:br>
              <a:rPr lang="en-US" dirty="0" smtClean="0"/>
            </a:br>
            <a:r>
              <a:rPr lang="en-US" dirty="0" smtClean="0"/>
              <a:t>Cloud </a:t>
            </a:r>
            <a:r>
              <a:rPr lang="en-US" dirty="0"/>
              <a:t>deployment models</a:t>
            </a:r>
            <a:br>
              <a:rPr lang="en-US" dirty="0"/>
            </a:br>
            <a:endParaRPr lang="en-US" dirty="0"/>
          </a:p>
        </p:txBody>
      </p:sp>
      <p:sp>
        <p:nvSpPr>
          <p:cNvPr id="3" name="Content Placeholder 2"/>
          <p:cNvSpPr>
            <a:spLocks noGrp="1"/>
          </p:cNvSpPr>
          <p:nvPr>
            <p:ph idx="1"/>
          </p:nvPr>
        </p:nvSpPr>
        <p:spPr/>
        <p:txBody>
          <a:bodyPr/>
          <a:lstStyle/>
          <a:p>
            <a:r>
              <a:rPr lang="en-US" sz="3200" dirty="0"/>
              <a:t>F</a:t>
            </a:r>
            <a:r>
              <a:rPr lang="en-US" sz="3200" dirty="0" smtClean="0"/>
              <a:t>our </a:t>
            </a:r>
            <a:r>
              <a:rPr lang="en-US" sz="3200" dirty="0"/>
              <a:t>types of cloud deployment model: </a:t>
            </a:r>
            <a:endParaRPr lang="en-US" sz="3200" dirty="0" smtClean="0"/>
          </a:p>
          <a:p>
            <a:pPr lvl="1"/>
            <a:r>
              <a:rPr lang="en-US" sz="3200" dirty="0"/>
              <a:t>P</a:t>
            </a:r>
            <a:r>
              <a:rPr lang="en-US" sz="3200" dirty="0" smtClean="0"/>
              <a:t>ublic cloud</a:t>
            </a:r>
          </a:p>
          <a:p>
            <a:pPr lvl="1"/>
            <a:r>
              <a:rPr lang="en-US" sz="3200" dirty="0"/>
              <a:t>P</a:t>
            </a:r>
            <a:r>
              <a:rPr lang="en-US" sz="3200" dirty="0" smtClean="0"/>
              <a:t>rivate cloud </a:t>
            </a:r>
          </a:p>
          <a:p>
            <a:pPr lvl="1"/>
            <a:r>
              <a:rPr lang="en-US" sz="3200" dirty="0"/>
              <a:t>H</a:t>
            </a:r>
            <a:r>
              <a:rPr lang="en-US" sz="3200" dirty="0" smtClean="0"/>
              <a:t>ybrid cloud</a:t>
            </a:r>
          </a:p>
          <a:p>
            <a:pPr lvl="1"/>
            <a:r>
              <a:rPr lang="en-US" sz="3200" dirty="0"/>
              <a:t>C</a:t>
            </a:r>
            <a:r>
              <a:rPr lang="en-US" sz="3200" dirty="0" smtClean="0"/>
              <a:t>ommunity </a:t>
            </a:r>
            <a:r>
              <a:rPr lang="en-US" sz="3200" dirty="0" smtClean="0"/>
              <a:t>cloud</a:t>
            </a:r>
          </a:p>
          <a:p>
            <a:endParaRPr lang="en-US" dirty="0"/>
          </a:p>
        </p:txBody>
      </p:sp>
    </p:spTree>
    <p:extLst>
      <p:ext uri="{BB962C8B-B14F-4D97-AF65-F5344CB8AC3E}">
        <p14:creationId xmlns:p14="http://schemas.microsoft.com/office/powerpoint/2010/main" val="817361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Public Cloud</a:t>
            </a:r>
            <a:endParaRPr lang="en-US" dirty="0"/>
          </a:p>
        </p:txBody>
      </p:sp>
      <p:pic>
        <p:nvPicPr>
          <p:cNvPr id="4" name="Picture 2" descr="https://dz13w8afd47il.cloudfront.net/graphics/9781789137958/graphics/706e8af8-11af-4690-a91b-adfd6082fe86.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44888" y="1270626"/>
            <a:ext cx="6610669" cy="541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418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Private Cloud</a:t>
            </a:r>
            <a:endParaRPr lang="en-US" dirty="0"/>
          </a:p>
        </p:txBody>
      </p:sp>
      <p:pic>
        <p:nvPicPr>
          <p:cNvPr id="3074" name="Picture 2" descr="https://dz13w8afd47il.cloudfront.net/graphics/9781789137958/graphics/a0d14d14-71b0-42e3-a547-c4878cb82692.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8134" y="1956007"/>
            <a:ext cx="9404635" cy="4049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Hybrid Cloud</a:t>
            </a:r>
            <a:endParaRPr lang="en-US" dirty="0"/>
          </a:p>
        </p:txBody>
      </p:sp>
      <p:pic>
        <p:nvPicPr>
          <p:cNvPr id="5122" name="Picture 2" descr="https://d255esdrn735hr.cloudfront.net/graphics/9781789137958/graphics/b5abf092-5fae-49ba-b4d2-ae670365eaa3.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2666" y="1072902"/>
            <a:ext cx="7811911" cy="5586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39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Why </a:t>
            </a:r>
            <a:r>
              <a:rPr lang="en-US" dirty="0"/>
              <a:t>cloud computing?</a:t>
            </a:r>
            <a:br>
              <a:rPr lang="en-US" dirty="0"/>
            </a:br>
            <a:endParaRPr lang="en-US" dirty="0"/>
          </a:p>
        </p:txBody>
      </p:sp>
      <p:sp>
        <p:nvSpPr>
          <p:cNvPr id="3" name="Content Placeholder 2"/>
          <p:cNvSpPr>
            <a:spLocks noGrp="1"/>
          </p:cNvSpPr>
          <p:nvPr>
            <p:ph idx="1"/>
          </p:nvPr>
        </p:nvSpPr>
        <p:spPr>
          <a:xfrm>
            <a:off x="838200" y="1546578"/>
            <a:ext cx="10515600" cy="5057422"/>
          </a:xfrm>
        </p:spPr>
        <p:txBody>
          <a:bodyPr>
            <a:normAutofit fontScale="47500" lnSpcReduction="20000"/>
          </a:bodyPr>
          <a:lstStyle/>
          <a:p>
            <a:r>
              <a:rPr lang="en-US" sz="4400" b="1" dirty="0"/>
              <a:t>Agility and scalability</a:t>
            </a:r>
            <a:r>
              <a:rPr lang="en-US" sz="4400" dirty="0"/>
              <a:t>: Cloud provides a simple way to provide the underlying infrastructure for different types of applications. It’s easy to scale up and scale down, for its cloud capacity with high agility and scalability which is one of the greatest features that makes cloud computing different from the traditional way when we're working </a:t>
            </a:r>
            <a:r>
              <a:rPr lang="en-US" sz="4400" dirty="0" err="1"/>
              <a:t>on-premise</a:t>
            </a:r>
            <a:r>
              <a:rPr lang="en-US" sz="4400" dirty="0"/>
              <a:t>.</a:t>
            </a:r>
          </a:p>
          <a:p>
            <a:r>
              <a:rPr lang="en-US" sz="4400" b="1" dirty="0"/>
              <a:t>Cost-effective</a:t>
            </a:r>
            <a:r>
              <a:rPr lang="en-US" sz="4400" dirty="0"/>
              <a:t>: Cloud computing provides IT resources in the cloud. It cuts down operational costs as compared to the traditional way. Most cloud providers allow </a:t>
            </a:r>
            <a:r>
              <a:rPr lang="en-US" sz="4400" b="1" dirty="0"/>
              <a:t>pay as you go</a:t>
            </a:r>
            <a:r>
              <a:rPr lang="en-US" sz="4400" dirty="0"/>
              <a:t> or another way to say it: </a:t>
            </a:r>
            <a:r>
              <a:rPr lang="en-US" sz="4400" b="1" dirty="0"/>
              <a:t>pay for </a:t>
            </a:r>
            <a:r>
              <a:rPr lang="en-US" sz="4400" b="1" dirty="0" err="1"/>
              <a:t>use</a:t>
            </a:r>
            <a:r>
              <a:rPr lang="en-US" sz="4400" dirty="0" err="1"/>
              <a:t>as</a:t>
            </a:r>
            <a:r>
              <a:rPr lang="en-US" sz="4400" dirty="0"/>
              <a:t> pricing solutions. Different sizes of business organizations will only pay for what they've consumed; it will cut down cost in a significant way when a cloud solution is applied to an organization, which is architecturally sound and cost-effective.</a:t>
            </a:r>
          </a:p>
          <a:p>
            <a:r>
              <a:rPr lang="en-US" sz="4400" b="1" dirty="0"/>
              <a:t>Disaster recovery</a:t>
            </a:r>
            <a:r>
              <a:rPr lang="en-US" sz="4400" dirty="0"/>
              <a:t>: Cloud makes the deployment of identical IT resources and data replication in a simple way, and provides multiple ways to implement cloud-based or hybrid backup and recovery solutions across the region, which reduce the risk in case of disaster and facilitate a great way to minimize the downtime.</a:t>
            </a:r>
          </a:p>
          <a:p>
            <a:r>
              <a:rPr lang="en-US" sz="4400" b="1" dirty="0"/>
              <a:t>Global accessible</a:t>
            </a:r>
            <a:r>
              <a:rPr lang="en-US" sz="4400" dirty="0"/>
              <a:t>: Cloud makes the deployment of the application in multiple regions around the world in an easy way. Users can access the public cloud from anywhere in the world once they've got an internet connection.</a:t>
            </a:r>
          </a:p>
          <a:p>
            <a:endParaRPr lang="en-US" dirty="0"/>
          </a:p>
        </p:txBody>
      </p:sp>
    </p:spTree>
    <p:extLst>
      <p:ext uri="{BB962C8B-B14F-4D97-AF65-F5344CB8AC3E}">
        <p14:creationId xmlns:p14="http://schemas.microsoft.com/office/powerpoint/2010/main" val="2218704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0400" y="423512"/>
            <a:ext cx="11531600" cy="727955"/>
          </a:xfrm>
        </p:spPr>
        <p:txBody>
          <a:bodyPr>
            <a:normAutofit fontScale="90000"/>
          </a:bodyPr>
          <a:lstStyle/>
          <a:p>
            <a:r>
              <a:rPr lang="en-US" dirty="0" smtClean="0"/>
              <a:t/>
            </a:r>
            <a:br>
              <a:rPr lang="en-US" dirty="0" smtClean="0"/>
            </a:br>
            <a:r>
              <a:rPr lang="en-US" dirty="0" smtClean="0"/>
              <a:t>Considerations </a:t>
            </a:r>
            <a:r>
              <a:rPr lang="en-US" dirty="0"/>
              <a:t>for implementing cloud-based </a:t>
            </a:r>
            <a:r>
              <a:rPr lang="en-US" dirty="0" smtClean="0"/>
              <a:t>inf</a:t>
            </a:r>
            <a:r>
              <a:rPr lang="en-US" dirty="0" smtClean="0"/>
              <a:t>ra </a:t>
            </a:r>
            <a:r>
              <a:rPr lang="en-US" dirty="0" smtClean="0"/>
              <a:t>services</a:t>
            </a:r>
            <a:r>
              <a:rPr lang="en-US" dirty="0"/>
              <a:t/>
            </a:r>
            <a:br>
              <a:rPr lang="en-US" dirty="0"/>
            </a:br>
            <a:endParaRPr lang="en-US" dirty="0"/>
          </a:p>
        </p:txBody>
      </p:sp>
      <p:sp>
        <p:nvSpPr>
          <p:cNvPr id="3" name="Content Placeholder 2"/>
          <p:cNvSpPr>
            <a:spLocks noGrp="1"/>
          </p:cNvSpPr>
          <p:nvPr>
            <p:ph idx="1"/>
          </p:nvPr>
        </p:nvSpPr>
        <p:spPr>
          <a:xfrm>
            <a:off x="838200" y="1535288"/>
            <a:ext cx="10515600" cy="4719207"/>
          </a:xfrm>
        </p:spPr>
        <p:txBody>
          <a:bodyPr>
            <a:normAutofit fontScale="85000" lnSpcReduction="20000"/>
          </a:bodyPr>
          <a:lstStyle/>
          <a:p>
            <a:r>
              <a:rPr lang="en-US" b="1" dirty="0"/>
              <a:t>Consider implementing with resilience</a:t>
            </a:r>
            <a:r>
              <a:rPr lang="en-US" dirty="0"/>
              <a:t>: The cloud-native application is intended to be loosely coupled. This is the reason why the 12-factor app, which was first presented by Adam Wiggins in 2011, is becoming more and more popular while designing cloud-native applications</a:t>
            </a:r>
            <a:r>
              <a:rPr lang="en-US" dirty="0" smtClean="0"/>
              <a:t>..</a:t>
            </a:r>
            <a:endParaRPr lang="en-US" dirty="0"/>
          </a:p>
          <a:p>
            <a:r>
              <a:rPr lang="en-US" b="1" dirty="0"/>
              <a:t>Consider implementing with high availability</a:t>
            </a:r>
            <a:r>
              <a:rPr lang="en-US" dirty="0"/>
              <a:t>: While implementing cloud-based infrastructure, always consider the availability of applications, replicating identical infrastructure in another data center, which is nearest and can provide higher availability rather than deploying to a single data center</a:t>
            </a:r>
            <a:r>
              <a:rPr lang="en-US" dirty="0" smtClean="0"/>
              <a:t>.</a:t>
            </a:r>
            <a:endParaRPr lang="en-US" dirty="0"/>
          </a:p>
          <a:p>
            <a:r>
              <a:rPr lang="en-US" b="1" dirty="0"/>
              <a:t>Consider implementing disaster recovery strategy</a:t>
            </a:r>
            <a:r>
              <a:rPr lang="en-US" dirty="0"/>
              <a:t>: While implementing cloud-based infrastructure, you also need to consider the strategy to achieve your </a:t>
            </a:r>
            <a:r>
              <a:rPr lang="en-US" b="1" dirty="0"/>
              <a:t>recovery time objective</a:t>
            </a:r>
            <a:r>
              <a:rPr lang="en-US" dirty="0"/>
              <a:t> (</a:t>
            </a:r>
            <a:r>
              <a:rPr lang="en-US" b="1" dirty="0"/>
              <a:t>RTO</a:t>
            </a:r>
            <a:r>
              <a:rPr lang="en-US" dirty="0"/>
              <a:t>) and </a:t>
            </a:r>
            <a:r>
              <a:rPr lang="en-US" b="1" dirty="0"/>
              <a:t>recovery point objective</a:t>
            </a:r>
            <a:r>
              <a:rPr lang="en-US" dirty="0"/>
              <a:t>(</a:t>
            </a:r>
            <a:r>
              <a:rPr lang="en-US" b="1" dirty="0"/>
              <a:t>RPO</a:t>
            </a:r>
            <a:r>
              <a:rPr lang="en-US" dirty="0" smtClean="0"/>
              <a:t>)..</a:t>
            </a:r>
            <a:endParaRPr lang="en-US" dirty="0"/>
          </a:p>
          <a:p>
            <a:r>
              <a:rPr lang="en-US" b="1" dirty="0"/>
              <a:t>Consider implementing </a:t>
            </a:r>
            <a:r>
              <a:rPr lang="en-US" b="1" dirty="0" smtClean="0"/>
              <a:t>the monitoring strategy</a:t>
            </a:r>
            <a:r>
              <a:rPr lang="en-US" dirty="0"/>
              <a:t>: While implementing a cloud-based infrastructure, you also need to consider the strategy so that you can have a comprehensive vision of each resource to detect issues, problems, and take actions in a short time</a:t>
            </a:r>
            <a:r>
              <a:rPr lang="en-US" dirty="0" smtClean="0"/>
              <a:t>..</a:t>
            </a:r>
            <a:endParaRPr lang="en-US" dirty="0"/>
          </a:p>
          <a:p>
            <a:endParaRPr lang="en-US" dirty="0"/>
          </a:p>
        </p:txBody>
      </p:sp>
    </p:spTree>
    <p:extLst>
      <p:ext uri="{BB962C8B-B14F-4D97-AF65-F5344CB8AC3E}">
        <p14:creationId xmlns:p14="http://schemas.microsoft.com/office/powerpoint/2010/main" val="459735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Custom 10">
      <a:dk1>
        <a:sysClr val="windowText" lastClr="000000"/>
      </a:dk1>
      <a:lt1>
        <a:sysClr val="window" lastClr="FFFFFF"/>
      </a:lt1>
      <a:dk2>
        <a:srgbClr val="44546A"/>
      </a:dk2>
      <a:lt2>
        <a:srgbClr val="E7E6E6"/>
      </a:lt2>
      <a:accent1>
        <a:srgbClr val="85CC18"/>
      </a:accent1>
      <a:accent2>
        <a:srgbClr val="00B050"/>
      </a:accent2>
      <a:accent3>
        <a:srgbClr val="757070"/>
      </a:accent3>
      <a:accent4>
        <a:srgbClr val="AEABAB"/>
      </a:accent4>
      <a:accent5>
        <a:srgbClr val="D0CECE"/>
      </a:accent5>
      <a:accent6>
        <a:srgbClr val="D8D8D8"/>
      </a:accent6>
      <a:hlink>
        <a:srgbClr val="7F7F7F"/>
      </a:hlink>
      <a:folHlink>
        <a:srgbClr val="538135"/>
      </a:folHlink>
    </a:clrScheme>
    <a:fontScheme name="Custom 6">
      <a:majorFont>
        <a:latin typeface="Nunito Sans Bold"/>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173</Words>
  <Application>Microsoft Office PowerPoint</Application>
  <PresentationFormat>Widescreen</PresentationFormat>
  <Paragraphs>41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Nunito Sans Bold</vt:lpstr>
      <vt:lpstr>1_Office Theme</vt:lpstr>
      <vt:lpstr>Cloud Computing</vt:lpstr>
      <vt:lpstr>Cloud Computing</vt:lpstr>
      <vt:lpstr> cloud computing service models </vt:lpstr>
      <vt:lpstr> Cloud deployment models </vt:lpstr>
      <vt:lpstr>Public Cloud</vt:lpstr>
      <vt:lpstr>Private Cloud</vt:lpstr>
      <vt:lpstr>Hybrid Cloud</vt:lpstr>
      <vt:lpstr> Why cloud computing? </vt:lpstr>
      <vt:lpstr> Considerations for implementing cloud-based infra services </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Jayabalan, Ashok Kumar</dc:creator>
  <cp:lastModifiedBy>Jayabalan, Ashok Kumar</cp:lastModifiedBy>
  <cp:revision>5</cp:revision>
  <dcterms:created xsi:type="dcterms:W3CDTF">2018-10-24T18:44:20Z</dcterms:created>
  <dcterms:modified xsi:type="dcterms:W3CDTF">2018-10-25T09:58:51Z</dcterms:modified>
</cp:coreProperties>
</file>