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70" r:id="rId12"/>
    <p:sldId id="271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2D1D8-9D43-4846-8DD0-A39633E8F2C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DC64B-5A7C-4798-8644-F0FBE259E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61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A1062-4C98-4545-93B8-D8A522CE7B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86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NodeJS = IIS (Express)</a:t>
            </a:r>
          </a:p>
          <a:p>
            <a:r>
              <a:rPr lang="nl-BE" dirty="0"/>
              <a:t>Npm = Package Manager</a:t>
            </a:r>
          </a:p>
          <a:p>
            <a:r>
              <a:rPr lang="nl-BE" dirty="0"/>
              <a:t>Gulp = MSBuild</a:t>
            </a:r>
          </a:p>
          <a:p>
            <a:r>
              <a:rPr lang="nl-BE" dirty="0"/>
              <a:t>YeoMan = project scafolding in VS</a:t>
            </a:r>
          </a:p>
          <a:p>
            <a:r>
              <a:rPr lang="nl-BE" dirty="0"/>
              <a:t>TypeScript= typed superset of JavaScript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0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it-IT" dirty="0"/>
              <a:t>SharePoint </a:t>
            </a:r>
            <a:r>
              <a:rPr lang="en-US" dirty="0"/>
              <a:t>Tenant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App Catalog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/>
              <a:t>NodeJs</a:t>
            </a: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 err="1"/>
              <a:t>Npm</a:t>
            </a: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Gulp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Yeoman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Visual Studio Code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70386-3A4A-7E4A-BB46-F6CFFE082A62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7009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Create our first </a:t>
            </a:r>
            <a:r>
              <a:rPr lang="en-US" sz="1200" dirty="0" err="1"/>
              <a:t>SPFx</a:t>
            </a:r>
            <a:r>
              <a:rPr lang="en-US" sz="1200" dirty="0"/>
              <a:t> </a:t>
            </a:r>
            <a:r>
              <a:rPr lang="en-US" sz="1200" dirty="0" err="1"/>
              <a:t>webpart</a:t>
            </a:r>
            <a:endParaRPr lang="en-US" sz="1200" dirty="0"/>
          </a:p>
          <a:p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md </a:t>
            </a:r>
            <a:r>
              <a:rPr lang="en-US" sz="1200" dirty="0" err="1"/>
              <a:t>helloworld-webpart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cd </a:t>
            </a:r>
            <a:r>
              <a:rPr lang="en-US" sz="1200" dirty="0" err="1"/>
              <a:t>helloworld-webpart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yo</a:t>
            </a:r>
            <a:r>
              <a:rPr lang="en-US" sz="1200" dirty="0"/>
              <a:t> @</a:t>
            </a:r>
            <a:r>
              <a:rPr lang="en-US" sz="1200" dirty="0" err="1"/>
              <a:t>microsoft</a:t>
            </a:r>
            <a:r>
              <a:rPr lang="en-US" sz="1200" dirty="0"/>
              <a:t>/</a:t>
            </a:r>
            <a:r>
              <a:rPr lang="en-US" sz="1200" dirty="0" err="1"/>
              <a:t>sharepoint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gulp serve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../_layouts/15/workbench.aspx</a:t>
            </a:r>
            <a:endParaRPr lang="en-US" sz="1200" dirty="0"/>
          </a:p>
          <a:p>
            <a:r>
              <a:rPr lang="en-US" sz="1200" dirty="0"/>
              <a:t>			</a:t>
            </a:r>
          </a:p>
          <a:p>
            <a:r>
              <a:rPr lang="en-US" sz="1200" dirty="0"/>
              <a:t>Now open workbench in dev tenant, while local gulp is running</a:t>
            </a:r>
          </a:p>
          <a:p>
            <a:endParaRPr lang="en-US" sz="1200" dirty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70386-3A4A-7E4A-BB46-F6CFFE082A62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075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37EB58-0520-42BA-8120-4F15DC8C4C36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6A494008-9FCF-4517-B6FD-C81B763EDC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933" y="4025546"/>
            <a:ext cx="12192000" cy="11001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sz="1800"/>
          </a:p>
        </p:txBody>
      </p:sp>
      <p:pic>
        <p:nvPicPr>
          <p:cNvPr id="8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206521"/>
            <a:ext cx="3826933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056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37EB58-0520-42BA-8120-4F15DC8C4C36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494008-9FCF-4517-B6FD-C81B763EDC3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92" y="704850"/>
            <a:ext cx="2460608" cy="44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6520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37EB58-0520-42BA-8120-4F15DC8C4C36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6A494008-9FCF-4517-B6FD-C81B763EDC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725864"/>
            <a:ext cx="12192000" cy="11001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sz="1800"/>
          </a:p>
        </p:txBody>
      </p:sp>
      <p:pic>
        <p:nvPicPr>
          <p:cNvPr id="8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867" y="3906839"/>
            <a:ext cx="3826933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73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37EB58-0520-42BA-8120-4F15DC8C4C36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494008-9FCF-4517-B6FD-C81B763EDC3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92" y="684214"/>
            <a:ext cx="2460608" cy="44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7628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EC1EA1-6570-4B4D-9E23-592797F1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56120"/>
            <a:ext cx="10515600" cy="79746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5AA0CD-A025-496F-9231-485A1329A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F969784-BDC5-4ED3-A510-7C19032B6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371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F095CDB9-53B3-4CB1-A213-3330BBAA8A2D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2032" y="3"/>
            <a:ext cx="11769970" cy="894078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1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938"/>
            <a:ext cx="1221740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1800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938"/>
            <a:ext cx="63500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1800">
              <a:latin typeface="+mn-lt"/>
            </a:endParaRPr>
          </a:p>
        </p:txBody>
      </p:sp>
      <p:sp>
        <p:nvSpPr>
          <p:cNvPr id="3076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07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E37EB58-0520-42BA-8120-4F15DC8C4C36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6A494008-9FCF-4517-B6FD-C81B763EDC31}" type="slidenum">
              <a:rPr lang="en-US" smtClean="0"/>
              <a:t>‹#›</a:t>
            </a:fld>
            <a:endParaRPr lang="en-US"/>
          </a:p>
        </p:txBody>
      </p:sp>
      <p:grpSp>
        <p:nvGrpSpPr>
          <p:cNvPr id="3081" name="Group 1"/>
          <p:cNvGrpSpPr>
            <a:grpSpLocks/>
          </p:cNvGrpSpPr>
          <p:nvPr/>
        </p:nvGrpSpPr>
        <p:grpSpPr bwMode="auto">
          <a:xfrm>
            <a:off x="-25399" y="203200"/>
            <a:ext cx="12240684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46014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image" Target="../media/image4.emf"/><Relationship Id="rId7" Type="http://schemas.openxmlformats.org/officeDocument/2006/relationships/image" Target="../media/image8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tiff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tiff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99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75D5994-59F5-48CF-A7FD-71AD73D2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SPFx DEVELOPMENT ENVIRONMENT</a:t>
            </a:r>
            <a:endParaRPr lang="it-I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8625189-BD60-462E-B1B7-176D889E6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Use any most OS / workstation</a:t>
            </a:r>
          </a:p>
          <a:p>
            <a:r>
              <a:rPr lang="en-US" sz="2000" dirty="0"/>
              <a:t>Office 365 / SharePoint Online tenant</a:t>
            </a:r>
          </a:p>
          <a:p>
            <a:r>
              <a:rPr lang="en-US" sz="2000" dirty="0"/>
              <a:t>App catalog for deployment</a:t>
            </a:r>
            <a:endParaRPr lang="it-IT" sz="2000" dirty="0"/>
          </a:p>
          <a:p>
            <a:r>
              <a:rPr lang="it-IT" sz="2000" dirty="0"/>
              <a:t>Install nodeJS (current Long Term Support (LTS) version)</a:t>
            </a:r>
          </a:p>
          <a:p>
            <a:r>
              <a:rPr lang="it-IT" sz="2000" dirty="0"/>
              <a:t>Yeoman and Gulp</a:t>
            </a:r>
          </a:p>
          <a:p>
            <a:pPr lvl="1"/>
            <a:r>
              <a:rPr lang="it-IT" sz="1800" dirty="0"/>
              <a:t>C:\&gt; npm i –g yo gulp</a:t>
            </a:r>
          </a:p>
          <a:p>
            <a:r>
              <a:rPr lang="it-IT" sz="2000" dirty="0"/>
              <a:t>SPFx Yeoman generator</a:t>
            </a:r>
          </a:p>
          <a:p>
            <a:pPr lvl="1"/>
            <a:r>
              <a:rPr lang="it-IT" sz="1800" dirty="0"/>
              <a:t>C:\&gt; npm i –g @microsoft/generator-sharepoint</a:t>
            </a:r>
          </a:p>
          <a:p>
            <a:pPr lvl="1"/>
            <a:r>
              <a:rPr lang="it-IT" sz="1800" dirty="0"/>
              <a:t>C:\&gt; npm update –g @microsoft/generator-sharepoint</a:t>
            </a:r>
          </a:p>
          <a:p>
            <a:r>
              <a:rPr lang="it-IT" sz="2000" dirty="0"/>
              <a:t>Use code editor</a:t>
            </a:r>
          </a:p>
          <a:p>
            <a:pPr lvl="1"/>
            <a:r>
              <a:rPr lang="it-IT" sz="1800" dirty="0"/>
              <a:t>VS Code / Sublime Text / NotePad++, etc</a:t>
            </a:r>
          </a:p>
        </p:txBody>
      </p:sp>
    </p:spTree>
    <p:extLst>
      <p:ext uri="{BB962C8B-B14F-4D97-AF65-F5344CB8AC3E}">
        <p14:creationId xmlns:p14="http://schemas.microsoft.com/office/powerpoint/2010/main" val="179365502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D85989D-7957-4F2C-8CBE-893169CA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YOUR FIRST SPFx WEBPART</a:t>
            </a:r>
            <a:endParaRPr lang="it-I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56A4909-B77C-451C-A401-E83B0C26E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C:\&gt; md </a:t>
            </a:r>
            <a:r>
              <a:rPr lang="en-US" dirty="0" err="1"/>
              <a:t>helloworld-webpart</a:t>
            </a:r>
            <a:endParaRPr lang="en-US" dirty="0"/>
          </a:p>
          <a:p>
            <a:r>
              <a:rPr lang="en-US" dirty="0"/>
              <a:t>C:\&gt; cd </a:t>
            </a:r>
            <a:r>
              <a:rPr lang="en-US" dirty="0" err="1"/>
              <a:t>helloworld-webpart</a:t>
            </a:r>
            <a:endParaRPr lang="en-US" dirty="0"/>
          </a:p>
          <a:p>
            <a:r>
              <a:rPr lang="en-US" dirty="0"/>
              <a:t>C:\&gt; </a:t>
            </a:r>
            <a:r>
              <a:rPr lang="en-US" dirty="0" err="1"/>
              <a:t>yo</a:t>
            </a:r>
            <a:r>
              <a:rPr lang="en-US" dirty="0"/>
              <a:t> @</a:t>
            </a:r>
            <a:r>
              <a:rPr lang="en-US" dirty="0" err="1"/>
              <a:t>microsoft</a:t>
            </a:r>
            <a:r>
              <a:rPr lang="en-US" dirty="0"/>
              <a:t>/</a:t>
            </a:r>
            <a:r>
              <a:rPr lang="en-US" dirty="0" err="1"/>
              <a:t>sharepoint</a:t>
            </a:r>
            <a:endParaRPr lang="en-US" dirty="0"/>
          </a:p>
          <a:p>
            <a:pPr lvl="1"/>
            <a:r>
              <a:rPr lang="en-US" dirty="0"/>
              <a:t>Working on it…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r>
              <a:rPr lang="en-US" dirty="0"/>
              <a:t>You can execute </a:t>
            </a:r>
            <a:r>
              <a:rPr lang="en-US" dirty="0" err="1"/>
              <a:t>yo</a:t>
            </a:r>
            <a:r>
              <a:rPr lang="en-US" dirty="0"/>
              <a:t> command again to add more </a:t>
            </a:r>
            <a:r>
              <a:rPr lang="en-US" dirty="0" err="1"/>
              <a:t>webparts</a:t>
            </a:r>
            <a:r>
              <a:rPr lang="en-US" dirty="0"/>
              <a:t> to project</a:t>
            </a:r>
          </a:p>
          <a:p>
            <a:r>
              <a:rPr lang="en-US" dirty="0"/>
              <a:t>Generate local Trust Cert &amp; Serve</a:t>
            </a:r>
          </a:p>
          <a:p>
            <a:pPr lvl="1"/>
            <a:r>
              <a:rPr lang="en-US" dirty="0"/>
              <a:t>C:\&gt; gulp trust-dev-cert</a:t>
            </a:r>
          </a:p>
          <a:p>
            <a:pPr lvl="1"/>
            <a:r>
              <a:rPr lang="en-US" dirty="0"/>
              <a:t>C:\&gt; gulp serve</a:t>
            </a:r>
          </a:p>
          <a:p>
            <a:r>
              <a:rPr lang="en-US" dirty="0"/>
              <a:t>Check out your first </a:t>
            </a:r>
            <a:r>
              <a:rPr lang="en-US" dirty="0" err="1"/>
              <a:t>WebPart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May also load in SPO workbench:</a:t>
            </a:r>
            <a:br>
              <a:rPr lang="en-US" dirty="0"/>
            </a:br>
            <a:r>
              <a:rPr lang="en-US" dirty="0"/>
              <a:t>“../_layouts/15/workbench.aspx”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304456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F93E58B7-C505-4AFA-856A-2788A8446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SPFx PROJECT FOLDER OVERVIEW</a:t>
            </a:r>
            <a:endParaRPr lang="it-I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9AEE95A-6478-42A3-BA5C-971AE65BB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to know your </a:t>
            </a:r>
            <a:r>
              <a:rPr lang="en-US" dirty="0" err="1"/>
              <a:t>Webpart</a:t>
            </a:r>
            <a:r>
              <a:rPr lang="en-US" dirty="0"/>
              <a:t> folder structure</a:t>
            </a:r>
          </a:p>
          <a:p>
            <a:pPr lvl="1"/>
            <a:r>
              <a:rPr lang="en-US" b="1" dirty="0" err="1"/>
              <a:t>src</a:t>
            </a:r>
            <a:r>
              <a:rPr lang="en-US" dirty="0"/>
              <a:t>: primary </a:t>
            </a:r>
            <a:r>
              <a:rPr lang="en-US" dirty="0" err="1"/>
              <a:t>webpart</a:t>
            </a:r>
            <a:r>
              <a:rPr lang="en-US" dirty="0"/>
              <a:t> TypeScript source code</a:t>
            </a:r>
          </a:p>
          <a:p>
            <a:pPr lvl="1"/>
            <a:r>
              <a:rPr lang="en-US" b="1" dirty="0"/>
              <a:t>config</a:t>
            </a:r>
            <a:r>
              <a:rPr lang="en-US" dirty="0"/>
              <a:t>: </a:t>
            </a:r>
            <a:r>
              <a:rPr lang="en-US" dirty="0" err="1"/>
              <a:t>json</a:t>
            </a:r>
            <a:r>
              <a:rPr lang="en-US" dirty="0"/>
              <a:t> configuration files for build process</a:t>
            </a:r>
          </a:p>
          <a:p>
            <a:pPr lvl="1"/>
            <a:r>
              <a:rPr lang="en-US" b="1" dirty="0" err="1"/>
              <a:t>typings</a:t>
            </a:r>
            <a:r>
              <a:rPr lang="en-US" dirty="0"/>
              <a:t>: TypeScript </a:t>
            </a:r>
            <a:r>
              <a:rPr lang="en-US" dirty="0" err="1"/>
              <a:t>typings</a:t>
            </a:r>
            <a:r>
              <a:rPr lang="en-US" dirty="0"/>
              <a:t> for JS libs – legacy</a:t>
            </a:r>
          </a:p>
          <a:p>
            <a:pPr lvl="1"/>
            <a:r>
              <a:rPr lang="en-US" b="1" dirty="0"/>
              <a:t>lib</a:t>
            </a:r>
            <a:r>
              <a:rPr lang="en-US" dirty="0"/>
              <a:t>: Build files (TS compiled JS) ready for bundle</a:t>
            </a:r>
          </a:p>
          <a:p>
            <a:pPr lvl="1"/>
            <a:r>
              <a:rPr lang="en-US" b="1" dirty="0" err="1"/>
              <a:t>dist</a:t>
            </a:r>
            <a:r>
              <a:rPr lang="en-US" dirty="0"/>
              <a:t>: Final web ready code for distribution</a:t>
            </a:r>
          </a:p>
          <a:p>
            <a:pPr lvl="1"/>
            <a:r>
              <a:rPr lang="en-US" b="1" dirty="0" err="1"/>
              <a:t>sharepoint</a:t>
            </a:r>
            <a:r>
              <a:rPr lang="en-US" dirty="0"/>
              <a:t>: .</a:t>
            </a:r>
            <a:r>
              <a:rPr lang="en-US" dirty="0" err="1"/>
              <a:t>spapp</a:t>
            </a:r>
            <a:r>
              <a:rPr lang="en-US" dirty="0"/>
              <a:t> file for App Catalog</a:t>
            </a:r>
          </a:p>
          <a:p>
            <a:pPr lvl="1"/>
            <a:r>
              <a:rPr lang="en-US" b="1" dirty="0" err="1"/>
              <a:t>node_modules</a:t>
            </a:r>
            <a:r>
              <a:rPr lang="en-US" dirty="0"/>
              <a:t>: NodeJS modules (JS) for toolchain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837508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FB3CF6-9FC0-4DD0-9E9E-7D3BEFBF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 YOUR WEBPART FOR DEPLOY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301BAA-8D78-4622-B51F-120FCF098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/>
              <a:t>Set deployment configuration</a:t>
            </a:r>
          </a:p>
          <a:p>
            <a:pPr lvl="1"/>
            <a:r>
              <a:rPr lang="it-IT" sz="2000" dirty="0"/>
              <a:t>config/package-solution.json – general settings and package name</a:t>
            </a:r>
          </a:p>
          <a:p>
            <a:pPr lvl="1"/>
            <a:r>
              <a:rPr lang="it-IT" sz="2000" dirty="0"/>
              <a:t>write-manifests.json – CDN / bundle location – for dev, can serve locally: gulp serve --nobrowser</a:t>
            </a:r>
          </a:p>
          <a:p>
            <a:r>
              <a:rPr lang="it-IT" sz="2400" dirty="0"/>
              <a:t>C:\&gt; </a:t>
            </a:r>
            <a:r>
              <a:rPr lang="it-IT" sz="2400" b="1" dirty="0"/>
              <a:t>gulp clean </a:t>
            </a:r>
            <a:r>
              <a:rPr lang="it-IT" sz="2400" dirty="0"/>
              <a:t>(cleans sharepoint and temp folders)</a:t>
            </a:r>
          </a:p>
          <a:p>
            <a:r>
              <a:rPr lang="it-IT" sz="2400" dirty="0"/>
              <a:t>C:\&gt; </a:t>
            </a:r>
            <a:r>
              <a:rPr lang="it-IT" sz="2400" b="1" dirty="0"/>
              <a:t>gulp build </a:t>
            </a:r>
            <a:r>
              <a:rPr lang="it-IT" sz="2400" dirty="0"/>
              <a:t>(Rebuilds the solution)</a:t>
            </a:r>
          </a:p>
          <a:p>
            <a:r>
              <a:rPr lang="it-IT" sz="2400" dirty="0"/>
              <a:t>C:\&gt; </a:t>
            </a:r>
            <a:r>
              <a:rPr lang="it-IT" sz="2400" b="1" dirty="0"/>
              <a:t>gulp bundle  </a:t>
            </a:r>
            <a:r>
              <a:rPr lang="it-IT" sz="2400" dirty="0"/>
              <a:t>(Creates the solution bundles)</a:t>
            </a:r>
          </a:p>
          <a:p>
            <a:r>
              <a:rPr lang="it-IT" sz="2400" dirty="0"/>
              <a:t>C:\&gt; </a:t>
            </a:r>
            <a:r>
              <a:rPr lang="it-IT" sz="2400" b="1" dirty="0"/>
              <a:t>gulp package-solution  </a:t>
            </a:r>
            <a:r>
              <a:rPr lang="it-IT" sz="2400" dirty="0"/>
              <a:t>(Creates /sharepoint/”webpart”.spapp)</a:t>
            </a:r>
          </a:p>
          <a:p>
            <a:r>
              <a:rPr lang="it-IT" sz="2400" dirty="0"/>
              <a:t>C:\&gt; </a:t>
            </a:r>
            <a:r>
              <a:rPr lang="it-IT" sz="2400" b="1" dirty="0"/>
              <a:t>gulp –ship </a:t>
            </a:r>
            <a:r>
              <a:rPr lang="it-IT" sz="2400" dirty="0"/>
              <a:t>(minifies bundle and reads in CDN info from config/write-manifests.json)</a:t>
            </a:r>
          </a:p>
          <a:p>
            <a:r>
              <a:rPr lang="it-IT" sz="2400" dirty="0"/>
              <a:t>C:\&gt; </a:t>
            </a:r>
            <a:r>
              <a:rPr lang="it-IT" sz="2400" b="1" dirty="0"/>
              <a:t>gulp package-solution --ship  </a:t>
            </a:r>
            <a:r>
              <a:rPr lang="it-IT" sz="2400" dirty="0"/>
              <a:t>(Recreates /sharepoint/”webpart”.spapp with CDN info)</a:t>
            </a:r>
          </a:p>
        </p:txBody>
      </p:sp>
    </p:spTree>
    <p:extLst>
      <p:ext uri="{BB962C8B-B14F-4D97-AF65-F5344CB8AC3E}">
        <p14:creationId xmlns:p14="http://schemas.microsoft.com/office/powerpoint/2010/main" val="395788586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FB3CF6-9FC0-4DD0-9E9E-7D3BEFBF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 YOUR WEBPART </a:t>
            </a:r>
            <a:r>
              <a:rPr lang="en-US"/>
              <a:t>FOR DEPLOY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301BAA-8D78-4622-B51F-120FCF098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783" indent="-685783">
              <a:buFont typeface="+mj-lt"/>
              <a:buAutoNum type="arabicPeriod"/>
            </a:pPr>
            <a:r>
              <a:rPr lang="en-US" sz="2400" dirty="0"/>
              <a:t>After solution created, can then add to SharePoint</a:t>
            </a:r>
          </a:p>
          <a:p>
            <a:pPr marL="685783" indent="-685783">
              <a:buFont typeface="+mj-lt"/>
              <a:buAutoNum type="arabicPeriod"/>
            </a:pPr>
            <a:r>
              <a:rPr lang="en-US" sz="2400" dirty="0"/>
              <a:t>Add </a:t>
            </a:r>
            <a:r>
              <a:rPr lang="en-US" sz="2400" b="1" dirty="0"/>
              <a:t>.</a:t>
            </a:r>
            <a:r>
              <a:rPr lang="en-US" sz="2400" b="1" dirty="0" err="1"/>
              <a:t>spapp</a:t>
            </a:r>
            <a:r>
              <a:rPr lang="en-US" sz="2400" b="1" dirty="0"/>
              <a:t> </a:t>
            </a:r>
            <a:r>
              <a:rPr lang="en-US" sz="2400" dirty="0"/>
              <a:t>to app catalog</a:t>
            </a:r>
          </a:p>
          <a:p>
            <a:pPr marL="685783" indent="-685783">
              <a:buFont typeface="+mj-lt"/>
              <a:buAutoNum type="arabicPeriod"/>
            </a:pPr>
            <a:r>
              <a:rPr lang="en-US" sz="2400" dirty="0"/>
              <a:t>Add </a:t>
            </a:r>
            <a:r>
              <a:rPr lang="en-US" sz="2400" b="1" dirty="0"/>
              <a:t>Add-In</a:t>
            </a:r>
            <a:r>
              <a:rPr lang="en-US" sz="2400" dirty="0"/>
              <a:t> to SharePoint site</a:t>
            </a:r>
          </a:p>
          <a:p>
            <a:pPr marL="685783" indent="-685783">
              <a:buFont typeface="+mj-lt"/>
              <a:buAutoNum type="arabicPeriod"/>
            </a:pPr>
            <a:r>
              <a:rPr lang="en-US" sz="2400" dirty="0"/>
              <a:t>Add </a:t>
            </a:r>
            <a:r>
              <a:rPr lang="en-US" sz="2400" b="1" dirty="0" err="1"/>
              <a:t>WebPart</a:t>
            </a:r>
            <a:r>
              <a:rPr lang="en-US" sz="2400" dirty="0"/>
              <a:t> in site to content page</a:t>
            </a:r>
          </a:p>
          <a:p>
            <a:pPr marL="685783" indent="-685783">
              <a:buFont typeface="+mj-lt"/>
              <a:buAutoNum type="arabicPeriod"/>
            </a:pPr>
            <a:r>
              <a:rPr lang="en-US" sz="2400" dirty="0"/>
              <a:t>Configure CDN</a:t>
            </a:r>
          </a:p>
          <a:p>
            <a:pPr marL="1219155" lvl="1" indent="-685783"/>
            <a:r>
              <a:rPr lang="en-US" sz="1867" b="1"/>
              <a:t>Office 365 CDN</a:t>
            </a:r>
            <a:r>
              <a:rPr lang="en-US" sz="1867"/>
              <a:t>: https://docs.microsoft.com/en-us/sharepoint/dev/spfx/web-parts/get-started/hosting-webpart-from-office-365-cdn</a:t>
            </a:r>
            <a:endParaRPr lang="en-US" dirty="0"/>
          </a:p>
          <a:p>
            <a:pPr marL="1219155" lvl="1" indent="-685783"/>
            <a:r>
              <a:rPr lang="en-US" sz="1867" b="1" dirty="0"/>
              <a:t>Azure CDN</a:t>
            </a:r>
            <a:r>
              <a:rPr lang="en-US" sz="1867" dirty="0"/>
              <a:t>: https://dev.office.com/sharepoint/docs/spfx/web-parts/get-started/deploy-web-part-to-cdn</a:t>
            </a:r>
          </a:p>
          <a:p>
            <a:pPr marL="685783" indent="-685783">
              <a:buFont typeface="+mj-lt"/>
              <a:buAutoNum type="arabicPeriod"/>
            </a:pPr>
            <a:r>
              <a:rPr lang="en-US" sz="2400" dirty="0"/>
              <a:t>Or manually deploy solution bundle and config write-</a:t>
            </a:r>
            <a:r>
              <a:rPr lang="en-US" sz="2400" dirty="0" err="1"/>
              <a:t>manifests.json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62908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5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68264EBE-DEDB-4F03-A7B9-494A7A5B93EA}"/>
              </a:ext>
            </a:extLst>
          </p:cNvPr>
          <p:cNvSpPr txBox="1">
            <a:spLocks/>
          </p:cNvSpPr>
          <p:nvPr/>
        </p:nvSpPr>
        <p:spPr>
          <a:xfrm>
            <a:off x="4566" y="3059076"/>
            <a:ext cx="10263056" cy="1395876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 to </a:t>
            </a:r>
            <a:br>
              <a:rPr lang="en-US" sz="4800" b="1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800" b="1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SharePoint Framework (</a:t>
            </a:r>
            <a:r>
              <a:rPr lang="en-US" sz="4800" b="1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SPFx</a:t>
            </a:r>
            <a:r>
              <a:rPr lang="en-US" sz="4800" b="1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IN" sz="4800" b="1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20269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2411C1-A63D-433F-8C33-773686E2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248481"/>
            <a:ext cx="11769970" cy="89407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89D23B0-9FE7-4E4A-B3E5-AB1FC8D84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Introducing SharePoint Framework (</a:t>
            </a:r>
            <a:r>
              <a:rPr lang="en-US" dirty="0" err="1"/>
              <a:t>SPFx</a:t>
            </a:r>
            <a:r>
              <a:rPr lang="en-US" dirty="0"/>
              <a:t>)</a:t>
            </a:r>
          </a:p>
          <a:p>
            <a:r>
              <a:rPr lang="en-US" dirty="0" err="1"/>
              <a:t>SPFx</a:t>
            </a:r>
            <a:r>
              <a:rPr lang="en-US" dirty="0"/>
              <a:t> Toolchain</a:t>
            </a:r>
          </a:p>
          <a:p>
            <a:r>
              <a:rPr lang="en-US" dirty="0" err="1"/>
              <a:t>SPFx</a:t>
            </a:r>
            <a:r>
              <a:rPr lang="en-US" dirty="0"/>
              <a:t> </a:t>
            </a:r>
            <a:r>
              <a:rPr lang="en-US" dirty="0" err="1"/>
              <a:t>Webpart</a:t>
            </a:r>
            <a:endParaRPr lang="en-US" dirty="0"/>
          </a:p>
          <a:p>
            <a:r>
              <a:rPr lang="en-US" dirty="0"/>
              <a:t>Deploy </a:t>
            </a:r>
            <a:r>
              <a:rPr lang="en-US" dirty="0" err="1"/>
              <a:t>SPFx</a:t>
            </a:r>
            <a:r>
              <a:rPr lang="en-US" dirty="0"/>
              <a:t> </a:t>
            </a:r>
            <a:r>
              <a:rPr lang="en-US" dirty="0" err="1"/>
              <a:t>WebPart</a:t>
            </a:r>
            <a:endParaRPr lang="en-US" dirty="0"/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48016574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928AF6-7773-4CA3-9BDD-2E493F1A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SharePoint Development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06E24-0CD8-43F7-AC58-781D9C6ACE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2001 </a:t>
            </a:r>
          </a:p>
          <a:p>
            <a:pPr lvl="1"/>
            <a:r>
              <a:rPr lang="en-US" sz="2000" dirty="0"/>
              <a:t>ASP Classic</a:t>
            </a:r>
            <a:endParaRPr lang="it-IT" sz="2000" dirty="0"/>
          </a:p>
          <a:p>
            <a:r>
              <a:rPr lang="it-IT" sz="2400" dirty="0"/>
              <a:t>2003 </a:t>
            </a:r>
          </a:p>
          <a:p>
            <a:pPr lvl="1"/>
            <a:r>
              <a:rPr lang="it-IT" sz="2000" dirty="0"/>
              <a:t>Web parts (ASP.Net custom controls) </a:t>
            </a:r>
          </a:p>
          <a:p>
            <a:pPr lvl="1"/>
            <a:r>
              <a:rPr lang="it-IT" sz="2000" dirty="0"/>
              <a:t>Packaged in CAB </a:t>
            </a:r>
          </a:p>
          <a:p>
            <a:r>
              <a:rPr lang="it-IT" sz="2400" dirty="0"/>
              <a:t>2007 </a:t>
            </a:r>
          </a:p>
          <a:p>
            <a:pPr lvl="1"/>
            <a:r>
              <a:rPr lang="it-IT" sz="2000" dirty="0"/>
              <a:t>Features </a:t>
            </a:r>
          </a:p>
          <a:p>
            <a:pPr lvl="1"/>
            <a:r>
              <a:rPr lang="it-IT" sz="2000" dirty="0"/>
              <a:t>WSP package </a:t>
            </a:r>
          </a:p>
          <a:p>
            <a:r>
              <a:rPr lang="it-IT" sz="2400" dirty="0"/>
              <a:t>2010 </a:t>
            </a:r>
          </a:p>
          <a:p>
            <a:pPr lvl="1"/>
            <a:r>
              <a:rPr lang="it-IT" sz="2000" dirty="0"/>
              <a:t>Timer jobs </a:t>
            </a:r>
          </a:p>
          <a:p>
            <a:pPr lvl="1"/>
            <a:r>
              <a:rPr lang="it-IT" sz="2000" dirty="0"/>
              <a:t>Sandbox </a:t>
            </a:r>
          </a:p>
          <a:p>
            <a:pPr marL="457200" lvl="1" indent="0">
              <a:buNone/>
            </a:pPr>
            <a:endParaRPr lang="it-IT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F29E576-A892-40D2-88CB-3A8421F8B8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400" dirty="0"/>
              <a:t>2013 / 2016</a:t>
            </a:r>
          </a:p>
          <a:p>
            <a:pPr lvl="1"/>
            <a:r>
              <a:rPr lang="it-IT" sz="2000" dirty="0"/>
              <a:t>SharePoint hosted addins</a:t>
            </a:r>
          </a:p>
          <a:p>
            <a:pPr lvl="1"/>
            <a:r>
              <a:rPr lang="it-IT" sz="2000" dirty="0"/>
              <a:t>Provider hosted add-ins</a:t>
            </a:r>
          </a:p>
          <a:p>
            <a:pPr lvl="1"/>
            <a:r>
              <a:rPr lang="it-IT" sz="2000" dirty="0"/>
              <a:t>JSLink / CSR </a:t>
            </a:r>
          </a:p>
          <a:p>
            <a:r>
              <a:rPr lang="it-IT" sz="2400" dirty="0"/>
              <a:t>SPO </a:t>
            </a:r>
          </a:p>
          <a:p>
            <a:pPr lvl="1"/>
            <a:r>
              <a:rPr lang="it-IT" sz="2000" dirty="0"/>
              <a:t>SharePoint hosted addins</a:t>
            </a:r>
          </a:p>
          <a:p>
            <a:pPr lvl="1"/>
            <a:r>
              <a:rPr lang="it-IT" sz="2000" dirty="0"/>
              <a:t>Provider hosted add-ins</a:t>
            </a:r>
          </a:p>
          <a:p>
            <a:pPr lvl="1"/>
            <a:r>
              <a:rPr lang="it-IT" sz="2000" dirty="0"/>
              <a:t>JSLink / CSR </a:t>
            </a:r>
          </a:p>
          <a:p>
            <a:pPr lvl="1"/>
            <a:r>
              <a:rPr lang="it-IT" sz="2000" dirty="0"/>
              <a:t>No code sandbox solutions </a:t>
            </a:r>
          </a:p>
          <a:p>
            <a:pPr lvl="1"/>
            <a:r>
              <a:rPr lang="it-IT" sz="2000" b="1" dirty="0"/>
              <a:t>SharePoint Framework (SPFx)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26125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8A1236D-6687-4C87-B925-76120CA03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SPFx</a:t>
            </a:r>
            <a:r>
              <a:rPr lang="en-US" dirty="0"/>
              <a:t>?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4B8F08F-0121-4149-BBA2-C7E0F9ECB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“The SharePoint Framework (</a:t>
            </a:r>
            <a:r>
              <a:rPr lang="en-US" dirty="0" err="1"/>
              <a:t>SPFx</a:t>
            </a:r>
            <a:r>
              <a:rPr lang="en-US" dirty="0"/>
              <a:t>) is a page and web part model that provides full support for client-side SharePoint development, easy integration with SharePoint data, and support for open source tooling.”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48763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0276CC-B6C3-4DB3-B7EC-5420F5A3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Why the SharePoint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F47BBC-11FB-4F07-A347-14C892020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SharePoint was launched as an on-premises product in 2001 including: </a:t>
            </a:r>
          </a:p>
          <a:p>
            <a:pPr lvl="1"/>
            <a:r>
              <a:rPr lang="en-US" dirty="0"/>
              <a:t>Web arts, SharePoint feature XML, and more. Many features were written in C#, compiled to DLLs, and deployed to on-premises farms.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552992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5591DE-8203-41D1-AC28-AB7B5EB58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21" y="325288"/>
            <a:ext cx="10972800" cy="1143000"/>
          </a:xfrm>
        </p:spPr>
        <p:txBody>
          <a:bodyPr/>
          <a:lstStyle/>
          <a:p>
            <a:r>
              <a:rPr lang="it-IT" dirty="0"/>
              <a:t>SPFx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A197C9-07E3-4AE0-9DD3-21AE01F75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1" y="1382713"/>
            <a:ext cx="7705297" cy="4906962"/>
          </a:xfrm>
        </p:spPr>
        <p:txBody>
          <a:bodyPr/>
          <a:lstStyle/>
          <a:p>
            <a:r>
              <a:rPr lang="en-US" sz="2000" b="1" dirty="0"/>
              <a:t>It runs in the context of the current user </a:t>
            </a:r>
            <a:r>
              <a:rPr lang="en-US" sz="2000" dirty="0"/>
              <a:t>and connection in the browser. </a:t>
            </a:r>
          </a:p>
          <a:p>
            <a:r>
              <a:rPr lang="en-US" sz="2000" dirty="0"/>
              <a:t>There are </a:t>
            </a:r>
            <a:r>
              <a:rPr lang="en-US" sz="2000" b="1" dirty="0"/>
              <a:t>no </a:t>
            </a:r>
            <a:r>
              <a:rPr lang="en-US" sz="2000" b="1" dirty="0" err="1"/>
              <a:t>iFrames</a:t>
            </a:r>
            <a:r>
              <a:rPr lang="en-US" sz="2000" b="1" dirty="0"/>
              <a:t> </a:t>
            </a:r>
            <a:r>
              <a:rPr lang="en-US" sz="2000" dirty="0"/>
              <a:t>for the customization (JavaScript is embedded directly to the page).</a:t>
            </a:r>
          </a:p>
          <a:p>
            <a:r>
              <a:rPr lang="en-US" sz="2000" dirty="0"/>
              <a:t>The controls are rendered in the normal page </a:t>
            </a:r>
            <a:r>
              <a:rPr lang="en-US" sz="2000" b="1" dirty="0"/>
              <a:t>DOM</a:t>
            </a:r>
            <a:r>
              <a:rPr lang="en-US" sz="2000" dirty="0"/>
              <a:t>.</a:t>
            </a:r>
          </a:p>
          <a:p>
            <a:r>
              <a:rPr lang="en-US" sz="2000" dirty="0"/>
              <a:t>The controls are </a:t>
            </a:r>
            <a:r>
              <a:rPr lang="en-US" sz="2000" b="1" dirty="0"/>
              <a:t>responsive</a:t>
            </a:r>
            <a:r>
              <a:rPr lang="en-US" sz="2000" dirty="0"/>
              <a:t> and accessible by nature.</a:t>
            </a:r>
          </a:p>
          <a:p>
            <a:r>
              <a:rPr lang="en-US" sz="2000" b="1" dirty="0"/>
              <a:t>It is framework-agnostic</a:t>
            </a:r>
            <a:r>
              <a:rPr lang="en-US" sz="2000" dirty="0"/>
              <a:t>. You can use any JavaScript framework that you like: React, Handlebars, Knockout, Angular, and more.</a:t>
            </a:r>
          </a:p>
          <a:p>
            <a:r>
              <a:rPr lang="en-US" sz="2000" dirty="0"/>
              <a:t>The toolchain is based on common </a:t>
            </a:r>
            <a:r>
              <a:rPr lang="en-US" sz="2000" b="1" dirty="0"/>
              <a:t>open source client development tools </a:t>
            </a:r>
            <a:r>
              <a:rPr lang="en-US" sz="2000" dirty="0"/>
              <a:t>such as </a:t>
            </a:r>
            <a:r>
              <a:rPr lang="en-US" sz="2000" dirty="0" err="1"/>
              <a:t>npm</a:t>
            </a:r>
            <a:r>
              <a:rPr lang="en-US" sz="2000" dirty="0"/>
              <a:t>, TypeScript, Yeoman, </a:t>
            </a:r>
            <a:r>
              <a:rPr lang="en-US" sz="2000" dirty="0" err="1"/>
              <a:t>webpack</a:t>
            </a:r>
            <a:r>
              <a:rPr lang="en-US" sz="2000" dirty="0"/>
              <a:t>, and gulp.</a:t>
            </a:r>
          </a:p>
          <a:p>
            <a:r>
              <a:rPr lang="en-US" sz="2000" dirty="0" err="1"/>
              <a:t>SPFx</a:t>
            </a:r>
            <a:r>
              <a:rPr lang="en-US" sz="2000" dirty="0"/>
              <a:t> web parts can be added to </a:t>
            </a:r>
            <a:r>
              <a:rPr lang="en-US" sz="2000" b="1" dirty="0"/>
              <a:t>both classic and modern pages</a:t>
            </a:r>
            <a:r>
              <a:rPr lang="en-US" sz="2000" dirty="0"/>
              <a:t>.</a:t>
            </a:r>
            <a:endParaRPr lang="it-IT" sz="2000" dirty="0"/>
          </a:p>
        </p:txBody>
      </p:sp>
      <p:pic>
        <p:nvPicPr>
          <p:cNvPr id="4" name="Picture 2" descr="Image result for sharepoint framework">
            <a:extLst>
              <a:ext uri="{FF2B5EF4-FFF2-40B4-BE49-F238E27FC236}">
                <a16:creationId xmlns:a16="http://schemas.microsoft.com/office/drawing/2014/main" xmlns="" id="{96B87AF1-14F7-410E-95C9-DE62ED1F8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328" y="1912883"/>
            <a:ext cx="3777390" cy="335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30993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TOOLCHAIN COMPARISON</a:t>
            </a:r>
            <a:endParaRPr lang="fi-FI" dirty="0"/>
          </a:p>
        </p:txBody>
      </p:sp>
      <p:grpSp>
        <p:nvGrpSpPr>
          <p:cNvPr id="13" name="Group 12"/>
          <p:cNvGrpSpPr/>
          <p:nvPr/>
        </p:nvGrpSpPr>
        <p:grpSpPr>
          <a:xfrm>
            <a:off x="4209955" y="1821878"/>
            <a:ext cx="1380700" cy="1035969"/>
            <a:chOff x="1140359" y="2157070"/>
            <a:chExt cx="1790492" cy="1239228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140359" y="2157070"/>
              <a:ext cx="1536519" cy="962937"/>
            </a:xfrm>
            <a:prstGeom prst="rect">
              <a:avLst/>
            </a:prstGeom>
            <a:solidFill>
              <a:schemeClr val="bg2">
                <a:lumMod val="20000"/>
                <a:lumOff val="80000"/>
                <a:alpha val="7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4821" tIns="44821" rIns="44821" bIns="448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616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68">
                  <a:solidFill>
                    <a:schemeClr val="tx1">
                      <a:lumMod val="65000"/>
                      <a:lumOff val="35000"/>
                    </a:schemeClr>
                  </a:solidFill>
                  <a:ea typeface="Segoe UI" pitchFamily="34" charset="0"/>
                  <a:cs typeface="Segoe UI" pitchFamily="34" charset="0"/>
                </a:rPr>
                <a:t>IIS Express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8744" y="2496298"/>
              <a:ext cx="772107" cy="900000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186120"/>
            <a:ext cx="1711664" cy="921665"/>
          </a:xfrm>
          <a:prstGeom prst="rect">
            <a:avLst/>
          </a:prstGeom>
        </p:spPr>
      </p:pic>
      <p:pic>
        <p:nvPicPr>
          <p:cNvPr id="17" name="Picture 2" descr="https://upload.wikimedia.org/wikipedia/en/0/0d/Microsoft_.NET_Framework_v4.5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125" y="3037924"/>
            <a:ext cx="1840480" cy="45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850" y="3085511"/>
            <a:ext cx="1610669" cy="139533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8198" y="1456549"/>
            <a:ext cx="583149" cy="13105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7545" y="4891093"/>
            <a:ext cx="1885764" cy="694756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6426483" y="1153880"/>
            <a:ext cx="0" cy="486089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4" descr="https://upload.wikimedia.org/wikipedia/commons/thumb/d/db/Npm-logo.svg/320px-Npm-logo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58" y="4966951"/>
            <a:ext cx="1876165" cy="72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://cdn.gapotchenko.com/website/Content/Blog/Images/2014/05/NuGet%20Logo%20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917" y="4881507"/>
            <a:ext cx="2100689" cy="76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2488795" y="2675500"/>
            <a:ext cx="820669" cy="0"/>
          </a:xfrm>
          <a:prstGeom prst="straightConnector1">
            <a:avLst/>
          </a:prstGeom>
          <a:ln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419979" y="5299377"/>
            <a:ext cx="1085583" cy="0"/>
          </a:xfrm>
          <a:prstGeom prst="straightConnector1">
            <a:avLst/>
          </a:prstGeom>
          <a:ln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>
            <a:off x="3410471" y="1608628"/>
            <a:ext cx="416648" cy="2133744"/>
          </a:xfrm>
          <a:prstGeom prst="leftBrac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 sz="1765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9706159" y="3302545"/>
            <a:ext cx="2320326" cy="1129754"/>
            <a:chOff x="9672033" y="3490175"/>
            <a:chExt cx="2366853" cy="1152406"/>
          </a:xfrm>
        </p:grpSpPr>
        <p:sp>
          <p:nvSpPr>
            <p:cNvPr id="27" name="Rectangle 26"/>
            <p:cNvSpPr/>
            <p:nvPr/>
          </p:nvSpPr>
          <p:spPr>
            <a:xfrm>
              <a:off x="9962747" y="4117634"/>
              <a:ext cx="1706046" cy="5249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72" dirty="0">
                  <a:solidFill>
                    <a:schemeClr val="accent1"/>
                  </a:solidFill>
                  <a:sym typeface="Wingdings"/>
                </a:rPr>
                <a:t>VS Project  </a:t>
              </a:r>
            </a:p>
            <a:p>
              <a:r>
                <a:rPr lang="en-US" sz="1372" dirty="0">
                  <a:solidFill>
                    <a:schemeClr val="accent1"/>
                  </a:solidFill>
                  <a:sym typeface="Wingdings"/>
                </a:rPr>
                <a:t>New  &lt;Template&gt;</a:t>
              </a:r>
              <a:endParaRPr lang="fi-FI" sz="1372" dirty="0">
                <a:solidFill>
                  <a:schemeClr val="accent1"/>
                </a:solidFill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672033" y="3490175"/>
              <a:ext cx="2366853" cy="661259"/>
            </a:xfrm>
            <a:prstGeom prst="rect">
              <a:avLst/>
            </a:prstGeom>
          </p:spPr>
        </p:pic>
      </p:grpSp>
      <p:cxnSp>
        <p:nvCxnSpPr>
          <p:cNvPr id="34" name="Straight Arrow Connector 33"/>
          <p:cNvCxnSpPr/>
          <p:nvPr/>
        </p:nvCxnSpPr>
        <p:spPr>
          <a:xfrm>
            <a:off x="8504695" y="3935651"/>
            <a:ext cx="1085583" cy="0"/>
          </a:xfrm>
          <a:prstGeom prst="straightConnector1">
            <a:avLst/>
          </a:prstGeom>
          <a:ln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483057" y="2214903"/>
            <a:ext cx="1085583" cy="0"/>
          </a:xfrm>
          <a:prstGeom prst="straightConnector1">
            <a:avLst/>
          </a:prstGeom>
          <a:ln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956629" y="5266689"/>
            <a:ext cx="1085583" cy="0"/>
          </a:xfrm>
          <a:prstGeom prst="straightConnector1">
            <a:avLst/>
          </a:prstGeom>
          <a:ln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131099" y="4727002"/>
            <a:ext cx="1163573" cy="102300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5" dirty="0">
                <a:solidFill>
                  <a:schemeClr val="accent1"/>
                </a:solidFill>
              </a:rPr>
              <a:t>C#</a:t>
            </a:r>
            <a:endParaRPr lang="fi-FI" sz="5295" dirty="0">
              <a:solidFill>
                <a:schemeClr val="accent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950349" y="1950796"/>
            <a:ext cx="1698976" cy="66982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745" dirty="0">
                <a:solidFill>
                  <a:schemeClr val="accent1"/>
                </a:solidFill>
              </a:rPr>
              <a:t>MS Build</a:t>
            </a:r>
            <a:endParaRPr lang="fi-FI" sz="2745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9993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uRamp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Ramp" id="{E6558685-06C0-4FF4-841B-DB7CCEC6997F}" vid="{8847DFA3-29B1-4B1A-9A58-5301351ED0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EduRamp-PPT Format</Template>
  <TotalTime>2</TotalTime>
  <Words>743</Words>
  <Application>Microsoft Office PowerPoint</Application>
  <PresentationFormat>Widescreen</PresentationFormat>
  <Paragraphs>127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Constantia</vt:lpstr>
      <vt:lpstr>Segoe UI</vt:lpstr>
      <vt:lpstr>Segoe UI Light</vt:lpstr>
      <vt:lpstr>Wingdings</vt:lpstr>
      <vt:lpstr>Wingdings 2</vt:lpstr>
      <vt:lpstr>EduRamp</vt:lpstr>
      <vt:lpstr>PowerPoint Presentation</vt:lpstr>
      <vt:lpstr>PowerPoint Presentation</vt:lpstr>
      <vt:lpstr>PowerPoint Presentation</vt:lpstr>
      <vt:lpstr>Agenda</vt:lpstr>
      <vt:lpstr>SharePoint Development Models</vt:lpstr>
      <vt:lpstr>What is SPFx?</vt:lpstr>
      <vt:lpstr>Why the SharePoint Framework?</vt:lpstr>
      <vt:lpstr>SPFx principles</vt:lpstr>
      <vt:lpstr>TOOLCHAIN COMPARISON</vt:lpstr>
      <vt:lpstr>SPFx DEVELOPMENT ENVIRONMENT</vt:lpstr>
      <vt:lpstr>CREATE YOUR FIRST SPFx WEBPART</vt:lpstr>
      <vt:lpstr>SPFx PROJECT FOLDER OVERVIEW</vt:lpstr>
      <vt:lpstr>PACKAGE YOUR WEBPART FOR DEPLOY</vt:lpstr>
      <vt:lpstr>PACKAGE YOUR WEBPART FOR DEPLOY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Jayabalan, Ashok Kumar</dc:creator>
  <cp:lastModifiedBy>Jayabalan, Ashok Kumar</cp:lastModifiedBy>
  <cp:revision>1</cp:revision>
  <dcterms:created xsi:type="dcterms:W3CDTF">2019-07-20T03:15:36Z</dcterms:created>
  <dcterms:modified xsi:type="dcterms:W3CDTF">2019-07-20T03:17:50Z</dcterms:modified>
</cp:coreProperties>
</file>