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60" r:id="rId4"/>
    <p:sldId id="262" r:id="rId5"/>
    <p:sldId id="261"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s://magpi.raspberrypi.org/magpi/subscribe/"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1737" y="1038688"/>
            <a:ext cx="6269347" cy="2609385"/>
          </a:xfrm>
        </p:spPr>
        <p:txBody>
          <a:bodyPr>
            <a:normAutofit/>
          </a:bodyPr>
          <a:lstStyle/>
          <a:p>
            <a:r>
              <a:rPr lang="en-US" sz="4000" b="1" dirty="0">
                <a:latin typeface="Times New Roman" panose="02020603050405020304" pitchFamily="18" charset="0"/>
                <a:cs typeface="Times New Roman" panose="02020603050405020304" pitchFamily="18" charset="0"/>
              </a:rPr>
              <a:t>AUDIO TRANSFER USING RASPBERRY PI (REMOTELY)</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9241654" y="4689928"/>
            <a:ext cx="2138825" cy="1021498"/>
          </a:xfrm>
        </p:spPr>
        <p:txBody>
          <a:bodyPr>
            <a:normAutofit fontScale="70000" lnSpcReduction="20000"/>
          </a:bodyPr>
          <a:lstStyle/>
          <a:p>
            <a:r>
              <a:rPr lang="en-US" b="1" dirty="0">
                <a:solidFill>
                  <a:schemeClr val="tx1">
                    <a:lumMod val="85000"/>
                    <a:lumOff val="15000"/>
                  </a:schemeClr>
                </a:solidFill>
              </a:rPr>
              <a:t>ASHOK KUMAR M</a:t>
            </a:r>
          </a:p>
          <a:p>
            <a:r>
              <a:rPr lang="en-US" sz="2400" b="1" dirty="0">
                <a:solidFill>
                  <a:schemeClr val="tx1">
                    <a:lumMod val="85000"/>
                    <a:lumOff val="15000"/>
                  </a:schemeClr>
                </a:solidFill>
              </a:rPr>
              <a:t>ABISHEK K V</a:t>
            </a: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8489A195-8851-4D2F-8A86-E7C5A1728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273" y="696802"/>
            <a:ext cx="4280964" cy="4623441"/>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936187" y="530416"/>
            <a:ext cx="10058400" cy="3892168"/>
          </a:xfrm>
        </p:spPr>
        <p:txBody>
          <a:bodyPr anchor="ctr">
            <a:normAutofit/>
          </a:bodyPr>
          <a:lstStyle/>
          <a:p>
            <a:pPr lvl="0" algn="ctr"/>
            <a:br>
              <a:rPr lang="en-US" sz="3200" b="1" i="1" dirty="0">
                <a:solidFill>
                  <a:srgbClr val="FFFFFF"/>
                </a:solidFill>
              </a:rPr>
            </a:br>
            <a:br>
              <a:rPr lang="en-US" sz="3200" b="1" i="1">
                <a:solidFill>
                  <a:srgbClr val="FFFFFF"/>
                </a:solidFill>
              </a:rPr>
            </a:br>
            <a:r>
              <a:rPr lang="en-US" sz="3200" b="1" i="1">
                <a:solidFill>
                  <a:srgbClr val="FFFFFF"/>
                </a:solidFill>
              </a:rPr>
              <a:t> THANK </a:t>
            </a:r>
            <a:r>
              <a:rPr lang="en-US" sz="3200" b="1" i="1" dirty="0">
                <a:solidFill>
                  <a:srgbClr val="FFFFFF"/>
                </a:solidFill>
              </a:rPr>
              <a:t>YOU</a:t>
            </a:r>
            <a:br>
              <a:rPr lang="en-US" sz="3200" b="1" i="1" dirty="0">
                <a:solidFill>
                  <a:srgbClr val="FFFFFF"/>
                </a:solidFill>
              </a:rPr>
            </a:br>
            <a:r>
              <a:rPr lang="en-US" sz="3200" b="1" i="1" dirty="0">
                <a:solidFill>
                  <a:srgbClr val="FFFFFF"/>
                </a:solidFill>
              </a:rPr>
              <a:t>	</a:t>
            </a:r>
            <a:br>
              <a:rPr lang="en-US" sz="3200" b="1" i="1" dirty="0">
                <a:solidFill>
                  <a:srgbClr val="FFFFFF"/>
                </a:solidFill>
              </a:rPr>
            </a:br>
            <a:r>
              <a:rPr lang="en-US" sz="3200" b="1"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3985524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67636" y="4834032"/>
            <a:ext cx="11190940" cy="118968"/>
          </a:xfrm>
          <a:noFill/>
        </p:spPr>
        <p:txBody>
          <a:bodyPr anchor="ctr">
            <a:normAutofit fontScale="90000"/>
          </a:bodyPr>
          <a:lstStyle/>
          <a:p>
            <a:r>
              <a:rPr lang="en-US" sz="2400" b="1" i="1" dirty="0">
                <a:solidFill>
                  <a:schemeClr val="bg1"/>
                </a:solidFill>
                <a:cs typeface="Times New Roman" panose="02020603050405020304" pitchFamily="18" charset="0"/>
              </a:rPr>
              <a:t>WHAT IS RASPBERRY PI:</a:t>
            </a:r>
            <a:br>
              <a:rPr lang="en-US" sz="1800" b="1" i="1" dirty="0">
                <a:solidFill>
                  <a:srgbClr val="FFFFFF"/>
                </a:solidFill>
              </a:rPr>
            </a:br>
            <a:br>
              <a:rPr lang="en-US" sz="1400" b="1" i="1" dirty="0">
                <a:solidFill>
                  <a:srgbClr val="FFFFFF"/>
                </a:solidFill>
              </a:rPr>
            </a:br>
            <a:r>
              <a:rPr lang="en-US" sz="1400" b="1" i="1" dirty="0">
                <a:solidFill>
                  <a:srgbClr val="FFFFFF"/>
                </a:solidFill>
              </a:rPr>
              <a:t>	</a:t>
            </a:r>
            <a:r>
              <a:rPr lang="en-US" sz="2400" i="1" dirty="0">
                <a:solidFill>
                  <a:schemeClr val="bg1"/>
                </a:solidFill>
                <a:cs typeface="Times New Roman" panose="02020603050405020304" pitchFamily="18" charset="0"/>
              </a:rPr>
              <a:t>The Raspberry Pi is a low cost, </a:t>
            </a:r>
            <a:r>
              <a:rPr lang="en-US" sz="2400" b="1" i="1" dirty="0">
                <a:solidFill>
                  <a:schemeClr val="bg1"/>
                </a:solidFill>
                <a:cs typeface="Times New Roman" panose="02020603050405020304" pitchFamily="18" charset="0"/>
              </a:rPr>
              <a:t>credit-card sized computer</a:t>
            </a:r>
            <a:r>
              <a:rPr lang="en-US" sz="2400" i="1" dirty="0">
                <a:solidFill>
                  <a:schemeClr val="bg1"/>
                </a:solidFill>
                <a:cs typeface="Times New Roman" panose="02020603050405020304" pitchFamily="18" charset="0"/>
              </a:rPr>
              <a:t> that plugs into a computer monitor or TV, and uses a standard keyboard and mouse. It is Portable and Low cost</a:t>
            </a:r>
            <a:br>
              <a:rPr lang="en-US" sz="2400" i="1" dirty="0">
                <a:solidFill>
                  <a:schemeClr val="bg1"/>
                </a:solidFill>
                <a:cs typeface="Times New Roman" panose="02020603050405020304" pitchFamily="18" charset="0"/>
              </a:rPr>
            </a:br>
            <a:br>
              <a:rPr lang="en-US" sz="2400" i="1" dirty="0">
                <a:solidFill>
                  <a:schemeClr val="bg1"/>
                </a:solidFill>
                <a:cs typeface="Times New Roman" panose="02020603050405020304" pitchFamily="18" charset="0"/>
              </a:rPr>
            </a:br>
            <a:r>
              <a:rPr lang="en-US" sz="2400" b="1" i="1" dirty="0">
                <a:solidFill>
                  <a:schemeClr val="bg1"/>
                </a:solidFill>
                <a:cs typeface="Times New Roman" panose="02020603050405020304" pitchFamily="18" charset="0"/>
              </a:rPr>
              <a:t>SPECIFICATION:</a:t>
            </a:r>
            <a:br>
              <a:rPr lang="en-US" sz="2400" b="1" i="1" dirty="0">
                <a:solidFill>
                  <a:schemeClr val="bg1"/>
                </a:solidFill>
                <a:cs typeface="Times New Roman" panose="02020603050405020304" pitchFamily="18" charset="0"/>
              </a:rPr>
            </a:br>
            <a:r>
              <a:rPr lang="en-US" sz="2400" b="1" i="1" dirty="0">
                <a:solidFill>
                  <a:schemeClr val="bg1"/>
                </a:solidFill>
                <a:cs typeface="Times New Roman" panose="02020603050405020304" pitchFamily="18" charset="0"/>
              </a:rPr>
              <a:t>	</a:t>
            </a:r>
            <a:br>
              <a:rPr lang="en-US" sz="2400" b="1" i="1" dirty="0">
                <a:solidFill>
                  <a:schemeClr val="bg1"/>
                </a:solidFill>
                <a:cs typeface="Times New Roman" panose="02020603050405020304" pitchFamily="18" charset="0"/>
              </a:rPr>
            </a:br>
            <a:r>
              <a:rPr lang="en-US" sz="2400" b="1" i="1" dirty="0">
                <a:solidFill>
                  <a:schemeClr val="bg1"/>
                </a:solidFill>
                <a:cs typeface="Times New Roman" panose="02020603050405020304" pitchFamily="18" charset="0"/>
              </a:rPr>
              <a:t>	</a:t>
            </a:r>
            <a:r>
              <a:rPr lang="en-IN" sz="2400" i="1" dirty="0">
                <a:solidFill>
                  <a:schemeClr val="bg1"/>
                </a:solidFill>
                <a:cs typeface="Times New Roman" panose="02020603050405020304" pitchFamily="18" charset="0"/>
              </a:rPr>
              <a:t>RAM: 1GB LPDDR2 (900 MHz).</a:t>
            </a:r>
            <a:br>
              <a:rPr lang="en-IN" sz="2400" i="1" dirty="0">
                <a:solidFill>
                  <a:schemeClr val="bg1"/>
                </a:solidFill>
                <a:cs typeface="Times New Roman" panose="02020603050405020304" pitchFamily="18" charset="0"/>
              </a:rPr>
            </a:br>
            <a:br>
              <a:rPr lang="en-IN" sz="2400" i="1" dirty="0">
                <a:solidFill>
                  <a:schemeClr val="bg1"/>
                </a:solidFill>
                <a:cs typeface="Times New Roman" panose="02020603050405020304" pitchFamily="18" charset="0"/>
              </a:rPr>
            </a:br>
            <a:r>
              <a:rPr lang="en-IN" sz="2400" i="1" dirty="0">
                <a:solidFill>
                  <a:schemeClr val="bg1"/>
                </a:solidFill>
                <a:cs typeface="Times New Roman" panose="02020603050405020304" pitchFamily="18" charset="0"/>
              </a:rPr>
              <a:t>	</a:t>
            </a:r>
            <a:r>
              <a:rPr lang="pt-BR" sz="2400" i="1" dirty="0">
                <a:solidFill>
                  <a:schemeClr val="bg1"/>
                </a:solidFill>
              </a:rPr>
              <a:t>CPU: 4× ARM Cortex-A53, 1.2GHz.</a:t>
            </a:r>
            <a:br>
              <a:rPr lang="pt-BR" sz="2400" i="1" dirty="0">
                <a:solidFill>
                  <a:schemeClr val="bg1"/>
                </a:solidFill>
              </a:rPr>
            </a:br>
            <a:r>
              <a:rPr lang="pt-BR" sz="2400" i="1" dirty="0">
                <a:solidFill>
                  <a:schemeClr val="bg1"/>
                </a:solidFill>
              </a:rPr>
              <a:t>	</a:t>
            </a:r>
            <a:br>
              <a:rPr lang="pt-BR" sz="2400" i="1" dirty="0">
                <a:solidFill>
                  <a:schemeClr val="bg1"/>
                </a:solidFill>
              </a:rPr>
            </a:br>
            <a:r>
              <a:rPr lang="pt-BR" sz="2400" i="1" dirty="0">
                <a:solidFill>
                  <a:schemeClr val="bg1"/>
                </a:solidFill>
              </a:rPr>
              <a:t>	</a:t>
            </a:r>
            <a:r>
              <a:rPr lang="en-IN" sz="2400" i="1" dirty="0">
                <a:solidFill>
                  <a:schemeClr val="bg1"/>
                </a:solidFill>
              </a:rPr>
              <a:t>Ports: HDMI, 3.5mm analogue audio-video jack, 4× USB 2.0, Ethernet, Camera Serial Interface (CSI), Display Serial Interface (DSI)</a:t>
            </a:r>
            <a:br>
              <a:rPr lang="en-IN" dirty="0"/>
            </a:br>
            <a:br>
              <a:rPr lang="en-IN" u="sng" dirty="0">
                <a:hlinkClick r:id="rId2"/>
              </a:rPr>
            </a:br>
            <a:br>
              <a:rPr lang="pt-BR" dirty="0"/>
            </a:br>
            <a:br>
              <a:rPr lang="pt-BR" sz="2000" dirty="0"/>
            </a:br>
            <a:br>
              <a:rPr lang="en-IN" sz="2000" dirty="0">
                <a:latin typeface="Times New Roman" panose="02020603050405020304" pitchFamily="18" charset="0"/>
                <a:cs typeface="Times New Roman" panose="02020603050405020304" pitchFamily="18" charset="0"/>
              </a:rPr>
            </a:br>
            <a:br>
              <a:rPr lang="en-IN" sz="2400" dirty="0"/>
            </a:br>
            <a:br>
              <a:rPr lang="en-US" sz="2400" b="1" dirty="0">
                <a:solidFill>
                  <a:schemeClr val="bg1"/>
                </a:solidFill>
                <a:latin typeface="Times New Roman" panose="02020603050405020304" pitchFamily="18" charset="0"/>
                <a:cs typeface="Times New Roman" panose="02020603050405020304" pitchFamily="18" charset="0"/>
              </a:rPr>
            </a:br>
            <a:br>
              <a:rPr lang="en-US" sz="2400" b="1" dirty="0">
                <a:solidFill>
                  <a:schemeClr val="bg1"/>
                </a:solidFill>
                <a:latin typeface="Times New Roman" panose="02020603050405020304" pitchFamily="18" charset="0"/>
                <a:cs typeface="Times New Roman" panose="02020603050405020304" pitchFamily="18" charset="0"/>
              </a:rPr>
            </a:br>
            <a:r>
              <a:rPr lang="en-US" sz="2400" b="1" dirty="0">
                <a:solidFill>
                  <a:schemeClr val="bg1"/>
                </a:solidFill>
                <a:latin typeface="Times New Roman" panose="02020603050405020304" pitchFamily="18" charset="0"/>
                <a:cs typeface="Times New Roman" panose="02020603050405020304" pitchFamily="18" charset="0"/>
              </a:rPr>
              <a:t>	</a:t>
            </a:r>
            <a:br>
              <a:rPr lang="en-US" sz="2400" dirty="0">
                <a:solidFill>
                  <a:schemeClr val="bg1"/>
                </a:solidFill>
                <a:latin typeface="Times New Roman" panose="02020603050405020304" pitchFamily="18" charset="0"/>
                <a:cs typeface="Times New Roman" panose="02020603050405020304" pitchFamily="18" charset="0"/>
              </a:rPr>
            </a:br>
            <a:br>
              <a:rPr lang="en-US" sz="2400" dirty="0">
                <a:solidFill>
                  <a:schemeClr val="bg1"/>
                </a:solidFill>
                <a:latin typeface="Times New Roman" panose="02020603050405020304" pitchFamily="18" charset="0"/>
                <a:cs typeface="Times New Roman" panose="02020603050405020304" pitchFamily="18" charset="0"/>
              </a:rPr>
            </a:br>
            <a:r>
              <a:rPr lang="en-US" sz="2400" dirty="0">
                <a:solidFill>
                  <a:schemeClr val="bg1"/>
                </a:solidFill>
                <a:latin typeface="Times New Roman" panose="02020603050405020304" pitchFamily="18" charset="0"/>
                <a:cs typeface="Times New Roman" panose="02020603050405020304" pitchFamily="18" charset="0"/>
              </a:rPr>
              <a:t>	</a:t>
            </a:r>
            <a:br>
              <a:rPr lang="en-US" sz="1400" b="1" dirty="0">
                <a:solidFill>
                  <a:schemeClr val="bg1"/>
                </a:solidFill>
              </a:rPr>
            </a:br>
            <a:br>
              <a:rPr lang="en-US" sz="1400" b="1" dirty="0">
                <a:solidFill>
                  <a:srgbClr val="FFFFFF"/>
                </a:solidFill>
              </a:rPr>
            </a:br>
            <a:r>
              <a:rPr lang="en-US" sz="1400" b="1" dirty="0">
                <a:solidFill>
                  <a:srgbClr val="FFFFFF"/>
                </a:solidFill>
              </a:rPr>
              <a:t>	</a:t>
            </a:r>
            <a:br>
              <a:rPr lang="en-US" sz="1400" b="1" dirty="0">
                <a:solidFill>
                  <a:srgbClr val="FFFFFF"/>
                </a:solidFill>
              </a:rPr>
            </a:br>
            <a:br>
              <a:rPr lang="en-US" sz="1400" b="1" dirty="0">
                <a:solidFill>
                  <a:srgbClr val="FFFFFF"/>
                </a:solidFill>
              </a:rPr>
            </a:br>
            <a:br>
              <a:rPr lang="en-US" sz="1400" b="1" dirty="0">
                <a:solidFill>
                  <a:srgbClr val="FFFFFF"/>
                </a:solidFill>
              </a:rPr>
            </a:br>
            <a:endParaRPr lang="en-US" sz="1400" b="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066783" y="5334000"/>
            <a:ext cx="10058400" cy="1143000"/>
          </a:xfrm>
        </p:spPr>
        <p:txBody>
          <a:bodyPr>
            <a:normAutofit/>
          </a:bodyPr>
          <a:lstStyle/>
          <a:p>
            <a:endParaRPr lang="en-US" dirty="0">
              <a:solidFill>
                <a:srgbClr val="FFFFFF"/>
              </a:solidFill>
            </a:endParaRPr>
          </a:p>
        </p:txBody>
      </p:sp>
      <p:pic>
        <p:nvPicPr>
          <p:cNvPr id="9" name="Picture 8">
            <a:extLst>
              <a:ext uri="{FF2B5EF4-FFF2-40B4-BE49-F238E27FC236}">
                <a16:creationId xmlns:a16="http://schemas.microsoft.com/office/drawing/2014/main" id="{84D09383-D57A-4F2A-9FBE-8D03506720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4326" y="4619625"/>
            <a:ext cx="3643313" cy="2428875"/>
          </a:xfrm>
          <a:prstGeom prst="rect">
            <a:avLst/>
          </a:prstGeom>
        </p:spPr>
      </p:pic>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66783" y="571072"/>
            <a:ext cx="10058400" cy="3892168"/>
          </a:xfrm>
        </p:spPr>
        <p:txBody>
          <a:bodyPr anchor="ctr">
            <a:normAutofit fontScale="90000"/>
          </a:bodyPr>
          <a:lstStyle/>
          <a:p>
            <a:pPr marL="342900" lvl="0" indent="-342900">
              <a:buFont typeface="Arial" panose="020B0604020202020204" pitchFamily="34" charset="0"/>
              <a:buChar char="•"/>
            </a:pPr>
            <a:r>
              <a:rPr lang="en-US" sz="2200" b="1" i="1" dirty="0">
                <a:solidFill>
                  <a:srgbClr val="FFFFFF"/>
                </a:solidFill>
              </a:rPr>
              <a:t>AUDIO TRANSFER USING RASPBERRRY PI:</a:t>
            </a:r>
            <a:br>
              <a:rPr lang="en-US" sz="2200" b="1" i="1" dirty="0">
                <a:solidFill>
                  <a:srgbClr val="FFFFFF"/>
                </a:solidFill>
              </a:rPr>
            </a:br>
            <a:r>
              <a:rPr lang="en-US" sz="2200" b="1" i="1" dirty="0">
                <a:solidFill>
                  <a:srgbClr val="FFFFFF"/>
                </a:solidFill>
              </a:rPr>
              <a:t>	</a:t>
            </a:r>
            <a:br>
              <a:rPr lang="en-US" sz="2200" b="1" i="1" dirty="0">
                <a:solidFill>
                  <a:srgbClr val="FFFFFF"/>
                </a:solidFill>
              </a:rPr>
            </a:br>
            <a:r>
              <a:rPr lang="en-US" sz="2200" b="1" i="1" dirty="0">
                <a:solidFill>
                  <a:srgbClr val="FFFFFF"/>
                </a:solidFill>
              </a:rPr>
              <a:t>	</a:t>
            </a:r>
            <a:r>
              <a:rPr lang="en-US" sz="2200" i="1" dirty="0">
                <a:solidFill>
                  <a:srgbClr val="FFFFFF"/>
                </a:solidFill>
              </a:rPr>
              <a:t>Raspberry is based on Python language</a:t>
            </a:r>
            <a:br>
              <a:rPr lang="en-US" sz="2200" i="1" dirty="0">
                <a:solidFill>
                  <a:srgbClr val="FFFFFF"/>
                </a:solidFill>
              </a:rPr>
            </a:br>
            <a:r>
              <a:rPr lang="en-US" sz="2200" i="1" dirty="0">
                <a:solidFill>
                  <a:srgbClr val="FFFFFF"/>
                </a:solidFill>
              </a:rPr>
              <a:t>	</a:t>
            </a:r>
            <a:br>
              <a:rPr lang="en-US" sz="2200" i="1" dirty="0">
                <a:solidFill>
                  <a:srgbClr val="FFFFFF"/>
                </a:solidFill>
              </a:rPr>
            </a:br>
            <a:r>
              <a:rPr lang="en-US" sz="2200" i="1" dirty="0">
                <a:solidFill>
                  <a:srgbClr val="FFFFFF"/>
                </a:solidFill>
              </a:rPr>
              <a:t>	Connect your mic with it</a:t>
            </a:r>
            <a:br>
              <a:rPr lang="en-US" sz="2200" i="1" dirty="0">
                <a:solidFill>
                  <a:srgbClr val="FFFFFF"/>
                </a:solidFill>
              </a:rPr>
            </a:br>
            <a:br>
              <a:rPr lang="en-US" sz="2200" i="1" dirty="0">
                <a:solidFill>
                  <a:srgbClr val="FFFFFF"/>
                </a:solidFill>
              </a:rPr>
            </a:br>
            <a:r>
              <a:rPr lang="en-US" sz="2200" i="1" dirty="0">
                <a:solidFill>
                  <a:srgbClr val="FFFFFF"/>
                </a:solidFill>
              </a:rPr>
              <a:t>	Import Dropbox where we store our audio file</a:t>
            </a:r>
            <a:br>
              <a:rPr lang="en-US" sz="2200" i="1" dirty="0">
                <a:solidFill>
                  <a:srgbClr val="FFFFFF"/>
                </a:solidFill>
              </a:rPr>
            </a:br>
            <a:br>
              <a:rPr lang="en-US" sz="2200" i="1" dirty="0">
                <a:solidFill>
                  <a:srgbClr val="FFFFFF"/>
                </a:solidFill>
              </a:rPr>
            </a:br>
            <a:r>
              <a:rPr lang="en-US" sz="2200" i="1" dirty="0">
                <a:solidFill>
                  <a:srgbClr val="FFFFFF"/>
                </a:solidFill>
              </a:rPr>
              <a:t>	Use HTML and PHP to access Remotely</a:t>
            </a:r>
            <a:br>
              <a:rPr lang="en-US" sz="2200" b="1" i="1" dirty="0">
                <a:solidFill>
                  <a:srgbClr val="FFFFFF"/>
                </a:solidFill>
              </a:rPr>
            </a:br>
            <a:br>
              <a:rPr lang="en-US" sz="2200" b="1" i="1" dirty="0">
                <a:solidFill>
                  <a:srgbClr val="FFFFFF"/>
                </a:solidFill>
              </a:rPr>
            </a:br>
            <a:r>
              <a:rPr lang="en-US" sz="2200" b="1" i="1" dirty="0">
                <a:solidFill>
                  <a:srgbClr val="FFFFFF"/>
                </a:solidFill>
              </a:rPr>
              <a:t>	</a:t>
            </a:r>
            <a:r>
              <a:rPr lang="en-US" sz="2200" i="1" dirty="0">
                <a:solidFill>
                  <a:srgbClr val="FFFFFF"/>
                </a:solidFill>
              </a:rPr>
              <a:t>Create Database for storing the audio on/off  state.</a:t>
            </a:r>
            <a:br>
              <a:rPr lang="en-US" sz="2200" i="1" dirty="0">
                <a:solidFill>
                  <a:srgbClr val="FFFFFF"/>
                </a:solidFill>
              </a:rPr>
            </a:br>
            <a:br>
              <a:rPr lang="en-US" sz="2200" i="1" dirty="0">
                <a:solidFill>
                  <a:srgbClr val="FFFFFF"/>
                </a:solidFill>
              </a:rPr>
            </a:br>
            <a:r>
              <a:rPr lang="en-US" sz="2200" i="1" dirty="0">
                <a:solidFill>
                  <a:srgbClr val="FFFFFF"/>
                </a:solidFill>
              </a:rPr>
              <a:t>	Fetch these state in Python code.</a:t>
            </a:r>
            <a:endParaRPr lang="en-US" sz="2200" b="1"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pic>
        <p:nvPicPr>
          <p:cNvPr id="7" name="Picture 6">
            <a:extLst>
              <a:ext uri="{FF2B5EF4-FFF2-40B4-BE49-F238E27FC236}">
                <a16:creationId xmlns:a16="http://schemas.microsoft.com/office/drawing/2014/main" id="{66DB82B6-0CC1-4EF1-B5C0-3973FC434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8508" y="4637011"/>
            <a:ext cx="5314950" cy="2207479"/>
          </a:xfrm>
          <a:prstGeom prst="rect">
            <a:avLst/>
          </a:prstGeom>
        </p:spPr>
      </p:pic>
    </p:spTree>
    <p:extLst>
      <p:ext uri="{BB962C8B-B14F-4D97-AF65-F5344CB8AC3E}">
        <p14:creationId xmlns:p14="http://schemas.microsoft.com/office/powerpoint/2010/main" val="2284281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lvl="0"/>
            <a:r>
              <a:rPr lang="en-US" sz="2200" b="1" i="1" dirty="0">
                <a:solidFill>
                  <a:srgbClr val="FFFFFF"/>
                </a:solidFill>
              </a:rPr>
              <a:t>DROPBOX:</a:t>
            </a:r>
            <a:br>
              <a:rPr lang="en-US" sz="2200" b="1" i="1" dirty="0">
                <a:solidFill>
                  <a:srgbClr val="FFFFFF"/>
                </a:solidFill>
              </a:rPr>
            </a:br>
            <a:r>
              <a:rPr lang="en-US" sz="2200" b="1" i="1" dirty="0">
                <a:solidFill>
                  <a:srgbClr val="FFFFFF"/>
                </a:solidFill>
              </a:rPr>
              <a:t>	</a:t>
            </a:r>
            <a:br>
              <a:rPr lang="en-US" sz="2200" b="1" i="1" dirty="0">
                <a:solidFill>
                  <a:srgbClr val="FFFFFF"/>
                </a:solidFill>
              </a:rPr>
            </a:br>
            <a:r>
              <a:rPr lang="en-US" sz="2200" b="1" i="1" dirty="0">
                <a:solidFill>
                  <a:srgbClr val="FFFFFF"/>
                </a:solidFill>
              </a:rPr>
              <a:t>	</a:t>
            </a:r>
            <a:r>
              <a:rPr lang="en-US" sz="2200" i="1" dirty="0">
                <a:solidFill>
                  <a:srgbClr val="FFFFFF"/>
                </a:solidFill>
              </a:rPr>
              <a:t>It is a free </a:t>
            </a:r>
            <a:r>
              <a:rPr lang="en-US" sz="2200" i="1" dirty="0" err="1">
                <a:solidFill>
                  <a:srgbClr val="FFFFFF"/>
                </a:solidFill>
              </a:rPr>
              <a:t>datastorage</a:t>
            </a:r>
            <a:r>
              <a:rPr lang="en-US" sz="2200" i="1" dirty="0">
                <a:solidFill>
                  <a:srgbClr val="FFFFFF"/>
                </a:solidFill>
              </a:rPr>
              <a:t> where we can access through mail and store data ( In our case we store audio) </a:t>
            </a:r>
            <a:br>
              <a:rPr lang="en-US" sz="2200" i="1" dirty="0">
                <a:solidFill>
                  <a:srgbClr val="FFFFFF"/>
                </a:solidFill>
              </a:rPr>
            </a:br>
            <a:br>
              <a:rPr lang="en-US" sz="2200" i="1" dirty="0">
                <a:solidFill>
                  <a:srgbClr val="FFFFFF"/>
                </a:solidFill>
              </a:rPr>
            </a:br>
            <a:r>
              <a:rPr lang="en-US" sz="2200" i="1" dirty="0">
                <a:solidFill>
                  <a:srgbClr val="FFFFFF"/>
                </a:solidFill>
              </a:rPr>
              <a:t>	Now create a API  </a:t>
            </a:r>
            <a:r>
              <a:rPr lang="en-US" sz="2200" b="1" i="1" dirty="0">
                <a:solidFill>
                  <a:srgbClr val="FFFFFF"/>
                </a:solidFill>
              </a:rPr>
              <a:t>(</a:t>
            </a:r>
            <a:r>
              <a:rPr lang="en-US" sz="2200" i="1" dirty="0">
                <a:solidFill>
                  <a:schemeClr val="bg1"/>
                </a:solidFill>
              </a:rPr>
              <a:t>which is a software intermediary that allows two applications to talk to each other.</a:t>
            </a:r>
            <a:r>
              <a:rPr lang="en-US" sz="2200" b="1" i="1" dirty="0">
                <a:solidFill>
                  <a:schemeClr val="bg1"/>
                </a:solidFill>
              </a:rPr>
              <a:t>) </a:t>
            </a:r>
            <a:br>
              <a:rPr lang="en-US" sz="2200" b="1" i="1" dirty="0">
                <a:solidFill>
                  <a:schemeClr val="bg1"/>
                </a:solidFill>
              </a:rPr>
            </a:br>
            <a:r>
              <a:rPr lang="en-US" sz="2200" b="1" i="1" dirty="0">
                <a:solidFill>
                  <a:schemeClr val="bg1"/>
                </a:solidFill>
              </a:rPr>
              <a:t>	</a:t>
            </a:r>
            <a:br>
              <a:rPr lang="en-US" sz="2200" b="1" i="1" dirty="0">
                <a:solidFill>
                  <a:schemeClr val="bg1"/>
                </a:solidFill>
              </a:rPr>
            </a:br>
            <a:r>
              <a:rPr lang="en-US" sz="2200" b="1" i="1" dirty="0">
                <a:solidFill>
                  <a:schemeClr val="bg1"/>
                </a:solidFill>
              </a:rPr>
              <a:t>	</a:t>
            </a:r>
            <a:r>
              <a:rPr lang="en-US" sz="2200" i="1" dirty="0">
                <a:solidFill>
                  <a:schemeClr val="bg1"/>
                </a:solidFill>
              </a:rPr>
              <a:t>Create a folder to keep things organized.</a:t>
            </a:r>
            <a:br>
              <a:rPr lang="en-US" sz="2200" i="1" dirty="0">
                <a:solidFill>
                  <a:schemeClr val="bg1"/>
                </a:solidFill>
              </a:rPr>
            </a:br>
            <a:r>
              <a:rPr lang="en-US" sz="2200" i="1" dirty="0">
                <a:solidFill>
                  <a:schemeClr val="bg1"/>
                </a:solidFill>
              </a:rPr>
              <a:t>	</a:t>
            </a:r>
            <a:br>
              <a:rPr lang="en-US" sz="2200" i="1" dirty="0">
                <a:solidFill>
                  <a:schemeClr val="bg1"/>
                </a:solidFill>
              </a:rPr>
            </a:br>
            <a:r>
              <a:rPr lang="en-US" sz="2200" i="1" dirty="0">
                <a:solidFill>
                  <a:schemeClr val="bg1"/>
                </a:solidFill>
              </a:rPr>
              <a:t>	Now copy the </a:t>
            </a:r>
            <a:r>
              <a:rPr lang="en-US" sz="2200" b="1" i="1" dirty="0">
                <a:solidFill>
                  <a:schemeClr val="bg1"/>
                </a:solidFill>
              </a:rPr>
              <a:t>API</a:t>
            </a:r>
            <a:r>
              <a:rPr lang="en-US" sz="2200" i="1" dirty="0">
                <a:solidFill>
                  <a:schemeClr val="bg1"/>
                </a:solidFill>
              </a:rPr>
              <a:t> key and Folder path and paste it in the Python code for connecting Dropbox and Raspberry pi</a:t>
            </a:r>
            <a:br>
              <a:rPr lang="en-US" sz="2200" i="1" dirty="0">
                <a:solidFill>
                  <a:schemeClr val="bg1"/>
                </a:solidFill>
              </a:rPr>
            </a:br>
            <a:br>
              <a:rPr lang="en-US" sz="2200" i="1" dirty="0">
                <a:solidFill>
                  <a:schemeClr val="bg1"/>
                </a:solidFill>
              </a:rPr>
            </a:br>
            <a:r>
              <a:rPr lang="en-US" sz="2200" i="1" dirty="0">
                <a:solidFill>
                  <a:schemeClr val="bg1"/>
                </a:solidFill>
              </a:rPr>
              <a:t>	Your audio files are ready to go to Dropbox.</a:t>
            </a:r>
            <a:br>
              <a:rPr lang="en-US" sz="4800" i="1" dirty="0">
                <a:solidFill>
                  <a:srgbClr val="FFFFFF"/>
                </a:solidFill>
              </a:rPr>
            </a:br>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pic>
        <p:nvPicPr>
          <p:cNvPr id="5" name="Picture 4">
            <a:extLst>
              <a:ext uri="{FF2B5EF4-FFF2-40B4-BE49-F238E27FC236}">
                <a16:creationId xmlns:a16="http://schemas.microsoft.com/office/drawing/2014/main" id="{8B10C87D-5FA2-443C-9B27-CB29A3EF0C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9604" y="4570540"/>
            <a:ext cx="2438400" cy="2438400"/>
          </a:xfrm>
          <a:prstGeom prst="rect">
            <a:avLst/>
          </a:prstGeom>
        </p:spPr>
      </p:pic>
      <p:pic>
        <p:nvPicPr>
          <p:cNvPr id="7" name="Picture 6">
            <a:extLst>
              <a:ext uri="{FF2B5EF4-FFF2-40B4-BE49-F238E27FC236}">
                <a16:creationId xmlns:a16="http://schemas.microsoft.com/office/drawing/2014/main" id="{6080FF58-260E-4F37-8DC7-105A1FE872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3649" y="4939910"/>
            <a:ext cx="2574907" cy="1931180"/>
          </a:xfrm>
          <a:prstGeom prst="rect">
            <a:avLst/>
          </a:prstGeom>
        </p:spPr>
      </p:pic>
      <p:pic>
        <p:nvPicPr>
          <p:cNvPr id="15" name="Picture 14">
            <a:extLst>
              <a:ext uri="{FF2B5EF4-FFF2-40B4-BE49-F238E27FC236}">
                <a16:creationId xmlns:a16="http://schemas.microsoft.com/office/drawing/2014/main" id="{CA905DA4-FDAC-4255-8568-88D95C7FE0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4229" y="4285002"/>
            <a:ext cx="3269222" cy="3267176"/>
          </a:xfrm>
          <a:prstGeom prst="rect">
            <a:avLst/>
          </a:prstGeom>
        </p:spPr>
      </p:pic>
    </p:spTree>
    <p:extLst>
      <p:ext uri="{BB962C8B-B14F-4D97-AF65-F5344CB8AC3E}">
        <p14:creationId xmlns:p14="http://schemas.microsoft.com/office/powerpoint/2010/main" val="397722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63830" y="320802"/>
            <a:ext cx="10058400" cy="3892168"/>
          </a:xfrm>
        </p:spPr>
        <p:txBody>
          <a:bodyPr anchor="ctr">
            <a:normAutofit/>
          </a:bodyPr>
          <a:lstStyle/>
          <a:p>
            <a:pPr marL="342900" lvl="0" indent="-342900">
              <a:buFont typeface="Arial" panose="020B0604020202020204" pitchFamily="34" charset="0"/>
              <a:buChar char="•"/>
            </a:pPr>
            <a:r>
              <a:rPr lang="en-US" sz="2200" b="1" i="1" dirty="0">
                <a:solidFill>
                  <a:srgbClr val="FFFFFF"/>
                </a:solidFill>
              </a:rPr>
              <a:t>HTML AND PHP:</a:t>
            </a:r>
            <a:br>
              <a:rPr lang="en-US" sz="2200" b="1" i="1" dirty="0">
                <a:solidFill>
                  <a:srgbClr val="FFFFFF"/>
                </a:solidFill>
              </a:rPr>
            </a:br>
            <a:br>
              <a:rPr lang="en-US" sz="2200" b="1" i="1" dirty="0">
                <a:solidFill>
                  <a:srgbClr val="FFFFFF"/>
                </a:solidFill>
              </a:rPr>
            </a:br>
            <a:r>
              <a:rPr lang="en-US" sz="2200" b="1" i="1" dirty="0">
                <a:solidFill>
                  <a:srgbClr val="FFFFFF"/>
                </a:solidFill>
              </a:rPr>
              <a:t>	</a:t>
            </a:r>
            <a:r>
              <a:rPr lang="en-US" sz="2200" i="1" dirty="0">
                <a:solidFill>
                  <a:srgbClr val="FFFFFF"/>
                </a:solidFill>
              </a:rPr>
              <a:t>For Remote access we need to include html ,</a:t>
            </a:r>
            <a:br>
              <a:rPr lang="en-US" sz="2200" i="1" dirty="0">
                <a:solidFill>
                  <a:srgbClr val="FFFFFF"/>
                </a:solidFill>
              </a:rPr>
            </a:br>
            <a:r>
              <a:rPr lang="en-US" sz="2200" i="1" dirty="0">
                <a:solidFill>
                  <a:srgbClr val="FFFFFF"/>
                </a:solidFill>
              </a:rPr>
              <a:t> php and </a:t>
            </a:r>
            <a:r>
              <a:rPr lang="en-US" sz="2200" i="1" dirty="0" err="1">
                <a:solidFill>
                  <a:srgbClr val="FFFFFF"/>
                </a:solidFill>
              </a:rPr>
              <a:t>mysql</a:t>
            </a:r>
            <a:br>
              <a:rPr lang="en-US" sz="2200" i="1" dirty="0">
                <a:solidFill>
                  <a:srgbClr val="FFFFFF"/>
                </a:solidFill>
              </a:rPr>
            </a:br>
            <a:br>
              <a:rPr lang="en-US" sz="2200" i="1" dirty="0">
                <a:solidFill>
                  <a:srgbClr val="FFFFFF"/>
                </a:solidFill>
              </a:rPr>
            </a:br>
            <a:r>
              <a:rPr lang="en-US" sz="2200" i="1" dirty="0">
                <a:solidFill>
                  <a:srgbClr val="FFFFFF"/>
                </a:solidFill>
              </a:rPr>
              <a:t>	HTML to get the on/off command from the user</a:t>
            </a:r>
            <a:br>
              <a:rPr lang="en-US" sz="2200" i="1" dirty="0">
                <a:solidFill>
                  <a:srgbClr val="FFFFFF"/>
                </a:solidFill>
              </a:rPr>
            </a:br>
            <a:br>
              <a:rPr lang="en-US" sz="2200" i="1" dirty="0">
                <a:solidFill>
                  <a:srgbClr val="FFFFFF"/>
                </a:solidFill>
              </a:rPr>
            </a:br>
            <a:r>
              <a:rPr lang="en-US" sz="2200" i="1" dirty="0">
                <a:solidFill>
                  <a:srgbClr val="FFFFFF"/>
                </a:solidFill>
              </a:rPr>
              <a:t>	PHP to receive command from HTML and to store </a:t>
            </a:r>
            <a:br>
              <a:rPr lang="en-US" sz="2200" i="1" dirty="0">
                <a:solidFill>
                  <a:srgbClr val="FFFFFF"/>
                </a:solidFill>
              </a:rPr>
            </a:br>
            <a:r>
              <a:rPr lang="en-US" sz="2200" i="1" dirty="0">
                <a:solidFill>
                  <a:srgbClr val="FFFFFF"/>
                </a:solidFill>
              </a:rPr>
              <a:t>it in Database </a:t>
            </a:r>
            <a:br>
              <a:rPr lang="en-US" sz="2200" i="1" dirty="0">
                <a:solidFill>
                  <a:srgbClr val="FFFFFF"/>
                </a:solidFill>
              </a:rPr>
            </a:br>
            <a:br>
              <a:rPr lang="en-US" sz="2200" i="1" dirty="0">
                <a:solidFill>
                  <a:srgbClr val="FFFFFF"/>
                </a:solidFill>
              </a:rPr>
            </a:br>
            <a:r>
              <a:rPr lang="en-US" sz="2200" i="1" dirty="0">
                <a:solidFill>
                  <a:srgbClr val="FFFFFF"/>
                </a:solidFill>
              </a:rPr>
              <a:t>	Then fetch the last status from the database and </a:t>
            </a:r>
            <a:br>
              <a:rPr lang="en-US" sz="2200" i="1" dirty="0">
                <a:solidFill>
                  <a:srgbClr val="FFFFFF"/>
                </a:solidFill>
              </a:rPr>
            </a:br>
            <a:r>
              <a:rPr lang="en-US" sz="2200" i="1" dirty="0">
                <a:solidFill>
                  <a:srgbClr val="FFFFFF"/>
                </a:solidFill>
              </a:rPr>
              <a:t>sends to python code ( Raspberry pi)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pic>
        <p:nvPicPr>
          <p:cNvPr id="5" name="Picture 4">
            <a:extLst>
              <a:ext uri="{FF2B5EF4-FFF2-40B4-BE49-F238E27FC236}">
                <a16:creationId xmlns:a16="http://schemas.microsoft.com/office/drawing/2014/main" id="{F169C945-573C-44BD-8705-E2AF1DD7C8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7615" y="1153688"/>
            <a:ext cx="3109229" cy="2286198"/>
          </a:xfrm>
          <a:prstGeom prst="rect">
            <a:avLst/>
          </a:prstGeom>
        </p:spPr>
      </p:pic>
      <p:pic>
        <p:nvPicPr>
          <p:cNvPr id="9" name="Picture 8">
            <a:extLst>
              <a:ext uri="{FF2B5EF4-FFF2-40B4-BE49-F238E27FC236}">
                <a16:creationId xmlns:a16="http://schemas.microsoft.com/office/drawing/2014/main" id="{BC556DF9-169A-41B5-A53A-8372766115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583" y="4953000"/>
            <a:ext cx="4876800" cy="2171700"/>
          </a:xfrm>
          <a:prstGeom prst="rect">
            <a:avLst/>
          </a:prstGeom>
        </p:spPr>
      </p:pic>
    </p:spTree>
    <p:extLst>
      <p:ext uri="{BB962C8B-B14F-4D97-AF65-F5344CB8AC3E}">
        <p14:creationId xmlns:p14="http://schemas.microsoft.com/office/powerpoint/2010/main" val="3779013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63830" y="320802"/>
            <a:ext cx="10058400" cy="3892168"/>
          </a:xfrm>
        </p:spPr>
        <p:txBody>
          <a:bodyPr anchor="ctr">
            <a:normAutofit/>
          </a:bodyPr>
          <a:lstStyle/>
          <a:p>
            <a:pPr marL="342900" lvl="0" indent="-342900">
              <a:buFont typeface="Arial" panose="020B0604020202020204" pitchFamily="34" charset="0"/>
              <a:buChar char="•"/>
            </a:pPr>
            <a:r>
              <a:rPr lang="en-US" sz="2200" b="1" i="1" dirty="0">
                <a:solidFill>
                  <a:srgbClr val="FFFFFF"/>
                </a:solidFill>
              </a:rPr>
              <a:t>MYSQL DATABASE:</a:t>
            </a:r>
            <a:br>
              <a:rPr lang="en-US" sz="2200" b="1" i="1" dirty="0">
                <a:solidFill>
                  <a:srgbClr val="FFFFFF"/>
                </a:solidFill>
              </a:rPr>
            </a:br>
            <a:br>
              <a:rPr lang="en-US" sz="2200" b="1" i="1" dirty="0">
                <a:solidFill>
                  <a:srgbClr val="FFFFFF"/>
                </a:solidFill>
              </a:rPr>
            </a:br>
            <a:r>
              <a:rPr lang="en-US" sz="2200" b="1" i="1" dirty="0">
                <a:solidFill>
                  <a:srgbClr val="FFFFFF"/>
                </a:solidFill>
              </a:rPr>
              <a:t>	</a:t>
            </a:r>
            <a:r>
              <a:rPr lang="en-US" sz="2200" i="1" dirty="0">
                <a:solidFill>
                  <a:srgbClr val="FFFFFF"/>
                </a:solidFill>
              </a:rPr>
              <a:t>Create a Database and table </a:t>
            </a:r>
            <a:br>
              <a:rPr lang="en-US" sz="2200" i="1" dirty="0">
                <a:solidFill>
                  <a:srgbClr val="FFFFFF"/>
                </a:solidFill>
              </a:rPr>
            </a:br>
            <a:r>
              <a:rPr lang="en-US" sz="2200" i="1" dirty="0">
                <a:solidFill>
                  <a:srgbClr val="FFFFFF"/>
                </a:solidFill>
              </a:rPr>
              <a:t>	</a:t>
            </a:r>
            <a:br>
              <a:rPr lang="en-US" sz="2200" i="1" dirty="0">
                <a:solidFill>
                  <a:srgbClr val="FFFFFF"/>
                </a:solidFill>
              </a:rPr>
            </a:br>
            <a:r>
              <a:rPr lang="en-US" sz="2200" i="1" dirty="0">
                <a:solidFill>
                  <a:srgbClr val="FFFFFF"/>
                </a:solidFill>
              </a:rPr>
              <a:t>	Store the on/off status in the Database</a:t>
            </a:r>
            <a:br>
              <a:rPr lang="en-US" sz="2200" i="1" dirty="0">
                <a:solidFill>
                  <a:srgbClr val="FFFFFF"/>
                </a:solidFill>
              </a:rPr>
            </a:br>
            <a:br>
              <a:rPr lang="en-US" sz="2200" i="1" dirty="0">
                <a:solidFill>
                  <a:srgbClr val="FFFFFF"/>
                </a:solidFill>
              </a:rPr>
            </a:br>
            <a:r>
              <a:rPr lang="en-US" sz="2200" i="1" dirty="0">
                <a:solidFill>
                  <a:srgbClr val="FFFFFF"/>
                </a:solidFill>
              </a:rPr>
              <a:t>	Sort in descending order by which to fetch the </a:t>
            </a:r>
            <a:br>
              <a:rPr lang="en-US" sz="2200" i="1" dirty="0">
                <a:solidFill>
                  <a:srgbClr val="FFFFFF"/>
                </a:solidFill>
              </a:rPr>
            </a:br>
            <a:r>
              <a:rPr lang="en-US" sz="2200" i="1" dirty="0">
                <a:solidFill>
                  <a:srgbClr val="FFFFFF"/>
                </a:solidFill>
              </a:rPr>
              <a:t>latest state </a:t>
            </a:r>
            <a:br>
              <a:rPr lang="en-US" sz="2200" i="1" dirty="0">
                <a:solidFill>
                  <a:srgbClr val="FFFFFF"/>
                </a:solidFill>
              </a:rPr>
            </a:br>
            <a:br>
              <a:rPr lang="en-US" sz="2200" i="1" dirty="0">
                <a:solidFill>
                  <a:srgbClr val="FFFFFF"/>
                </a:solidFill>
              </a:rPr>
            </a:br>
            <a:r>
              <a:rPr lang="en-US" sz="2200" i="1" dirty="0">
                <a:solidFill>
                  <a:srgbClr val="FFFFFF"/>
                </a:solidFill>
              </a:rPr>
              <a:t>	And we can store n number of data </a:t>
            </a:r>
            <a:br>
              <a:rPr lang="en-US" sz="2200" b="1" i="1" dirty="0">
                <a:solidFill>
                  <a:srgbClr val="FFFFFF"/>
                </a:solidFill>
              </a:rPr>
            </a:br>
            <a:br>
              <a:rPr lang="en-US" sz="2200" b="1" i="1" dirty="0">
                <a:solidFill>
                  <a:srgbClr val="FFFFFF"/>
                </a:solidFill>
              </a:rPr>
            </a:br>
            <a:r>
              <a:rPr lang="en-US" sz="2200" b="1"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pic>
        <p:nvPicPr>
          <p:cNvPr id="9" name="Picture 8">
            <a:extLst>
              <a:ext uri="{FF2B5EF4-FFF2-40B4-BE49-F238E27FC236}">
                <a16:creationId xmlns:a16="http://schemas.microsoft.com/office/drawing/2014/main" id="{BC556DF9-169A-41B5-A53A-8372766115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583" y="4953000"/>
            <a:ext cx="4876800" cy="2171700"/>
          </a:xfrm>
          <a:prstGeom prst="rect">
            <a:avLst/>
          </a:prstGeom>
        </p:spPr>
      </p:pic>
      <p:pic>
        <p:nvPicPr>
          <p:cNvPr id="6" name="Picture 5">
            <a:extLst>
              <a:ext uri="{FF2B5EF4-FFF2-40B4-BE49-F238E27FC236}">
                <a16:creationId xmlns:a16="http://schemas.microsoft.com/office/drawing/2014/main" id="{5E23A6C8-3659-4797-9411-1BB76A8318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2259" y="489760"/>
            <a:ext cx="3524587" cy="2148919"/>
          </a:xfrm>
          <a:prstGeom prst="rect">
            <a:avLst/>
          </a:prstGeom>
        </p:spPr>
      </p:pic>
    </p:spTree>
    <p:extLst>
      <p:ext uri="{BB962C8B-B14F-4D97-AF65-F5344CB8AC3E}">
        <p14:creationId xmlns:p14="http://schemas.microsoft.com/office/powerpoint/2010/main" val="961224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527814" y="1482916"/>
            <a:ext cx="10058400" cy="3892168"/>
          </a:xfrm>
        </p:spPr>
        <p:txBody>
          <a:bodyPr anchor="ctr">
            <a:normAutofit fontScale="90000"/>
          </a:bodyPr>
          <a:lstStyle/>
          <a:p>
            <a:pPr lvl="0"/>
            <a:br>
              <a:rPr lang="en-US" sz="2200" b="1" i="1" dirty="0">
                <a:solidFill>
                  <a:srgbClr val="FFFFFF"/>
                </a:solidFill>
              </a:rPr>
            </a:br>
            <a:br>
              <a:rPr lang="en-US" sz="2200" b="1" i="1" dirty="0">
                <a:solidFill>
                  <a:srgbClr val="FFFFFF"/>
                </a:solidFill>
              </a:rPr>
            </a:br>
            <a:r>
              <a:rPr lang="en-US" sz="2200" b="1" i="1" dirty="0">
                <a:solidFill>
                  <a:srgbClr val="FFFFFF"/>
                </a:solidFill>
              </a:rPr>
              <a:t> WORKING:</a:t>
            </a:r>
            <a:br>
              <a:rPr lang="en-US" sz="2200" b="1" i="1" dirty="0">
                <a:solidFill>
                  <a:srgbClr val="FFFFFF"/>
                </a:solidFill>
              </a:rPr>
            </a:br>
            <a:r>
              <a:rPr lang="en-US" sz="2200" b="1" i="1" dirty="0">
                <a:solidFill>
                  <a:srgbClr val="FFFFFF"/>
                </a:solidFill>
              </a:rPr>
              <a:t>	</a:t>
            </a:r>
            <a:br>
              <a:rPr lang="en-US" sz="2200" b="1" i="1" dirty="0">
                <a:solidFill>
                  <a:srgbClr val="FFFFFF"/>
                </a:solidFill>
              </a:rPr>
            </a:br>
            <a:r>
              <a:rPr lang="en-US" sz="2200" b="1" i="1" dirty="0">
                <a:solidFill>
                  <a:srgbClr val="FFFFFF"/>
                </a:solidFill>
              </a:rPr>
              <a:t>	</a:t>
            </a:r>
            <a:r>
              <a:rPr lang="en-US" sz="2000" i="1" dirty="0">
                <a:solidFill>
                  <a:srgbClr val="FFFFFF"/>
                </a:solidFill>
              </a:rPr>
              <a:t>upload php file in server or localhost</a:t>
            </a:r>
            <a:br>
              <a:rPr lang="en-US" sz="2000" i="1" dirty="0">
                <a:solidFill>
                  <a:srgbClr val="FFFFFF"/>
                </a:solidFill>
              </a:rPr>
            </a:br>
            <a:br>
              <a:rPr lang="en-US" sz="2000" i="1" dirty="0">
                <a:solidFill>
                  <a:srgbClr val="FFFFFF"/>
                </a:solidFill>
              </a:rPr>
            </a:br>
            <a:r>
              <a:rPr lang="en-US" sz="2000" i="1" dirty="0">
                <a:solidFill>
                  <a:srgbClr val="FFFFFF"/>
                </a:solidFill>
              </a:rPr>
              <a:t>	Fetch the on/off  status from database using in python</a:t>
            </a:r>
            <a:br>
              <a:rPr lang="en-US" sz="2000" i="1" dirty="0">
                <a:solidFill>
                  <a:srgbClr val="FFFFFF"/>
                </a:solidFill>
              </a:rPr>
            </a:br>
            <a:br>
              <a:rPr lang="en-US" sz="2000" i="1" dirty="0">
                <a:solidFill>
                  <a:srgbClr val="FFFFFF"/>
                </a:solidFill>
              </a:rPr>
            </a:br>
            <a:r>
              <a:rPr lang="en-US" sz="2000" i="1" dirty="0">
                <a:solidFill>
                  <a:srgbClr val="FFFFFF"/>
                </a:solidFill>
              </a:rPr>
              <a:t>	connect to the Dropbox</a:t>
            </a:r>
            <a:br>
              <a:rPr lang="en-US" sz="2000" i="1" dirty="0">
                <a:solidFill>
                  <a:srgbClr val="FFFFFF"/>
                </a:solidFill>
              </a:rPr>
            </a:br>
            <a:br>
              <a:rPr lang="en-US" sz="2000" i="1" dirty="0">
                <a:solidFill>
                  <a:srgbClr val="FFFFFF"/>
                </a:solidFill>
              </a:rPr>
            </a:br>
            <a:r>
              <a:rPr lang="en-US" sz="2000" i="1" dirty="0">
                <a:solidFill>
                  <a:srgbClr val="FFFFFF"/>
                </a:solidFill>
              </a:rPr>
              <a:t>	If the status is on, recording will start and recordings will </a:t>
            </a:r>
            <a:br>
              <a:rPr lang="en-US" sz="2000" i="1" dirty="0">
                <a:solidFill>
                  <a:srgbClr val="FFFFFF"/>
                </a:solidFill>
              </a:rPr>
            </a:br>
            <a:r>
              <a:rPr lang="en-US" sz="2000" i="1" dirty="0">
                <a:solidFill>
                  <a:srgbClr val="FFFFFF"/>
                </a:solidFill>
              </a:rPr>
              <a:t>	upload in the </a:t>
            </a:r>
            <a:r>
              <a:rPr lang="en-US" sz="2000" i="1" dirty="0" err="1">
                <a:solidFill>
                  <a:srgbClr val="FFFFFF"/>
                </a:solidFill>
              </a:rPr>
              <a:t>dropbox</a:t>
            </a:r>
            <a:br>
              <a:rPr lang="en-US" sz="2000" i="1" dirty="0">
                <a:solidFill>
                  <a:srgbClr val="FFFFFF"/>
                </a:solidFill>
              </a:rPr>
            </a:br>
            <a:br>
              <a:rPr lang="en-US" sz="2000" i="1" dirty="0">
                <a:solidFill>
                  <a:srgbClr val="FFFFFF"/>
                </a:solidFill>
              </a:rPr>
            </a:br>
            <a:r>
              <a:rPr lang="en-US" sz="2000" i="1" dirty="0">
                <a:solidFill>
                  <a:srgbClr val="FFFFFF"/>
                </a:solidFill>
              </a:rPr>
              <a:t>	If the status is off, recording won’t start </a:t>
            </a:r>
            <a:br>
              <a:rPr lang="en-US" sz="2000" i="1" dirty="0">
                <a:solidFill>
                  <a:srgbClr val="FFFFFF"/>
                </a:solidFill>
              </a:rPr>
            </a:br>
            <a:br>
              <a:rPr lang="en-US" sz="2000" i="1" dirty="0">
                <a:solidFill>
                  <a:srgbClr val="FFFFFF"/>
                </a:solidFill>
              </a:rPr>
            </a:br>
            <a:r>
              <a:rPr lang="en-US" sz="2000" i="1" dirty="0">
                <a:solidFill>
                  <a:srgbClr val="FFFFFF"/>
                </a:solidFill>
              </a:rPr>
              <a:t>	And you can play the audio file at anywhere by just</a:t>
            </a:r>
            <a:br>
              <a:rPr lang="en-US" sz="2000" i="1" dirty="0">
                <a:solidFill>
                  <a:srgbClr val="FFFFFF"/>
                </a:solidFill>
              </a:rPr>
            </a:br>
            <a:r>
              <a:rPr lang="en-US" sz="2000" i="1" dirty="0">
                <a:solidFill>
                  <a:srgbClr val="FFFFFF"/>
                </a:solidFill>
              </a:rPr>
              <a:t>	log into the </a:t>
            </a:r>
            <a:r>
              <a:rPr lang="en-US" sz="2000" i="1" dirty="0" err="1">
                <a:solidFill>
                  <a:srgbClr val="FFFFFF"/>
                </a:solidFill>
              </a:rPr>
              <a:t>dropbox</a:t>
            </a:r>
            <a:br>
              <a:rPr lang="en-US" sz="2000" i="1" dirty="0">
                <a:solidFill>
                  <a:srgbClr val="FFFFFF"/>
                </a:solidFill>
              </a:rPr>
            </a:br>
            <a:br>
              <a:rPr lang="en-US" sz="2000" i="1" dirty="0">
                <a:solidFill>
                  <a:srgbClr val="FFFFFF"/>
                </a:solidFill>
              </a:rPr>
            </a:br>
            <a:r>
              <a:rPr lang="en-US" sz="2000" i="1" dirty="0">
                <a:solidFill>
                  <a:srgbClr val="FFFFFF"/>
                </a:solidFill>
              </a:rPr>
              <a:t>	</a:t>
            </a:r>
            <a:br>
              <a:rPr lang="en-US" sz="2000" i="1" dirty="0">
                <a:solidFill>
                  <a:srgbClr val="FFFFFF"/>
                </a:solidFill>
              </a:rPr>
            </a:br>
            <a:br>
              <a:rPr lang="en-US" sz="2000" i="1" dirty="0">
                <a:solidFill>
                  <a:srgbClr val="FFFFFF"/>
                </a:solidFill>
              </a:rPr>
            </a:br>
            <a:r>
              <a:rPr lang="en-US" sz="2000" i="1" dirty="0">
                <a:solidFill>
                  <a:srgbClr val="FFFFFF"/>
                </a:solidFill>
              </a:rPr>
              <a:t>	</a:t>
            </a:r>
            <a:br>
              <a:rPr lang="en-US" sz="2200" b="1" i="1" dirty="0">
                <a:solidFill>
                  <a:srgbClr val="FFFFFF"/>
                </a:solidFill>
              </a:rPr>
            </a:br>
            <a:br>
              <a:rPr lang="en-US" sz="2200" b="1" i="1" dirty="0">
                <a:solidFill>
                  <a:srgbClr val="FFFFFF"/>
                </a:solidFill>
              </a:rPr>
            </a:br>
            <a:r>
              <a:rPr lang="en-US" sz="2200" b="1" i="1" dirty="0">
                <a:solidFill>
                  <a:srgbClr val="FFFFFF"/>
                </a:solidFill>
              </a:rPr>
              <a:t>	</a:t>
            </a:r>
            <a:br>
              <a:rPr lang="en-US" sz="2200" b="1" i="1" dirty="0">
                <a:solidFill>
                  <a:srgbClr val="FFFFFF"/>
                </a:solidFill>
              </a:rPr>
            </a:br>
            <a:r>
              <a:rPr lang="en-US" sz="2200" b="1" i="1" dirty="0">
                <a:solidFill>
                  <a:srgbClr val="FFFFFF"/>
                </a:solidFill>
              </a:rPr>
              <a:t>	</a:t>
            </a:r>
            <a:br>
              <a:rPr lang="en-US" sz="2200" b="1" i="1" dirty="0">
                <a:solidFill>
                  <a:srgbClr val="FFFFFF"/>
                </a:solidFill>
              </a:rPr>
            </a:br>
            <a:r>
              <a:rPr lang="en-US" sz="2200" b="1" i="1" dirty="0">
                <a:solidFill>
                  <a:srgbClr val="FFFFFF"/>
                </a:solidFill>
              </a:rPr>
              <a:t>	</a:t>
            </a:r>
            <a:br>
              <a:rPr lang="en-US" sz="2200" b="1" i="1" dirty="0">
                <a:solidFill>
                  <a:srgbClr val="FFFFFF"/>
                </a:solidFill>
              </a:rPr>
            </a:br>
            <a:r>
              <a:rPr lang="en-US" sz="2200" b="1" i="1" dirty="0">
                <a:solidFill>
                  <a:srgbClr val="FFFFFF"/>
                </a:solidFill>
              </a:rPr>
              <a:t>	</a:t>
            </a:r>
            <a:br>
              <a:rPr lang="en-US" sz="2200" b="1" i="1" dirty="0">
                <a:solidFill>
                  <a:srgbClr val="FFFFFF"/>
                </a:solidFill>
              </a:rPr>
            </a:br>
            <a:br>
              <a:rPr lang="en-US" sz="2200" b="1" i="1" dirty="0">
                <a:solidFill>
                  <a:srgbClr val="FFFFFF"/>
                </a:solidFill>
              </a:rPr>
            </a:br>
            <a:r>
              <a:rPr lang="en-US" sz="2200" b="1"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pic>
        <p:nvPicPr>
          <p:cNvPr id="5" name="Picture 4">
            <a:extLst>
              <a:ext uri="{FF2B5EF4-FFF2-40B4-BE49-F238E27FC236}">
                <a16:creationId xmlns:a16="http://schemas.microsoft.com/office/drawing/2014/main" id="{1C6E2946-74F8-402A-AFB7-13D9D83A14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2598" y="4465468"/>
            <a:ext cx="2525556" cy="2525556"/>
          </a:xfrm>
          <a:prstGeom prst="rect">
            <a:avLst/>
          </a:prstGeom>
        </p:spPr>
      </p:pic>
      <p:pic>
        <p:nvPicPr>
          <p:cNvPr id="8" name="Picture 7">
            <a:extLst>
              <a:ext uri="{FF2B5EF4-FFF2-40B4-BE49-F238E27FC236}">
                <a16:creationId xmlns:a16="http://schemas.microsoft.com/office/drawing/2014/main" id="{92033D78-4F7F-4309-995B-E50ABE7067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3984" y="392824"/>
            <a:ext cx="2575783" cy="1638442"/>
          </a:xfrm>
          <a:prstGeom prst="rect">
            <a:avLst/>
          </a:prstGeom>
        </p:spPr>
      </p:pic>
    </p:spTree>
    <p:extLst>
      <p:ext uri="{BB962C8B-B14F-4D97-AF65-F5344CB8AC3E}">
        <p14:creationId xmlns:p14="http://schemas.microsoft.com/office/powerpoint/2010/main" val="1270649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527814" y="1482916"/>
            <a:ext cx="10058400" cy="3892168"/>
          </a:xfrm>
        </p:spPr>
        <p:txBody>
          <a:bodyPr anchor="ctr">
            <a:normAutofit fontScale="90000"/>
          </a:bodyPr>
          <a:lstStyle/>
          <a:p>
            <a:pPr lvl="0"/>
            <a:r>
              <a:rPr lang="en-US" sz="2400" b="1" i="1" dirty="0">
                <a:solidFill>
                  <a:srgbClr val="FFFFFF"/>
                </a:solidFill>
              </a:rPr>
              <a:t>FURTHER IMPLEMENTATION:</a:t>
            </a:r>
            <a:br>
              <a:rPr lang="en-US" sz="2400" b="1" i="1" dirty="0">
                <a:solidFill>
                  <a:srgbClr val="FFFFFF"/>
                </a:solidFill>
              </a:rPr>
            </a:br>
            <a:br>
              <a:rPr lang="en-US" sz="2400" b="1" i="1" dirty="0">
                <a:solidFill>
                  <a:srgbClr val="FFFFFF"/>
                </a:solidFill>
              </a:rPr>
            </a:br>
            <a:r>
              <a:rPr lang="en-US" sz="2400" b="1" i="1" dirty="0">
                <a:solidFill>
                  <a:srgbClr val="FFFFFF"/>
                </a:solidFill>
              </a:rPr>
              <a:t>	</a:t>
            </a:r>
            <a:r>
              <a:rPr lang="en-US" sz="2200" i="1" dirty="0">
                <a:solidFill>
                  <a:srgbClr val="FFFFFF"/>
                </a:solidFill>
              </a:rPr>
              <a:t>Further we are going to implement voice </a:t>
            </a:r>
            <a:r>
              <a:rPr lang="en-US" sz="2200" i="1" dirty="0" err="1">
                <a:solidFill>
                  <a:srgbClr val="FFFFFF"/>
                </a:solidFill>
              </a:rPr>
              <a:t>regonitionlike</a:t>
            </a:r>
            <a:r>
              <a:rPr lang="en-US" sz="2200" i="1" dirty="0">
                <a:solidFill>
                  <a:srgbClr val="FFFFFF"/>
                </a:solidFill>
              </a:rPr>
              <a:t> when we say ‘turn on’ recording it will turn on and if we say ‘turn off ‘ it will turn off </a:t>
            </a:r>
            <a:br>
              <a:rPr lang="en-US" sz="2200" i="1" dirty="0">
                <a:solidFill>
                  <a:srgbClr val="FFFFFF"/>
                </a:solidFill>
              </a:rPr>
            </a:br>
            <a:br>
              <a:rPr lang="en-US" sz="2200" i="1" dirty="0">
                <a:solidFill>
                  <a:srgbClr val="FFFFFF"/>
                </a:solidFill>
              </a:rPr>
            </a:br>
            <a:r>
              <a:rPr lang="en-US" sz="2200" i="1" dirty="0">
                <a:solidFill>
                  <a:srgbClr val="FFFFFF"/>
                </a:solidFill>
              </a:rPr>
              <a:t>	 And also access with google assistance, </a:t>
            </a:r>
            <a:r>
              <a:rPr lang="en-US" sz="2200" i="1" dirty="0" err="1">
                <a:solidFill>
                  <a:srgbClr val="FFFFFF"/>
                </a:solidFill>
              </a:rPr>
              <a:t>siri</a:t>
            </a:r>
            <a:r>
              <a:rPr lang="en-US" sz="2200" i="1" dirty="0">
                <a:solidFill>
                  <a:srgbClr val="FFFFFF"/>
                </a:solidFill>
              </a:rPr>
              <a:t>, and </a:t>
            </a:r>
            <a:r>
              <a:rPr lang="en-US" sz="2200" i="1" dirty="0" err="1">
                <a:solidFill>
                  <a:srgbClr val="FFFFFF"/>
                </a:solidFill>
              </a:rPr>
              <a:t>alexa</a:t>
            </a:r>
            <a:r>
              <a:rPr lang="en-US" sz="2200" i="1" dirty="0">
                <a:solidFill>
                  <a:srgbClr val="FFFFFF"/>
                </a:solidFill>
              </a:rPr>
              <a:t>, </a:t>
            </a:r>
            <a:r>
              <a:rPr lang="en-US" sz="2200" i="1" dirty="0" err="1">
                <a:solidFill>
                  <a:srgbClr val="FFFFFF"/>
                </a:solidFill>
              </a:rPr>
              <a:t>etc</a:t>
            </a:r>
            <a:br>
              <a:rPr lang="en-US" sz="2200" b="1" i="1" dirty="0">
                <a:solidFill>
                  <a:srgbClr val="FFFFFF"/>
                </a:solidFill>
              </a:rPr>
            </a:br>
            <a:r>
              <a:rPr lang="en-US" sz="2200" b="1" i="1" dirty="0">
                <a:solidFill>
                  <a:srgbClr val="FFFFFF"/>
                </a:solidFill>
              </a:rPr>
              <a:t>	</a:t>
            </a:r>
            <a:br>
              <a:rPr lang="en-US" sz="2000" i="1" dirty="0">
                <a:solidFill>
                  <a:srgbClr val="FFFFFF"/>
                </a:solidFill>
              </a:rPr>
            </a:br>
            <a:br>
              <a:rPr lang="en-US" sz="2000" i="1" dirty="0">
                <a:solidFill>
                  <a:srgbClr val="FFFFFF"/>
                </a:solidFill>
              </a:rPr>
            </a:br>
            <a:r>
              <a:rPr lang="en-US" sz="2000" i="1" dirty="0">
                <a:solidFill>
                  <a:srgbClr val="FFFFFF"/>
                </a:solidFill>
              </a:rPr>
              <a:t>	</a:t>
            </a:r>
            <a:br>
              <a:rPr lang="en-US" sz="2000" i="1" dirty="0">
                <a:solidFill>
                  <a:srgbClr val="FFFFFF"/>
                </a:solidFill>
              </a:rPr>
            </a:br>
            <a:br>
              <a:rPr lang="en-US" sz="2000" i="1" dirty="0">
                <a:solidFill>
                  <a:srgbClr val="FFFFFF"/>
                </a:solidFill>
              </a:rPr>
            </a:br>
            <a:r>
              <a:rPr lang="en-US" sz="2000" i="1" dirty="0">
                <a:solidFill>
                  <a:srgbClr val="FFFFFF"/>
                </a:solidFill>
              </a:rPr>
              <a:t>	</a:t>
            </a:r>
            <a:br>
              <a:rPr lang="en-US" sz="2200" b="1" i="1" dirty="0">
                <a:solidFill>
                  <a:srgbClr val="FFFFFF"/>
                </a:solidFill>
              </a:rPr>
            </a:br>
            <a:br>
              <a:rPr lang="en-US" sz="2200" b="1" i="1" dirty="0">
                <a:solidFill>
                  <a:srgbClr val="FFFFFF"/>
                </a:solidFill>
              </a:rPr>
            </a:br>
            <a:r>
              <a:rPr lang="en-US" sz="2200" b="1" i="1" dirty="0">
                <a:solidFill>
                  <a:srgbClr val="FFFFFF"/>
                </a:solidFill>
              </a:rPr>
              <a:t>	</a:t>
            </a:r>
            <a:br>
              <a:rPr lang="en-US" sz="2200" b="1" i="1" dirty="0">
                <a:solidFill>
                  <a:srgbClr val="FFFFFF"/>
                </a:solidFill>
              </a:rPr>
            </a:br>
            <a:r>
              <a:rPr lang="en-US" sz="2200" b="1" i="1" dirty="0">
                <a:solidFill>
                  <a:srgbClr val="FFFFFF"/>
                </a:solidFill>
              </a:rPr>
              <a:t>	</a:t>
            </a:r>
            <a:br>
              <a:rPr lang="en-US" sz="2200" b="1" i="1" dirty="0">
                <a:solidFill>
                  <a:srgbClr val="FFFFFF"/>
                </a:solidFill>
              </a:rPr>
            </a:br>
            <a:r>
              <a:rPr lang="en-US" sz="2200" b="1" i="1" dirty="0">
                <a:solidFill>
                  <a:srgbClr val="FFFFFF"/>
                </a:solidFill>
              </a:rPr>
              <a:t>	</a:t>
            </a:r>
            <a:br>
              <a:rPr lang="en-US" sz="2200" b="1" i="1" dirty="0">
                <a:solidFill>
                  <a:srgbClr val="FFFFFF"/>
                </a:solidFill>
              </a:rPr>
            </a:br>
            <a:r>
              <a:rPr lang="en-US" sz="2200" b="1" i="1" dirty="0">
                <a:solidFill>
                  <a:srgbClr val="FFFFFF"/>
                </a:solidFill>
              </a:rPr>
              <a:t>	</a:t>
            </a:r>
            <a:br>
              <a:rPr lang="en-US" sz="2200" b="1" i="1" dirty="0">
                <a:solidFill>
                  <a:srgbClr val="FFFFFF"/>
                </a:solidFill>
              </a:rPr>
            </a:br>
            <a:br>
              <a:rPr lang="en-US" sz="2200" b="1" i="1" dirty="0">
                <a:solidFill>
                  <a:srgbClr val="FFFFFF"/>
                </a:solidFill>
              </a:rPr>
            </a:br>
            <a:r>
              <a:rPr lang="en-US" sz="2200" b="1"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pic>
        <p:nvPicPr>
          <p:cNvPr id="6" name="Picture 5">
            <a:extLst>
              <a:ext uri="{FF2B5EF4-FFF2-40B4-BE49-F238E27FC236}">
                <a16:creationId xmlns:a16="http://schemas.microsoft.com/office/drawing/2014/main" id="{CC008550-E473-402F-9B93-DEE6507386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0309" y="3499282"/>
            <a:ext cx="6717436" cy="3358718"/>
          </a:xfrm>
          <a:prstGeom prst="rect">
            <a:avLst/>
          </a:prstGeom>
        </p:spPr>
      </p:pic>
    </p:spTree>
    <p:extLst>
      <p:ext uri="{BB962C8B-B14F-4D97-AF65-F5344CB8AC3E}">
        <p14:creationId xmlns:p14="http://schemas.microsoft.com/office/powerpoint/2010/main" val="2619134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501181" y="924712"/>
            <a:ext cx="10058400" cy="3892168"/>
          </a:xfrm>
        </p:spPr>
        <p:txBody>
          <a:bodyPr anchor="ctr">
            <a:normAutofit/>
          </a:bodyPr>
          <a:lstStyle/>
          <a:p>
            <a:pPr lvl="0"/>
            <a:r>
              <a:rPr lang="en-US" sz="2200" b="1" i="1" dirty="0">
                <a:solidFill>
                  <a:srgbClr val="FFFFFF"/>
                </a:solidFill>
              </a:rPr>
              <a:t>USES:</a:t>
            </a:r>
            <a:br>
              <a:rPr lang="en-US" sz="2200" b="1" i="1" dirty="0">
                <a:solidFill>
                  <a:srgbClr val="FFFFFF"/>
                </a:solidFill>
              </a:rPr>
            </a:br>
            <a:br>
              <a:rPr lang="en-US" sz="2200" b="1" i="1" dirty="0">
                <a:solidFill>
                  <a:srgbClr val="FFFFFF"/>
                </a:solidFill>
              </a:rPr>
            </a:br>
            <a:r>
              <a:rPr lang="en-US" sz="2200" b="1" i="1" dirty="0">
                <a:solidFill>
                  <a:srgbClr val="FFFFFF"/>
                </a:solidFill>
              </a:rPr>
              <a:t>	</a:t>
            </a:r>
            <a:r>
              <a:rPr lang="en-US" sz="1800" b="1" i="1" dirty="0">
                <a:solidFill>
                  <a:srgbClr val="FFFFFF"/>
                </a:solidFill>
              </a:rPr>
              <a:t>Used for live transfer of audio where video recording is not permitted</a:t>
            </a:r>
            <a:br>
              <a:rPr lang="en-US" sz="1800" b="1" i="1" dirty="0">
                <a:solidFill>
                  <a:srgbClr val="FFFFFF"/>
                </a:solidFill>
              </a:rPr>
            </a:br>
            <a:br>
              <a:rPr lang="en-US" sz="1800" b="1" i="1" dirty="0">
                <a:solidFill>
                  <a:srgbClr val="FFFFFF"/>
                </a:solidFill>
              </a:rPr>
            </a:br>
            <a:r>
              <a:rPr lang="en-US" sz="1800" b="1" i="1" dirty="0">
                <a:solidFill>
                  <a:srgbClr val="FFFFFF"/>
                </a:solidFill>
              </a:rPr>
              <a:t>	Used in the place where humans couldn’t able stay there</a:t>
            </a:r>
            <a:br>
              <a:rPr lang="en-US" sz="1800" b="1" i="1" dirty="0">
                <a:solidFill>
                  <a:srgbClr val="FFFFFF"/>
                </a:solidFill>
              </a:rPr>
            </a:br>
            <a:br>
              <a:rPr lang="en-US" sz="1800" b="1" i="1" dirty="0">
                <a:solidFill>
                  <a:srgbClr val="FFFFFF"/>
                </a:solidFill>
              </a:rPr>
            </a:br>
            <a:r>
              <a:rPr lang="en-US" sz="1800" b="1" i="1" dirty="0">
                <a:solidFill>
                  <a:srgbClr val="FFFFFF"/>
                </a:solidFill>
              </a:rPr>
              <a:t>	By updating with voice recognition we can able to turn on or off using voice</a:t>
            </a:r>
            <a:br>
              <a:rPr lang="en-US" sz="1800" b="1" i="1" dirty="0">
                <a:solidFill>
                  <a:srgbClr val="FFFFFF"/>
                </a:solidFill>
              </a:rPr>
            </a:br>
            <a:r>
              <a:rPr lang="en-US" sz="1800" b="1" i="1" dirty="0">
                <a:solidFill>
                  <a:srgbClr val="FFFFFF"/>
                </a:solidFill>
              </a:rPr>
              <a:t>	</a:t>
            </a:r>
            <a:br>
              <a:rPr lang="en-US" sz="1800" b="1" i="1" dirty="0">
                <a:solidFill>
                  <a:srgbClr val="FFFFFF"/>
                </a:solidFill>
              </a:rPr>
            </a:br>
            <a:r>
              <a:rPr lang="en-US" sz="1800" b="1" i="1" dirty="0">
                <a:solidFill>
                  <a:srgbClr val="FFFFFF"/>
                </a:solidFill>
              </a:rPr>
              <a:t>	</a:t>
            </a:r>
            <a:br>
              <a:rPr lang="en-US" sz="1800" b="1" i="1" dirty="0">
                <a:solidFill>
                  <a:srgbClr val="FFFFFF"/>
                </a:solidFill>
              </a:rPr>
            </a:br>
            <a:r>
              <a:rPr lang="en-US" sz="1800" b="1"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pic>
        <p:nvPicPr>
          <p:cNvPr id="5" name="Picture 4">
            <a:extLst>
              <a:ext uri="{FF2B5EF4-FFF2-40B4-BE49-F238E27FC236}">
                <a16:creationId xmlns:a16="http://schemas.microsoft.com/office/drawing/2014/main" id="{873E28ED-19B6-4BC4-A95B-B2C7349EB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144" y="5225240"/>
            <a:ext cx="6863752" cy="1344236"/>
          </a:xfrm>
          <a:prstGeom prst="rect">
            <a:avLst/>
          </a:prstGeom>
        </p:spPr>
      </p:pic>
      <p:pic>
        <p:nvPicPr>
          <p:cNvPr id="7" name="Picture 6">
            <a:extLst>
              <a:ext uri="{FF2B5EF4-FFF2-40B4-BE49-F238E27FC236}">
                <a16:creationId xmlns:a16="http://schemas.microsoft.com/office/drawing/2014/main" id="{A5CACFF0-915C-4AAB-9405-C06624DE5F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8676" y="5225240"/>
            <a:ext cx="2271003" cy="1344236"/>
          </a:xfrm>
          <a:prstGeom prst="rect">
            <a:avLst/>
          </a:prstGeom>
        </p:spPr>
      </p:pic>
    </p:spTree>
    <p:extLst>
      <p:ext uri="{BB962C8B-B14F-4D97-AF65-F5344CB8AC3E}">
        <p14:creationId xmlns:p14="http://schemas.microsoft.com/office/powerpoint/2010/main" val="159696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TM04033925[[fn=Droplet]]</Template>
  <TotalTime>0</TotalTime>
  <Words>679</Words>
  <Application>Microsoft Office PowerPoint</Application>
  <PresentationFormat>Widescreen</PresentationFormat>
  <Paragraphs>12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Calibri</vt:lpstr>
      <vt:lpstr>Franklin Gothic Book</vt:lpstr>
      <vt:lpstr>Times New Roman</vt:lpstr>
      <vt:lpstr>1_RetrospectVTI</vt:lpstr>
      <vt:lpstr>AUDIO TRANSFER USING RASPBERRY PI (REMOTELY)</vt:lpstr>
      <vt:lpstr>WHAT IS RASPBERRY PI:   The Raspberry Pi is a low cost, credit-card sized computer that plugs into a computer monitor or TV, and uses a standard keyboard and mouse. It is Portable and Low cost  SPECIFICATION:    RAM: 1GB LPDDR2 (900 MHz).   CPU: 4× ARM Cortex-A53, 1.2GHz.    Ports: HDMI, 3.5mm analogue audio-video jack, 4× USB 2.0, Ethernet, Camera Serial Interface (CSI), Display Serial Interface (DSI)                  </vt:lpstr>
      <vt:lpstr>AUDIO TRANSFER USING RASPBERRRY PI:    Raspberry is based on Python language    Connect your mic with it   Import Dropbox where we store our audio file   Use HTML and PHP to access Remotely   Create Database for storing the audio on/off  state.   Fetch these state in Python code.</vt:lpstr>
      <vt:lpstr>DROPBOX:    It is a free datastorage where we can access through mail and store data ( In our case we store audio)    Now create a API  (which is a software intermediary that allows two applications to talk to each other.)     Create a folder to keep things organized.    Now copy the API key and Folder path and paste it in the Python code for connecting Dropbox and Raspberry pi   Your audio files are ready to go to Dropbox.  </vt:lpstr>
      <vt:lpstr>HTML AND PHP:   For Remote access we need to include html ,  php and mysql   HTML to get the on/off command from the user   PHP to receive command from HTML and to store  it in Database    Then fetch the last status from the database and  sends to python code ( Raspberry pi)    </vt:lpstr>
      <vt:lpstr>MYSQL DATABASE:   Create a Database and table     Store the on/off status in the Database   Sort in descending order by which to fetch the  latest state    And we can store n number of data     </vt:lpstr>
      <vt:lpstr>   WORKING:    upload php file in server or localhost   Fetch the on/off  status from database using in python   connect to the Dropbox   If the status is on, recording will start and recordings will   upload in the dropbox   If the status is off, recording won’t start    And you can play the audio file at anywhere by just  log into the dropbox                  </vt:lpstr>
      <vt:lpstr>FURTHER IMPLEMENTATION:   Further we are going to implement voice regonitionlike when we say ‘turn on’ recording it will turn on and if we say ‘turn off ‘ it will turn off     And also access with google assistance, siri, and alexa, etc                    </vt:lpstr>
      <vt:lpstr>USES:   Used for live transfer of audio where video recording is not permitted   Used in the place where humans couldn’t able stay there   By updating with voice recognition we can able to turn on or off using voice      </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2020-01-30T08:15:04Z</dcterms:created>
  <dcterms:modified xsi:type="dcterms:W3CDTF">2021-04-02T16:24:23Z</dcterms:modified>
</cp:coreProperties>
</file>