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58" r:id="rId4"/>
    <p:sldId id="260" r:id="rId5"/>
    <p:sldId id="259" r:id="rId6"/>
    <p:sldId id="261" r:id="rId7"/>
    <p:sldId id="262" r:id="rId8"/>
    <p:sldId id="263" r:id="rId9"/>
  </p:sldIdLst>
  <p:sldSz cx="12192000" cy="6858000"/>
  <p:notesSz cx="6858000" cy="9144000"/>
  <p:embeddedFontLst>
    <p:embeddedFont>
      <p:font typeface="Century Gothic" panose="020B0502020202020204" pitchFamily="34" charset="0"/>
      <p:regular r:id="rId11"/>
      <p:bold r:id="rId12"/>
      <p:italic r:id="rId13"/>
      <p:boldItalic r:id="rId14"/>
    </p:embeddedFont>
    <p:embeddedFont>
      <p:font typeface="Calibri" panose="020F0502020204030204" pitchFamily="34" charset="0"/>
      <p:regular r:id="rId15"/>
      <p:bold r:id="rId16"/>
      <p:italic r:id="rId17"/>
      <p:boldItalic r:id="rId18"/>
    </p:embeddedFont>
    <p:embeddedFont>
      <p:font typeface="Calibri Light" panose="020F0302020204030204" pitchFamily="34" charset="0"/>
      <p:regular r:id="rId19"/>
      <p: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10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816052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0205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1821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5455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1608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89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1971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8171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3094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6400800"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sz="3000" dirty="0" smtClean="0">
                <a:solidFill>
                  <a:schemeClr val="lt1"/>
                </a:solidFill>
                <a:latin typeface="Times New Roman"/>
                <a:ea typeface="Times New Roman"/>
                <a:cs typeface="Times New Roman"/>
                <a:sym typeface="Times New Roman"/>
              </a:rPr>
              <a:t>Stores Sales Prediction</a:t>
            </a: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Development of a predictive model for </a:t>
            </a:r>
            <a:r>
              <a:rPr lang="en-US" dirty="0" smtClean="0">
                <a:solidFill>
                  <a:schemeClr val="lt1"/>
                </a:solidFill>
                <a:latin typeface="Times New Roman"/>
                <a:ea typeface="Times New Roman"/>
                <a:cs typeface="Times New Roman"/>
                <a:sym typeface="Times New Roman"/>
              </a:rPr>
              <a:t>Item Outlet Sales</a:t>
            </a:r>
            <a:r>
              <a:rPr lang="en-US" dirty="0" smtClean="0">
                <a:solidFill>
                  <a:schemeClr val="lt1"/>
                </a:solidFill>
                <a:latin typeface="Times New Roman"/>
                <a:ea typeface="Times New Roman"/>
                <a:cs typeface="Times New Roman"/>
                <a:sym typeface="Times New Roman"/>
              </a:rPr>
              <a:t> </a:t>
            </a:r>
            <a:r>
              <a:rPr lang="en-US" dirty="0">
                <a:solidFill>
                  <a:schemeClr val="lt1"/>
                </a:solidFill>
                <a:latin typeface="Times New Roman"/>
                <a:ea typeface="Times New Roman"/>
                <a:cs typeface="Times New Roman"/>
                <a:sym typeface="Times New Roman"/>
              </a:rPr>
              <a:t>. The model will </a:t>
            </a:r>
            <a:r>
              <a:rPr lang="en-US" dirty="0" smtClean="0">
                <a:solidFill>
                  <a:schemeClr val="lt1"/>
                </a:solidFill>
                <a:latin typeface="Times New Roman"/>
                <a:ea typeface="Times New Roman"/>
                <a:cs typeface="Times New Roman"/>
                <a:sym typeface="Times New Roman"/>
              </a:rPr>
              <a:t>predict the sales of the specified items in stores and Big Marts</a:t>
            </a:r>
            <a:endParaRPr dirty="0">
              <a:latin typeface="Times New Roman"/>
              <a:ea typeface="Times New Roman"/>
              <a:cs typeface="Times New Roman"/>
              <a:sym typeface="Times New Roman"/>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Benefits:</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Estimates of Future Sales.</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Provides Production Planning.</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Helps </a:t>
            </a:r>
            <a:r>
              <a:rPr lang="en-US" dirty="0" smtClean="0">
                <a:solidFill>
                  <a:schemeClr val="lt1"/>
                </a:solidFill>
                <a:latin typeface="Times New Roman"/>
                <a:ea typeface="Times New Roman"/>
                <a:cs typeface="Times New Roman"/>
                <a:sym typeface="Times New Roman"/>
              </a:rPr>
              <a:t>in Purchasing the items.</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Helps in Sales Strategy</a:t>
            </a:r>
            <a:r>
              <a:rPr lang="en-US" dirty="0" smtClean="0">
                <a:solidFill>
                  <a:schemeClr val="lt1"/>
                </a:solidFill>
                <a:latin typeface="Times New Roman"/>
                <a:ea typeface="Times New Roman"/>
                <a:cs typeface="Times New Roman"/>
                <a:sym typeface="Times New Roman"/>
              </a:rPr>
              <a:t> </a:t>
            </a:r>
            <a:r>
              <a:rPr lang="en-US" dirty="0">
                <a:solidFill>
                  <a:schemeClr val="lt1"/>
                </a:solidFill>
                <a:latin typeface="Times New Roman"/>
                <a:ea typeface="Times New Roman"/>
                <a:cs typeface="Times New Roman"/>
                <a:sym typeface="Times New Roman"/>
              </a:rPr>
              <a:t>.</a:t>
            </a:r>
            <a:endParaRPr dirty="0"/>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type="body" idx="1"/>
          </p:nvPr>
        </p:nvSpPr>
        <p:spPr>
          <a:xfrm>
            <a:off x="684212" y="685800"/>
            <a:ext cx="8534400" cy="571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Sharing Agreement :</a:t>
            </a:r>
            <a:endParaRPr dirty="0"/>
          </a:p>
          <a:p>
            <a:pPr marL="742950" lvl="1" indent="-285750">
              <a:spcBef>
                <a:spcPts val="960"/>
              </a:spcBef>
              <a:buFont typeface="Noto Sans Symbols"/>
              <a:buChar char="⮚"/>
            </a:pPr>
            <a:r>
              <a:rPr lang="en-US" dirty="0">
                <a:solidFill>
                  <a:schemeClr val="lt1"/>
                </a:solidFill>
                <a:latin typeface="Times New Roman"/>
                <a:ea typeface="Times New Roman"/>
                <a:cs typeface="Times New Roman"/>
                <a:sym typeface="Times New Roman"/>
              </a:rPr>
              <a:t>Sample file name </a:t>
            </a:r>
            <a:r>
              <a:rPr lang="en-US" dirty="0" smtClean="0">
                <a:solidFill>
                  <a:schemeClr val="lt1"/>
                </a:solidFill>
                <a:latin typeface="Times New Roman"/>
                <a:ea typeface="Times New Roman"/>
                <a:cs typeface="Times New Roman"/>
                <a:sym typeface="Times New Roman"/>
              </a:rPr>
              <a:t>(Train.csv</a:t>
            </a:r>
            <a:r>
              <a:rPr lang="en-US" dirty="0" smtClean="0">
                <a:solidFill>
                  <a:schemeClr val="lt1"/>
                </a:solidFill>
                <a:latin typeface="Times New Roman"/>
                <a:ea typeface="Times New Roman"/>
                <a:cs typeface="Times New Roman"/>
                <a:sym typeface="Times New Roman"/>
              </a:rPr>
              <a:t>)</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Number </a:t>
            </a:r>
            <a:r>
              <a:rPr lang="en-US" dirty="0">
                <a:solidFill>
                  <a:schemeClr val="lt1"/>
                </a:solidFill>
                <a:latin typeface="Times New Roman"/>
                <a:ea typeface="Times New Roman"/>
                <a:cs typeface="Times New Roman"/>
                <a:sym typeface="Times New Roman"/>
              </a:rPr>
              <a:t>of Columns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names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data type</a:t>
            </a:r>
            <a:endParaRPr dirty="0"/>
          </a:p>
          <a:p>
            <a:pPr marL="285750" lvl="0" indent="-184150" algn="l" rtl="0">
              <a:spcBef>
                <a:spcPts val="1000"/>
              </a:spcBef>
              <a:spcAft>
                <a:spcPts val="0"/>
              </a:spcAft>
              <a:buSzPts val="1600"/>
              <a:buFont typeface="Noto Sans Symbols"/>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29158555"/>
              </p:ext>
            </p:extLst>
          </p:nvPr>
        </p:nvGraphicFramePr>
        <p:xfrm>
          <a:off x="789779" y="1064977"/>
          <a:ext cx="6724203" cy="5614122"/>
        </p:xfrm>
        <a:graphic>
          <a:graphicData uri="http://schemas.openxmlformats.org/drawingml/2006/table">
            <a:tbl>
              <a:tblPr>
                <a:tableStyleId>{5C22544A-7EE6-4342-B048-85BDC9FD1C3A}</a:tableStyleId>
              </a:tblPr>
              <a:tblGrid>
                <a:gridCol w="3407462"/>
                <a:gridCol w="1303507"/>
                <a:gridCol w="2013234"/>
              </a:tblGrid>
              <a:tr h="746089">
                <a:tc>
                  <a:txBody>
                    <a:bodyPr/>
                    <a:lstStyle/>
                    <a:p>
                      <a:pPr marL="0" marR="0" algn="just">
                        <a:lnSpc>
                          <a:spcPct val="107000"/>
                        </a:lnSpc>
                        <a:spcBef>
                          <a:spcPts val="600"/>
                        </a:spcBef>
                        <a:spcAft>
                          <a:spcPts val="600"/>
                        </a:spcAft>
                      </a:pPr>
                      <a:r>
                        <a:rPr lang="en-IN" sz="1500" dirty="0" smtClean="0">
                          <a:effectLst/>
                        </a:rPr>
                        <a:t>Feature name</a:t>
                      </a:r>
                      <a:endParaRPr lang="en-US" sz="1500" dirty="0">
                        <a:effectLst/>
                        <a:latin typeface="Calibri" panose="020F0502020204030204" pitchFamily="34" charset="0"/>
                        <a:ea typeface="Calibri" panose="020F0502020204030204" pitchFamily="34" charset="0"/>
                      </a:endParaRPr>
                    </a:p>
                  </a:txBody>
                  <a:tcPr marL="46723" marR="46723" marT="46723" marB="46723"/>
                </a:tc>
                <a:tc>
                  <a:txBody>
                    <a:bodyPr/>
                    <a:lstStyle/>
                    <a:p>
                      <a:pPr marL="0" marR="0" algn="just">
                        <a:lnSpc>
                          <a:spcPct val="107000"/>
                        </a:lnSpc>
                        <a:spcBef>
                          <a:spcPts val="600"/>
                        </a:spcBef>
                        <a:spcAft>
                          <a:spcPts val="600"/>
                        </a:spcAft>
                      </a:pPr>
                      <a:r>
                        <a:rPr lang="en-IN" sz="1500">
                          <a:effectLst/>
                        </a:rPr>
                        <a:t>Datatype</a:t>
                      </a:r>
                      <a:endParaRPr lang="en-US" sz="1500">
                        <a:effectLst/>
                        <a:latin typeface="Calibri" panose="020F0502020204030204" pitchFamily="34" charset="0"/>
                        <a:ea typeface="Calibri" panose="020F0502020204030204" pitchFamily="34" charset="0"/>
                      </a:endParaRPr>
                    </a:p>
                  </a:txBody>
                  <a:tcPr marL="46723" marR="46723" marT="46723" marB="46723"/>
                </a:tc>
                <a:tc>
                  <a:txBody>
                    <a:bodyPr/>
                    <a:lstStyle/>
                    <a:p>
                      <a:pPr marL="0" marR="0" algn="just">
                        <a:lnSpc>
                          <a:spcPct val="107000"/>
                        </a:lnSpc>
                        <a:spcBef>
                          <a:spcPts val="600"/>
                        </a:spcBef>
                        <a:spcAft>
                          <a:spcPts val="600"/>
                        </a:spcAft>
                      </a:pPr>
                      <a:r>
                        <a:rPr lang="en-IN" sz="1500">
                          <a:effectLst/>
                        </a:rPr>
                        <a:t>Null/Required</a:t>
                      </a:r>
                      <a:endParaRPr lang="en-US" sz="1500">
                        <a:effectLst/>
                        <a:latin typeface="Calibri" panose="020F0502020204030204" pitchFamily="34" charset="0"/>
                        <a:ea typeface="Calibri" panose="020F0502020204030204" pitchFamily="34" charset="0"/>
                      </a:endParaRPr>
                    </a:p>
                  </a:txBody>
                  <a:tcPr marL="50460" marR="50460" marT="0" marB="0"/>
                </a:tc>
              </a:tr>
              <a:tr h="361107">
                <a:tc>
                  <a:txBody>
                    <a:bodyPr/>
                    <a:lstStyle/>
                    <a:p>
                      <a:pPr marL="0" marR="0" algn="just">
                        <a:lnSpc>
                          <a:spcPct val="107000"/>
                        </a:lnSpc>
                        <a:spcBef>
                          <a:spcPts val="600"/>
                        </a:spcBef>
                        <a:spcAft>
                          <a:spcPts val="600"/>
                        </a:spcAft>
                      </a:pPr>
                      <a:r>
                        <a:rPr lang="en-IN" sz="1500">
                          <a:effectLst/>
                        </a:rPr>
                        <a:t>Item Weight</a:t>
                      </a:r>
                      <a:endParaRPr lang="en-US" sz="1500">
                        <a:effectLst/>
                        <a:latin typeface="Calibri" panose="020F0502020204030204" pitchFamily="34" charset="0"/>
                        <a:ea typeface="Calibri" panose="020F0502020204030204" pitchFamily="34" charset="0"/>
                      </a:endParaRPr>
                    </a:p>
                  </a:txBody>
                  <a:tcPr marL="46723" marR="46723" marT="46723" marB="46723"/>
                </a:tc>
                <a:tc>
                  <a:txBody>
                    <a:bodyPr/>
                    <a:lstStyle/>
                    <a:p>
                      <a:pPr marL="0" marR="0" algn="just">
                        <a:lnSpc>
                          <a:spcPct val="107000"/>
                        </a:lnSpc>
                        <a:spcBef>
                          <a:spcPts val="600"/>
                        </a:spcBef>
                        <a:spcAft>
                          <a:spcPts val="600"/>
                        </a:spcAft>
                      </a:pPr>
                      <a:r>
                        <a:rPr lang="en-IN" sz="1500">
                          <a:effectLst/>
                        </a:rPr>
                        <a:t>float</a:t>
                      </a:r>
                      <a:endParaRPr lang="en-US" sz="1500">
                        <a:effectLst/>
                        <a:latin typeface="Calibri" panose="020F0502020204030204" pitchFamily="34" charset="0"/>
                        <a:ea typeface="Calibri" panose="020F0502020204030204" pitchFamily="34" charset="0"/>
                      </a:endParaRPr>
                    </a:p>
                  </a:txBody>
                  <a:tcPr marL="46723" marR="46723" marT="46723" marB="46723"/>
                </a:tc>
                <a:tc>
                  <a:txBody>
                    <a:bodyPr/>
                    <a:lstStyle/>
                    <a:p>
                      <a:pPr marL="0" marR="0" algn="just">
                        <a:lnSpc>
                          <a:spcPct val="107000"/>
                        </a:lnSpc>
                        <a:spcBef>
                          <a:spcPts val="600"/>
                        </a:spcBef>
                        <a:spcAft>
                          <a:spcPts val="600"/>
                        </a:spcAft>
                      </a:pPr>
                      <a:r>
                        <a:rPr lang="en-IN" sz="1500">
                          <a:effectLst/>
                        </a:rPr>
                        <a:t>Required</a:t>
                      </a:r>
                      <a:endParaRPr lang="en-US" sz="1500">
                        <a:effectLst/>
                        <a:latin typeface="Calibri" panose="020F0502020204030204" pitchFamily="34" charset="0"/>
                        <a:ea typeface="Calibri" panose="020F0502020204030204" pitchFamily="34" charset="0"/>
                      </a:endParaRPr>
                    </a:p>
                  </a:txBody>
                  <a:tcPr marL="50460" marR="50460" marT="0" marB="0"/>
                </a:tc>
              </a:tr>
              <a:tr h="361107">
                <a:tc>
                  <a:txBody>
                    <a:bodyPr/>
                    <a:lstStyle/>
                    <a:p>
                      <a:pPr marL="0" marR="0" algn="just">
                        <a:lnSpc>
                          <a:spcPct val="107000"/>
                        </a:lnSpc>
                        <a:spcBef>
                          <a:spcPts val="600"/>
                        </a:spcBef>
                        <a:spcAft>
                          <a:spcPts val="600"/>
                        </a:spcAft>
                      </a:pPr>
                      <a:r>
                        <a:rPr lang="en-IN" sz="1500">
                          <a:effectLst/>
                        </a:rPr>
                        <a:t>Item Fat Content</a:t>
                      </a:r>
                      <a:endParaRPr lang="en-US" sz="1500">
                        <a:effectLst/>
                        <a:latin typeface="Calibri" panose="020F0502020204030204" pitchFamily="34" charset="0"/>
                        <a:ea typeface="Calibri" panose="020F0502020204030204" pitchFamily="34" charset="0"/>
                      </a:endParaRPr>
                    </a:p>
                  </a:txBody>
                  <a:tcPr marL="46723" marR="46723" marT="46723" marB="46723"/>
                </a:tc>
                <a:tc>
                  <a:txBody>
                    <a:bodyPr/>
                    <a:lstStyle/>
                    <a:p>
                      <a:pPr marL="0" marR="0" algn="just">
                        <a:lnSpc>
                          <a:spcPct val="107000"/>
                        </a:lnSpc>
                        <a:spcBef>
                          <a:spcPts val="600"/>
                        </a:spcBef>
                        <a:spcAft>
                          <a:spcPts val="600"/>
                        </a:spcAft>
                      </a:pPr>
                      <a:r>
                        <a:rPr lang="en-IN" sz="1500">
                          <a:effectLst/>
                        </a:rPr>
                        <a:t>object</a:t>
                      </a:r>
                      <a:endParaRPr lang="en-US" sz="1500">
                        <a:effectLst/>
                        <a:latin typeface="Calibri" panose="020F0502020204030204" pitchFamily="34" charset="0"/>
                        <a:ea typeface="Calibri" panose="020F0502020204030204" pitchFamily="34" charset="0"/>
                      </a:endParaRPr>
                    </a:p>
                  </a:txBody>
                  <a:tcPr marL="46723" marR="46723" marT="46723" marB="46723"/>
                </a:tc>
                <a:tc>
                  <a:txBody>
                    <a:bodyPr/>
                    <a:lstStyle/>
                    <a:p>
                      <a:pPr marL="0" marR="0" algn="just">
                        <a:lnSpc>
                          <a:spcPct val="107000"/>
                        </a:lnSpc>
                        <a:spcBef>
                          <a:spcPts val="600"/>
                        </a:spcBef>
                        <a:spcAft>
                          <a:spcPts val="600"/>
                        </a:spcAft>
                      </a:pPr>
                      <a:r>
                        <a:rPr lang="en-IN" sz="1500">
                          <a:effectLst/>
                        </a:rPr>
                        <a:t>Required</a:t>
                      </a:r>
                      <a:endParaRPr lang="en-US" sz="1500">
                        <a:effectLst/>
                        <a:latin typeface="Calibri" panose="020F0502020204030204" pitchFamily="34" charset="0"/>
                        <a:ea typeface="Calibri" panose="020F0502020204030204" pitchFamily="34" charset="0"/>
                      </a:endParaRPr>
                    </a:p>
                  </a:txBody>
                  <a:tcPr marL="50460" marR="50460" marT="0" marB="0"/>
                </a:tc>
              </a:tr>
              <a:tr h="361107">
                <a:tc>
                  <a:txBody>
                    <a:bodyPr/>
                    <a:lstStyle/>
                    <a:p>
                      <a:pPr marL="0" marR="0" algn="just">
                        <a:lnSpc>
                          <a:spcPct val="107000"/>
                        </a:lnSpc>
                        <a:spcBef>
                          <a:spcPts val="600"/>
                        </a:spcBef>
                        <a:spcAft>
                          <a:spcPts val="600"/>
                        </a:spcAft>
                      </a:pPr>
                      <a:r>
                        <a:rPr lang="en-IN" sz="1500">
                          <a:effectLst/>
                        </a:rPr>
                        <a:t>Item Visibility</a:t>
                      </a:r>
                      <a:endParaRPr lang="en-US" sz="1500">
                        <a:effectLst/>
                        <a:latin typeface="Calibri" panose="020F0502020204030204" pitchFamily="34" charset="0"/>
                        <a:ea typeface="Calibri" panose="020F0502020204030204" pitchFamily="34" charset="0"/>
                      </a:endParaRPr>
                    </a:p>
                  </a:txBody>
                  <a:tcPr marL="46723" marR="46723" marT="46723" marB="46723"/>
                </a:tc>
                <a:tc>
                  <a:txBody>
                    <a:bodyPr/>
                    <a:lstStyle/>
                    <a:p>
                      <a:pPr marL="0" marR="0" algn="just">
                        <a:lnSpc>
                          <a:spcPct val="107000"/>
                        </a:lnSpc>
                        <a:spcBef>
                          <a:spcPts val="600"/>
                        </a:spcBef>
                        <a:spcAft>
                          <a:spcPts val="600"/>
                        </a:spcAft>
                      </a:pPr>
                      <a:r>
                        <a:rPr lang="en-IN" sz="1500">
                          <a:effectLst/>
                        </a:rPr>
                        <a:t>float</a:t>
                      </a:r>
                      <a:endParaRPr lang="en-US" sz="1500">
                        <a:effectLst/>
                        <a:latin typeface="Calibri" panose="020F0502020204030204" pitchFamily="34" charset="0"/>
                        <a:ea typeface="Calibri" panose="020F0502020204030204" pitchFamily="34" charset="0"/>
                      </a:endParaRPr>
                    </a:p>
                  </a:txBody>
                  <a:tcPr marL="46723" marR="46723" marT="46723" marB="46723"/>
                </a:tc>
                <a:tc>
                  <a:txBody>
                    <a:bodyPr/>
                    <a:lstStyle/>
                    <a:p>
                      <a:pPr marL="0" marR="0" algn="just">
                        <a:lnSpc>
                          <a:spcPct val="107000"/>
                        </a:lnSpc>
                        <a:spcBef>
                          <a:spcPts val="600"/>
                        </a:spcBef>
                        <a:spcAft>
                          <a:spcPts val="600"/>
                        </a:spcAft>
                      </a:pPr>
                      <a:r>
                        <a:rPr lang="en-IN" sz="1500">
                          <a:effectLst/>
                        </a:rPr>
                        <a:t>Required</a:t>
                      </a:r>
                      <a:endParaRPr lang="en-US" sz="1500">
                        <a:effectLst/>
                        <a:latin typeface="Calibri" panose="020F0502020204030204" pitchFamily="34" charset="0"/>
                        <a:ea typeface="Calibri" panose="020F0502020204030204" pitchFamily="34" charset="0"/>
                      </a:endParaRPr>
                    </a:p>
                  </a:txBody>
                  <a:tcPr marL="50460" marR="50460" marT="0" marB="0"/>
                </a:tc>
              </a:tr>
              <a:tr h="809035">
                <a:tc>
                  <a:txBody>
                    <a:bodyPr/>
                    <a:lstStyle/>
                    <a:p>
                      <a:pPr marL="0" marR="0" algn="just">
                        <a:lnSpc>
                          <a:spcPct val="107000"/>
                        </a:lnSpc>
                        <a:spcBef>
                          <a:spcPts val="600"/>
                        </a:spcBef>
                        <a:spcAft>
                          <a:spcPts val="600"/>
                        </a:spcAft>
                      </a:pPr>
                      <a:r>
                        <a:rPr lang="en-IN" sz="1500">
                          <a:effectLst/>
                        </a:rPr>
                        <a:t>Item Type</a:t>
                      </a:r>
                      <a:endParaRPr lang="en-US" sz="1500">
                        <a:effectLst/>
                        <a:latin typeface="Calibri" panose="020F0502020204030204" pitchFamily="34" charset="0"/>
                        <a:ea typeface="Calibri" panose="020F0502020204030204" pitchFamily="34" charset="0"/>
                      </a:endParaRPr>
                    </a:p>
                  </a:txBody>
                  <a:tcPr marL="46723" marR="46723" marT="46723" marB="46723"/>
                </a:tc>
                <a:tc>
                  <a:txBody>
                    <a:bodyPr/>
                    <a:lstStyle/>
                    <a:p>
                      <a:pPr marL="0" marR="0" algn="just">
                        <a:lnSpc>
                          <a:spcPct val="107000"/>
                        </a:lnSpc>
                        <a:spcBef>
                          <a:spcPts val="600"/>
                        </a:spcBef>
                        <a:spcAft>
                          <a:spcPts val="600"/>
                        </a:spcAft>
                      </a:pPr>
                      <a:r>
                        <a:rPr lang="en-US" sz="1500">
                          <a:effectLst/>
                        </a:rPr>
                        <a:t>object </a:t>
                      </a:r>
                    </a:p>
                    <a:p>
                      <a:pPr marL="0" marR="0" algn="just">
                        <a:lnSpc>
                          <a:spcPct val="107000"/>
                        </a:lnSpc>
                        <a:spcBef>
                          <a:spcPts val="600"/>
                        </a:spcBef>
                        <a:spcAft>
                          <a:spcPts val="600"/>
                        </a:spcAft>
                      </a:pPr>
                      <a:r>
                        <a:rPr lang="en-IN" sz="1500">
                          <a:effectLst/>
                        </a:rPr>
                        <a:t> </a:t>
                      </a:r>
                      <a:endParaRPr lang="en-US" sz="1500">
                        <a:effectLst/>
                        <a:latin typeface="Calibri" panose="020F0502020204030204" pitchFamily="34" charset="0"/>
                        <a:ea typeface="Calibri" panose="020F0502020204030204" pitchFamily="34" charset="0"/>
                      </a:endParaRPr>
                    </a:p>
                  </a:txBody>
                  <a:tcPr marL="46723" marR="46723" marT="46723" marB="46723"/>
                </a:tc>
                <a:tc>
                  <a:txBody>
                    <a:bodyPr/>
                    <a:lstStyle/>
                    <a:p>
                      <a:pPr marL="0" marR="0" algn="just">
                        <a:lnSpc>
                          <a:spcPct val="107000"/>
                        </a:lnSpc>
                        <a:spcBef>
                          <a:spcPts val="600"/>
                        </a:spcBef>
                        <a:spcAft>
                          <a:spcPts val="600"/>
                        </a:spcAft>
                      </a:pPr>
                      <a:r>
                        <a:rPr lang="en-IN" sz="1500" dirty="0">
                          <a:effectLst/>
                        </a:rPr>
                        <a:t>Required</a:t>
                      </a:r>
                      <a:endParaRPr lang="en-US" sz="1500" dirty="0">
                        <a:effectLst/>
                        <a:latin typeface="Calibri" panose="020F0502020204030204" pitchFamily="34" charset="0"/>
                        <a:ea typeface="Calibri" panose="020F0502020204030204" pitchFamily="34" charset="0"/>
                      </a:endParaRPr>
                    </a:p>
                  </a:txBody>
                  <a:tcPr marL="50460" marR="50460" marT="0" marB="0"/>
                </a:tc>
              </a:tr>
              <a:tr h="361107">
                <a:tc>
                  <a:txBody>
                    <a:bodyPr/>
                    <a:lstStyle/>
                    <a:p>
                      <a:pPr marL="0" marR="0" algn="just">
                        <a:lnSpc>
                          <a:spcPct val="107000"/>
                        </a:lnSpc>
                        <a:spcBef>
                          <a:spcPts val="600"/>
                        </a:spcBef>
                        <a:spcAft>
                          <a:spcPts val="600"/>
                        </a:spcAft>
                      </a:pPr>
                      <a:r>
                        <a:rPr lang="en-IN" sz="1500" dirty="0">
                          <a:effectLst/>
                        </a:rPr>
                        <a:t>Item MRP</a:t>
                      </a:r>
                      <a:endParaRPr lang="en-US" sz="1500" dirty="0">
                        <a:effectLst/>
                        <a:latin typeface="Calibri" panose="020F0502020204030204" pitchFamily="34" charset="0"/>
                        <a:ea typeface="Calibri" panose="020F0502020204030204" pitchFamily="34" charset="0"/>
                      </a:endParaRPr>
                    </a:p>
                  </a:txBody>
                  <a:tcPr marL="46723" marR="46723" marT="46723" marB="46723"/>
                </a:tc>
                <a:tc>
                  <a:txBody>
                    <a:bodyPr/>
                    <a:lstStyle/>
                    <a:p>
                      <a:pPr marL="0" marR="0" algn="just">
                        <a:lnSpc>
                          <a:spcPct val="107000"/>
                        </a:lnSpc>
                        <a:spcBef>
                          <a:spcPts val="600"/>
                        </a:spcBef>
                        <a:spcAft>
                          <a:spcPts val="600"/>
                        </a:spcAft>
                      </a:pPr>
                      <a:r>
                        <a:rPr lang="en-IN" sz="1500">
                          <a:effectLst/>
                        </a:rPr>
                        <a:t>float</a:t>
                      </a:r>
                      <a:endParaRPr lang="en-US" sz="1500">
                        <a:effectLst/>
                        <a:latin typeface="Calibri" panose="020F0502020204030204" pitchFamily="34" charset="0"/>
                        <a:ea typeface="Calibri" panose="020F0502020204030204" pitchFamily="34" charset="0"/>
                      </a:endParaRPr>
                    </a:p>
                  </a:txBody>
                  <a:tcPr marL="46723" marR="46723" marT="46723" marB="46723"/>
                </a:tc>
                <a:tc>
                  <a:txBody>
                    <a:bodyPr/>
                    <a:lstStyle/>
                    <a:p>
                      <a:pPr marL="0" marR="0" algn="just">
                        <a:lnSpc>
                          <a:spcPct val="107000"/>
                        </a:lnSpc>
                        <a:spcBef>
                          <a:spcPts val="600"/>
                        </a:spcBef>
                        <a:spcAft>
                          <a:spcPts val="600"/>
                        </a:spcAft>
                      </a:pPr>
                      <a:r>
                        <a:rPr lang="en-IN" sz="1500">
                          <a:effectLst/>
                        </a:rPr>
                        <a:t>Required</a:t>
                      </a:r>
                      <a:endParaRPr lang="en-US" sz="1500">
                        <a:effectLst/>
                        <a:latin typeface="Calibri" panose="020F0502020204030204" pitchFamily="34" charset="0"/>
                        <a:ea typeface="Calibri" panose="020F0502020204030204" pitchFamily="34" charset="0"/>
                      </a:endParaRPr>
                    </a:p>
                  </a:txBody>
                  <a:tcPr marL="50460" marR="50460" marT="0" marB="0"/>
                </a:tc>
              </a:tr>
              <a:tr h="809035">
                <a:tc>
                  <a:txBody>
                    <a:bodyPr/>
                    <a:lstStyle/>
                    <a:p>
                      <a:pPr marL="0" marR="0" algn="just">
                        <a:lnSpc>
                          <a:spcPct val="107000"/>
                        </a:lnSpc>
                        <a:spcBef>
                          <a:spcPts val="600"/>
                        </a:spcBef>
                        <a:spcAft>
                          <a:spcPts val="600"/>
                        </a:spcAft>
                      </a:pPr>
                      <a:r>
                        <a:rPr lang="en-IN" sz="1500">
                          <a:effectLst/>
                        </a:rPr>
                        <a:t>Outlet Identifier</a:t>
                      </a:r>
                      <a:endParaRPr lang="en-US" sz="1500">
                        <a:effectLst/>
                        <a:latin typeface="Calibri" panose="020F0502020204030204" pitchFamily="34" charset="0"/>
                        <a:ea typeface="Calibri" panose="020F0502020204030204" pitchFamily="34" charset="0"/>
                      </a:endParaRPr>
                    </a:p>
                  </a:txBody>
                  <a:tcPr marL="46723" marR="46723" marT="46723" marB="46723"/>
                </a:tc>
                <a:tc>
                  <a:txBody>
                    <a:bodyPr/>
                    <a:lstStyle/>
                    <a:p>
                      <a:pPr marL="0" marR="0" algn="just">
                        <a:lnSpc>
                          <a:spcPct val="107000"/>
                        </a:lnSpc>
                        <a:spcBef>
                          <a:spcPts val="600"/>
                        </a:spcBef>
                        <a:spcAft>
                          <a:spcPts val="600"/>
                        </a:spcAft>
                      </a:pPr>
                      <a:r>
                        <a:rPr lang="en-US" sz="1500">
                          <a:effectLst/>
                        </a:rPr>
                        <a:t>object</a:t>
                      </a:r>
                    </a:p>
                    <a:p>
                      <a:pPr marL="0" marR="0" algn="just">
                        <a:lnSpc>
                          <a:spcPct val="107000"/>
                        </a:lnSpc>
                        <a:spcBef>
                          <a:spcPts val="600"/>
                        </a:spcBef>
                        <a:spcAft>
                          <a:spcPts val="600"/>
                        </a:spcAft>
                      </a:pPr>
                      <a:r>
                        <a:rPr lang="en-IN" sz="1500">
                          <a:effectLst/>
                        </a:rPr>
                        <a:t> </a:t>
                      </a:r>
                      <a:endParaRPr lang="en-US" sz="1500">
                        <a:effectLst/>
                        <a:latin typeface="Calibri" panose="020F0502020204030204" pitchFamily="34" charset="0"/>
                        <a:ea typeface="Calibri" panose="020F0502020204030204" pitchFamily="34" charset="0"/>
                      </a:endParaRPr>
                    </a:p>
                  </a:txBody>
                  <a:tcPr marL="46723" marR="46723" marT="46723" marB="46723"/>
                </a:tc>
                <a:tc>
                  <a:txBody>
                    <a:bodyPr/>
                    <a:lstStyle/>
                    <a:p>
                      <a:pPr marL="0" marR="0" algn="just">
                        <a:lnSpc>
                          <a:spcPct val="107000"/>
                        </a:lnSpc>
                        <a:spcBef>
                          <a:spcPts val="600"/>
                        </a:spcBef>
                        <a:spcAft>
                          <a:spcPts val="600"/>
                        </a:spcAft>
                      </a:pPr>
                      <a:r>
                        <a:rPr lang="en-IN" sz="1500">
                          <a:effectLst/>
                        </a:rPr>
                        <a:t>Required</a:t>
                      </a:r>
                      <a:endParaRPr lang="en-US" sz="1500">
                        <a:effectLst/>
                        <a:latin typeface="Calibri" panose="020F0502020204030204" pitchFamily="34" charset="0"/>
                        <a:ea typeface="Calibri" panose="020F0502020204030204" pitchFamily="34" charset="0"/>
                      </a:endParaRPr>
                    </a:p>
                  </a:txBody>
                  <a:tcPr marL="50460" marR="50460" marT="0" marB="0"/>
                </a:tc>
              </a:tr>
              <a:tr h="361107">
                <a:tc>
                  <a:txBody>
                    <a:bodyPr/>
                    <a:lstStyle/>
                    <a:p>
                      <a:pPr marL="0" marR="0" algn="just">
                        <a:lnSpc>
                          <a:spcPct val="107000"/>
                        </a:lnSpc>
                        <a:spcBef>
                          <a:spcPts val="600"/>
                        </a:spcBef>
                        <a:spcAft>
                          <a:spcPts val="600"/>
                        </a:spcAft>
                      </a:pPr>
                      <a:r>
                        <a:rPr lang="en-IN" sz="1500">
                          <a:effectLst/>
                        </a:rPr>
                        <a:t>Outlet Establishment Year</a:t>
                      </a:r>
                      <a:endParaRPr lang="en-US" sz="1500">
                        <a:effectLst/>
                        <a:latin typeface="Calibri" panose="020F0502020204030204" pitchFamily="34" charset="0"/>
                        <a:ea typeface="Calibri" panose="020F0502020204030204" pitchFamily="34" charset="0"/>
                      </a:endParaRPr>
                    </a:p>
                  </a:txBody>
                  <a:tcPr marL="46723" marR="46723" marT="46723" marB="46723"/>
                </a:tc>
                <a:tc>
                  <a:txBody>
                    <a:bodyPr/>
                    <a:lstStyle/>
                    <a:p>
                      <a:pPr marL="0" marR="0" algn="just">
                        <a:lnSpc>
                          <a:spcPct val="107000"/>
                        </a:lnSpc>
                        <a:spcBef>
                          <a:spcPts val="600"/>
                        </a:spcBef>
                        <a:spcAft>
                          <a:spcPts val="600"/>
                        </a:spcAft>
                      </a:pPr>
                      <a:r>
                        <a:rPr lang="en-IN" sz="1500">
                          <a:effectLst/>
                        </a:rPr>
                        <a:t>int</a:t>
                      </a:r>
                      <a:endParaRPr lang="en-US" sz="1500">
                        <a:effectLst/>
                        <a:latin typeface="Calibri" panose="020F0502020204030204" pitchFamily="34" charset="0"/>
                        <a:ea typeface="Calibri" panose="020F0502020204030204" pitchFamily="34" charset="0"/>
                      </a:endParaRPr>
                    </a:p>
                  </a:txBody>
                  <a:tcPr marL="46723" marR="46723" marT="46723" marB="46723"/>
                </a:tc>
                <a:tc>
                  <a:txBody>
                    <a:bodyPr/>
                    <a:lstStyle/>
                    <a:p>
                      <a:pPr marL="0" marR="0" algn="just">
                        <a:lnSpc>
                          <a:spcPct val="107000"/>
                        </a:lnSpc>
                        <a:spcBef>
                          <a:spcPts val="600"/>
                        </a:spcBef>
                        <a:spcAft>
                          <a:spcPts val="600"/>
                        </a:spcAft>
                      </a:pPr>
                      <a:r>
                        <a:rPr lang="en-IN" sz="1500">
                          <a:effectLst/>
                        </a:rPr>
                        <a:t>Required</a:t>
                      </a:r>
                      <a:endParaRPr lang="en-US" sz="1500">
                        <a:effectLst/>
                        <a:latin typeface="Calibri" panose="020F0502020204030204" pitchFamily="34" charset="0"/>
                        <a:ea typeface="Calibri" panose="020F0502020204030204" pitchFamily="34" charset="0"/>
                      </a:endParaRPr>
                    </a:p>
                  </a:txBody>
                  <a:tcPr marL="50460" marR="50460" marT="0" marB="0"/>
                </a:tc>
              </a:tr>
              <a:tr h="361107">
                <a:tc>
                  <a:txBody>
                    <a:bodyPr/>
                    <a:lstStyle/>
                    <a:p>
                      <a:pPr marL="0" marR="0" algn="just">
                        <a:lnSpc>
                          <a:spcPct val="107000"/>
                        </a:lnSpc>
                        <a:spcBef>
                          <a:spcPts val="600"/>
                        </a:spcBef>
                        <a:spcAft>
                          <a:spcPts val="600"/>
                        </a:spcAft>
                      </a:pPr>
                      <a:r>
                        <a:rPr lang="en-IN" sz="1500">
                          <a:effectLst/>
                        </a:rPr>
                        <a:t>Outlet Size</a:t>
                      </a:r>
                      <a:endParaRPr lang="en-US" sz="1500">
                        <a:effectLst/>
                        <a:latin typeface="Calibri" panose="020F0502020204030204" pitchFamily="34" charset="0"/>
                        <a:ea typeface="Calibri" panose="020F0502020204030204" pitchFamily="34" charset="0"/>
                      </a:endParaRPr>
                    </a:p>
                  </a:txBody>
                  <a:tcPr marL="46723" marR="46723" marT="46723" marB="46723"/>
                </a:tc>
                <a:tc>
                  <a:txBody>
                    <a:bodyPr/>
                    <a:lstStyle/>
                    <a:p>
                      <a:pPr marL="0" marR="0" algn="just"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500">
                          <a:effectLst/>
                        </a:rPr>
                        <a:t>object</a:t>
                      </a:r>
                      <a:endParaRPr lang="en-US" sz="1500">
                        <a:effectLst/>
                        <a:latin typeface="Calibri" panose="020F0502020204030204" pitchFamily="34" charset="0"/>
                        <a:ea typeface="Calibri" panose="020F0502020204030204" pitchFamily="34" charset="0"/>
                      </a:endParaRPr>
                    </a:p>
                  </a:txBody>
                  <a:tcPr marL="46723" marR="46723" marT="46723" marB="46723"/>
                </a:tc>
                <a:tc>
                  <a:txBody>
                    <a:bodyPr/>
                    <a:lstStyle/>
                    <a:p>
                      <a:pPr marL="0" marR="0" algn="just">
                        <a:lnSpc>
                          <a:spcPct val="107000"/>
                        </a:lnSpc>
                        <a:spcBef>
                          <a:spcPts val="600"/>
                        </a:spcBef>
                        <a:spcAft>
                          <a:spcPts val="600"/>
                        </a:spcAft>
                      </a:pPr>
                      <a:r>
                        <a:rPr lang="en-IN" sz="1500">
                          <a:effectLst/>
                        </a:rPr>
                        <a:t>Required</a:t>
                      </a:r>
                      <a:endParaRPr lang="en-US" sz="1500">
                        <a:effectLst/>
                        <a:latin typeface="Calibri" panose="020F0502020204030204" pitchFamily="34" charset="0"/>
                        <a:ea typeface="Calibri" panose="020F0502020204030204" pitchFamily="34" charset="0"/>
                      </a:endParaRPr>
                    </a:p>
                  </a:txBody>
                  <a:tcPr marL="50460" marR="50460" marT="0" marB="0"/>
                </a:tc>
              </a:tr>
              <a:tr h="361107">
                <a:tc>
                  <a:txBody>
                    <a:bodyPr/>
                    <a:lstStyle/>
                    <a:p>
                      <a:pPr marL="0" marR="0" algn="just">
                        <a:lnSpc>
                          <a:spcPct val="107000"/>
                        </a:lnSpc>
                        <a:spcBef>
                          <a:spcPts val="600"/>
                        </a:spcBef>
                        <a:spcAft>
                          <a:spcPts val="600"/>
                        </a:spcAft>
                      </a:pPr>
                      <a:r>
                        <a:rPr lang="en-IN" sz="1500">
                          <a:effectLst/>
                        </a:rPr>
                        <a:t>Outlet Location Type</a:t>
                      </a:r>
                      <a:endParaRPr lang="en-US" sz="1500">
                        <a:effectLst/>
                        <a:latin typeface="Calibri" panose="020F0502020204030204" pitchFamily="34" charset="0"/>
                        <a:ea typeface="Calibri" panose="020F0502020204030204" pitchFamily="34" charset="0"/>
                      </a:endParaRPr>
                    </a:p>
                  </a:txBody>
                  <a:tcPr marL="46723" marR="46723" marT="46723" marB="46723"/>
                </a:tc>
                <a:tc>
                  <a:txBody>
                    <a:bodyPr/>
                    <a:lstStyle/>
                    <a:p>
                      <a:pPr>
                        <a:lnSpc>
                          <a:spcPct val="107000"/>
                        </a:lnSpc>
                      </a:pPr>
                      <a:r>
                        <a:rPr lang="en-US" sz="1500">
                          <a:effectLst/>
                        </a:rPr>
                        <a:t>object</a:t>
                      </a:r>
                      <a:endParaRPr lang="en-US" sz="1500">
                        <a:effectLst/>
                        <a:latin typeface="Calibri" panose="020F0502020204030204" pitchFamily="34" charset="0"/>
                      </a:endParaRPr>
                    </a:p>
                  </a:txBody>
                  <a:tcPr marL="46723" marR="46723" marT="46723" marB="46723"/>
                </a:tc>
                <a:tc>
                  <a:txBody>
                    <a:bodyPr/>
                    <a:lstStyle/>
                    <a:p>
                      <a:pPr marL="0" marR="0" algn="just">
                        <a:lnSpc>
                          <a:spcPct val="107000"/>
                        </a:lnSpc>
                        <a:spcBef>
                          <a:spcPts val="600"/>
                        </a:spcBef>
                        <a:spcAft>
                          <a:spcPts val="600"/>
                        </a:spcAft>
                      </a:pPr>
                      <a:r>
                        <a:rPr lang="en-IN" sz="1500">
                          <a:effectLst/>
                        </a:rPr>
                        <a:t>Required</a:t>
                      </a:r>
                      <a:endParaRPr lang="en-US" sz="1500">
                        <a:effectLst/>
                        <a:latin typeface="Calibri" panose="020F0502020204030204" pitchFamily="34" charset="0"/>
                        <a:ea typeface="Calibri" panose="020F0502020204030204" pitchFamily="34" charset="0"/>
                      </a:endParaRPr>
                    </a:p>
                  </a:txBody>
                  <a:tcPr marL="50460" marR="50460" marT="0" marB="0"/>
                </a:tc>
              </a:tr>
              <a:tr h="361107">
                <a:tc>
                  <a:txBody>
                    <a:bodyPr/>
                    <a:lstStyle/>
                    <a:p>
                      <a:pPr marL="0" marR="0" algn="just">
                        <a:lnSpc>
                          <a:spcPct val="107000"/>
                        </a:lnSpc>
                        <a:spcBef>
                          <a:spcPts val="600"/>
                        </a:spcBef>
                        <a:spcAft>
                          <a:spcPts val="600"/>
                        </a:spcAft>
                      </a:pPr>
                      <a:r>
                        <a:rPr lang="en-IN" sz="1500">
                          <a:effectLst/>
                        </a:rPr>
                        <a:t>Outlet Type</a:t>
                      </a:r>
                      <a:endParaRPr lang="en-US" sz="1500">
                        <a:effectLst/>
                        <a:latin typeface="Calibri" panose="020F0502020204030204" pitchFamily="34" charset="0"/>
                        <a:ea typeface="Calibri" panose="020F0502020204030204" pitchFamily="34" charset="0"/>
                      </a:endParaRPr>
                    </a:p>
                  </a:txBody>
                  <a:tcPr marL="46723" marR="46723" marT="46723" marB="46723"/>
                </a:tc>
                <a:tc>
                  <a:txBody>
                    <a:bodyPr/>
                    <a:lstStyle/>
                    <a:p>
                      <a:pPr marL="0" marR="0" algn="just">
                        <a:lnSpc>
                          <a:spcPct val="107000"/>
                        </a:lnSpc>
                        <a:spcBef>
                          <a:spcPts val="600"/>
                        </a:spcBef>
                        <a:spcAft>
                          <a:spcPts val="600"/>
                        </a:spcAft>
                      </a:pPr>
                      <a:r>
                        <a:rPr lang="en-IN" sz="1500">
                          <a:effectLst/>
                        </a:rPr>
                        <a:t>object</a:t>
                      </a:r>
                      <a:endParaRPr lang="en-US" sz="1500">
                        <a:effectLst/>
                        <a:latin typeface="Calibri" panose="020F0502020204030204" pitchFamily="34" charset="0"/>
                        <a:ea typeface="Calibri" panose="020F0502020204030204" pitchFamily="34" charset="0"/>
                      </a:endParaRPr>
                    </a:p>
                  </a:txBody>
                  <a:tcPr marL="46723" marR="46723" marT="46723" marB="46723"/>
                </a:tc>
                <a:tc>
                  <a:txBody>
                    <a:bodyPr/>
                    <a:lstStyle/>
                    <a:p>
                      <a:pPr marL="0" marR="0" algn="just">
                        <a:lnSpc>
                          <a:spcPct val="107000"/>
                        </a:lnSpc>
                        <a:spcBef>
                          <a:spcPts val="600"/>
                        </a:spcBef>
                        <a:spcAft>
                          <a:spcPts val="600"/>
                        </a:spcAft>
                      </a:pPr>
                      <a:r>
                        <a:rPr lang="en-IN" sz="1500">
                          <a:effectLst/>
                        </a:rPr>
                        <a:t>Required</a:t>
                      </a:r>
                      <a:endParaRPr lang="en-US" sz="1500">
                        <a:effectLst/>
                        <a:latin typeface="Calibri" panose="020F0502020204030204" pitchFamily="34" charset="0"/>
                        <a:ea typeface="Calibri" panose="020F0502020204030204" pitchFamily="34" charset="0"/>
                      </a:endParaRPr>
                    </a:p>
                  </a:txBody>
                  <a:tcPr marL="50460" marR="50460" marT="0" marB="0"/>
                </a:tc>
              </a:tr>
              <a:tr h="361107">
                <a:tc>
                  <a:txBody>
                    <a:bodyPr/>
                    <a:lstStyle/>
                    <a:p>
                      <a:pPr marL="0" marR="0" algn="just">
                        <a:lnSpc>
                          <a:spcPct val="107000"/>
                        </a:lnSpc>
                        <a:spcBef>
                          <a:spcPts val="600"/>
                        </a:spcBef>
                        <a:spcAft>
                          <a:spcPts val="600"/>
                        </a:spcAft>
                      </a:pPr>
                      <a:r>
                        <a:rPr lang="en-IN" sz="1500">
                          <a:effectLst/>
                        </a:rPr>
                        <a:t>Item Outlet Sales</a:t>
                      </a:r>
                      <a:endParaRPr lang="en-US" sz="1500">
                        <a:effectLst/>
                        <a:latin typeface="Calibri" panose="020F0502020204030204" pitchFamily="34" charset="0"/>
                        <a:ea typeface="Calibri" panose="020F0502020204030204" pitchFamily="34" charset="0"/>
                      </a:endParaRPr>
                    </a:p>
                  </a:txBody>
                  <a:tcPr marL="46723" marR="46723" marT="46723" marB="46723"/>
                </a:tc>
                <a:tc>
                  <a:txBody>
                    <a:bodyPr/>
                    <a:lstStyle/>
                    <a:p>
                      <a:pPr marL="0" marR="0" algn="just">
                        <a:lnSpc>
                          <a:spcPct val="107000"/>
                        </a:lnSpc>
                        <a:spcBef>
                          <a:spcPts val="600"/>
                        </a:spcBef>
                        <a:spcAft>
                          <a:spcPts val="600"/>
                        </a:spcAft>
                      </a:pPr>
                      <a:r>
                        <a:rPr lang="en-IN" sz="1500">
                          <a:effectLst/>
                        </a:rPr>
                        <a:t>float</a:t>
                      </a:r>
                      <a:endParaRPr lang="en-US" sz="1500">
                        <a:effectLst/>
                        <a:latin typeface="Calibri" panose="020F0502020204030204" pitchFamily="34" charset="0"/>
                        <a:ea typeface="Calibri" panose="020F0502020204030204" pitchFamily="34" charset="0"/>
                      </a:endParaRPr>
                    </a:p>
                  </a:txBody>
                  <a:tcPr marL="46723" marR="46723" marT="46723" marB="46723"/>
                </a:tc>
                <a:tc>
                  <a:txBody>
                    <a:bodyPr/>
                    <a:lstStyle/>
                    <a:p>
                      <a:pPr marL="0" marR="0" algn="just">
                        <a:lnSpc>
                          <a:spcPct val="107000"/>
                        </a:lnSpc>
                        <a:spcBef>
                          <a:spcPts val="600"/>
                        </a:spcBef>
                        <a:spcAft>
                          <a:spcPts val="600"/>
                        </a:spcAft>
                      </a:pPr>
                      <a:r>
                        <a:rPr lang="en-IN" sz="1500" dirty="0">
                          <a:effectLst/>
                        </a:rPr>
                        <a:t>Required</a:t>
                      </a:r>
                      <a:endParaRPr lang="en-US" sz="1500" dirty="0">
                        <a:effectLst/>
                        <a:latin typeface="Calibri" panose="020F0502020204030204" pitchFamily="34" charset="0"/>
                        <a:ea typeface="Calibri" panose="020F0502020204030204" pitchFamily="34" charset="0"/>
                      </a:endParaRPr>
                    </a:p>
                  </a:txBody>
                  <a:tcPr marL="50460" marR="50460" marT="0" marB="0"/>
                </a:tc>
              </a:tr>
            </a:tbl>
          </a:graphicData>
        </a:graphic>
      </p:graphicFrame>
      <p:sp>
        <p:nvSpPr>
          <p:cNvPr id="4" name="Google Shape;154;p4"/>
          <p:cNvSpPr txBox="1">
            <a:spLocks noGrp="1"/>
          </p:cNvSpPr>
          <p:nvPr>
            <p:ph type="body" idx="1"/>
          </p:nvPr>
        </p:nvSpPr>
        <p:spPr>
          <a:xfrm>
            <a:off x="-2297528" y="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dirty="0" smtClean="0">
                <a:solidFill>
                  <a:schemeClr val="lt1"/>
                </a:solidFill>
                <a:latin typeface="Times New Roman"/>
                <a:ea typeface="Times New Roman"/>
                <a:cs typeface="Times New Roman"/>
                <a:sym typeface="Times New Roman"/>
              </a:rPr>
              <a:t>Data Schema</a:t>
            </a:r>
            <a:endParaRPr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Architecture</a:t>
            </a:r>
            <a:endParaRPr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2835965" y="1948069"/>
            <a:ext cx="5552660" cy="4419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2" name="Rectangle 1"/>
          <p:cNvSpPr/>
          <p:nvPr/>
        </p:nvSpPr>
        <p:spPr>
          <a:xfrm>
            <a:off x="185529" y="340543"/>
            <a:ext cx="11622157" cy="6045245"/>
          </a:xfrm>
          <a:prstGeom prst="rect">
            <a:avLst/>
          </a:prstGeom>
        </p:spPr>
        <p:txBody>
          <a:bodyPr wrap="square">
            <a:spAutoFit/>
          </a:bodyPr>
          <a:lstStyle/>
          <a:p>
            <a:pPr lvl="0" algn="just">
              <a:spcBef>
                <a:spcPts val="175"/>
              </a:spcBef>
              <a:buClr>
                <a:srgbClr val="2E5395"/>
              </a:buClr>
              <a:buSzPts val="1600"/>
              <a:tabLst>
                <a:tab pos="394335" algn="l"/>
              </a:tabLst>
            </a:pPr>
            <a:r>
              <a:rPr lang="en-US" sz="2000" b="1" spc="-5" dirty="0">
                <a:solidFill>
                  <a:schemeClr val="bg1"/>
                </a:solidFill>
                <a:latin typeface="Calibri Light" panose="020F0302020204030204" pitchFamily="34" charset="0"/>
                <a:ea typeface="Calibri Light" panose="020F0302020204030204" pitchFamily="34" charset="0"/>
              </a:rPr>
              <a:t>Architecture</a:t>
            </a:r>
            <a:r>
              <a:rPr lang="en-US" sz="2000" b="1" spc="-45" dirty="0">
                <a:solidFill>
                  <a:schemeClr val="bg1"/>
                </a:solidFill>
                <a:latin typeface="Calibri Light" panose="020F0302020204030204" pitchFamily="34" charset="0"/>
                <a:ea typeface="Calibri Light" panose="020F0302020204030204" pitchFamily="34" charset="0"/>
              </a:rPr>
              <a:t> </a:t>
            </a:r>
            <a:r>
              <a:rPr lang="en-US" sz="2000" b="1" spc="-5" dirty="0">
                <a:solidFill>
                  <a:schemeClr val="bg1"/>
                </a:solidFill>
                <a:latin typeface="Calibri Light" panose="020F0302020204030204" pitchFamily="34" charset="0"/>
                <a:ea typeface="Calibri Light" panose="020F0302020204030204" pitchFamily="34" charset="0"/>
              </a:rPr>
              <a:t>Description</a:t>
            </a:r>
          </a:p>
          <a:p>
            <a:pPr algn="just"/>
            <a:r>
              <a:rPr lang="en-US" sz="1500" dirty="0">
                <a:solidFill>
                  <a:schemeClr val="bg1"/>
                </a:solidFill>
                <a:latin typeface="Calibri Light" panose="020F0302020204030204" pitchFamily="34" charset="0"/>
                <a:ea typeface="Calibri" panose="020F0502020204030204" pitchFamily="34" charset="0"/>
                <a:cs typeface="Calibri" panose="020F0502020204030204" pitchFamily="34" charset="0"/>
              </a:rPr>
              <a:t> </a:t>
            </a:r>
            <a:endParaRPr lang="en-US" sz="1500" dirty="0">
              <a:solidFill>
                <a:schemeClr val="bg1"/>
              </a:solidFill>
              <a:latin typeface="Calibri" panose="020F0502020204030204" pitchFamily="34" charset="0"/>
              <a:ea typeface="Calibri" panose="020F0502020204030204" pitchFamily="34" charset="0"/>
            </a:endParaRPr>
          </a:p>
          <a:p>
            <a:pPr algn="just">
              <a:spcBef>
                <a:spcPts val="45"/>
              </a:spcBef>
            </a:pPr>
            <a:r>
              <a:rPr lang="en-US" sz="1500" dirty="0">
                <a:solidFill>
                  <a:schemeClr val="bg1"/>
                </a:solidFill>
                <a:latin typeface="Calibri Light" panose="020F0302020204030204" pitchFamily="34" charset="0"/>
                <a:ea typeface="Calibri" panose="020F0502020204030204" pitchFamily="34" charset="0"/>
                <a:cs typeface="Calibri" panose="020F0502020204030204" pitchFamily="34" charset="0"/>
              </a:rPr>
              <a:t> </a:t>
            </a:r>
            <a:r>
              <a:rPr lang="en-US" sz="1800" b="1" spc="-5" dirty="0" smtClean="0">
                <a:solidFill>
                  <a:schemeClr val="bg1"/>
                </a:solidFill>
                <a:latin typeface="Calibri Light" panose="020F0302020204030204" pitchFamily="34" charset="0"/>
                <a:ea typeface="Calibri Light" panose="020F0302020204030204" pitchFamily="34" charset="0"/>
              </a:rPr>
              <a:t>Data</a:t>
            </a:r>
            <a:r>
              <a:rPr lang="en-US" sz="1800" b="1" spc="-20" dirty="0" smtClean="0">
                <a:solidFill>
                  <a:schemeClr val="bg1"/>
                </a:solidFill>
                <a:latin typeface="Calibri Light" panose="020F0302020204030204" pitchFamily="34" charset="0"/>
                <a:ea typeface="Calibri Light" panose="020F0302020204030204" pitchFamily="34" charset="0"/>
              </a:rPr>
              <a:t> </a:t>
            </a:r>
            <a:r>
              <a:rPr lang="en-US" sz="1800" b="1" spc="-5" dirty="0">
                <a:solidFill>
                  <a:schemeClr val="bg1"/>
                </a:solidFill>
                <a:latin typeface="Calibri Light" panose="020F0302020204030204" pitchFamily="34" charset="0"/>
                <a:ea typeface="Calibri Light" panose="020F0302020204030204" pitchFamily="34" charset="0"/>
              </a:rPr>
              <a:t>Description</a:t>
            </a:r>
          </a:p>
          <a:p>
            <a:pPr algn="just"/>
            <a:r>
              <a:rPr lang="en-US" sz="1500" dirty="0">
                <a:solidFill>
                  <a:schemeClr val="bg1"/>
                </a:solidFill>
                <a:latin typeface="Calibri Light" panose="020F0302020204030204" pitchFamily="34" charset="0"/>
                <a:ea typeface="Calibri" panose="020F0502020204030204" pitchFamily="34" charset="0"/>
                <a:cs typeface="Calibri" panose="020F0502020204030204" pitchFamily="34" charset="0"/>
              </a:rPr>
              <a:t> </a:t>
            </a:r>
            <a:endParaRPr lang="en-US" sz="1500" dirty="0">
              <a:solidFill>
                <a:schemeClr val="bg1"/>
              </a:solidFill>
              <a:latin typeface="Calibri" panose="020F0502020204030204" pitchFamily="34" charset="0"/>
              <a:ea typeface="Calibri" panose="020F0502020204030204" pitchFamily="34" charset="0"/>
            </a:endParaRPr>
          </a:p>
          <a:p>
            <a:pPr marL="165100" marR="577850" algn="just"/>
            <a:r>
              <a:rPr lang="en-US" sz="1500" dirty="0">
                <a:solidFill>
                  <a:schemeClr val="bg1"/>
                </a:solidFill>
                <a:latin typeface="Calibri" panose="020F0502020204030204" pitchFamily="34" charset="0"/>
                <a:ea typeface="Calibri" panose="020F0502020204030204" pitchFamily="34" charset="0"/>
              </a:rPr>
              <a:t>The dataset used in this project is collected from </a:t>
            </a:r>
            <a:r>
              <a:rPr lang="en-US" sz="1500" dirty="0" err="1">
                <a:solidFill>
                  <a:schemeClr val="bg1"/>
                </a:solidFill>
                <a:latin typeface="Calibri" panose="020F0502020204030204" pitchFamily="34" charset="0"/>
                <a:ea typeface="Calibri" panose="020F0502020204030204" pitchFamily="34" charset="0"/>
              </a:rPr>
              <a:t>Kaggle</a:t>
            </a:r>
            <a:r>
              <a:rPr lang="en-US" sz="1500" dirty="0">
                <a:solidFill>
                  <a:schemeClr val="bg1"/>
                </a:solidFill>
                <a:latin typeface="Calibri" panose="020F0502020204030204" pitchFamily="34" charset="0"/>
                <a:ea typeface="Calibri" panose="020F0502020204030204" pitchFamily="34" charset="0"/>
              </a:rPr>
              <a:t>. The dataset is divided into two sets of data. One is the test (5681) data and the other is the train (8523) data. The train dataset has both input and output variables.</a:t>
            </a:r>
          </a:p>
          <a:p>
            <a:pPr algn="just">
              <a:spcBef>
                <a:spcPts val="15"/>
              </a:spcBef>
            </a:pPr>
            <a:r>
              <a:rPr lang="en-US" sz="1500" dirty="0">
                <a:solidFill>
                  <a:schemeClr val="bg1"/>
                </a:solidFill>
                <a:latin typeface="Calibri" panose="020F0502020204030204" pitchFamily="34" charset="0"/>
                <a:ea typeface="Calibri" panose="020F0502020204030204" pitchFamily="34" charset="0"/>
              </a:rPr>
              <a:t> </a:t>
            </a:r>
            <a:endParaRPr lang="en-US" sz="1500" dirty="0" smtClean="0">
              <a:solidFill>
                <a:schemeClr val="bg1"/>
              </a:solidFill>
              <a:latin typeface="Calibri" panose="020F0502020204030204" pitchFamily="34" charset="0"/>
              <a:ea typeface="Calibri" panose="020F0502020204030204" pitchFamily="34" charset="0"/>
            </a:endParaRPr>
          </a:p>
          <a:p>
            <a:pPr algn="just">
              <a:spcBef>
                <a:spcPts val="15"/>
              </a:spcBef>
            </a:pPr>
            <a:r>
              <a:rPr lang="en-US" sz="1800" b="1" spc="-5" dirty="0" smtClean="0">
                <a:solidFill>
                  <a:schemeClr val="bg1"/>
                </a:solidFill>
                <a:latin typeface="Calibri Light" panose="020F0302020204030204" pitchFamily="34" charset="0"/>
                <a:ea typeface="Calibri Light" panose="020F0302020204030204" pitchFamily="34" charset="0"/>
              </a:rPr>
              <a:t>Data </a:t>
            </a:r>
            <a:r>
              <a:rPr lang="en-US" sz="1800" b="1" spc="-5" dirty="0">
                <a:solidFill>
                  <a:schemeClr val="bg1"/>
                </a:solidFill>
                <a:latin typeface="Calibri Light" panose="020F0302020204030204" pitchFamily="34" charset="0"/>
                <a:ea typeface="Calibri Light" panose="020F0302020204030204" pitchFamily="34" charset="0"/>
              </a:rPr>
              <a:t>Insertion into Database</a:t>
            </a:r>
          </a:p>
          <a:p>
            <a:pPr algn="just"/>
            <a:r>
              <a:rPr lang="en-US" sz="1500" dirty="0">
                <a:solidFill>
                  <a:schemeClr val="bg1"/>
                </a:solidFill>
                <a:latin typeface="Calibri Light" panose="020F0302020204030204" pitchFamily="34" charset="0"/>
                <a:ea typeface="Calibri" panose="020F0502020204030204" pitchFamily="34" charset="0"/>
                <a:cs typeface="Calibri" panose="020F0502020204030204" pitchFamily="34" charset="0"/>
              </a:rPr>
              <a:t> </a:t>
            </a:r>
            <a:endParaRPr lang="en-US" sz="1500" dirty="0">
              <a:solidFill>
                <a:schemeClr val="bg1"/>
              </a:solidFill>
              <a:latin typeface="Calibri" panose="020F0502020204030204" pitchFamily="34" charset="0"/>
              <a:ea typeface="Calibri" panose="020F0502020204030204" pitchFamily="34" charset="0"/>
            </a:endParaRPr>
          </a:p>
          <a:p>
            <a:pPr marL="342900" marR="758825" lvl="0" indent="-342900" algn="just">
              <a:buSzPts val="1100"/>
              <a:buFont typeface="Calibri" panose="020F0502020204030204" pitchFamily="34" charset="0"/>
              <a:buAutoNum type="alphaLcPeriod"/>
              <a:tabLst>
                <a:tab pos="394335" algn="l"/>
              </a:tabLst>
            </a:pPr>
            <a:r>
              <a:rPr lang="en-US" sz="1500" spc="-5" dirty="0">
                <a:solidFill>
                  <a:schemeClr val="bg1"/>
                </a:solidFill>
                <a:latin typeface="Calibri" panose="020F0502020204030204" pitchFamily="34" charset="0"/>
                <a:ea typeface="Calibri" panose="020F0502020204030204" pitchFamily="34" charset="0"/>
              </a:rPr>
              <a:t>Database Creation and connection - Create a database with name passed. If the database is</a:t>
            </a:r>
            <a:r>
              <a:rPr lang="en-US" sz="1500" spc="-235" dirty="0">
                <a:solidFill>
                  <a:schemeClr val="bg1"/>
                </a:solidFill>
                <a:latin typeface="Calibri" panose="020F0502020204030204" pitchFamily="34" charset="0"/>
                <a:ea typeface="Calibri" panose="020F0502020204030204" pitchFamily="34" charset="0"/>
              </a:rPr>
              <a:t> </a:t>
            </a:r>
            <a:r>
              <a:rPr lang="en-US" sz="1500" spc="-5" dirty="0">
                <a:solidFill>
                  <a:schemeClr val="bg1"/>
                </a:solidFill>
                <a:latin typeface="Calibri" panose="020F0502020204030204" pitchFamily="34" charset="0"/>
                <a:ea typeface="Calibri" panose="020F0502020204030204" pitchFamily="34" charset="0"/>
              </a:rPr>
              <a:t>already created,</a:t>
            </a:r>
            <a:r>
              <a:rPr lang="en-US" sz="1500" spc="-10" dirty="0">
                <a:solidFill>
                  <a:schemeClr val="bg1"/>
                </a:solidFill>
                <a:latin typeface="Calibri" panose="020F0502020204030204" pitchFamily="34" charset="0"/>
                <a:ea typeface="Calibri" panose="020F0502020204030204" pitchFamily="34" charset="0"/>
              </a:rPr>
              <a:t> </a:t>
            </a:r>
            <a:r>
              <a:rPr lang="en-US" sz="1500" spc="-5" dirty="0">
                <a:solidFill>
                  <a:schemeClr val="bg1"/>
                </a:solidFill>
                <a:latin typeface="Calibri" panose="020F0502020204030204" pitchFamily="34" charset="0"/>
                <a:ea typeface="Calibri" panose="020F0502020204030204" pitchFamily="34" charset="0"/>
              </a:rPr>
              <a:t>open the</a:t>
            </a:r>
            <a:r>
              <a:rPr lang="en-US" sz="1500" spc="-10" dirty="0">
                <a:solidFill>
                  <a:schemeClr val="bg1"/>
                </a:solidFill>
                <a:latin typeface="Calibri" panose="020F0502020204030204" pitchFamily="34" charset="0"/>
                <a:ea typeface="Calibri" panose="020F0502020204030204" pitchFamily="34" charset="0"/>
              </a:rPr>
              <a:t> </a:t>
            </a:r>
            <a:r>
              <a:rPr lang="en-US" sz="1500" spc="-5" dirty="0">
                <a:solidFill>
                  <a:schemeClr val="bg1"/>
                </a:solidFill>
                <a:latin typeface="Calibri" panose="020F0502020204030204" pitchFamily="34" charset="0"/>
                <a:ea typeface="Calibri" panose="020F0502020204030204" pitchFamily="34" charset="0"/>
              </a:rPr>
              <a:t>connection to</a:t>
            </a:r>
            <a:r>
              <a:rPr lang="en-US" sz="1500" spc="5" dirty="0">
                <a:solidFill>
                  <a:schemeClr val="bg1"/>
                </a:solidFill>
                <a:latin typeface="Calibri" panose="020F0502020204030204" pitchFamily="34" charset="0"/>
                <a:ea typeface="Calibri" panose="020F0502020204030204" pitchFamily="34" charset="0"/>
              </a:rPr>
              <a:t> </a:t>
            </a:r>
            <a:r>
              <a:rPr lang="en-US" sz="1500" spc="-5" dirty="0">
                <a:solidFill>
                  <a:schemeClr val="bg1"/>
                </a:solidFill>
                <a:latin typeface="Calibri" panose="020F0502020204030204" pitchFamily="34" charset="0"/>
                <a:ea typeface="Calibri" panose="020F0502020204030204" pitchFamily="34" charset="0"/>
              </a:rPr>
              <a:t>the</a:t>
            </a:r>
            <a:r>
              <a:rPr lang="en-US" sz="1500" spc="5" dirty="0">
                <a:solidFill>
                  <a:schemeClr val="bg1"/>
                </a:solidFill>
                <a:latin typeface="Calibri" panose="020F0502020204030204" pitchFamily="34" charset="0"/>
                <a:ea typeface="Calibri" panose="020F0502020204030204" pitchFamily="34" charset="0"/>
              </a:rPr>
              <a:t> </a:t>
            </a:r>
            <a:r>
              <a:rPr lang="en-US" sz="1500" spc="-5" dirty="0">
                <a:solidFill>
                  <a:schemeClr val="bg1"/>
                </a:solidFill>
                <a:latin typeface="Calibri" panose="020F0502020204030204" pitchFamily="34" charset="0"/>
                <a:ea typeface="Calibri" panose="020F0502020204030204" pitchFamily="34" charset="0"/>
              </a:rPr>
              <a:t>database.</a:t>
            </a:r>
          </a:p>
          <a:p>
            <a:pPr marL="342900" lvl="0" indent="-342900" algn="just">
              <a:spcBef>
                <a:spcPts val="5"/>
              </a:spcBef>
              <a:buSzPts val="1100"/>
              <a:buFont typeface="Calibri" panose="020F0502020204030204" pitchFamily="34" charset="0"/>
              <a:buAutoNum type="alphaLcPeriod"/>
              <a:tabLst>
                <a:tab pos="394335" algn="l"/>
              </a:tabLst>
            </a:pPr>
            <a:r>
              <a:rPr lang="en-US" sz="1500" spc="-5" dirty="0">
                <a:solidFill>
                  <a:schemeClr val="bg1"/>
                </a:solidFill>
                <a:latin typeface="Calibri" panose="020F0502020204030204" pitchFamily="34" charset="0"/>
                <a:ea typeface="Calibri" panose="020F0502020204030204" pitchFamily="34" charset="0"/>
              </a:rPr>
              <a:t>Table creation</a:t>
            </a:r>
            <a:r>
              <a:rPr lang="en-US" sz="1500" spc="-10" dirty="0">
                <a:solidFill>
                  <a:schemeClr val="bg1"/>
                </a:solidFill>
                <a:latin typeface="Calibri" panose="020F0502020204030204" pitchFamily="34" charset="0"/>
                <a:ea typeface="Calibri" panose="020F0502020204030204" pitchFamily="34" charset="0"/>
              </a:rPr>
              <a:t> </a:t>
            </a:r>
            <a:r>
              <a:rPr lang="en-US" sz="1500" spc="-5" dirty="0">
                <a:solidFill>
                  <a:schemeClr val="bg1"/>
                </a:solidFill>
                <a:latin typeface="Calibri" panose="020F0502020204030204" pitchFamily="34" charset="0"/>
                <a:ea typeface="Calibri" panose="020F0502020204030204" pitchFamily="34" charset="0"/>
              </a:rPr>
              <a:t>in</a:t>
            </a:r>
            <a:r>
              <a:rPr lang="en-US" sz="1500" spc="-10" dirty="0">
                <a:solidFill>
                  <a:schemeClr val="bg1"/>
                </a:solidFill>
                <a:latin typeface="Calibri" panose="020F0502020204030204" pitchFamily="34" charset="0"/>
                <a:ea typeface="Calibri" panose="020F0502020204030204" pitchFamily="34" charset="0"/>
              </a:rPr>
              <a:t> </a:t>
            </a:r>
            <a:r>
              <a:rPr lang="en-US" sz="1500" spc="-5" dirty="0">
                <a:solidFill>
                  <a:schemeClr val="bg1"/>
                </a:solidFill>
                <a:latin typeface="Calibri" panose="020F0502020204030204" pitchFamily="34" charset="0"/>
                <a:ea typeface="Calibri" panose="020F0502020204030204" pitchFamily="34" charset="0"/>
              </a:rPr>
              <a:t>the</a:t>
            </a:r>
            <a:r>
              <a:rPr lang="en-US" sz="1500" spc="-20" dirty="0">
                <a:solidFill>
                  <a:schemeClr val="bg1"/>
                </a:solidFill>
                <a:latin typeface="Calibri" panose="020F0502020204030204" pitchFamily="34" charset="0"/>
                <a:ea typeface="Calibri" panose="020F0502020204030204" pitchFamily="34" charset="0"/>
              </a:rPr>
              <a:t> </a:t>
            </a:r>
            <a:r>
              <a:rPr lang="en-US" sz="1500" spc="-5" dirty="0">
                <a:solidFill>
                  <a:schemeClr val="bg1"/>
                </a:solidFill>
                <a:latin typeface="Calibri" panose="020F0502020204030204" pitchFamily="34" charset="0"/>
                <a:ea typeface="Calibri" panose="020F0502020204030204" pitchFamily="34" charset="0"/>
              </a:rPr>
              <a:t>database.</a:t>
            </a:r>
          </a:p>
          <a:p>
            <a:pPr marL="342900" lvl="0" indent="-342900" algn="just">
              <a:spcBef>
                <a:spcPts val="5"/>
              </a:spcBef>
              <a:buSzPts val="1100"/>
              <a:buFont typeface="Calibri" panose="020F0502020204030204" pitchFamily="34" charset="0"/>
              <a:buAutoNum type="alphaLcPeriod"/>
              <a:tabLst>
                <a:tab pos="393700" algn="l"/>
                <a:tab pos="394335" algn="l"/>
              </a:tabLst>
            </a:pPr>
            <a:r>
              <a:rPr lang="en-US" sz="1500" spc="-5" dirty="0">
                <a:solidFill>
                  <a:schemeClr val="bg1"/>
                </a:solidFill>
                <a:latin typeface="Calibri" panose="020F0502020204030204" pitchFamily="34" charset="0"/>
                <a:ea typeface="Calibri" panose="020F0502020204030204" pitchFamily="34" charset="0"/>
              </a:rPr>
              <a:t>Insertion</a:t>
            </a:r>
            <a:r>
              <a:rPr lang="en-US" sz="1500" spc="-25" dirty="0">
                <a:solidFill>
                  <a:schemeClr val="bg1"/>
                </a:solidFill>
                <a:latin typeface="Calibri" panose="020F0502020204030204" pitchFamily="34" charset="0"/>
                <a:ea typeface="Calibri" panose="020F0502020204030204" pitchFamily="34" charset="0"/>
              </a:rPr>
              <a:t> </a:t>
            </a:r>
            <a:r>
              <a:rPr lang="en-US" sz="1500" spc="-5" dirty="0">
                <a:solidFill>
                  <a:schemeClr val="bg1"/>
                </a:solidFill>
                <a:latin typeface="Calibri" panose="020F0502020204030204" pitchFamily="34" charset="0"/>
                <a:ea typeface="Calibri" panose="020F0502020204030204" pitchFamily="34" charset="0"/>
              </a:rPr>
              <a:t>of files in</a:t>
            </a:r>
            <a:r>
              <a:rPr lang="en-US" sz="1500" spc="-10" dirty="0">
                <a:solidFill>
                  <a:schemeClr val="bg1"/>
                </a:solidFill>
                <a:latin typeface="Calibri" panose="020F0502020204030204" pitchFamily="34" charset="0"/>
                <a:ea typeface="Calibri" panose="020F0502020204030204" pitchFamily="34" charset="0"/>
              </a:rPr>
              <a:t> </a:t>
            </a:r>
            <a:r>
              <a:rPr lang="en-US" sz="1500" spc="-5" dirty="0">
                <a:solidFill>
                  <a:schemeClr val="bg1"/>
                </a:solidFill>
                <a:latin typeface="Calibri" panose="020F0502020204030204" pitchFamily="34" charset="0"/>
                <a:ea typeface="Calibri" panose="020F0502020204030204" pitchFamily="34" charset="0"/>
              </a:rPr>
              <a:t>the table</a:t>
            </a:r>
          </a:p>
          <a:p>
            <a:pPr algn="just">
              <a:spcBef>
                <a:spcPts val="25"/>
              </a:spcBef>
            </a:pPr>
            <a:r>
              <a:rPr lang="en-US" sz="1500" dirty="0">
                <a:solidFill>
                  <a:schemeClr val="bg1"/>
                </a:solidFill>
                <a:latin typeface="Calibri" panose="020F0502020204030204" pitchFamily="34" charset="0"/>
                <a:ea typeface="Calibri" panose="020F0502020204030204" pitchFamily="34" charset="0"/>
              </a:rPr>
              <a:t> </a:t>
            </a:r>
            <a:endParaRPr lang="en-US" sz="1500" dirty="0" smtClean="0">
              <a:solidFill>
                <a:schemeClr val="bg1"/>
              </a:solidFill>
              <a:latin typeface="Calibri" panose="020F0502020204030204" pitchFamily="34" charset="0"/>
              <a:ea typeface="Calibri" panose="020F0502020204030204" pitchFamily="34" charset="0"/>
            </a:endParaRPr>
          </a:p>
          <a:p>
            <a:pPr algn="just">
              <a:spcBef>
                <a:spcPts val="25"/>
              </a:spcBef>
            </a:pPr>
            <a:endParaRPr lang="en-US" sz="1800" b="1" spc="-5" dirty="0" smtClean="0">
              <a:solidFill>
                <a:schemeClr val="bg1"/>
              </a:solidFill>
              <a:latin typeface="Calibri Light" panose="020F0302020204030204" pitchFamily="34" charset="0"/>
              <a:ea typeface="Calibri Light" panose="020F0302020204030204" pitchFamily="34" charset="0"/>
            </a:endParaRPr>
          </a:p>
          <a:p>
            <a:pPr algn="just">
              <a:spcBef>
                <a:spcPts val="25"/>
              </a:spcBef>
            </a:pPr>
            <a:r>
              <a:rPr lang="en-US" sz="1800" b="1" spc="-5" dirty="0" smtClean="0">
                <a:solidFill>
                  <a:schemeClr val="bg1"/>
                </a:solidFill>
                <a:latin typeface="Calibri Light" panose="020F0302020204030204" pitchFamily="34" charset="0"/>
                <a:ea typeface="Calibri Light" panose="020F0302020204030204" pitchFamily="34" charset="0"/>
              </a:rPr>
              <a:t>Data</a:t>
            </a:r>
            <a:r>
              <a:rPr lang="en-US" sz="1800" b="1" spc="-30" dirty="0" smtClean="0">
                <a:solidFill>
                  <a:schemeClr val="bg1"/>
                </a:solidFill>
                <a:latin typeface="Calibri Light" panose="020F0302020204030204" pitchFamily="34" charset="0"/>
                <a:ea typeface="Calibri Light" panose="020F0302020204030204" pitchFamily="34" charset="0"/>
              </a:rPr>
              <a:t> </a:t>
            </a:r>
            <a:r>
              <a:rPr lang="en-US" sz="1800" b="1" spc="-5" dirty="0">
                <a:solidFill>
                  <a:schemeClr val="bg1"/>
                </a:solidFill>
                <a:latin typeface="Calibri Light" panose="020F0302020204030204" pitchFamily="34" charset="0"/>
                <a:ea typeface="Calibri Light" panose="020F0302020204030204" pitchFamily="34" charset="0"/>
              </a:rPr>
              <a:t>Pre-processing</a:t>
            </a:r>
          </a:p>
          <a:p>
            <a:pPr marL="165100" marR="508000" algn="just">
              <a:spcBef>
                <a:spcPts val="1150"/>
              </a:spcBef>
            </a:pPr>
            <a:r>
              <a:rPr lang="en-US" sz="1500" dirty="0">
                <a:solidFill>
                  <a:schemeClr val="bg1"/>
                </a:solidFill>
                <a:latin typeface="Arial MT"/>
                <a:ea typeface="Calibri" panose="020F0502020204030204" pitchFamily="34" charset="0"/>
              </a:rPr>
              <a:t>D</a:t>
            </a:r>
            <a:r>
              <a:rPr lang="en-US" sz="1500" dirty="0">
                <a:solidFill>
                  <a:schemeClr val="bg1"/>
                </a:solidFill>
                <a:latin typeface="Calibri" panose="020F0502020204030204" pitchFamily="34" charset="0"/>
                <a:ea typeface="Calibri" panose="020F0502020204030204" pitchFamily="34" charset="0"/>
              </a:rPr>
              <a:t>ata Pre-processing steps we could use are data cleaning, data integration, data reduction and data transformation.</a:t>
            </a:r>
          </a:p>
          <a:p>
            <a:pPr algn="just">
              <a:spcBef>
                <a:spcPts val="20"/>
              </a:spcBef>
            </a:pPr>
            <a:r>
              <a:rPr lang="en-US" sz="1500" dirty="0">
                <a:solidFill>
                  <a:schemeClr val="bg1"/>
                </a:solidFill>
                <a:latin typeface="Calibri" panose="020F0502020204030204" pitchFamily="34" charset="0"/>
                <a:ea typeface="Calibri" panose="020F0502020204030204" pitchFamily="34" charset="0"/>
              </a:rPr>
              <a:t> </a:t>
            </a:r>
            <a:endParaRPr lang="en-US" sz="1500" dirty="0" smtClean="0">
              <a:solidFill>
                <a:schemeClr val="bg1"/>
              </a:solidFill>
              <a:latin typeface="Calibri" panose="020F0502020204030204" pitchFamily="34" charset="0"/>
              <a:ea typeface="Calibri" panose="020F0502020204030204" pitchFamily="34" charset="0"/>
            </a:endParaRPr>
          </a:p>
          <a:p>
            <a:pPr algn="just">
              <a:spcBef>
                <a:spcPts val="20"/>
              </a:spcBef>
            </a:pPr>
            <a:endParaRPr lang="en-US" sz="1500" b="1" spc="-5" dirty="0">
              <a:solidFill>
                <a:schemeClr val="bg1"/>
              </a:solidFill>
              <a:latin typeface="Calibri" panose="020F0502020204030204" pitchFamily="34" charset="0"/>
              <a:ea typeface="Calibri Light" panose="020F0302020204030204" pitchFamily="34" charset="0"/>
            </a:endParaRPr>
          </a:p>
          <a:p>
            <a:pPr algn="just">
              <a:spcBef>
                <a:spcPts val="20"/>
              </a:spcBef>
            </a:pPr>
            <a:r>
              <a:rPr lang="en-US" sz="1800" b="1" spc="-5" dirty="0" smtClean="0">
                <a:solidFill>
                  <a:schemeClr val="bg1"/>
                </a:solidFill>
                <a:latin typeface="Calibri Light" panose="020F0302020204030204" pitchFamily="34" charset="0"/>
                <a:ea typeface="Calibri Light" panose="020F0302020204030204" pitchFamily="34" charset="0"/>
              </a:rPr>
              <a:t>Feature </a:t>
            </a:r>
            <a:r>
              <a:rPr lang="en-US" sz="1800" b="1" spc="-5" dirty="0">
                <a:solidFill>
                  <a:schemeClr val="bg1"/>
                </a:solidFill>
                <a:latin typeface="Calibri Light" panose="020F0302020204030204" pitchFamily="34" charset="0"/>
                <a:ea typeface="Calibri Light" panose="020F0302020204030204" pitchFamily="34" charset="0"/>
              </a:rPr>
              <a:t>Selection</a:t>
            </a:r>
          </a:p>
          <a:p>
            <a:pPr algn="just">
              <a:spcBef>
                <a:spcPts val="55"/>
              </a:spcBef>
            </a:pPr>
            <a:r>
              <a:rPr lang="en-US" sz="1500" dirty="0">
                <a:solidFill>
                  <a:schemeClr val="bg1"/>
                </a:solidFill>
                <a:latin typeface="Calibri Light" panose="020F0302020204030204" pitchFamily="34" charset="0"/>
                <a:ea typeface="Calibri" panose="020F0502020204030204" pitchFamily="34" charset="0"/>
                <a:cs typeface="Calibri" panose="020F0502020204030204" pitchFamily="34" charset="0"/>
              </a:rPr>
              <a:t> </a:t>
            </a:r>
            <a:endParaRPr lang="en-US" sz="1500" dirty="0">
              <a:solidFill>
                <a:schemeClr val="bg1"/>
              </a:solidFill>
              <a:latin typeface="Calibri" panose="020F0502020204030204" pitchFamily="34" charset="0"/>
              <a:ea typeface="Calibri" panose="020F0502020204030204" pitchFamily="34" charset="0"/>
            </a:endParaRPr>
          </a:p>
          <a:p>
            <a:pPr marL="165100" marR="443230" algn="just"/>
            <a:r>
              <a:rPr lang="en-US" sz="1500" dirty="0">
                <a:solidFill>
                  <a:schemeClr val="bg1"/>
                </a:solidFill>
                <a:latin typeface="Calibri" panose="020F0502020204030204" pitchFamily="34" charset="0"/>
                <a:ea typeface="Calibri" panose="020F0502020204030204" pitchFamily="34" charset="0"/>
              </a:rPr>
              <a:t>Feature Selection helps us to find the best set of features that allows us to build the necessary model for the project. This helps in selecting a subset of features from an initially large volume of features. </a:t>
            </a:r>
          </a:p>
          <a:p>
            <a:pPr marL="165100" marR="443230" algn="just"/>
            <a:r>
              <a:rPr lang="en-US" sz="1100" dirty="0">
                <a:latin typeface="Calibri" panose="020F0502020204030204" pitchFamily="34" charset="0"/>
                <a:ea typeface="Calibri" panose="020F0502020204030204" pitchFamily="34"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3" name="Rectangle 2"/>
          <p:cNvSpPr/>
          <p:nvPr/>
        </p:nvSpPr>
        <p:spPr>
          <a:xfrm>
            <a:off x="0" y="159584"/>
            <a:ext cx="11966713" cy="7279685"/>
          </a:xfrm>
          <a:prstGeom prst="rect">
            <a:avLst/>
          </a:prstGeom>
        </p:spPr>
        <p:txBody>
          <a:bodyPr wrap="square">
            <a:spAutoFit/>
          </a:bodyPr>
          <a:lstStyle/>
          <a:p>
            <a:pPr marL="457200" lvl="1" algn="just">
              <a:spcBef>
                <a:spcPts val="185"/>
              </a:spcBef>
              <a:buClr>
                <a:srgbClr val="2E5395"/>
              </a:buClr>
              <a:buSzPts val="1300"/>
              <a:tabLst>
                <a:tab pos="535940" algn="l"/>
              </a:tabLst>
            </a:pPr>
            <a:r>
              <a:rPr lang="en-US" sz="1800" b="1" spc="-5" dirty="0" smtClean="0">
                <a:solidFill>
                  <a:schemeClr val="bg1"/>
                </a:solidFill>
                <a:latin typeface="Calibri Light" panose="020F0302020204030204" pitchFamily="34" charset="0"/>
                <a:ea typeface="Calibri Light" panose="020F0302020204030204" pitchFamily="34" charset="0"/>
              </a:rPr>
              <a:t>Machine </a:t>
            </a:r>
            <a:r>
              <a:rPr lang="en-US" sz="1800" b="1" spc="-5" dirty="0">
                <a:solidFill>
                  <a:schemeClr val="bg1"/>
                </a:solidFill>
                <a:latin typeface="Calibri Light" panose="020F0302020204030204" pitchFamily="34" charset="0"/>
                <a:ea typeface="Calibri Light" panose="020F0302020204030204" pitchFamily="34" charset="0"/>
              </a:rPr>
              <a:t>Learning Techniques</a:t>
            </a:r>
          </a:p>
          <a:p>
            <a:pPr algn="just">
              <a:spcBef>
                <a:spcPts val="50"/>
              </a:spcBef>
            </a:pPr>
            <a:r>
              <a:rPr lang="en-US" sz="1500" dirty="0">
                <a:solidFill>
                  <a:schemeClr val="bg1"/>
                </a:solidFill>
                <a:latin typeface="Calibri Light" panose="020F0302020204030204" pitchFamily="34" charset="0"/>
                <a:ea typeface="Calibri" panose="020F0502020204030204" pitchFamily="34" charset="0"/>
                <a:cs typeface="Calibri" panose="020F0502020204030204" pitchFamily="34" charset="0"/>
              </a:rPr>
              <a:t> </a:t>
            </a:r>
            <a:endParaRPr lang="en-US" sz="1500" dirty="0">
              <a:solidFill>
                <a:schemeClr val="bg1"/>
              </a:solidFill>
              <a:latin typeface="Calibri" panose="020F0502020204030204" pitchFamily="34" charset="0"/>
              <a:ea typeface="Calibri" panose="020F0502020204030204" pitchFamily="34" charset="0"/>
            </a:endParaRPr>
          </a:p>
          <a:p>
            <a:pPr marL="165100" marR="518795" algn="just"/>
            <a:r>
              <a:rPr lang="en-US" sz="1500" dirty="0">
                <a:solidFill>
                  <a:schemeClr val="bg1"/>
                </a:solidFill>
                <a:latin typeface="Calibri" panose="020F0502020204030204" pitchFamily="34" charset="0"/>
                <a:ea typeface="Calibri" panose="020F0502020204030204" pitchFamily="34" charset="0"/>
              </a:rPr>
              <a:t>Based on the problem statement and requirements we can use supervised or unsupervised technique which fits the project.</a:t>
            </a:r>
          </a:p>
          <a:p>
            <a:pPr marL="165100" marR="518795" algn="just"/>
            <a:r>
              <a:rPr lang="en-US" sz="1500" dirty="0">
                <a:solidFill>
                  <a:schemeClr val="bg1"/>
                </a:solidFill>
                <a:latin typeface="Calibri" panose="020F0502020204030204" pitchFamily="34" charset="0"/>
                <a:ea typeface="Calibri" panose="020F0502020204030204" pitchFamily="34" charset="0"/>
              </a:rPr>
              <a:t>.</a:t>
            </a:r>
          </a:p>
          <a:p>
            <a:pPr algn="just">
              <a:spcBef>
                <a:spcPts val="20"/>
              </a:spcBef>
            </a:pPr>
            <a:r>
              <a:rPr lang="en-US" sz="1500" dirty="0">
                <a:solidFill>
                  <a:schemeClr val="bg1"/>
                </a:solidFill>
                <a:latin typeface="Calibri" panose="020F0502020204030204" pitchFamily="34" charset="0"/>
                <a:ea typeface="Calibri" panose="020F0502020204030204" pitchFamily="34" charset="0"/>
              </a:rPr>
              <a:t> </a:t>
            </a:r>
            <a:endParaRPr lang="en-US" sz="1500" dirty="0" smtClean="0">
              <a:solidFill>
                <a:schemeClr val="bg1"/>
              </a:solidFill>
              <a:latin typeface="Calibri" panose="020F0502020204030204" pitchFamily="34" charset="0"/>
              <a:ea typeface="Calibri" panose="020F0502020204030204" pitchFamily="34" charset="0"/>
            </a:endParaRPr>
          </a:p>
          <a:p>
            <a:pPr algn="just">
              <a:spcBef>
                <a:spcPts val="20"/>
              </a:spcBef>
            </a:pPr>
            <a:endParaRPr lang="en-US" sz="1500" b="1" spc="-5" dirty="0">
              <a:solidFill>
                <a:schemeClr val="bg1"/>
              </a:solidFill>
              <a:latin typeface="Calibri" panose="020F0502020204030204" pitchFamily="34" charset="0"/>
              <a:ea typeface="Calibri Light" panose="020F0302020204030204" pitchFamily="34" charset="0"/>
            </a:endParaRPr>
          </a:p>
          <a:p>
            <a:pPr algn="just">
              <a:spcBef>
                <a:spcPts val="20"/>
              </a:spcBef>
            </a:pPr>
            <a:r>
              <a:rPr lang="en-US" sz="1800" b="1" spc="-5" dirty="0" smtClean="0">
                <a:solidFill>
                  <a:schemeClr val="bg1"/>
                </a:solidFill>
                <a:latin typeface="Calibri Light" panose="020F0302020204030204" pitchFamily="34" charset="0"/>
                <a:ea typeface="Calibri Light" panose="020F0302020204030204" pitchFamily="34" charset="0"/>
              </a:rPr>
              <a:t>Model </a:t>
            </a:r>
            <a:r>
              <a:rPr lang="en-US" sz="1800" b="1" spc="-5" dirty="0">
                <a:solidFill>
                  <a:schemeClr val="bg1"/>
                </a:solidFill>
                <a:latin typeface="Calibri Light" panose="020F0302020204030204" pitchFamily="34" charset="0"/>
                <a:ea typeface="Calibri Light" panose="020F0302020204030204" pitchFamily="34" charset="0"/>
              </a:rPr>
              <a:t>Building</a:t>
            </a:r>
          </a:p>
          <a:p>
            <a:pPr algn="just">
              <a:spcBef>
                <a:spcPts val="10"/>
              </a:spcBef>
            </a:pPr>
            <a:r>
              <a:rPr lang="en-US" sz="1500" dirty="0">
                <a:solidFill>
                  <a:schemeClr val="bg1"/>
                </a:solidFill>
                <a:latin typeface="Calibri Light" panose="020F0302020204030204" pitchFamily="34" charset="0"/>
                <a:ea typeface="Calibri" panose="020F0502020204030204" pitchFamily="34" charset="0"/>
                <a:cs typeface="Calibri" panose="020F0502020204030204" pitchFamily="34" charset="0"/>
              </a:rPr>
              <a:t> </a:t>
            </a:r>
            <a:endParaRPr lang="en-US" sz="1500" dirty="0">
              <a:solidFill>
                <a:schemeClr val="bg1"/>
              </a:solidFill>
              <a:latin typeface="Calibri" panose="020F0502020204030204" pitchFamily="34" charset="0"/>
              <a:ea typeface="Calibri" panose="020F0502020204030204" pitchFamily="34" charset="0"/>
            </a:endParaRPr>
          </a:p>
          <a:p>
            <a:pPr marL="165100" marR="447040" algn="just"/>
            <a:r>
              <a:rPr lang="en-US" sz="1500" dirty="0">
                <a:solidFill>
                  <a:schemeClr val="bg1"/>
                </a:solidFill>
                <a:latin typeface="Calibri" panose="020F0502020204030204" pitchFamily="34" charset="0"/>
                <a:ea typeface="Calibri" panose="020F0502020204030204" pitchFamily="34" charset="0"/>
              </a:rPr>
              <a:t>Depending on the data type of the target variable we are either going to be building a classification or regression model. The main aspect of machine learning model building is to obtain actionable insights and in order to achieve that it is important to be able to select a subset of important features from the vast </a:t>
            </a:r>
            <a:r>
              <a:rPr lang="en-US" sz="1500" dirty="0" smtClean="0">
                <a:solidFill>
                  <a:schemeClr val="bg1"/>
                </a:solidFill>
                <a:latin typeface="Calibri" panose="020F0502020204030204" pitchFamily="34" charset="0"/>
                <a:ea typeface="Calibri" panose="020F0502020204030204" pitchFamily="34" charset="0"/>
              </a:rPr>
              <a:t>number.</a:t>
            </a:r>
          </a:p>
          <a:p>
            <a:pPr marL="165100" marR="447040" algn="just"/>
            <a:endParaRPr lang="en-US" sz="1500" b="1" spc="-5" dirty="0">
              <a:solidFill>
                <a:schemeClr val="bg1"/>
              </a:solidFill>
              <a:latin typeface="Calibri" panose="020F0502020204030204" pitchFamily="34" charset="0"/>
              <a:ea typeface="Calibri Light" panose="020F0302020204030204" pitchFamily="34" charset="0"/>
            </a:endParaRPr>
          </a:p>
          <a:p>
            <a:pPr marL="165100" marR="447040" algn="just"/>
            <a:endParaRPr lang="en-US" sz="1800" b="1" spc="-5" dirty="0" smtClean="0">
              <a:solidFill>
                <a:schemeClr val="bg1"/>
              </a:solidFill>
              <a:latin typeface="Calibri Light" panose="020F0302020204030204" pitchFamily="34" charset="0"/>
              <a:ea typeface="Calibri Light" panose="020F0302020204030204" pitchFamily="34" charset="0"/>
            </a:endParaRPr>
          </a:p>
          <a:p>
            <a:pPr marL="165100" marR="447040" algn="just"/>
            <a:r>
              <a:rPr lang="en-US" sz="1800" b="1" spc="-5" dirty="0" smtClean="0">
                <a:solidFill>
                  <a:schemeClr val="bg1"/>
                </a:solidFill>
                <a:latin typeface="Calibri Light" panose="020F0302020204030204" pitchFamily="34" charset="0"/>
                <a:ea typeface="Calibri Light" panose="020F0302020204030204" pitchFamily="34" charset="0"/>
              </a:rPr>
              <a:t>Evaluation</a:t>
            </a:r>
          </a:p>
          <a:p>
            <a:pPr marL="668020" algn="just">
              <a:spcBef>
                <a:spcPts val="55"/>
              </a:spcBef>
              <a:tabLst>
                <a:tab pos="535940" algn="l"/>
              </a:tabLst>
            </a:pPr>
            <a:r>
              <a:rPr lang="en-US" sz="1500" b="1" dirty="0">
                <a:solidFill>
                  <a:schemeClr val="bg1"/>
                </a:solidFill>
                <a:latin typeface="Calibri Light" panose="020F0302020204030204" pitchFamily="34" charset="0"/>
                <a:ea typeface="Calibri Light" panose="020F0302020204030204" pitchFamily="34" charset="0"/>
              </a:rPr>
              <a:t> </a:t>
            </a:r>
          </a:p>
          <a:p>
            <a:pPr algn="just"/>
            <a:r>
              <a:rPr lang="en-US" sz="1500" dirty="0">
                <a:solidFill>
                  <a:schemeClr val="bg1"/>
                </a:solidFill>
                <a:latin typeface="Calibri" panose="020F0502020204030204" pitchFamily="34" charset="0"/>
                <a:ea typeface="Calibri" panose="020F0502020204030204" pitchFamily="34" charset="0"/>
              </a:rPr>
              <a:t>  The Evaluation of accuracy can be done using the test data. Mean Absolute error can be found using test data   and prediction data.</a:t>
            </a:r>
          </a:p>
          <a:p>
            <a:pPr algn="just"/>
            <a:r>
              <a:rPr lang="en-US" sz="1500" dirty="0">
                <a:solidFill>
                  <a:schemeClr val="bg1"/>
                </a:solidFill>
                <a:latin typeface="Calibri" panose="020F0502020204030204" pitchFamily="34" charset="0"/>
                <a:ea typeface="Calibri" panose="020F0502020204030204" pitchFamily="34" charset="0"/>
              </a:rPr>
              <a:t> </a:t>
            </a:r>
          </a:p>
          <a:p>
            <a:pPr algn="just"/>
            <a:r>
              <a:rPr lang="en-US" sz="1500" dirty="0">
                <a:solidFill>
                  <a:schemeClr val="bg1"/>
                </a:solidFill>
                <a:latin typeface="Calibri" panose="020F0502020204030204" pitchFamily="34" charset="0"/>
                <a:ea typeface="Calibri" panose="020F0502020204030204" pitchFamily="34" charset="0"/>
              </a:rPr>
              <a:t> </a:t>
            </a:r>
            <a:endParaRPr lang="en-US" sz="1500" dirty="0" smtClean="0">
              <a:solidFill>
                <a:schemeClr val="bg1"/>
              </a:solidFill>
              <a:latin typeface="Calibri" panose="020F0502020204030204" pitchFamily="34" charset="0"/>
              <a:ea typeface="Calibri" panose="020F0502020204030204" pitchFamily="34" charset="0"/>
            </a:endParaRPr>
          </a:p>
          <a:p>
            <a:pPr algn="just"/>
            <a:r>
              <a:rPr lang="en-US" sz="1800" b="1" spc="-5" dirty="0" smtClean="0">
                <a:solidFill>
                  <a:schemeClr val="bg1"/>
                </a:solidFill>
                <a:latin typeface="Calibri Light" panose="020F0302020204030204" pitchFamily="34" charset="0"/>
                <a:ea typeface="Calibri Light" panose="020F0302020204030204" pitchFamily="34" charset="0"/>
              </a:rPr>
              <a:t>Cloud </a:t>
            </a:r>
            <a:r>
              <a:rPr lang="en-US" sz="1800" b="1" spc="-5" dirty="0">
                <a:solidFill>
                  <a:schemeClr val="bg1"/>
                </a:solidFill>
                <a:latin typeface="Calibri Light" panose="020F0302020204030204" pitchFamily="34" charset="0"/>
                <a:ea typeface="Calibri Light" panose="020F0302020204030204" pitchFamily="34" charset="0"/>
              </a:rPr>
              <a:t>Setup</a:t>
            </a:r>
          </a:p>
          <a:p>
            <a:pPr marL="668020" algn="just">
              <a:spcBef>
                <a:spcPts val="55"/>
              </a:spcBef>
              <a:tabLst>
                <a:tab pos="535940" algn="l"/>
              </a:tabLst>
            </a:pPr>
            <a:r>
              <a:rPr lang="en-US" sz="1500" b="1" dirty="0">
                <a:solidFill>
                  <a:schemeClr val="bg1"/>
                </a:solidFill>
                <a:latin typeface="Calibri Light" panose="020F0302020204030204" pitchFamily="34" charset="0"/>
                <a:ea typeface="Calibri Light" panose="020F0302020204030204" pitchFamily="34" charset="0"/>
              </a:rPr>
              <a:t> </a:t>
            </a:r>
          </a:p>
          <a:p>
            <a:pPr algn="just"/>
            <a:r>
              <a:rPr lang="en-US" sz="1500" dirty="0">
                <a:solidFill>
                  <a:schemeClr val="bg1"/>
                </a:solidFill>
                <a:latin typeface="Calibri" panose="020F0502020204030204" pitchFamily="34" charset="0"/>
                <a:ea typeface="Calibri" panose="020F0502020204030204" pitchFamily="34" charset="0"/>
              </a:rPr>
              <a:t> Using </a:t>
            </a:r>
            <a:r>
              <a:rPr lang="en-US" sz="1500" dirty="0" err="1">
                <a:solidFill>
                  <a:schemeClr val="bg1"/>
                </a:solidFill>
                <a:latin typeface="Calibri" panose="020F0502020204030204" pitchFamily="34" charset="0"/>
                <a:ea typeface="Calibri" panose="020F0502020204030204" pitchFamily="34" charset="0"/>
              </a:rPr>
              <a:t>Heroku</a:t>
            </a:r>
            <a:r>
              <a:rPr lang="en-US" sz="1500" dirty="0">
                <a:solidFill>
                  <a:schemeClr val="bg1"/>
                </a:solidFill>
                <a:latin typeface="Calibri" panose="020F0502020204030204" pitchFamily="34" charset="0"/>
                <a:ea typeface="Calibri" panose="020F0502020204030204" pitchFamily="34" charset="0"/>
              </a:rPr>
              <a:t> as the cloud deployment platform, the platform is setup for deploying the virtual app. </a:t>
            </a:r>
          </a:p>
          <a:p>
            <a:pPr algn="just">
              <a:spcBef>
                <a:spcPts val="55"/>
              </a:spcBef>
            </a:pPr>
            <a:endParaRPr lang="en-US" sz="1500" dirty="0" smtClean="0">
              <a:solidFill>
                <a:schemeClr val="bg1"/>
              </a:solidFill>
              <a:latin typeface="Calibri" panose="020F0502020204030204" pitchFamily="34" charset="0"/>
              <a:ea typeface="Calibri Light" panose="020F0302020204030204" pitchFamily="34" charset="0"/>
            </a:endParaRPr>
          </a:p>
          <a:p>
            <a:pPr algn="just">
              <a:spcBef>
                <a:spcPts val="55"/>
              </a:spcBef>
            </a:pPr>
            <a:endParaRPr lang="en-US" sz="1800" b="1" spc="-5" dirty="0" smtClean="0">
              <a:solidFill>
                <a:schemeClr val="bg1"/>
              </a:solidFill>
              <a:latin typeface="Calibri Light" panose="020F0302020204030204" pitchFamily="34" charset="0"/>
              <a:ea typeface="Calibri Light" panose="020F0302020204030204" pitchFamily="34" charset="0"/>
            </a:endParaRPr>
          </a:p>
          <a:p>
            <a:pPr algn="just">
              <a:spcBef>
                <a:spcPts val="55"/>
              </a:spcBef>
            </a:pPr>
            <a:r>
              <a:rPr lang="en-US" sz="1800" b="1" spc="-5" dirty="0" smtClean="0">
                <a:solidFill>
                  <a:schemeClr val="bg1"/>
                </a:solidFill>
                <a:latin typeface="Calibri Light" panose="020F0302020204030204" pitchFamily="34" charset="0"/>
                <a:ea typeface="Calibri Light" panose="020F0302020204030204" pitchFamily="34" charset="0"/>
              </a:rPr>
              <a:t>Pushing </a:t>
            </a:r>
            <a:r>
              <a:rPr lang="en-US" sz="1800" b="1" spc="-5" dirty="0">
                <a:solidFill>
                  <a:schemeClr val="bg1"/>
                </a:solidFill>
                <a:latin typeface="Calibri Light" panose="020F0302020204030204" pitchFamily="34" charset="0"/>
                <a:ea typeface="Calibri Light" panose="020F0302020204030204" pitchFamily="34" charset="0"/>
              </a:rPr>
              <a:t>to Cloud</a:t>
            </a:r>
          </a:p>
          <a:p>
            <a:pPr algn="just">
              <a:spcBef>
                <a:spcPts val="40"/>
              </a:spcBef>
            </a:pPr>
            <a:r>
              <a:rPr lang="en-US" sz="1800" dirty="0">
                <a:solidFill>
                  <a:schemeClr val="bg1"/>
                </a:solidFill>
                <a:latin typeface="Calibri Light" panose="020F0302020204030204" pitchFamily="34" charset="0"/>
                <a:ea typeface="Calibri" panose="020F0502020204030204" pitchFamily="34" charset="0"/>
                <a:cs typeface="Calibri" panose="020F0502020204030204" pitchFamily="34" charset="0"/>
              </a:rPr>
              <a:t> </a:t>
            </a:r>
            <a:endParaRPr lang="en-US" sz="1800" dirty="0">
              <a:solidFill>
                <a:schemeClr val="bg1"/>
              </a:solidFill>
              <a:latin typeface="Calibri" panose="020F0502020204030204" pitchFamily="34" charset="0"/>
              <a:ea typeface="Calibri" panose="020F0502020204030204" pitchFamily="34" charset="0"/>
            </a:endParaRPr>
          </a:p>
          <a:p>
            <a:pPr marL="165100" marR="445135" algn="just">
              <a:lnSpc>
                <a:spcPct val="107000"/>
              </a:lnSpc>
            </a:pPr>
            <a:r>
              <a:rPr lang="en-US" sz="1500" dirty="0">
                <a:solidFill>
                  <a:schemeClr val="bg1"/>
                </a:solidFill>
                <a:latin typeface="Calibri" panose="020F0502020204030204" pitchFamily="34" charset="0"/>
                <a:ea typeface="Calibri" panose="020F0502020204030204" pitchFamily="34" charset="0"/>
              </a:rPr>
              <a:t>Once the cloud is setup, the virtual app created will be pushed to the cloud and will finally be deployed into the cloud</a:t>
            </a:r>
          </a:p>
          <a:p>
            <a:pPr algn="just"/>
            <a:r>
              <a:rPr lang="en-US" sz="1100" dirty="0">
                <a:latin typeface="Calibri" panose="020F0502020204030204" pitchFamily="34" charset="0"/>
                <a:ea typeface="Calibri" panose="020F0502020204030204" pitchFamily="34" charset="0"/>
              </a:rPr>
              <a:t> </a:t>
            </a:r>
          </a:p>
          <a:p>
            <a:pPr algn="just">
              <a:spcBef>
                <a:spcPts val="45"/>
              </a:spcBef>
            </a:pPr>
            <a:r>
              <a:rPr lang="en-US" sz="1100" dirty="0">
                <a:latin typeface="Calibri" panose="020F0502020204030204" pitchFamily="34" charset="0"/>
                <a:ea typeface="Calibri" panose="020F0502020204030204" pitchFamily="34" charset="0"/>
              </a:rPr>
              <a:t> </a:t>
            </a:r>
          </a:p>
          <a:p>
            <a:r>
              <a:rPr lang="en-US" sz="1100" dirty="0">
                <a:latin typeface="Calibri" panose="020F0502020204030204" pitchFamily="34" charset="0"/>
                <a:ea typeface="Calibri" panose="020F0502020204030204" pitchFamily="34" charset="0"/>
              </a:rPr>
              <a:t/>
            </a:r>
            <a:br>
              <a:rPr lang="en-US" sz="1100" dirty="0">
                <a:latin typeface="Calibri" panose="020F0502020204030204" pitchFamily="34" charset="0"/>
                <a:ea typeface="Calibri" panose="020F0502020204030204" pitchFamily="34" charset="0"/>
              </a:rPr>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4" name="Rectangle 3"/>
          <p:cNvSpPr/>
          <p:nvPr/>
        </p:nvSpPr>
        <p:spPr>
          <a:xfrm>
            <a:off x="172279" y="516835"/>
            <a:ext cx="11264348" cy="6217087"/>
          </a:xfrm>
          <a:prstGeom prst="rect">
            <a:avLst/>
          </a:prstGeom>
        </p:spPr>
        <p:txBody>
          <a:bodyPr wrap="square">
            <a:spAutoFit/>
          </a:bodyPr>
          <a:lstStyle/>
          <a:p>
            <a:r>
              <a:rPr lang="en-US" sz="2200" dirty="0">
                <a:solidFill>
                  <a:schemeClr val="bg1"/>
                </a:solidFill>
              </a:rPr>
              <a:t>Application Start</a:t>
            </a:r>
          </a:p>
          <a:p>
            <a:r>
              <a:rPr lang="en-US" sz="1800" dirty="0">
                <a:solidFill>
                  <a:schemeClr val="bg1"/>
                </a:solidFill>
              </a:rPr>
              <a:t> </a:t>
            </a:r>
          </a:p>
          <a:p>
            <a:r>
              <a:rPr lang="en-US" sz="1800" dirty="0">
                <a:solidFill>
                  <a:schemeClr val="bg1"/>
                </a:solidFill>
              </a:rPr>
              <a:t>Once the virtual app is deployed in to the cloud we can open the web application using any web browser.</a:t>
            </a:r>
          </a:p>
          <a:p>
            <a:r>
              <a:rPr lang="en-US" sz="1800" dirty="0">
                <a:solidFill>
                  <a:schemeClr val="bg1"/>
                </a:solidFill>
              </a:rPr>
              <a:t> </a:t>
            </a:r>
          </a:p>
          <a:p>
            <a:r>
              <a:rPr lang="en-US" sz="1800" dirty="0">
                <a:solidFill>
                  <a:schemeClr val="bg1"/>
                </a:solidFill>
              </a:rPr>
              <a:t> </a:t>
            </a:r>
          </a:p>
          <a:p>
            <a:r>
              <a:rPr lang="en-US" sz="2200" dirty="0">
                <a:solidFill>
                  <a:schemeClr val="bg1"/>
                </a:solidFill>
              </a:rPr>
              <a:t>Data from user</a:t>
            </a:r>
          </a:p>
          <a:p>
            <a:r>
              <a:rPr lang="en-US" sz="1800" dirty="0">
                <a:solidFill>
                  <a:schemeClr val="bg1"/>
                </a:solidFill>
              </a:rPr>
              <a:t> </a:t>
            </a:r>
          </a:p>
          <a:p>
            <a:r>
              <a:rPr lang="en-US" sz="1800" dirty="0">
                <a:solidFill>
                  <a:schemeClr val="bg1"/>
                </a:solidFill>
              </a:rPr>
              <a:t>Using a web browser we open the web application and provide the necessary information as the input for prediction.</a:t>
            </a:r>
          </a:p>
          <a:p>
            <a:r>
              <a:rPr lang="en-US" sz="1800" dirty="0">
                <a:solidFill>
                  <a:schemeClr val="bg1"/>
                </a:solidFill>
              </a:rPr>
              <a:t> </a:t>
            </a:r>
          </a:p>
          <a:p>
            <a:r>
              <a:rPr lang="en-US" sz="1800" dirty="0">
                <a:solidFill>
                  <a:schemeClr val="bg1"/>
                </a:solidFill>
              </a:rPr>
              <a:t> </a:t>
            </a:r>
            <a:endParaRPr lang="en-US" sz="2200" dirty="0">
              <a:solidFill>
                <a:schemeClr val="bg1"/>
              </a:solidFill>
            </a:endParaRPr>
          </a:p>
          <a:p>
            <a:r>
              <a:rPr lang="en-US" sz="2200" dirty="0">
                <a:solidFill>
                  <a:schemeClr val="bg1"/>
                </a:solidFill>
              </a:rPr>
              <a:t>Data Validation</a:t>
            </a:r>
          </a:p>
          <a:p>
            <a:r>
              <a:rPr lang="en-US" sz="2200" dirty="0">
                <a:solidFill>
                  <a:schemeClr val="bg1"/>
                </a:solidFill>
              </a:rPr>
              <a:t> </a:t>
            </a:r>
          </a:p>
          <a:p>
            <a:r>
              <a:rPr lang="en-US" sz="1800" dirty="0">
                <a:solidFill>
                  <a:schemeClr val="bg1"/>
                </a:solidFill>
              </a:rPr>
              <a:t>Once the input is provided and we click on the submit button, the system will provide the output based on its requirements.</a:t>
            </a:r>
          </a:p>
          <a:p>
            <a:r>
              <a:rPr lang="en-US" sz="1800" dirty="0">
                <a:solidFill>
                  <a:schemeClr val="bg1"/>
                </a:solidFill>
              </a:rPr>
              <a:t> </a:t>
            </a:r>
          </a:p>
          <a:p>
            <a:r>
              <a:rPr lang="en-US" sz="1800" dirty="0">
                <a:solidFill>
                  <a:schemeClr val="bg1"/>
                </a:solidFill>
              </a:rPr>
              <a:t> </a:t>
            </a:r>
            <a:endParaRPr lang="en-US" sz="2200" dirty="0">
              <a:solidFill>
                <a:schemeClr val="bg1"/>
              </a:solidFill>
            </a:endParaRPr>
          </a:p>
          <a:p>
            <a:r>
              <a:rPr lang="en-US" sz="2200" dirty="0">
                <a:solidFill>
                  <a:schemeClr val="bg1"/>
                </a:solidFill>
              </a:rPr>
              <a:t>Result Prediction</a:t>
            </a:r>
          </a:p>
          <a:p>
            <a:r>
              <a:rPr lang="en-US" sz="1800" dirty="0">
                <a:solidFill>
                  <a:schemeClr val="bg1"/>
                </a:solidFill>
              </a:rPr>
              <a:t> </a:t>
            </a:r>
          </a:p>
          <a:p>
            <a:r>
              <a:rPr lang="en-US" sz="1800" dirty="0">
                <a:solidFill>
                  <a:schemeClr val="bg1"/>
                </a:solidFill>
              </a:rPr>
              <a:t>Once the data validation is completed the prediction will be done for the type of product in Stores and Big Marts provided in the input.</a:t>
            </a: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80</Words>
  <Application>Microsoft Office PowerPoint</Application>
  <PresentationFormat>Widescreen</PresentationFormat>
  <Paragraphs>121</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Noto Sans Symbols</vt:lpstr>
      <vt:lpstr>Century Gothic</vt:lpstr>
      <vt:lpstr>Calibri</vt:lpstr>
      <vt:lpstr>Arial MT</vt:lpstr>
      <vt:lpstr>Times New Roman</vt:lpstr>
      <vt:lpstr>Calibri Light</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Nithin K S</cp:lastModifiedBy>
  <cp:revision>4</cp:revision>
  <dcterms:created xsi:type="dcterms:W3CDTF">2021-06-19T13:01:53Z</dcterms:created>
  <dcterms:modified xsi:type="dcterms:W3CDTF">2021-09-03T15:43:37Z</dcterms:modified>
</cp:coreProperties>
</file>