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4CBF4B-75C9-485C-BE3F-F8A2DAF0DEF7}">
  <a:tblStyle styleId="{344CBF4B-75C9-485C-BE3F-F8A2DAF0DEF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A"/>
          </a:solidFill>
        </a:fill>
      </a:tcStyle>
    </a:wholeTbl>
    <a:band1H>
      <a:tcTxStyle b="off" i="off"/>
      <a:tcStyle>
        <a:fill>
          <a:solidFill>
            <a:srgbClr val="CACCD1"/>
          </a:solidFill>
        </a:fill>
      </a:tcStyle>
    </a:band1H>
    <a:band2H>
      <a:tcTxStyle b="off" i="off"/>
    </a:band2H>
    <a:band1V>
      <a:tcTxStyle b="off" i="off"/>
      <a:tcStyle>
        <a:fill>
          <a:solidFill>
            <a:srgbClr val="CACCD1"/>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ee155b9f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ee155b9f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ee155b9f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ee155b9f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ee155b9f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eee155b9f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ee155b9f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ee155b9f7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idx="1" type="subTitle"/>
          </p:nvPr>
        </p:nvSpPr>
        <p:spPr>
          <a:xfrm>
            <a:off x="-10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80"/>
              <a:buNone/>
            </a:pPr>
            <a:r>
              <a:rPr b="1" lang="en-US" sz="3000">
                <a:solidFill>
                  <a:schemeClr val="lt1"/>
                </a:solidFill>
                <a:latin typeface="Times New Roman"/>
                <a:ea typeface="Times New Roman"/>
                <a:cs typeface="Times New Roman"/>
                <a:sym typeface="Times New Roman"/>
              </a:rPr>
              <a:t>Stores Sales Prediction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t/>
            </a:r>
            <a:endParaRPr b="1" sz="1800">
              <a:solidFill>
                <a:schemeClr val="lt1"/>
              </a:solidFill>
              <a:latin typeface="Times New Roman"/>
              <a:ea typeface="Times New Roman"/>
              <a:cs typeface="Times New Roman"/>
              <a:sym typeface="Times New Roman"/>
            </a:endParaRPr>
          </a:p>
          <a:p>
            <a:pPr indent="0" lvl="0"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5) What techniques were you using for data pre-processing?</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Removing unwanted attributes</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Visualizing  relation of independent variables with each other and output variables</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Checking and changing Distribution of continuous values</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Cleaning data and imputing if null values are present. </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Converting categorical data into numeric values.</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Transforming the data based on the program requirements.</a:t>
            </a:r>
            <a:endParaRPr sz="1800">
              <a:solidFill>
                <a:schemeClr val="lt1"/>
              </a:solidFill>
              <a:latin typeface="Times New Roman"/>
              <a:ea typeface="Times New Roman"/>
              <a:cs typeface="Times New Roman"/>
              <a:sym typeface="Times New Roman"/>
            </a:endParaRPr>
          </a:p>
          <a:p>
            <a:pPr indent="0" lvl="0" marL="0" marR="579474" rtl="0" algn="l">
              <a:spcBef>
                <a:spcPts val="96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579474" rtl="0" algn="l">
              <a:spcBef>
                <a:spcPts val="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6) How training was done or what models were used?</a:t>
            </a:r>
            <a:endParaRPr sz="1800">
              <a:solidFill>
                <a:srgbClr val="0F486F"/>
              </a:solidFill>
              <a:latin typeface="Times New Roman"/>
              <a:ea typeface="Times New Roman"/>
              <a:cs typeface="Times New Roman"/>
              <a:sym typeface="Times New Roman"/>
            </a:endParaRPr>
          </a:p>
          <a:p>
            <a:pPr indent="-342900" lvl="0"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Before diving the data in training and validation set we performed data pre-processing, exploratory data analysis and feature selection.</a:t>
            </a:r>
            <a:endParaRPr sz="1800">
              <a:solidFill>
                <a:srgbClr val="0F486F"/>
              </a:solidFill>
              <a:latin typeface="Times New Roman"/>
              <a:ea typeface="Times New Roman"/>
              <a:cs typeface="Times New Roman"/>
              <a:sym typeface="Times New Roman"/>
            </a:endParaRPr>
          </a:p>
          <a:p>
            <a:pPr indent="-342900" lvl="0"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Based on the client given dataset, the training and validation data were divided.</a:t>
            </a:r>
            <a:endParaRPr sz="1800">
              <a:solidFill>
                <a:srgbClr val="0F486F"/>
              </a:solidFill>
              <a:latin typeface="Times New Roman"/>
              <a:ea typeface="Times New Roman"/>
              <a:cs typeface="Times New Roman"/>
              <a:sym typeface="Times New Roman"/>
            </a:endParaRPr>
          </a:p>
          <a:p>
            <a:pPr indent="-342900" lvl="0"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label encoder and one hot encoding was performed over training and validation data</a:t>
            </a:r>
            <a:endParaRPr sz="1800">
              <a:solidFill>
                <a:srgbClr val="0F486F"/>
              </a:solidFill>
              <a:latin typeface="Times New Roman"/>
              <a:ea typeface="Times New Roman"/>
              <a:cs typeface="Times New Roman"/>
              <a:sym typeface="Times New Roman"/>
            </a:endParaRPr>
          </a:p>
          <a:p>
            <a:pPr indent="-342900" lvl="0"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Algorithms like Linear Regression,  Extra Tree Regression, Gradient Boosting Regression, Random Forest Regression, XGBoost Regression and K-neighbours Regression were used and we saved that model .</a:t>
            </a:r>
            <a:endParaRPr sz="1800">
              <a:solidFill>
                <a:srgbClr val="0F486F"/>
              </a:solidFill>
              <a:latin typeface="Times New Roman"/>
              <a:ea typeface="Times New Roman"/>
              <a:cs typeface="Times New Roman"/>
              <a:sym typeface="Times New Roman"/>
            </a:endParaRPr>
          </a:p>
          <a:p>
            <a:pPr indent="0" lvl="0" marL="0"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0"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0"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7) How Prediction was done?</a:t>
            </a:r>
            <a:endParaRPr sz="1800">
              <a:solidFill>
                <a:srgbClr val="0F486F"/>
              </a:solidFill>
              <a:latin typeface="Times New Roman"/>
              <a:ea typeface="Times New Roman"/>
              <a:cs typeface="Times New Roman"/>
              <a:sym typeface="Times New Roman"/>
            </a:endParaRPr>
          </a:p>
          <a:p>
            <a:pPr indent="0" lvl="0" marL="9144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The test data was shared by the client .We performed pre processing, EDA and feature selection to the given test data, then with this test data, prediction was performed. In the end we get the accumulated data of predictions.</a:t>
            </a:r>
            <a:endParaRPr sz="1800">
              <a:solidFill>
                <a:schemeClr val="lt1"/>
              </a:solidFill>
              <a:latin typeface="Times New Roman"/>
              <a:ea typeface="Times New Roman"/>
              <a:cs typeface="Times New Roman"/>
              <a:sym typeface="Times New Roman"/>
            </a:endParaRPr>
          </a:p>
          <a:p>
            <a:pPr indent="0" lvl="0" marL="914400" marR="579474"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0" marL="457200" marR="579474" rtl="0" algn="l">
              <a:spcBef>
                <a:spcPts val="0"/>
              </a:spcBef>
              <a:spcAft>
                <a:spcPts val="0"/>
              </a:spcAft>
              <a:buNone/>
            </a:pPr>
            <a:r>
              <a:rPr lang="en-US" sz="1800">
                <a:solidFill>
                  <a:schemeClr val="lt1"/>
                </a:solidFill>
                <a:latin typeface="Times New Roman"/>
                <a:ea typeface="Times New Roman"/>
                <a:cs typeface="Times New Roman"/>
                <a:sym typeface="Times New Roman"/>
              </a:rPr>
              <a:t>Q 8) What was the platform used for deploying the project ?</a:t>
            </a:r>
            <a:endParaRPr sz="1800">
              <a:solidFill>
                <a:srgbClr val="0F486F"/>
              </a:solidFill>
              <a:latin typeface="Times New Roman"/>
              <a:ea typeface="Times New Roman"/>
              <a:cs typeface="Times New Roman"/>
              <a:sym typeface="Times New Roman"/>
            </a:endParaRPr>
          </a:p>
          <a:p>
            <a:pPr indent="0" lvl="0" marL="914400" marR="579474" rtl="0" algn="l">
              <a:spcBef>
                <a:spcPts val="960"/>
              </a:spcBef>
              <a:spcAft>
                <a:spcPts val="0"/>
              </a:spcAft>
              <a:buNone/>
            </a:pPr>
            <a:r>
              <a:rPr lang="en-US" sz="1800">
                <a:solidFill>
                  <a:schemeClr val="lt1"/>
                </a:solidFill>
                <a:latin typeface="Times New Roman"/>
                <a:ea typeface="Times New Roman"/>
                <a:cs typeface="Times New Roman"/>
                <a:sym typeface="Times New Roman"/>
              </a:rPr>
              <a:t>We used  a cloud servicing platform named Heroku for deploying the project into the cloud.</a:t>
            </a:r>
            <a:endParaRPr sz="1800">
              <a:solidFill>
                <a:schemeClr val="lt1"/>
              </a:solidFill>
              <a:latin typeface="Times New Roman"/>
              <a:ea typeface="Times New Roman"/>
              <a:cs typeface="Times New Roman"/>
              <a:sym typeface="Times New Roman"/>
            </a:endParaRPr>
          </a:p>
          <a:p>
            <a:pPr indent="0" lvl="0" marL="914400" marR="579474" rtl="0" algn="l">
              <a:spcBef>
                <a:spcPts val="96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579474" rtl="0" algn="l">
              <a:spcBef>
                <a:spcPts val="0"/>
              </a:spcBef>
              <a:spcAft>
                <a:spcPts val="0"/>
              </a:spcAft>
              <a:buNone/>
            </a:pPr>
            <a:r>
              <a:rPr lang="en-US" sz="1800">
                <a:solidFill>
                  <a:schemeClr val="lt1"/>
                </a:solidFill>
                <a:latin typeface="Times New Roman"/>
                <a:ea typeface="Times New Roman"/>
                <a:cs typeface="Times New Roman"/>
                <a:sym typeface="Times New Roman"/>
              </a:rPr>
              <a:t>Q 9) What are the advantages of the platform used for deploying the project?</a:t>
            </a:r>
            <a:endParaRPr sz="1800">
              <a:solidFill>
                <a:srgbClr val="0F486F"/>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advantages of Heroku are:</a:t>
            </a:r>
            <a:endParaRPr sz="1800">
              <a:solidFill>
                <a:schemeClr val="dk1"/>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It is free of cost.</a:t>
            </a:r>
            <a:endParaRPr sz="1800">
              <a:solidFill>
                <a:schemeClr val="dk1"/>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It is easy to use.</a:t>
            </a:r>
            <a:endParaRPr sz="1800">
              <a:solidFill>
                <a:schemeClr val="dk1"/>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Developer Centric.</a:t>
            </a:r>
            <a:endParaRPr sz="1800">
              <a:solidFill>
                <a:schemeClr val="dk1"/>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Easy to scale.</a:t>
            </a:r>
            <a:endParaRPr sz="1800">
              <a:solidFill>
                <a:schemeClr val="dk1"/>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Provides security.</a:t>
            </a:r>
            <a:endParaRPr sz="1800">
              <a:solidFill>
                <a:schemeClr val="dk1"/>
              </a:solidFill>
              <a:latin typeface="Times New Roman"/>
              <a:ea typeface="Times New Roman"/>
              <a:cs typeface="Times New Roman"/>
              <a:sym typeface="Times New Roman"/>
            </a:endParaRPr>
          </a:p>
          <a:p>
            <a:pPr indent="-304800" lvl="1" marL="914400" marR="579474" rtl="0" algn="l">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Powerful CLI</a:t>
            </a:r>
            <a:endParaRPr sz="1800">
              <a:solidFill>
                <a:schemeClr val="lt1"/>
              </a:solidFill>
              <a:latin typeface="Times New Roman"/>
              <a:ea typeface="Times New Roman"/>
              <a:cs typeface="Times New Roman"/>
              <a:sym typeface="Times New Roman"/>
            </a:endParaRPr>
          </a:p>
          <a:p>
            <a:pPr indent="0" lvl="0" marL="0" rtl="0" algn="l">
              <a:spcBef>
                <a:spcPts val="96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0"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579474" rtl="0" algn="just">
              <a:spcBef>
                <a:spcPts val="0"/>
              </a:spcBef>
              <a:spcAft>
                <a:spcPts val="0"/>
              </a:spcAft>
              <a:buNone/>
            </a:pPr>
            <a:r>
              <a:rPr lang="en-US" sz="1800">
                <a:solidFill>
                  <a:schemeClr val="lt1"/>
                </a:solidFill>
                <a:latin typeface="Times New Roman"/>
                <a:ea typeface="Times New Roman"/>
                <a:cs typeface="Times New Roman"/>
                <a:sym typeface="Times New Roman"/>
              </a:rPr>
              <a:t>Q 10) What was the Framework used for doing the backend?</a:t>
            </a:r>
            <a:endParaRPr sz="1800">
              <a:solidFill>
                <a:srgbClr val="0F486F"/>
              </a:solidFill>
              <a:latin typeface="Times New Roman"/>
              <a:ea typeface="Times New Roman"/>
              <a:cs typeface="Times New Roman"/>
              <a:sym typeface="Times New Roman"/>
            </a:endParaRPr>
          </a:p>
          <a:p>
            <a:pPr indent="0" lvl="0" marL="914400" marR="579474" rtl="0" algn="just">
              <a:spcBef>
                <a:spcPts val="960"/>
              </a:spcBef>
              <a:spcAft>
                <a:spcPts val="0"/>
              </a:spcAft>
              <a:buNone/>
            </a:pPr>
            <a:r>
              <a:rPr lang="en-US" sz="1800">
                <a:solidFill>
                  <a:schemeClr val="lt1"/>
                </a:solidFill>
                <a:latin typeface="Times New Roman"/>
                <a:ea typeface="Times New Roman"/>
                <a:cs typeface="Times New Roman"/>
                <a:sym typeface="Times New Roman"/>
              </a:rPr>
              <a:t>We used Flask Framework for completing the backend.</a:t>
            </a:r>
            <a:endParaRPr sz="1800">
              <a:solidFill>
                <a:schemeClr val="lt1"/>
              </a:solidFill>
              <a:latin typeface="Times New Roman"/>
              <a:ea typeface="Times New Roman"/>
              <a:cs typeface="Times New Roman"/>
              <a:sym typeface="Times New Roman"/>
            </a:endParaRPr>
          </a:p>
          <a:p>
            <a:pPr indent="0" lvl="0" marL="914400" marR="579474" rtl="0" algn="just">
              <a:spcBef>
                <a:spcPts val="96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579474" rtl="0" algn="just">
              <a:spcBef>
                <a:spcPts val="0"/>
              </a:spcBef>
              <a:spcAft>
                <a:spcPts val="0"/>
              </a:spcAft>
              <a:buNone/>
            </a:pPr>
            <a:r>
              <a:rPr lang="en-US" sz="1800">
                <a:solidFill>
                  <a:schemeClr val="lt1"/>
                </a:solidFill>
                <a:latin typeface="Times New Roman"/>
                <a:ea typeface="Times New Roman"/>
                <a:cs typeface="Times New Roman"/>
                <a:sym typeface="Times New Roman"/>
              </a:rPr>
              <a:t>Q 11) How were the errors removed from the program?</a:t>
            </a:r>
            <a:endParaRPr sz="1800">
              <a:solidFill>
                <a:srgbClr val="0F486F"/>
              </a:solidFill>
              <a:latin typeface="Times New Roman"/>
              <a:ea typeface="Times New Roman"/>
              <a:cs typeface="Times New Roman"/>
              <a:sym typeface="Times New Roman"/>
            </a:endParaRPr>
          </a:p>
          <a:p>
            <a:pPr indent="0" lvl="0" marL="914400" marR="579474" rtl="0" algn="just">
              <a:spcBef>
                <a:spcPts val="960"/>
              </a:spcBef>
              <a:spcAft>
                <a:spcPts val="0"/>
              </a:spcAft>
              <a:buNone/>
            </a:pPr>
            <a:r>
              <a:rPr lang="en-US" sz="1800">
                <a:solidFill>
                  <a:schemeClr val="lt1"/>
                </a:solidFill>
                <a:latin typeface="Times New Roman"/>
                <a:ea typeface="Times New Roman"/>
                <a:cs typeface="Times New Roman"/>
                <a:sym typeface="Times New Roman"/>
              </a:rPr>
              <a:t>There were no errors left by the end of the program execution because all of the errors were identified and debugged during the execution of the program itself.    </a:t>
            </a:r>
            <a:endParaRPr sz="1800">
              <a:solidFill>
                <a:schemeClr val="lt1"/>
              </a:solidFill>
              <a:latin typeface="Times New Roman"/>
              <a:ea typeface="Times New Roman"/>
              <a:cs typeface="Times New Roman"/>
              <a:sym typeface="Times New Roman"/>
            </a:endParaRPr>
          </a:p>
          <a:p>
            <a:pPr indent="0" lvl="0" marL="457200" marR="579474" rtl="0" algn="just">
              <a:spcBef>
                <a:spcPts val="96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579474" rtl="0" algn="just">
              <a:spcBef>
                <a:spcPts val="0"/>
              </a:spcBef>
              <a:spcAft>
                <a:spcPts val="0"/>
              </a:spcAft>
              <a:buNone/>
            </a:pPr>
            <a:r>
              <a:rPr lang="en-US" sz="1800">
                <a:solidFill>
                  <a:schemeClr val="lt1"/>
                </a:solidFill>
                <a:latin typeface="Times New Roman"/>
                <a:ea typeface="Times New Roman"/>
                <a:cs typeface="Times New Roman"/>
                <a:sym typeface="Times New Roman"/>
              </a:rPr>
              <a:t>Q 12) What is the future scope of the project?</a:t>
            </a:r>
            <a:endParaRPr sz="2000">
              <a:solidFill>
                <a:srgbClr val="0F486F"/>
              </a:solidFill>
              <a:latin typeface="Century Gothic"/>
              <a:ea typeface="Century Gothic"/>
              <a:cs typeface="Century Gothic"/>
              <a:sym typeface="Century Gothic"/>
            </a:endParaRPr>
          </a:p>
          <a:p>
            <a:pPr indent="-281940" lvl="2" marL="914400" marR="579474" rtl="0" algn="just">
              <a:spcBef>
                <a:spcPts val="960"/>
              </a:spcBef>
              <a:spcAft>
                <a:spcPts val="0"/>
              </a:spcAft>
              <a:buClr>
                <a:schemeClr val="lt1"/>
              </a:buClr>
              <a:buSzPts val="1440"/>
              <a:buFont typeface="Noto Sans Symbols"/>
              <a:buChar char="▶"/>
            </a:pPr>
            <a:r>
              <a:rPr lang="en-US" sz="1600">
                <a:solidFill>
                  <a:schemeClr val="lt1"/>
                </a:solidFill>
                <a:latin typeface="Times New Roman"/>
                <a:ea typeface="Times New Roman"/>
                <a:cs typeface="Times New Roman"/>
                <a:sym typeface="Times New Roman"/>
              </a:rPr>
              <a:t>Use multiple algorithms.</a:t>
            </a:r>
            <a:endParaRPr>
              <a:solidFill>
                <a:schemeClr val="dk1"/>
              </a:solidFill>
            </a:endParaRPr>
          </a:p>
          <a:p>
            <a:pPr indent="-281940" lvl="2" marL="914400" marR="579474" rtl="0" algn="just">
              <a:spcBef>
                <a:spcPts val="960"/>
              </a:spcBef>
              <a:spcAft>
                <a:spcPts val="0"/>
              </a:spcAft>
              <a:buClr>
                <a:schemeClr val="lt1"/>
              </a:buClr>
              <a:buSzPts val="1440"/>
              <a:buFont typeface="Noto Sans Symbols"/>
              <a:buChar char="▶"/>
            </a:pPr>
            <a:r>
              <a:rPr lang="en-US" sz="1600">
                <a:solidFill>
                  <a:schemeClr val="lt1"/>
                </a:solidFill>
                <a:latin typeface="Times New Roman"/>
                <a:ea typeface="Times New Roman"/>
                <a:cs typeface="Times New Roman"/>
                <a:sym typeface="Times New Roman"/>
              </a:rPr>
              <a:t>Optimize flask app.py and Stores Sales Prediction.ipynb</a:t>
            </a:r>
            <a:endParaRPr sz="1600">
              <a:solidFill>
                <a:schemeClr val="lt1"/>
              </a:solidFill>
              <a:latin typeface="Times New Roman"/>
              <a:ea typeface="Times New Roman"/>
              <a:cs typeface="Times New Roman"/>
              <a:sym typeface="Times New Roman"/>
            </a:endParaRPr>
          </a:p>
          <a:p>
            <a:pPr indent="-281940" lvl="2" marL="914400" marR="579474" rtl="0" algn="just">
              <a:spcBef>
                <a:spcPts val="960"/>
              </a:spcBef>
              <a:spcAft>
                <a:spcPts val="0"/>
              </a:spcAft>
              <a:buClr>
                <a:schemeClr val="lt1"/>
              </a:buClr>
              <a:buSzPts val="1440"/>
              <a:buFont typeface="Noto Sans Symbols"/>
              <a:buChar char="▶"/>
            </a:pPr>
            <a:r>
              <a:rPr lang="en-US" sz="1600">
                <a:solidFill>
                  <a:schemeClr val="lt1"/>
                </a:solidFill>
                <a:latin typeface="Times New Roman"/>
                <a:ea typeface="Times New Roman"/>
                <a:cs typeface="Times New Roman"/>
                <a:sym typeface="Times New Roman"/>
              </a:rPr>
              <a:t>The front end can be developed even more.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100" y="0"/>
            <a:ext cx="12192000" cy="6858000"/>
          </a:xfrm>
          <a:prstGeom prst="rect">
            <a:avLst/>
          </a:prstGeom>
          <a:noFill/>
          <a:ln>
            <a:noFill/>
          </a:ln>
        </p:spPr>
        <p:txBody>
          <a:bodyPr anchorCtr="0" anchor="ctr" bIns="45700" lIns="91425" spcFirstLastPara="1" rIns="91425" wrap="square" tIns="45700">
            <a:normAutofit/>
          </a:bodyPr>
          <a:lstStyle/>
          <a:p>
            <a:pPr indent="0" lvl="0" marL="457200" marR="579474" rtl="0" algn="l">
              <a:lnSpc>
                <a:spcPct val="100000"/>
              </a:lnSpc>
              <a:spcBef>
                <a:spcPts val="0"/>
              </a:spcBef>
              <a:spcAft>
                <a:spcPts val="0"/>
              </a:spcAft>
              <a:buSzPts val="1600"/>
              <a:buNone/>
            </a:pPr>
            <a:r>
              <a:rPr lang="en-US" sz="2200">
                <a:solidFill>
                  <a:schemeClr val="lt1"/>
                </a:solidFill>
                <a:latin typeface="Times New Roman"/>
                <a:ea typeface="Times New Roman"/>
                <a:cs typeface="Times New Roman"/>
                <a:sym typeface="Times New Roman"/>
              </a:rPr>
              <a:t>Objective: </a:t>
            </a:r>
            <a:endParaRPr/>
          </a:p>
          <a:p>
            <a:pPr indent="0" lvl="1" marL="914400" marR="579474"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Development of a predictive model for Item Outlet Sales . The model will predict the sales of the specified items in stores and Big Marts</a:t>
            </a:r>
            <a:endParaRPr>
              <a:solidFill>
                <a:schemeClr val="lt1"/>
              </a:solidFill>
              <a:latin typeface="Times New Roman"/>
              <a:ea typeface="Times New Roman"/>
              <a:cs typeface="Times New Roman"/>
              <a:sym typeface="Times New Roman"/>
            </a:endParaRPr>
          </a:p>
          <a:p>
            <a:pPr indent="0" lvl="1" marL="457200" marR="579474" rtl="0" algn="l">
              <a:lnSpc>
                <a:spcPct val="100000"/>
              </a:lnSpc>
              <a:spcBef>
                <a:spcPts val="960"/>
              </a:spcBef>
              <a:spcAft>
                <a:spcPts val="0"/>
              </a:spcAft>
              <a:buSzPts val="1440"/>
              <a:buNone/>
            </a:pPr>
            <a:r>
              <a:t/>
            </a:r>
            <a:endParaRPr>
              <a:solidFill>
                <a:schemeClr val="lt1"/>
              </a:solidFill>
              <a:latin typeface="Times New Roman"/>
              <a:ea typeface="Times New Roman"/>
              <a:cs typeface="Times New Roman"/>
              <a:sym typeface="Times New Roman"/>
            </a:endParaRPr>
          </a:p>
          <a:p>
            <a:pPr indent="0" lvl="0" marL="457200" marR="579474"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Estimates of Future Sales.</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Provides Production Planning.</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Purchasing the items.</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Helps in Sales Strategy .</a:t>
            </a:r>
            <a:endParaRPr/>
          </a:p>
          <a:p>
            <a:pPr indent="0" lvl="0" marL="0" rtl="0" algn="l">
              <a:lnSpc>
                <a:spcPct val="100000"/>
              </a:lnSpc>
              <a:spcBef>
                <a:spcPts val="1000"/>
              </a:spcBef>
              <a:spcAft>
                <a:spcPts val="0"/>
              </a:spcAft>
              <a:buSzPts val="1600"/>
              <a:buNone/>
            </a:pPr>
            <a:r>
              <a:t/>
            </a:r>
            <a:endParaRPr/>
          </a:p>
          <a:p>
            <a:pPr indent="0" lvl="0" marL="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100" y="0"/>
            <a:ext cx="12192000" cy="6858000"/>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SzPts val="1760"/>
              <a:buNone/>
            </a:pPr>
            <a:r>
              <a:rPr b="1" lang="en-US" sz="2200">
                <a:solidFill>
                  <a:schemeClr val="lt1"/>
                </a:solidFill>
                <a:latin typeface="Times New Roman"/>
                <a:ea typeface="Times New Roman"/>
                <a:cs typeface="Times New Roman"/>
                <a:sym typeface="Times New Roman"/>
              </a:rPr>
              <a:t>Data Sharing Agreement :</a:t>
            </a:r>
            <a:endParaRPr b="1"/>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(Train.csv)</a:t>
            </a:r>
            <a:endParaRPr/>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indent="-184150" lvl="0" marL="285750" rtl="0" algn="l">
              <a:lnSpc>
                <a:spcPct val="100000"/>
              </a:lnSpc>
              <a:spcBef>
                <a:spcPts val="1000"/>
              </a:spcBef>
              <a:spcAft>
                <a:spcPts val="0"/>
              </a:spcAft>
              <a:buSzPts val="1600"/>
              <a:buFont typeface="Noto Sans Symbols"/>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22"/>
          <p:cNvGraphicFramePr/>
          <p:nvPr/>
        </p:nvGraphicFramePr>
        <p:xfrm>
          <a:off x="2845467" y="1081502"/>
          <a:ext cx="3000000" cy="3000000"/>
        </p:xfrm>
        <a:graphic>
          <a:graphicData uri="http://schemas.openxmlformats.org/drawingml/2006/table">
            <a:tbl>
              <a:tblPr>
                <a:noFill/>
                <a:tableStyleId>{344CBF4B-75C9-485C-BE3F-F8A2DAF0DEF7}</a:tableStyleId>
              </a:tblPr>
              <a:tblGrid>
                <a:gridCol w="3294400"/>
                <a:gridCol w="1260250"/>
                <a:gridCol w="1946425"/>
              </a:tblGrid>
              <a:tr h="698875">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Feature name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Datatype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Null/Required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Item Weight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Item Fat Content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Item Visibility</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757825">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Item 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object </a:t>
                      </a:r>
                      <a:endParaRPr sz="1400" u="none" cap="none" strike="noStrike"/>
                    </a:p>
                    <a:p>
                      <a:pPr indent="0" lvl="0" marL="0" marR="0" rtl="0" algn="ctr">
                        <a:lnSpc>
                          <a:spcPct val="107000"/>
                        </a:lnSpc>
                        <a:spcBef>
                          <a:spcPts val="1200"/>
                        </a:spcBef>
                        <a:spcAft>
                          <a:spcPts val="0"/>
                        </a:spcAft>
                        <a:buClr>
                          <a:srgbClr val="000000"/>
                        </a:buClr>
                        <a:buSzPts val="1500"/>
                        <a:buFont typeface="Arial"/>
                        <a:buNone/>
                      </a:pPr>
                      <a:r>
                        <a:rPr lang="en-US" sz="1500" u="none" cap="none" strike="noStrike"/>
                        <a:t> </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Item MRP</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757825">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Outlet Identifier</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object</a:t>
                      </a:r>
                      <a:endParaRPr sz="1400" u="none" cap="none" strike="noStrike"/>
                    </a:p>
                    <a:p>
                      <a:pPr indent="0" lvl="0" marL="0" marR="0" rtl="0" algn="ctr">
                        <a:lnSpc>
                          <a:spcPct val="107000"/>
                        </a:lnSpc>
                        <a:spcBef>
                          <a:spcPts val="1200"/>
                        </a:spcBef>
                        <a:spcAft>
                          <a:spcPts val="0"/>
                        </a:spcAft>
                        <a:buClr>
                          <a:srgbClr val="000000"/>
                        </a:buClr>
                        <a:buSzPts val="1500"/>
                        <a:buFont typeface="Arial"/>
                        <a:buNone/>
                      </a:pPr>
                      <a:r>
                        <a:rPr lang="en-US" sz="1500" u="none" cap="none" strike="noStrike"/>
                        <a:t> </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Outlet Establishment Year</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int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Outlet Size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Outlet Location 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Outlet Type</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object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r h="338250">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Item Outlet Sales</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float</a:t>
                      </a:r>
                      <a:endParaRPr sz="1500" u="none" cap="none" strike="noStrike">
                        <a:latin typeface="Calibri"/>
                        <a:ea typeface="Calibri"/>
                        <a:cs typeface="Calibri"/>
                        <a:sym typeface="Calibri"/>
                      </a:endParaRPr>
                    </a:p>
                  </a:txBody>
                  <a:tcPr marT="46725" marB="46725" marR="46725" marL="46725"/>
                </a:tc>
                <a:tc>
                  <a:txBody>
                    <a:bodyPr/>
                    <a:lstStyle/>
                    <a:p>
                      <a:pPr indent="0" lvl="0" marL="0" marR="0" rtl="0" algn="ctr">
                        <a:lnSpc>
                          <a:spcPct val="107000"/>
                        </a:lnSpc>
                        <a:spcBef>
                          <a:spcPts val="0"/>
                        </a:spcBef>
                        <a:spcAft>
                          <a:spcPts val="0"/>
                        </a:spcAft>
                        <a:buClr>
                          <a:srgbClr val="000000"/>
                        </a:buClr>
                        <a:buSzPts val="1500"/>
                        <a:buFont typeface="Arial"/>
                        <a:buNone/>
                      </a:pPr>
                      <a:r>
                        <a:rPr lang="en-US" sz="1500" u="none" cap="none" strike="noStrike"/>
                        <a:t>Required</a:t>
                      </a:r>
                      <a:endParaRPr sz="1500" u="none" cap="none" strike="noStrike">
                        <a:latin typeface="Calibri"/>
                        <a:ea typeface="Calibri"/>
                        <a:cs typeface="Calibri"/>
                        <a:sym typeface="Calibri"/>
                      </a:endParaRPr>
                    </a:p>
                  </a:txBody>
                  <a:tcPr marT="0" marB="0" marR="50450" marL="50450"/>
                </a:tc>
              </a:tr>
            </a:tbl>
          </a:graphicData>
        </a:graphic>
      </p:graphicFrame>
      <p:sp>
        <p:nvSpPr>
          <p:cNvPr id="155" name="Google Shape;155;p22"/>
          <p:cNvSpPr txBox="1"/>
          <p:nvPr/>
        </p:nvSpPr>
        <p:spPr>
          <a:xfrm>
            <a:off x="908900" y="380075"/>
            <a:ext cx="229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Times New Roman"/>
                <a:ea typeface="Times New Roman"/>
                <a:cs typeface="Times New Roman"/>
                <a:sym typeface="Times New Roman"/>
              </a:rPr>
              <a:t>Data Schema</a:t>
            </a:r>
            <a:endParaRPr b="1" sz="22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3"/>
          <p:cNvPicPr preferRelativeResize="0"/>
          <p:nvPr/>
        </p:nvPicPr>
        <p:blipFill rotWithShape="1">
          <a:blip r:embed="rId3">
            <a:alphaModFix/>
          </a:blip>
          <a:srcRect b="0" l="0" r="0" t="0"/>
          <a:stretch/>
        </p:blipFill>
        <p:spPr>
          <a:xfrm>
            <a:off x="3319665" y="1700194"/>
            <a:ext cx="5552660" cy="4419600"/>
          </a:xfrm>
          <a:prstGeom prst="rect">
            <a:avLst/>
          </a:prstGeom>
          <a:noFill/>
          <a:ln>
            <a:noFill/>
          </a:ln>
        </p:spPr>
      </p:pic>
      <p:sp>
        <p:nvSpPr>
          <p:cNvPr id="161" name="Google Shape;161;p23"/>
          <p:cNvSpPr txBox="1"/>
          <p:nvPr/>
        </p:nvSpPr>
        <p:spPr>
          <a:xfrm>
            <a:off x="935575" y="512275"/>
            <a:ext cx="205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Times New Roman"/>
                <a:ea typeface="Times New Roman"/>
                <a:cs typeface="Times New Roman"/>
                <a:sym typeface="Times New Roman"/>
              </a:rPr>
              <a:t>Architecture</a:t>
            </a:r>
            <a:endParaRPr b="1" sz="22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p:nvPr/>
        </p:nvSpPr>
        <p:spPr>
          <a:xfrm>
            <a:off x="0" y="5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000"/>
              <a:buFont typeface="Arial"/>
              <a:buNone/>
            </a:pPr>
            <a:r>
              <a:t/>
            </a:r>
            <a:endParaRPr b="1" sz="2200">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1" i="0" lang="en-US" sz="2200" u="none" cap="none" strike="noStrike">
                <a:solidFill>
                  <a:schemeClr val="lt1"/>
                </a:solidFill>
                <a:latin typeface="Times New Roman"/>
                <a:ea typeface="Times New Roman"/>
                <a:cs typeface="Times New Roman"/>
                <a:sym typeface="Times New Roman"/>
              </a:rPr>
              <a:t>Architecture Description</a:t>
            </a:r>
            <a:endParaRPr i="0" sz="2200" u="none" cap="none" strike="noStrike">
              <a:solidFill>
                <a:srgbClr val="000000"/>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457200" marR="579474" rtl="0" algn="just">
              <a:lnSpc>
                <a:spcPct val="100000"/>
              </a:lnSpc>
              <a:spcBef>
                <a:spcPts val="45"/>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 </a:t>
            </a:r>
            <a:r>
              <a:rPr b="1" i="0" lang="en-US" sz="1800" u="none" cap="none" strike="noStrike">
                <a:solidFill>
                  <a:schemeClr val="lt1"/>
                </a:solidFill>
                <a:latin typeface="Times New Roman"/>
                <a:ea typeface="Times New Roman"/>
                <a:cs typeface="Times New Roman"/>
                <a:sym typeface="Times New Roman"/>
              </a:rPr>
              <a:t>Data Description</a:t>
            </a:r>
            <a:endParaRPr i="0" sz="18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 </a:t>
            </a:r>
            <a:endParaRPr b="0" i="0" sz="1500" u="none" cap="none" strike="noStrike">
              <a:solidFill>
                <a:schemeClr val="lt1"/>
              </a:solidFill>
              <a:latin typeface="Calibri"/>
              <a:ea typeface="Calibri"/>
              <a:cs typeface="Calibri"/>
              <a:sym typeface="Calibri"/>
            </a:endParaRPr>
          </a:p>
          <a:p>
            <a:pPr indent="0" lvl="0" marL="914400" marR="579474" rtl="0" algn="just">
              <a:lnSpc>
                <a:spcPct val="100000"/>
              </a:lnSpc>
              <a:spcBef>
                <a:spcPts val="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The dataset used in this project is collected from Kaggle. The dataset is divided into two sets of data. One is the test (5681) data and the other is the train (8523) data. The train dataset has both input and output variables.</a:t>
            </a:r>
            <a:endParaRPr i="0" sz="18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25"/>
              </a:spcBef>
              <a:spcAft>
                <a:spcPts val="0"/>
              </a:spcAft>
              <a:buClr>
                <a:srgbClr val="000000"/>
              </a:buClr>
              <a:buSzPts val="1500"/>
              <a:buFont typeface="Arial"/>
              <a:buNone/>
            </a:pPr>
            <a:r>
              <a:t/>
            </a:r>
            <a:endParaRPr i="0" sz="1500" u="none" cap="none" strike="noStrike">
              <a:solidFill>
                <a:schemeClr val="lt1"/>
              </a:solidFill>
              <a:latin typeface="Times New Roman"/>
              <a:ea typeface="Times New Roman"/>
              <a:cs typeface="Times New Roman"/>
              <a:sym typeface="Times New Roman"/>
            </a:endParaRPr>
          </a:p>
          <a:p>
            <a:pPr indent="0" lvl="0" marL="0" marR="579474" rtl="0" algn="just">
              <a:lnSpc>
                <a:spcPct val="100000"/>
              </a:lnSpc>
              <a:spcBef>
                <a:spcPts val="25"/>
              </a:spcBef>
              <a:spcAft>
                <a:spcPts val="0"/>
              </a:spcAft>
              <a:buClr>
                <a:srgbClr val="000000"/>
              </a:buClr>
              <a:buSzPts val="18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25"/>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Data Pre-processing</a:t>
            </a:r>
            <a:endParaRPr i="0" sz="1400" u="none" cap="none" strike="noStrike">
              <a:solidFill>
                <a:srgbClr val="000000"/>
              </a:solidFill>
              <a:latin typeface="Times New Roman"/>
              <a:ea typeface="Times New Roman"/>
              <a:cs typeface="Times New Roman"/>
              <a:sym typeface="Times New Roman"/>
            </a:endParaRPr>
          </a:p>
          <a:p>
            <a:pPr indent="0" lvl="0" marL="914400" marR="579474" rtl="0" algn="just">
              <a:lnSpc>
                <a:spcPct val="100000"/>
              </a:lnSpc>
              <a:spcBef>
                <a:spcPts val="115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Data Pre-processing steps we could use are data cleaning, data integration, data reduction and data transformation.</a:t>
            </a:r>
            <a:endParaRPr i="0" sz="18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2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chemeClr val="lt1"/>
              </a:solidFill>
              <a:latin typeface="Times New Roman"/>
              <a:ea typeface="Times New Roman"/>
              <a:cs typeface="Times New Roman"/>
              <a:sym typeface="Times New Roman"/>
            </a:endParaRPr>
          </a:p>
          <a:p>
            <a:pPr indent="0" lvl="0" marL="0" marR="579474" rtl="0" algn="just">
              <a:lnSpc>
                <a:spcPct val="100000"/>
              </a:lnSpc>
              <a:spcBef>
                <a:spcPts val="20"/>
              </a:spcBef>
              <a:spcAft>
                <a:spcPts val="0"/>
              </a:spcAft>
              <a:buClr>
                <a:srgbClr val="000000"/>
              </a:buClr>
              <a:buSzPts val="1500"/>
              <a:buFont typeface="Arial"/>
              <a:buNone/>
            </a:pPr>
            <a:r>
              <a:t/>
            </a:r>
            <a:endParaRPr b="1" i="0" sz="15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2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Feature Selection</a:t>
            </a:r>
            <a:endParaRPr i="0" sz="14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55"/>
              </a:spcBef>
              <a:spcAft>
                <a:spcPts val="0"/>
              </a:spcAft>
              <a:buClr>
                <a:srgbClr val="000000"/>
              </a:buClr>
              <a:buSzPts val="1500"/>
              <a:buFont typeface="Arial"/>
              <a:buNone/>
            </a:pPr>
            <a:r>
              <a:rPr i="0" lang="en-US" sz="1500" u="none" cap="none" strike="noStrike">
                <a:solidFill>
                  <a:schemeClr val="lt1"/>
                </a:solidFill>
                <a:latin typeface="Times New Roman"/>
                <a:ea typeface="Times New Roman"/>
                <a:cs typeface="Times New Roman"/>
                <a:sym typeface="Times New Roman"/>
              </a:rPr>
              <a:t> </a:t>
            </a:r>
            <a:endParaRPr i="0" sz="1500" u="none" cap="none" strike="noStrike">
              <a:solidFill>
                <a:schemeClr val="lt1"/>
              </a:solidFill>
              <a:latin typeface="Times New Roman"/>
              <a:ea typeface="Times New Roman"/>
              <a:cs typeface="Times New Roman"/>
              <a:sym typeface="Times New Roman"/>
            </a:endParaRPr>
          </a:p>
          <a:p>
            <a:pPr indent="0" lvl="0" marL="914400" marR="579474" rtl="0" algn="just">
              <a:lnSpc>
                <a:spcPct val="100000"/>
              </a:lnSpc>
              <a:spcBef>
                <a:spcPts val="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Feature Selection helps us to find the best set of features that allows us to build the necessary model for the project. This helps in selecting a subset of features from an initially large volume of features. </a:t>
            </a:r>
            <a:endParaRPr i="0" sz="1800" u="none" cap="none" strike="noStrike">
              <a:solidFill>
                <a:schemeClr val="lt1"/>
              </a:solidFill>
              <a:latin typeface="Times New Roman"/>
              <a:ea typeface="Times New Roman"/>
              <a:cs typeface="Times New Roman"/>
              <a:sym typeface="Times New Roman"/>
            </a:endParaRPr>
          </a:p>
          <a:p>
            <a:pPr indent="0" lvl="0" marL="914400" marR="579474" rtl="0" algn="just">
              <a:lnSpc>
                <a:spcPct val="100000"/>
              </a:lnSpc>
              <a:spcBef>
                <a:spcPts val="0"/>
              </a:spcBef>
              <a:spcAft>
                <a:spcPts val="0"/>
              </a:spcAft>
              <a:buClr>
                <a:srgbClr val="000000"/>
              </a:buClr>
              <a:buSzPts val="1500"/>
              <a:buFont typeface="Arial"/>
              <a:buNone/>
            </a:pPr>
            <a:r>
              <a:t/>
            </a:r>
            <a:endParaRPr sz="1800">
              <a:solidFill>
                <a:schemeClr val="lt1"/>
              </a:solidFill>
              <a:latin typeface="Times New Roman"/>
              <a:ea typeface="Times New Roman"/>
              <a:cs typeface="Times New Roman"/>
              <a:sym typeface="Times New Roman"/>
            </a:endParaRPr>
          </a:p>
          <a:p>
            <a:pPr indent="0" lvl="1" marL="457200" marR="579474" rtl="0" algn="just">
              <a:spcBef>
                <a:spcPts val="0"/>
              </a:spcBef>
              <a:spcAft>
                <a:spcPts val="0"/>
              </a:spcAft>
              <a:buClr>
                <a:schemeClr val="dk1"/>
              </a:buClr>
              <a:buSzPts val="1800"/>
              <a:buFont typeface="Arial"/>
              <a:buNone/>
            </a:pPr>
            <a:r>
              <a:rPr b="1" lang="en-US" sz="1800">
                <a:solidFill>
                  <a:schemeClr val="lt1"/>
                </a:solidFill>
                <a:latin typeface="Times New Roman"/>
                <a:ea typeface="Times New Roman"/>
                <a:cs typeface="Times New Roman"/>
                <a:sym typeface="Times New Roman"/>
              </a:rPr>
              <a:t>Machine Learning Techniques</a:t>
            </a:r>
            <a:endParaRPr sz="1800">
              <a:solidFill>
                <a:schemeClr val="dk1"/>
              </a:solidFill>
              <a:latin typeface="Times New Roman"/>
              <a:ea typeface="Times New Roman"/>
              <a:cs typeface="Times New Roman"/>
              <a:sym typeface="Times New Roman"/>
            </a:endParaRPr>
          </a:p>
          <a:p>
            <a:pPr indent="0" lvl="0" marL="0" marR="579474" rtl="0" algn="just">
              <a:spcBef>
                <a:spcPts val="50"/>
              </a:spcBef>
              <a:spcAft>
                <a:spcPts val="0"/>
              </a:spcAft>
              <a:buClr>
                <a:schemeClr val="dk1"/>
              </a:buClr>
              <a:buSzPts val="1500"/>
              <a:buFont typeface="Arial"/>
              <a:buNone/>
            </a:pPr>
            <a:r>
              <a:rPr lang="en-US"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0" lvl="0" marL="914400" marR="579474" rtl="0" algn="just">
              <a:spcBef>
                <a:spcPts val="0"/>
              </a:spcBef>
              <a:spcAft>
                <a:spcPts val="0"/>
              </a:spcAft>
              <a:buClr>
                <a:schemeClr val="dk1"/>
              </a:buClr>
              <a:buSzPts val="1500"/>
              <a:buFont typeface="Arial"/>
              <a:buNone/>
            </a:pPr>
            <a:r>
              <a:rPr lang="en-US" sz="1800">
                <a:solidFill>
                  <a:schemeClr val="lt1"/>
                </a:solidFill>
                <a:latin typeface="Times New Roman"/>
                <a:ea typeface="Times New Roman"/>
                <a:cs typeface="Times New Roman"/>
                <a:sym typeface="Times New Roman"/>
              </a:rPr>
              <a:t>Based on the problem statement and requirements we can use supervised or unsupervised technique which fits the project.</a:t>
            </a:r>
            <a:endParaRPr sz="1800">
              <a:solidFill>
                <a:schemeClr val="lt1"/>
              </a:solidFill>
              <a:latin typeface="Times New Roman"/>
              <a:ea typeface="Times New Roman"/>
              <a:cs typeface="Times New Roman"/>
              <a:sym typeface="Times New Roman"/>
            </a:endParaRPr>
          </a:p>
          <a:p>
            <a:pPr indent="0" lvl="0" marL="165100" marR="443230" rtl="0" algn="just">
              <a:lnSpc>
                <a:spcPct val="100000"/>
              </a:lnSpc>
              <a:spcBef>
                <a:spcPts val="0"/>
              </a:spcBef>
              <a:spcAft>
                <a:spcPts val="0"/>
              </a:spcAft>
              <a:buClr>
                <a:srgbClr val="000000"/>
              </a:buClr>
              <a:buSzPts val="1100"/>
              <a:buFont typeface="Arial"/>
              <a:buNone/>
            </a:pPr>
            <a:r>
              <a:rPr i="0" lang="en-US" sz="1100" u="none" cap="none" strike="noStrike">
                <a:solidFill>
                  <a:srgbClr val="000000"/>
                </a:solidFill>
                <a:latin typeface="Times New Roman"/>
                <a:ea typeface="Times New Roman"/>
                <a:cs typeface="Times New Roman"/>
                <a:sym typeface="Times New Roman"/>
              </a:rPr>
              <a:t> </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p:nvPr/>
        </p:nvSpPr>
        <p:spPr>
          <a:xfrm>
            <a:off x="0" y="0"/>
            <a:ext cx="12192000" cy="7439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20"/>
              </a:spcBef>
              <a:spcAft>
                <a:spcPts val="0"/>
              </a:spcAft>
              <a:buClr>
                <a:srgbClr val="000000"/>
              </a:buClr>
              <a:buSzPts val="1500"/>
              <a:buFont typeface="Arial"/>
              <a:buNone/>
            </a:pPr>
            <a:r>
              <a:t/>
            </a:r>
            <a:endParaRPr b="1" sz="1800">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20"/>
              </a:spcBef>
              <a:spcAft>
                <a:spcPts val="0"/>
              </a:spcAft>
              <a:buClr>
                <a:srgbClr val="000000"/>
              </a:buClr>
              <a:buSzPts val="1500"/>
              <a:buFont typeface="Arial"/>
              <a:buNone/>
            </a:pPr>
            <a:r>
              <a:rPr b="1" i="0" lang="en-US" sz="1800" u="none" cap="none" strike="noStrike">
                <a:solidFill>
                  <a:schemeClr val="lt1"/>
                </a:solidFill>
                <a:latin typeface="Times New Roman"/>
                <a:ea typeface="Times New Roman"/>
                <a:cs typeface="Times New Roman"/>
                <a:sym typeface="Times New Roman"/>
              </a:rPr>
              <a:t>Model Building</a:t>
            </a:r>
            <a:endParaRPr i="0" sz="14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10"/>
              </a:spcBef>
              <a:spcAft>
                <a:spcPts val="0"/>
              </a:spcAft>
              <a:buClr>
                <a:srgbClr val="000000"/>
              </a:buClr>
              <a:buSzPts val="1500"/>
              <a:buFont typeface="Arial"/>
              <a:buNone/>
            </a:pPr>
            <a:r>
              <a:rPr i="0" lang="en-US" sz="1500" u="none" cap="none" strike="noStrike">
                <a:solidFill>
                  <a:schemeClr val="lt1"/>
                </a:solidFill>
                <a:latin typeface="Times New Roman"/>
                <a:ea typeface="Times New Roman"/>
                <a:cs typeface="Times New Roman"/>
                <a:sym typeface="Times New Roman"/>
              </a:rPr>
              <a:t> </a:t>
            </a:r>
            <a:endParaRPr i="0" sz="1500" u="none" cap="none" strike="noStrike">
              <a:solidFill>
                <a:schemeClr val="lt1"/>
              </a:solidFill>
              <a:latin typeface="Times New Roman"/>
              <a:ea typeface="Times New Roman"/>
              <a:cs typeface="Times New Roman"/>
              <a:sym typeface="Times New Roman"/>
            </a:endParaRPr>
          </a:p>
          <a:p>
            <a:pPr indent="0" lvl="0" marL="914400" marR="579474" rtl="0" algn="just">
              <a:lnSpc>
                <a:spcPct val="100000"/>
              </a:lnSpc>
              <a:spcBef>
                <a:spcPts val="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Depending on the data type of the target variable we are either going to be building a classification or regression model. The main aspect of machine learning model building is to obtain actionable insights and in order to achieve that it is important to be able to select a subset of important features from the vast number.</a:t>
            </a:r>
            <a:endParaRPr i="0" sz="1800" u="none" cap="none" strike="noStrike">
              <a:solidFill>
                <a:srgbClr val="000000"/>
              </a:solidFill>
              <a:latin typeface="Times New Roman"/>
              <a:ea typeface="Times New Roman"/>
              <a:cs typeface="Times New Roman"/>
              <a:sym typeface="Times New Roman"/>
            </a:endParaRPr>
          </a:p>
          <a:p>
            <a:pPr indent="0" lvl="0" marL="165100" marR="579474" rtl="0" algn="just">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Times New Roman"/>
              <a:ea typeface="Times New Roman"/>
              <a:cs typeface="Times New Roman"/>
              <a:sym typeface="Times New Roman"/>
            </a:endParaRPr>
          </a:p>
          <a:p>
            <a:pPr indent="0" lvl="0" marL="165100" marR="579474"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Evaluation</a:t>
            </a:r>
            <a:endParaRPr i="0" sz="1400" u="none" cap="none" strike="noStrike">
              <a:solidFill>
                <a:srgbClr val="000000"/>
              </a:solidFill>
              <a:latin typeface="Times New Roman"/>
              <a:ea typeface="Times New Roman"/>
              <a:cs typeface="Times New Roman"/>
              <a:sym typeface="Times New Roman"/>
            </a:endParaRPr>
          </a:p>
          <a:p>
            <a:pPr indent="0" lvl="0" marL="668020" marR="579474" rtl="0" algn="just">
              <a:lnSpc>
                <a:spcPct val="100000"/>
              </a:lnSpc>
              <a:spcBef>
                <a:spcPts val="55"/>
              </a:spcBef>
              <a:spcAft>
                <a:spcPts val="0"/>
              </a:spcAft>
              <a:buClr>
                <a:srgbClr val="000000"/>
              </a:buClr>
              <a:buSzPts val="1500"/>
              <a:buFont typeface="Arial"/>
              <a:buNone/>
            </a:pPr>
            <a:r>
              <a:rPr b="1" i="0" lang="en-US" sz="1500" u="none" cap="none" strike="noStrike">
                <a:solidFill>
                  <a:schemeClr val="lt1"/>
                </a:solidFill>
                <a:latin typeface="Times New Roman"/>
                <a:ea typeface="Times New Roman"/>
                <a:cs typeface="Times New Roman"/>
                <a:sym typeface="Times New Roman"/>
              </a:rPr>
              <a:t> </a:t>
            </a:r>
            <a:endParaRPr i="0" sz="1400" u="none" cap="none" strike="noStrike">
              <a:solidFill>
                <a:srgbClr val="000000"/>
              </a:solidFill>
              <a:latin typeface="Times New Roman"/>
              <a:ea typeface="Times New Roman"/>
              <a:cs typeface="Times New Roman"/>
              <a:sym typeface="Times New Roman"/>
            </a:endParaRPr>
          </a:p>
          <a:p>
            <a:pPr indent="0" lvl="0" marL="914400" marR="579474" rtl="0" algn="just">
              <a:lnSpc>
                <a:spcPct val="100000"/>
              </a:lnSpc>
              <a:spcBef>
                <a:spcPts val="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The Evaluation of accuracy can be done using the test data. Mean Absolute error can be found using test data   and prediction data.</a:t>
            </a:r>
            <a:endParaRPr i="0" sz="18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0"/>
              </a:spcBef>
              <a:spcAft>
                <a:spcPts val="0"/>
              </a:spcAft>
              <a:buClr>
                <a:srgbClr val="000000"/>
              </a:buClr>
              <a:buSzPts val="1500"/>
              <a:buFont typeface="Arial"/>
              <a:buNone/>
            </a:pPr>
            <a:r>
              <a:rPr i="0" lang="en-US" sz="1500" u="none" cap="none" strike="noStrike">
                <a:solidFill>
                  <a:schemeClr val="lt1"/>
                </a:solidFill>
                <a:latin typeface="Times New Roman"/>
                <a:ea typeface="Times New Roman"/>
                <a:cs typeface="Times New Roman"/>
                <a:sym typeface="Times New Roman"/>
              </a:rPr>
              <a:t> </a:t>
            </a:r>
            <a:endParaRPr i="0" sz="15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Cloud Setup</a:t>
            </a:r>
            <a:endParaRPr i="0" sz="1400" u="none" cap="none" strike="noStrike">
              <a:solidFill>
                <a:srgbClr val="000000"/>
              </a:solidFill>
              <a:latin typeface="Times New Roman"/>
              <a:ea typeface="Times New Roman"/>
              <a:cs typeface="Times New Roman"/>
              <a:sym typeface="Times New Roman"/>
            </a:endParaRPr>
          </a:p>
          <a:p>
            <a:pPr indent="0" lvl="0" marL="668020" marR="579474" rtl="0" algn="just">
              <a:lnSpc>
                <a:spcPct val="100000"/>
              </a:lnSpc>
              <a:spcBef>
                <a:spcPts val="55"/>
              </a:spcBef>
              <a:spcAft>
                <a:spcPts val="0"/>
              </a:spcAft>
              <a:buClr>
                <a:srgbClr val="000000"/>
              </a:buClr>
              <a:buSzPts val="1500"/>
              <a:buFont typeface="Arial"/>
              <a:buNone/>
            </a:pPr>
            <a:r>
              <a:rPr b="1" i="0" lang="en-US" sz="1500" u="none" cap="none" strike="noStrike">
                <a:solidFill>
                  <a:schemeClr val="lt1"/>
                </a:solidFill>
                <a:latin typeface="Times New Roman"/>
                <a:ea typeface="Times New Roman"/>
                <a:cs typeface="Times New Roman"/>
                <a:sym typeface="Times New Roman"/>
              </a:rPr>
              <a:t> </a:t>
            </a:r>
            <a:endParaRPr i="0" sz="1400" u="none" cap="none" strike="noStrike">
              <a:solidFill>
                <a:srgbClr val="000000"/>
              </a:solidFill>
              <a:latin typeface="Times New Roman"/>
              <a:ea typeface="Times New Roman"/>
              <a:cs typeface="Times New Roman"/>
              <a:sym typeface="Times New Roman"/>
            </a:endParaRPr>
          </a:p>
          <a:p>
            <a:pPr indent="0" lvl="0" marL="914400" marR="579474" rtl="0" algn="just">
              <a:lnSpc>
                <a:spcPct val="100000"/>
              </a:lnSpc>
              <a:spcBef>
                <a:spcPts val="0"/>
              </a:spcBef>
              <a:spcAft>
                <a:spcPts val="0"/>
              </a:spcAft>
              <a:buClr>
                <a:srgbClr val="000000"/>
              </a:buClr>
              <a:buSzPts val="1500"/>
              <a:buFont typeface="Arial"/>
              <a:buNone/>
            </a:pPr>
            <a:r>
              <a:rPr i="0" lang="en-US" sz="1500" u="none" cap="none" strike="noStrike">
                <a:solidFill>
                  <a:schemeClr val="lt1"/>
                </a:solidFill>
                <a:latin typeface="Times New Roman"/>
                <a:ea typeface="Times New Roman"/>
                <a:cs typeface="Times New Roman"/>
                <a:sym typeface="Times New Roman"/>
              </a:rPr>
              <a:t> </a:t>
            </a:r>
            <a:r>
              <a:rPr i="0" lang="en-US" sz="1800" u="none" cap="none" strike="noStrike">
                <a:solidFill>
                  <a:schemeClr val="lt1"/>
                </a:solidFill>
                <a:latin typeface="Times New Roman"/>
                <a:ea typeface="Times New Roman"/>
                <a:cs typeface="Times New Roman"/>
                <a:sym typeface="Times New Roman"/>
              </a:rPr>
              <a:t>Using Heroku as the cloud deployment platform, the platform is setup for deploying the virtual app. </a:t>
            </a:r>
            <a:endParaRPr i="0" sz="18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55"/>
              </a:spcBef>
              <a:spcAft>
                <a:spcPts val="0"/>
              </a:spcAft>
              <a:buClr>
                <a:srgbClr val="000000"/>
              </a:buClr>
              <a:buSzPts val="1500"/>
              <a:buFont typeface="Arial"/>
              <a:buNone/>
            </a:pPr>
            <a:r>
              <a:t/>
            </a:r>
            <a:endParaRPr i="0" sz="1800" u="none" cap="none" strike="noStrike">
              <a:solidFill>
                <a:schemeClr val="lt1"/>
              </a:solidFill>
              <a:latin typeface="Times New Roman"/>
              <a:ea typeface="Times New Roman"/>
              <a:cs typeface="Times New Roman"/>
              <a:sym typeface="Times New Roman"/>
            </a:endParaRPr>
          </a:p>
          <a:p>
            <a:pPr indent="0" lvl="0" marL="0" marR="579474" rtl="0" algn="just">
              <a:lnSpc>
                <a:spcPct val="100000"/>
              </a:lnSpc>
              <a:spcBef>
                <a:spcPts val="55"/>
              </a:spcBef>
              <a:spcAft>
                <a:spcPts val="0"/>
              </a:spcAft>
              <a:buClr>
                <a:srgbClr val="000000"/>
              </a:buClr>
              <a:buSzPts val="18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55"/>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Pushing to Cloud</a:t>
            </a:r>
            <a:endParaRPr i="0" sz="1400" u="none" cap="none" strike="noStrike">
              <a:solidFill>
                <a:srgbClr val="000000"/>
              </a:solidFill>
              <a:latin typeface="Times New Roman"/>
              <a:ea typeface="Times New Roman"/>
              <a:cs typeface="Times New Roman"/>
              <a:sym typeface="Times New Roman"/>
            </a:endParaRPr>
          </a:p>
          <a:p>
            <a:pPr indent="0" lvl="0" marL="0" marR="579474" rtl="0" algn="just">
              <a:lnSpc>
                <a:spcPct val="100000"/>
              </a:lnSpc>
              <a:spcBef>
                <a:spcPts val="4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chemeClr val="lt1"/>
              </a:solidFill>
              <a:latin typeface="Times New Roman"/>
              <a:ea typeface="Times New Roman"/>
              <a:cs typeface="Times New Roman"/>
              <a:sym typeface="Times New Roman"/>
            </a:endParaRPr>
          </a:p>
          <a:p>
            <a:pPr indent="0" lvl="0" marL="914400" marR="579474" rtl="0" algn="just">
              <a:lnSpc>
                <a:spcPct val="107000"/>
              </a:lnSpc>
              <a:spcBef>
                <a:spcPts val="0"/>
              </a:spcBef>
              <a:spcAft>
                <a:spcPts val="0"/>
              </a:spcAft>
              <a:buClr>
                <a:srgbClr val="000000"/>
              </a:buClr>
              <a:buSzPts val="1500"/>
              <a:buFont typeface="Arial"/>
              <a:buNone/>
            </a:pPr>
            <a:r>
              <a:rPr i="0" lang="en-US" sz="1800" u="none" cap="none" strike="noStrike">
                <a:solidFill>
                  <a:schemeClr val="lt1"/>
                </a:solidFill>
                <a:latin typeface="Times New Roman"/>
                <a:ea typeface="Times New Roman"/>
                <a:cs typeface="Times New Roman"/>
                <a:sym typeface="Times New Roman"/>
              </a:rPr>
              <a:t>Once the cloud is setup, the virtual app created will be pushed to the cloud and will finally be deployed into the clou</a:t>
            </a:r>
            <a:r>
              <a:rPr i="0" lang="en-US" sz="1800" u="none" cap="none" strike="noStrike">
                <a:solidFill>
                  <a:schemeClr val="lt1"/>
                </a:solidFill>
                <a:latin typeface="Times New Roman"/>
                <a:ea typeface="Times New Roman"/>
                <a:cs typeface="Times New Roman"/>
                <a:sym typeface="Times New Roman"/>
              </a:rPr>
              <a:t>d</a:t>
            </a:r>
            <a:endParaRPr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t/>
            </a:r>
            <a:endParaRPr b="1" sz="1800">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rgbClr val="000000"/>
              </a:buClr>
              <a:buSzPts val="2200"/>
              <a:buFont typeface="Arial"/>
              <a:buNone/>
            </a:pPr>
            <a:r>
              <a:rPr b="1" i="0" lang="en-US" sz="1800" u="none" cap="none" strike="noStrike">
                <a:solidFill>
                  <a:schemeClr val="lt1"/>
                </a:solidFill>
                <a:latin typeface="Times New Roman"/>
                <a:ea typeface="Times New Roman"/>
                <a:cs typeface="Times New Roman"/>
                <a:sym typeface="Times New Roman"/>
              </a:rPr>
              <a:t>Application Start</a:t>
            </a:r>
            <a:endParaRPr b="1"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91440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Once the virtual app is deployed in to the cloud we can open the web application using any web browser.</a:t>
            </a:r>
            <a:endParaRPr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rgbClr val="000000"/>
              </a:buClr>
              <a:buSzPts val="2200"/>
              <a:buFont typeface="Arial"/>
              <a:buNone/>
            </a:pPr>
            <a:r>
              <a:rPr b="1" i="0" lang="en-US" sz="1800" u="none" cap="none" strike="noStrike">
                <a:solidFill>
                  <a:schemeClr val="lt1"/>
                </a:solidFill>
                <a:latin typeface="Times New Roman"/>
                <a:ea typeface="Times New Roman"/>
                <a:cs typeface="Times New Roman"/>
                <a:sym typeface="Times New Roman"/>
              </a:rPr>
              <a:t>Data from user</a:t>
            </a:r>
            <a:endParaRPr b="1"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91440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Using a web browser we open the web application and provide the necessary information as the input for prediction.</a:t>
            </a:r>
            <a:endParaRPr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rgbClr val="000000"/>
              </a:buClr>
              <a:buSzPts val="2200"/>
              <a:buFont typeface="Arial"/>
              <a:buNone/>
            </a:pPr>
            <a:r>
              <a:rPr b="1" i="0" lang="en-US" sz="1800" u="none" cap="none" strike="noStrike">
                <a:solidFill>
                  <a:schemeClr val="lt1"/>
                </a:solidFill>
                <a:latin typeface="Times New Roman"/>
                <a:ea typeface="Times New Roman"/>
                <a:cs typeface="Times New Roman"/>
                <a:sym typeface="Times New Roman"/>
              </a:rPr>
              <a:t>Data Validation</a:t>
            </a:r>
            <a:endParaRPr b="1"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22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91440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Once the input is provided and we click on the submit button, the system will provide the output based on its requirements.</a:t>
            </a:r>
            <a:endParaRPr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rgbClr val="000000"/>
              </a:buClr>
              <a:buSzPts val="2200"/>
              <a:buFont typeface="Arial"/>
              <a:buNone/>
            </a:pPr>
            <a:r>
              <a:rPr b="1" i="0" lang="en-US" sz="1800" u="none" cap="none" strike="noStrike">
                <a:solidFill>
                  <a:schemeClr val="lt1"/>
                </a:solidFill>
                <a:latin typeface="Times New Roman"/>
                <a:ea typeface="Times New Roman"/>
                <a:cs typeface="Times New Roman"/>
                <a:sym typeface="Times New Roman"/>
              </a:rPr>
              <a:t>Result Prediction</a:t>
            </a:r>
            <a:endParaRPr b="1" i="0" sz="1800" u="none" cap="none" strike="noStrike">
              <a:solidFill>
                <a:srgbClr val="000000"/>
              </a:solidFill>
              <a:latin typeface="Times New Roman"/>
              <a:ea typeface="Times New Roman"/>
              <a:cs typeface="Times New Roman"/>
              <a:sym typeface="Times New Roman"/>
            </a:endParaRPr>
          </a:p>
          <a:p>
            <a:pPr indent="0" lvl="0" marL="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 </a:t>
            </a:r>
            <a:endParaRPr i="0" sz="1800" u="none" cap="none" strike="noStrike">
              <a:solidFill>
                <a:srgbClr val="000000"/>
              </a:solidFill>
              <a:latin typeface="Times New Roman"/>
              <a:ea typeface="Times New Roman"/>
              <a:cs typeface="Times New Roman"/>
              <a:sym typeface="Times New Roman"/>
            </a:endParaRPr>
          </a:p>
          <a:p>
            <a:pPr indent="0" lvl="0" marL="914400" marR="579474"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Times New Roman"/>
                <a:ea typeface="Times New Roman"/>
                <a:cs typeface="Times New Roman"/>
                <a:sym typeface="Times New Roman"/>
              </a:rPr>
              <a:t>Once the data validation is completed the prediction will be done for the type of product in Stores and Big Marts provided in the input.</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t/>
            </a:r>
            <a:endParaRPr b="1" sz="18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600"/>
              <a:buFont typeface="Arial"/>
              <a:buNone/>
            </a:pPr>
            <a:r>
              <a:rPr b="1" lang="en-US" sz="2200">
                <a:solidFill>
                  <a:schemeClr val="lt1"/>
                </a:solidFill>
                <a:latin typeface="Times New Roman"/>
                <a:ea typeface="Times New Roman"/>
                <a:cs typeface="Times New Roman"/>
                <a:sym typeface="Times New Roman"/>
              </a:rPr>
              <a:t>Q &amp; A</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t/>
            </a:r>
            <a:endParaRPr sz="1800">
              <a:solidFill>
                <a:schemeClr val="lt1"/>
              </a:solidFill>
              <a:latin typeface="Times New Roman"/>
              <a:ea typeface="Times New Roman"/>
              <a:cs typeface="Times New Roman"/>
              <a:sym typeface="Times New Roman"/>
            </a:endParaRPr>
          </a:p>
          <a:p>
            <a:pPr indent="0" lvl="0" marL="457200" marR="579474" rtl="0" algn="l">
              <a:spcBef>
                <a:spcPts val="0"/>
              </a:spcBef>
              <a:spcAft>
                <a:spcPts val="0"/>
              </a:spcAft>
              <a:buClr>
                <a:schemeClr val="dk1"/>
              </a:buClr>
              <a:buSzPts val="1600"/>
              <a:buFont typeface="Arial"/>
              <a:buNone/>
            </a:pPr>
            <a:r>
              <a:rPr lang="en-US" sz="1800">
                <a:solidFill>
                  <a:schemeClr val="lt1"/>
                </a:solidFill>
                <a:latin typeface="Times New Roman"/>
                <a:ea typeface="Times New Roman"/>
                <a:cs typeface="Times New Roman"/>
                <a:sym typeface="Times New Roman"/>
              </a:rPr>
              <a:t>Q1) What’s the source of data?</a:t>
            </a:r>
            <a:endParaRPr sz="1800">
              <a:solidFill>
                <a:srgbClr val="0F486F"/>
              </a:solidFill>
              <a:latin typeface="Century Gothic"/>
              <a:ea typeface="Century Gothic"/>
              <a:cs typeface="Century Gothic"/>
              <a:sym typeface="Century Gothic"/>
            </a:endParaRPr>
          </a:p>
          <a:p>
            <a:pPr indent="0" lvl="1" marL="9144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The data  for training is provided by the client in the form a link which takes us to the site containing the datasets. </a:t>
            </a:r>
            <a:endParaRPr sz="1800">
              <a:solidFill>
                <a:schemeClr val="lt1"/>
              </a:solidFill>
              <a:latin typeface="Times New Roman"/>
              <a:ea typeface="Times New Roman"/>
              <a:cs typeface="Times New Roman"/>
              <a:sym typeface="Times New Roman"/>
            </a:endParaRPr>
          </a:p>
          <a:p>
            <a:pPr indent="0" lvl="1" marL="457200" marR="579474"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1"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2) What was the type of data?</a:t>
            </a:r>
            <a:endParaRPr sz="1800">
              <a:solidFill>
                <a:srgbClr val="0F486F"/>
              </a:solidFill>
              <a:latin typeface="Century Gothic"/>
              <a:ea typeface="Century Gothic"/>
              <a:cs typeface="Century Gothic"/>
              <a:sym typeface="Century Gothic"/>
            </a:endParaRPr>
          </a:p>
          <a:p>
            <a:pPr indent="0" lvl="1"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The data was the combination of numerical and Categorical values.</a:t>
            </a:r>
            <a:endParaRPr sz="1800">
              <a:solidFill>
                <a:schemeClr val="lt1"/>
              </a:solidFill>
              <a:latin typeface="Times New Roman"/>
              <a:ea typeface="Times New Roman"/>
              <a:cs typeface="Times New Roman"/>
              <a:sym typeface="Times New Roman"/>
            </a:endParaRPr>
          </a:p>
          <a:p>
            <a:pPr indent="0" lvl="1" marL="457200" marR="579474"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1"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Q 3) What’s the complete flow you followed in this Project?</a:t>
            </a:r>
            <a:endParaRPr sz="1800">
              <a:solidFill>
                <a:srgbClr val="0F486F"/>
              </a:solidFill>
              <a:latin typeface="Century Gothic"/>
              <a:ea typeface="Century Gothic"/>
              <a:cs typeface="Century Gothic"/>
              <a:sym typeface="Century Gothic"/>
            </a:endParaRPr>
          </a:p>
          <a:p>
            <a:pPr indent="0" lvl="1"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Refer from slide 6 for better Understanding </a:t>
            </a:r>
            <a:endParaRPr sz="1800">
              <a:solidFill>
                <a:schemeClr val="lt1"/>
              </a:solidFill>
              <a:latin typeface="Times New Roman"/>
              <a:ea typeface="Times New Roman"/>
              <a:cs typeface="Times New Roman"/>
              <a:sym typeface="Times New Roman"/>
            </a:endParaRPr>
          </a:p>
          <a:p>
            <a:pPr indent="0" lvl="1" marL="457200" marR="579474" rtl="0" algn="l">
              <a:spcBef>
                <a:spcPts val="960"/>
              </a:spcBef>
              <a:spcAft>
                <a:spcPts val="0"/>
              </a:spcAft>
              <a:buClr>
                <a:schemeClr val="dk1"/>
              </a:buClr>
              <a:buSzPts val="1440"/>
              <a:buFont typeface="Arial"/>
              <a:buNone/>
            </a:pPr>
            <a:r>
              <a:t/>
            </a:r>
            <a:endParaRPr sz="1800">
              <a:solidFill>
                <a:schemeClr val="lt1"/>
              </a:solidFill>
              <a:latin typeface="Times New Roman"/>
              <a:ea typeface="Times New Roman"/>
              <a:cs typeface="Times New Roman"/>
              <a:sym typeface="Times New Roman"/>
            </a:endParaRPr>
          </a:p>
          <a:p>
            <a:pPr indent="0" lvl="0" marL="457200" marR="579474" rtl="0" algn="l">
              <a:spcBef>
                <a:spcPts val="0"/>
              </a:spcBef>
              <a:spcAft>
                <a:spcPts val="0"/>
              </a:spcAft>
              <a:buClr>
                <a:schemeClr val="dk1"/>
              </a:buClr>
              <a:buSzPts val="1600"/>
              <a:buFont typeface="Arial"/>
              <a:buNone/>
            </a:pPr>
            <a:r>
              <a:rPr lang="en-US" sz="1800">
                <a:solidFill>
                  <a:schemeClr val="lt1"/>
                </a:solidFill>
                <a:latin typeface="Times New Roman"/>
                <a:ea typeface="Times New Roman"/>
                <a:cs typeface="Times New Roman"/>
                <a:sym typeface="Times New Roman"/>
              </a:rPr>
              <a:t>Q 4) How logs are managed?</a:t>
            </a:r>
            <a:endParaRPr sz="1800">
              <a:solidFill>
                <a:srgbClr val="0F486F"/>
              </a:solidFill>
              <a:latin typeface="Century Gothic"/>
              <a:ea typeface="Century Gothic"/>
              <a:cs typeface="Century Gothic"/>
              <a:sym typeface="Century Gothic"/>
            </a:endParaRPr>
          </a:p>
          <a:p>
            <a:pPr indent="0" lvl="0"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sz="1800">
              <a:solidFill>
                <a:srgbClr val="0F486F"/>
              </a:solidFill>
              <a:latin typeface="Century Gothic"/>
              <a:ea typeface="Century Gothic"/>
              <a:cs typeface="Century Gothic"/>
              <a:sym typeface="Century Gothic"/>
            </a:endParaRPr>
          </a:p>
          <a:p>
            <a:pPr indent="0" lvl="0" marL="457200" marR="579474" rtl="0" algn="l">
              <a:spcBef>
                <a:spcPts val="960"/>
              </a:spcBef>
              <a:spcAft>
                <a:spcPts val="0"/>
              </a:spcAft>
              <a:buClr>
                <a:schemeClr val="dk1"/>
              </a:buClr>
              <a:buSzPts val="1440"/>
              <a:buFont typeface="Arial"/>
              <a:buNone/>
            </a:pPr>
            <a:r>
              <a:rPr lang="en-US" sz="1800">
                <a:solidFill>
                  <a:schemeClr val="lt1"/>
                </a:solidFill>
                <a:latin typeface="Times New Roman"/>
                <a:ea typeface="Times New Roman"/>
                <a:cs typeface="Times New Roman"/>
                <a:sym typeface="Times New Roman"/>
              </a:rPr>
              <a:t>       modeling like  Data Validation log ,Info log, Error log , Data Insertion ,Model Training log , prediction log etc.</a:t>
            </a:r>
            <a:endParaRPr sz="1800">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