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094031-47B0-4084-AE28-95B31F5F2D0E}">
  <a:tblStyle styleId="{E9094031-47B0-4084-AE28-95B31F5F2D0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A"/>
          </a:solidFill>
        </a:fill>
      </a:tcStyle>
    </a:wholeTbl>
    <a:band1H>
      <a:tcTxStyle/>
      <a:tcStyle>
        <a:fill>
          <a:solidFill>
            <a:srgbClr val="CACCD1"/>
          </a:solidFill>
        </a:fill>
      </a:tcStyle>
    </a:band1H>
    <a:band2H>
      <a:tcTxStyle/>
    </a:band2H>
    <a:band1V>
      <a:tcTxStyle/>
      <a:tcStyle>
        <a:fill>
          <a:solidFill>
            <a:srgbClr val="CACCD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idx="1" type="subTitle"/>
          </p:nvPr>
        </p:nvSpPr>
        <p:spPr>
          <a:xfrm>
            <a:off x="684212" y="2537138"/>
            <a:ext cx="6400800" cy="32540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a:solidFill>
                  <a:schemeClr val="lt1"/>
                </a:solidFill>
                <a:latin typeface="Times New Roman"/>
                <a:ea typeface="Times New Roman"/>
                <a:cs typeface="Times New Roman"/>
                <a:sym typeface="Times New Roman"/>
              </a:rPr>
              <a:t>		</a:t>
            </a:r>
            <a:r>
              <a:rPr lang="en-US" sz="3000">
                <a:solidFill>
                  <a:schemeClr val="lt1"/>
                </a:solidFill>
                <a:latin typeface="Times New Roman"/>
                <a:ea typeface="Times New Roman"/>
                <a:cs typeface="Times New Roman"/>
                <a:sym typeface="Times New Roman"/>
              </a:rPr>
              <a:t>Stores Sales Prediction</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1" type="body"/>
          </p:nvPr>
        </p:nvSpPr>
        <p:spPr>
          <a:xfrm>
            <a:off x="261130" y="126242"/>
            <a:ext cx="11074199" cy="630742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solidFill>
                  <a:schemeClr val="lt1"/>
                </a:solidFill>
                <a:latin typeface="Times New Roman"/>
                <a:ea typeface="Times New Roman"/>
                <a:cs typeface="Times New Roman"/>
                <a:sym typeface="Times New Roman"/>
              </a:rPr>
              <a:t>Q 4) </a:t>
            </a:r>
            <a:r>
              <a:rPr lang="en-US" sz="1800">
                <a:solidFill>
                  <a:schemeClr val="lt1"/>
                </a:solidFill>
                <a:latin typeface="Times New Roman"/>
                <a:ea typeface="Times New Roman"/>
                <a:cs typeface="Times New Roman"/>
                <a:sym typeface="Times New Roman"/>
              </a:rPr>
              <a:t>How logs are managed?</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Data Validation log ,Info log, Error log , Data Insertion ,Model Training log , prediction log    </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5) What techniques were you using for data pre-processing?</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Transforming the data based on the program requirements.</a:t>
            </a:r>
            <a:endParaRPr>
              <a:solidFill>
                <a:schemeClr val="lt1"/>
              </a:solidFill>
              <a:latin typeface="Times New Roman"/>
              <a:ea typeface="Times New Roman"/>
              <a:cs typeface="Times New Roman"/>
              <a:sym typeface="Times New Roman"/>
            </a:endParaRPr>
          </a:p>
          <a:p>
            <a:pPr indent="-194309" lvl="1" marL="742950" rtl="0" algn="l">
              <a:lnSpc>
                <a:spcPct val="100000"/>
              </a:lnSpc>
              <a:spcBef>
                <a:spcPts val="960"/>
              </a:spcBef>
              <a:spcAft>
                <a:spcPts val="0"/>
              </a:spcAft>
              <a:buSzPts val="144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idx="1" type="body"/>
          </p:nvPr>
        </p:nvSpPr>
        <p:spPr>
          <a:xfrm>
            <a:off x="367742" y="0"/>
            <a:ext cx="10765106" cy="593394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40"/>
              <a:buNone/>
            </a:pPr>
            <a:r>
              <a:rPr lang="en-US" sz="1800">
                <a:solidFill>
                  <a:schemeClr val="lt1"/>
                </a:solidFill>
                <a:latin typeface="Times New Roman"/>
                <a:ea typeface="Times New Roman"/>
                <a:cs typeface="Times New Roman"/>
                <a:sym typeface="Times New Roman"/>
              </a:rPr>
              <a:t>Q 6) How training was done or what models were used?</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data pre-processing, exploratory data analysis and feature selection.</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Based on the client given dataset, the training and validation data were divided.</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label encoder and one hot encoding was performed over training and validation data</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Linear Regression,  Extra Tree Regression, Gradient Boosting Regression, Random Forest Regression, XGBoost Regression and K-neighbours Regression were used and we saved that model .</a:t>
            </a:r>
            <a:endParaRPr/>
          </a:p>
          <a:p>
            <a:pPr indent="0" lvl="0" marL="0" rtl="0" algn="l">
              <a:lnSpc>
                <a:spcPct val="100000"/>
              </a:lnSpc>
              <a:spcBef>
                <a:spcPts val="960"/>
              </a:spcBef>
              <a:spcAft>
                <a:spcPts val="0"/>
              </a:spcAft>
              <a:buSzPts val="1440"/>
              <a:buNone/>
            </a:pPr>
            <a:r>
              <a:t/>
            </a:r>
            <a:endParaRPr sz="1800">
              <a:solidFill>
                <a:schemeClr val="lt1"/>
              </a:solidFill>
              <a:latin typeface="Times New Roman"/>
              <a:ea typeface="Times New Roman"/>
              <a:cs typeface="Times New Roman"/>
              <a:sym typeface="Times New Roman"/>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7) How Prediction was done?</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 data was shared by the client .We performed pre processing, EDA and feature selection to the given test data.., then with this test data, prediction was performed.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338406" y="-614148"/>
            <a:ext cx="10889154" cy="2729552"/>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8) What was the platform used for deploying the project ?</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We used  a cloud servicing platform named Heroku for deploying the project into the cloud.</a:t>
            </a:r>
            <a:endParaRPr sz="1800">
              <a:solidFill>
                <a:schemeClr val="lt1"/>
              </a:solidFill>
              <a:latin typeface="Times New Roman"/>
              <a:ea typeface="Times New Roman"/>
              <a:cs typeface="Times New Roman"/>
              <a:sym typeface="Times New Roman"/>
            </a:endParaRPr>
          </a:p>
        </p:txBody>
      </p:sp>
      <p:sp>
        <p:nvSpPr>
          <p:cNvPr id="197" name="Google Shape;197;p30"/>
          <p:cNvSpPr txBox="1"/>
          <p:nvPr/>
        </p:nvSpPr>
        <p:spPr>
          <a:xfrm>
            <a:off x="338406" y="1170644"/>
            <a:ext cx="11125715" cy="3615267"/>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100000"/>
              </a:lnSpc>
              <a:spcBef>
                <a:spcPts val="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Q 9) What are the advantages of the platform used for deploying the project?</a:t>
            </a:r>
            <a:endParaRPr b="0" i="0" sz="2000" u="none" cap="none" strike="noStrike">
              <a:solidFill>
                <a:srgbClr val="0F486F"/>
              </a:solidFill>
              <a:latin typeface="Century Gothic"/>
              <a:ea typeface="Century Gothic"/>
              <a:cs typeface="Century Gothic"/>
              <a:sym typeface="Century Gothic"/>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The advantages of Heroku are:</a:t>
            </a:r>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It is free of cost.</a:t>
            </a:r>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It is easy to use.</a:t>
            </a:r>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Developer Centric.</a:t>
            </a:r>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Easy to scale.</a:t>
            </a:r>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Provides security.</a:t>
            </a:r>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Powerful CLI</a:t>
            </a:r>
            <a:endParaRPr b="0" i="0" sz="1800" u="none" cap="none" strike="noStrike">
              <a:solidFill>
                <a:schemeClr val="lt1"/>
              </a:solidFill>
              <a:latin typeface="Times New Roman"/>
              <a:ea typeface="Times New Roman"/>
              <a:cs typeface="Times New Roman"/>
              <a:sym typeface="Times New Roman"/>
            </a:endParaRPr>
          </a:p>
        </p:txBody>
      </p:sp>
      <p:sp>
        <p:nvSpPr>
          <p:cNvPr id="198" name="Google Shape;198;p30"/>
          <p:cNvSpPr txBox="1"/>
          <p:nvPr/>
        </p:nvSpPr>
        <p:spPr>
          <a:xfrm>
            <a:off x="338406" y="3900196"/>
            <a:ext cx="10889154" cy="2729552"/>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100000"/>
              </a:lnSpc>
              <a:spcBef>
                <a:spcPts val="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Q 10) What was the Framework used for doing the backend?</a:t>
            </a:r>
            <a:endParaRPr b="0" i="0" sz="2000" u="none" cap="none" strike="noStrike">
              <a:solidFill>
                <a:srgbClr val="0F486F"/>
              </a:solidFill>
              <a:latin typeface="Century Gothic"/>
              <a:ea typeface="Century Gothic"/>
              <a:cs typeface="Century Gothic"/>
              <a:sym typeface="Century Gothic"/>
            </a:endParaRPr>
          </a:p>
          <a:p>
            <a:pPr indent="-285750" lvl="1" marL="742950" marR="0" rtl="0" algn="l">
              <a:lnSpc>
                <a:spcPct val="100000"/>
              </a:lnSpc>
              <a:spcBef>
                <a:spcPts val="96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We used Flask Framework for completing the backend.</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432178" y="49347"/>
            <a:ext cx="10889154" cy="2729552"/>
          </a:xfrm>
          <a:prstGeom prst="rect">
            <a:avLst/>
          </a:prstGeom>
          <a:noFill/>
          <a:ln>
            <a:noFill/>
          </a:ln>
        </p:spPr>
        <p:txBody>
          <a:bodyPr anchorCtr="0" anchor="ctr" bIns="45700" lIns="91425" spcFirstLastPara="1" rIns="91425" wrap="square" tIns="45700">
            <a:normAutofit/>
          </a:bodyPr>
          <a:lstStyle/>
          <a:p>
            <a:pPr indent="-285750" lvl="0" marL="285750" marR="0" rtl="0" algn="just">
              <a:lnSpc>
                <a:spcPct val="100000"/>
              </a:lnSpc>
              <a:spcBef>
                <a:spcPts val="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Q 1</a:t>
            </a:r>
            <a:r>
              <a:rPr lang="en-US" sz="1800">
                <a:solidFill>
                  <a:schemeClr val="lt1"/>
                </a:solidFill>
                <a:latin typeface="Times New Roman"/>
                <a:ea typeface="Times New Roman"/>
                <a:cs typeface="Times New Roman"/>
                <a:sym typeface="Times New Roman"/>
              </a:rPr>
              <a:t>1</a:t>
            </a:r>
            <a:r>
              <a:rPr b="0" i="0" lang="en-US" sz="1800" u="none" cap="none" strike="noStrike">
                <a:solidFill>
                  <a:schemeClr val="lt1"/>
                </a:solidFill>
                <a:latin typeface="Times New Roman"/>
                <a:ea typeface="Times New Roman"/>
                <a:cs typeface="Times New Roman"/>
                <a:sym typeface="Times New Roman"/>
              </a:rPr>
              <a:t>) How were the errors removed from the program?</a:t>
            </a:r>
            <a:endParaRPr b="0" i="0" sz="2000" u="none" cap="none" strike="noStrike">
              <a:solidFill>
                <a:srgbClr val="0F486F"/>
              </a:solidFill>
              <a:latin typeface="Century Gothic"/>
              <a:ea typeface="Century Gothic"/>
              <a:cs typeface="Century Gothic"/>
              <a:sym typeface="Century Gothic"/>
            </a:endParaRPr>
          </a:p>
          <a:p>
            <a:pPr indent="-285750" lvl="2" marL="1200150" marR="0"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There were no errors left by the end of the program execution because all of the errors were identified and debugged during the execution of the program itself.    </a:t>
            </a:r>
            <a:endParaRPr b="0" i="0" sz="1600" u="none" cap="none" strike="noStrike">
              <a:solidFill>
                <a:schemeClr val="lt1"/>
              </a:solidFill>
              <a:latin typeface="Times New Roman"/>
              <a:ea typeface="Times New Roman"/>
              <a:cs typeface="Times New Roman"/>
              <a:sym typeface="Times New Roman"/>
            </a:endParaRPr>
          </a:p>
        </p:txBody>
      </p:sp>
      <p:sp>
        <p:nvSpPr>
          <p:cNvPr id="204" name="Google Shape;204;p31"/>
          <p:cNvSpPr txBox="1"/>
          <p:nvPr/>
        </p:nvSpPr>
        <p:spPr>
          <a:xfrm>
            <a:off x="432178" y="2778899"/>
            <a:ext cx="10889154" cy="2729552"/>
          </a:xfrm>
          <a:prstGeom prst="rect">
            <a:avLst/>
          </a:prstGeom>
          <a:noFill/>
          <a:ln>
            <a:noFill/>
          </a:ln>
        </p:spPr>
        <p:txBody>
          <a:bodyPr anchorCtr="0" anchor="ctr" bIns="45700" lIns="91425" spcFirstLastPara="1" rIns="91425" wrap="square" tIns="45700">
            <a:normAutofit/>
          </a:bodyPr>
          <a:lstStyle/>
          <a:p>
            <a:pPr indent="-285750" lvl="0" marL="285750" marR="0" rtl="0" algn="just">
              <a:lnSpc>
                <a:spcPct val="100000"/>
              </a:lnSpc>
              <a:spcBef>
                <a:spcPts val="0"/>
              </a:spcBef>
              <a:spcAft>
                <a:spcPts val="0"/>
              </a:spcAft>
              <a:buClr>
                <a:schemeClr val="lt1"/>
              </a:buClr>
              <a:buSzPts val="1440"/>
              <a:buFont typeface="Noto Sans Symbols"/>
              <a:buChar char="▶"/>
            </a:pPr>
            <a:r>
              <a:rPr b="0" i="0" lang="en-US" sz="1800" u="none" cap="none" strike="noStrike">
                <a:solidFill>
                  <a:schemeClr val="lt1"/>
                </a:solidFill>
                <a:latin typeface="Times New Roman"/>
                <a:ea typeface="Times New Roman"/>
                <a:cs typeface="Times New Roman"/>
                <a:sym typeface="Times New Roman"/>
              </a:rPr>
              <a:t>Q 1</a:t>
            </a:r>
            <a:r>
              <a:rPr lang="en-US" sz="1800">
                <a:solidFill>
                  <a:schemeClr val="lt1"/>
                </a:solidFill>
                <a:latin typeface="Times New Roman"/>
                <a:ea typeface="Times New Roman"/>
                <a:cs typeface="Times New Roman"/>
                <a:sym typeface="Times New Roman"/>
              </a:rPr>
              <a:t>2</a:t>
            </a:r>
            <a:r>
              <a:rPr b="0" i="0" lang="en-US" sz="1800" u="none" cap="none" strike="noStrike">
                <a:solidFill>
                  <a:schemeClr val="lt1"/>
                </a:solidFill>
                <a:latin typeface="Times New Roman"/>
                <a:ea typeface="Times New Roman"/>
                <a:cs typeface="Times New Roman"/>
                <a:sym typeface="Times New Roman"/>
              </a:rPr>
              <a:t>) What is the future scope of the project?</a:t>
            </a:r>
            <a:endParaRPr b="0" i="0" sz="2000" u="none" cap="none" strike="noStrike">
              <a:solidFill>
                <a:srgbClr val="0F486F"/>
              </a:solidFill>
              <a:latin typeface="Century Gothic"/>
              <a:ea typeface="Century Gothic"/>
              <a:cs typeface="Century Gothic"/>
              <a:sym typeface="Century Gothic"/>
            </a:endParaRPr>
          </a:p>
          <a:p>
            <a:pPr indent="-285750" lvl="2" marL="1200150" marR="0"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Use multiple algorithms.</a:t>
            </a:r>
            <a:endParaRPr/>
          </a:p>
          <a:p>
            <a:pPr indent="-285750" lvl="2" marL="1200150" marR="0"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Optimize flask app.py and Stores Sales Prediction.ipynb</a:t>
            </a:r>
            <a:endParaRPr b="0" i="0" sz="1600" u="none" cap="none" strike="noStrike">
              <a:solidFill>
                <a:schemeClr val="lt1"/>
              </a:solidFill>
              <a:latin typeface="Times New Roman"/>
              <a:ea typeface="Times New Roman"/>
              <a:cs typeface="Times New Roman"/>
              <a:sym typeface="Times New Roman"/>
            </a:endParaRPr>
          </a:p>
          <a:p>
            <a:pPr indent="-285750" lvl="2" marL="1200150" marR="0"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The front end can be developed even more. </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684212" y="685799"/>
            <a:ext cx="8534400" cy="545742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t>					</a:t>
            </a:r>
            <a:r>
              <a:rPr b="1" lang="en-US"/>
              <a:t>	</a:t>
            </a:r>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Objective: </a:t>
            </a:r>
            <a:endParaRPr/>
          </a:p>
          <a:p>
            <a:pPr indent="0" lvl="1" marL="45720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Development of a predictive model for Item Outlet Sales . The model will predict the sales of the specified items in stores and Big Marts</a:t>
            </a:r>
            <a:endParaRPr>
              <a:latin typeface="Times New Roman"/>
              <a:ea typeface="Times New Roman"/>
              <a:cs typeface="Times New Roman"/>
              <a:sym typeface="Times New Roman"/>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Estimates of Future Sales.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Provides Production Planning.</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Purchasing the items.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Sales Strategy .</a:t>
            </a:r>
            <a:endParaRPr/>
          </a:p>
          <a:p>
            <a:pPr indent="0" lvl="0" marL="0" rtl="0" algn="l">
              <a:lnSpc>
                <a:spcPct val="100000"/>
              </a:lnSpc>
              <a:spcBef>
                <a:spcPts val="1000"/>
              </a:spcBef>
              <a:spcAft>
                <a:spcPts val="0"/>
              </a:spcAft>
              <a:buSzPts val="1600"/>
              <a:buNone/>
            </a:pPr>
            <a:r>
              <a:t/>
            </a:r>
            <a:endParaRPr/>
          </a:p>
          <a:p>
            <a:pPr indent="0" lvl="0" marL="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684212" y="685800"/>
            <a:ext cx="8534400" cy="571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(Train.csv)</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indent="-184150" lvl="0" marL="285750" rtl="0" algn="l">
              <a:lnSpc>
                <a:spcPct val="100000"/>
              </a:lnSpc>
              <a:spcBef>
                <a:spcPts val="1000"/>
              </a:spcBef>
              <a:spcAft>
                <a:spcPts val="0"/>
              </a:spcAft>
              <a:buSzPts val="1600"/>
              <a:buFont typeface="Noto Sans Symbols"/>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22"/>
          <p:cNvGraphicFramePr/>
          <p:nvPr/>
        </p:nvGraphicFramePr>
        <p:xfrm>
          <a:off x="789779" y="1064977"/>
          <a:ext cx="3000000" cy="3000000"/>
        </p:xfrm>
        <a:graphic>
          <a:graphicData uri="http://schemas.openxmlformats.org/drawingml/2006/table">
            <a:tbl>
              <a:tblPr>
                <a:noFill/>
                <a:tableStyleId>{E9094031-47B0-4084-AE28-95B31F5F2D0E}</a:tableStyleId>
              </a:tblPr>
              <a:tblGrid>
                <a:gridCol w="3407450"/>
                <a:gridCol w="1303500"/>
                <a:gridCol w="2013225"/>
              </a:tblGrid>
              <a:tr h="746100">
                <a:tc>
                  <a:txBody>
                    <a:bodyPr/>
                    <a:lstStyle/>
                    <a:p>
                      <a:pPr indent="0" lvl="0" marL="0" marR="0" rtl="0" algn="just">
                        <a:lnSpc>
                          <a:spcPct val="107000"/>
                        </a:lnSpc>
                        <a:spcBef>
                          <a:spcPts val="0"/>
                        </a:spcBef>
                        <a:spcAft>
                          <a:spcPts val="0"/>
                        </a:spcAft>
                        <a:buNone/>
                      </a:pPr>
                      <a:r>
                        <a:rPr lang="en-US" sz="1500" u="none" cap="none" strike="noStrike"/>
                        <a:t>Feature name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Datatype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Null/Required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Item Weight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Item Fat Content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Item Visibility</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809025">
                <a:tc>
                  <a:txBody>
                    <a:bodyPr/>
                    <a:lstStyle/>
                    <a:p>
                      <a:pPr indent="0" lvl="0" marL="0" marR="0" rtl="0" algn="just">
                        <a:lnSpc>
                          <a:spcPct val="107000"/>
                        </a:lnSpc>
                        <a:spcBef>
                          <a:spcPts val="0"/>
                        </a:spcBef>
                        <a:spcAft>
                          <a:spcPts val="0"/>
                        </a:spcAft>
                        <a:buNone/>
                      </a:pPr>
                      <a:r>
                        <a:rPr lang="en-US" sz="1500" u="none" cap="none" strike="noStrike"/>
                        <a:t>Item 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object </a:t>
                      </a:r>
                      <a:endParaRPr/>
                    </a:p>
                    <a:p>
                      <a:pPr indent="0" lvl="0" marL="0" marR="0" rtl="0" algn="just">
                        <a:lnSpc>
                          <a:spcPct val="107000"/>
                        </a:lnSpc>
                        <a:spcBef>
                          <a:spcPts val="1200"/>
                        </a:spcBef>
                        <a:spcAft>
                          <a:spcPts val="0"/>
                        </a:spcAft>
                        <a:buNone/>
                      </a:pPr>
                      <a:r>
                        <a:rPr lang="en-US" sz="1500" u="none" cap="none" strike="noStrike"/>
                        <a:t> </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Item MRP</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809025">
                <a:tc>
                  <a:txBody>
                    <a:bodyPr/>
                    <a:lstStyle/>
                    <a:p>
                      <a:pPr indent="0" lvl="0" marL="0" marR="0" rtl="0" algn="just">
                        <a:lnSpc>
                          <a:spcPct val="107000"/>
                        </a:lnSpc>
                        <a:spcBef>
                          <a:spcPts val="0"/>
                        </a:spcBef>
                        <a:spcAft>
                          <a:spcPts val="0"/>
                        </a:spcAft>
                        <a:buNone/>
                      </a:pPr>
                      <a:r>
                        <a:rPr lang="en-US" sz="1500" u="none" cap="none" strike="noStrike"/>
                        <a:t>Outlet Identifier</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object</a:t>
                      </a:r>
                      <a:endParaRPr/>
                    </a:p>
                    <a:p>
                      <a:pPr indent="0" lvl="0" marL="0" marR="0" rtl="0" algn="just">
                        <a:lnSpc>
                          <a:spcPct val="107000"/>
                        </a:lnSpc>
                        <a:spcBef>
                          <a:spcPts val="1200"/>
                        </a:spcBef>
                        <a:spcAft>
                          <a:spcPts val="0"/>
                        </a:spcAft>
                        <a:buNone/>
                      </a:pPr>
                      <a:r>
                        <a:rPr lang="en-US" sz="1500" u="none" cap="none" strike="noStrike"/>
                        <a:t> </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Outlet Establishment Year</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int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Outlet Size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Outlet Location 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l">
                        <a:lnSpc>
                          <a:spcPct val="107000"/>
                        </a:lnSpc>
                        <a:spcBef>
                          <a:spcPts val="0"/>
                        </a:spcBef>
                        <a:spcAft>
                          <a:spcPts val="0"/>
                        </a:spcAft>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Outlet 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61100">
                <a:tc>
                  <a:txBody>
                    <a:bodyPr/>
                    <a:lstStyle/>
                    <a:p>
                      <a:pPr indent="0" lvl="0" marL="0" marR="0" rtl="0" algn="just">
                        <a:lnSpc>
                          <a:spcPct val="107000"/>
                        </a:lnSpc>
                        <a:spcBef>
                          <a:spcPts val="0"/>
                        </a:spcBef>
                        <a:spcAft>
                          <a:spcPts val="0"/>
                        </a:spcAft>
                        <a:buNone/>
                      </a:pPr>
                      <a:r>
                        <a:rPr lang="en-US" sz="1500" u="none" cap="none" strike="noStrike"/>
                        <a:t>Item Outlet Sales</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just">
                        <a:lnSpc>
                          <a:spcPct val="107000"/>
                        </a:lnSpc>
                        <a:spcBef>
                          <a:spcPts val="0"/>
                        </a:spcBef>
                        <a:spcAft>
                          <a:spcPts val="0"/>
                        </a:spcAft>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bl>
          </a:graphicData>
        </a:graphic>
      </p:graphicFrame>
      <p:sp>
        <p:nvSpPr>
          <p:cNvPr id="155" name="Google Shape;155;p22"/>
          <p:cNvSpPr txBox="1"/>
          <p:nvPr>
            <p:ph idx="1" type="body"/>
          </p:nvPr>
        </p:nvSpPr>
        <p:spPr>
          <a:xfrm>
            <a:off x="-2297528" y="0"/>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Schema</a:t>
            </a:r>
            <a:endParaRPr/>
          </a:p>
          <a:p>
            <a:pPr indent="-184150" lvl="0" marL="28575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684212" y="685800"/>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indent="-184150" lvl="0" marL="28575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None/>
            </a:pPr>
            <a:r>
              <a:t/>
            </a:r>
            <a:endParaRPr/>
          </a:p>
        </p:txBody>
      </p:sp>
      <p:pic>
        <p:nvPicPr>
          <p:cNvPr id="161" name="Google Shape;161;p23"/>
          <p:cNvPicPr preferRelativeResize="0"/>
          <p:nvPr/>
        </p:nvPicPr>
        <p:blipFill rotWithShape="1">
          <a:blip r:embed="rId3">
            <a:alphaModFix/>
          </a:blip>
          <a:srcRect b="0" l="0" r="0" t="0"/>
          <a:stretch/>
        </p:blipFill>
        <p:spPr>
          <a:xfrm>
            <a:off x="2835965" y="1948069"/>
            <a:ext cx="5552660" cy="441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p:nvPr/>
        </p:nvSpPr>
        <p:spPr>
          <a:xfrm>
            <a:off x="185529" y="340543"/>
            <a:ext cx="11622157" cy="604524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n-US" sz="2000" u="none" cap="none" strike="noStrike">
                <a:solidFill>
                  <a:schemeClr val="lt1"/>
                </a:solidFill>
                <a:latin typeface="Calibri"/>
                <a:ea typeface="Calibri"/>
                <a:cs typeface="Calibri"/>
                <a:sym typeface="Calibri"/>
              </a:rPr>
              <a:t>Architecture Description</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45"/>
              </a:spcBef>
              <a:spcAft>
                <a:spcPts val="0"/>
              </a:spcAft>
              <a:buNone/>
            </a:pPr>
            <a:r>
              <a:rPr b="0" i="0" lang="en-US" sz="1500" u="none" cap="none" strike="noStrike">
                <a:solidFill>
                  <a:schemeClr val="lt1"/>
                </a:solidFill>
                <a:latin typeface="Calibri"/>
                <a:ea typeface="Calibri"/>
                <a:cs typeface="Calibri"/>
                <a:sym typeface="Calibri"/>
              </a:rPr>
              <a:t> </a:t>
            </a:r>
            <a:r>
              <a:rPr b="1" i="0" lang="en-US" sz="1800" u="none" cap="none" strike="noStrike">
                <a:solidFill>
                  <a:schemeClr val="lt1"/>
                </a:solidFill>
                <a:latin typeface="Calibri"/>
                <a:ea typeface="Calibri"/>
                <a:cs typeface="Calibri"/>
                <a:sym typeface="Calibri"/>
              </a:rPr>
              <a:t>Data Description</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165100" marR="57785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The dataset used in this project is collected from Kaggle. The dataset is divided into two sets of data. One is the test (5681) data and the other is the train (8523) data. The train dataset has both input and output variables.</a:t>
            </a:r>
            <a:endParaRPr/>
          </a:p>
          <a:p>
            <a:pPr indent="0" lvl="0" marL="0" marR="0" rtl="0" algn="just">
              <a:lnSpc>
                <a:spcPct val="100000"/>
              </a:lnSpc>
              <a:spcBef>
                <a:spcPts val="15"/>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15"/>
              </a:spcBef>
              <a:spcAft>
                <a:spcPts val="0"/>
              </a:spcAft>
              <a:buNone/>
            </a:pPr>
            <a:r>
              <a:rPr b="1" i="0" lang="en-US" sz="1800" u="none" cap="none" strike="noStrike">
                <a:solidFill>
                  <a:schemeClr val="lt1"/>
                </a:solidFill>
                <a:latin typeface="Calibri"/>
                <a:ea typeface="Calibri"/>
                <a:cs typeface="Calibri"/>
                <a:sym typeface="Calibri"/>
              </a:rPr>
              <a:t>Data Insertion into Database</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342900" lvl="0" marL="342900" marR="758825" rtl="0" algn="just">
              <a:lnSpc>
                <a:spcPct val="100000"/>
              </a:lnSpc>
              <a:spcBef>
                <a:spcPts val="0"/>
              </a:spcBef>
              <a:spcAft>
                <a:spcPts val="0"/>
              </a:spcAft>
              <a:buClr>
                <a:srgbClr val="000000"/>
              </a:buClr>
              <a:buSzPts val="1100"/>
              <a:buFont typeface="Calibri"/>
              <a:buAutoNum type="alphaLcPeriod"/>
            </a:pPr>
            <a:r>
              <a:rPr b="0" i="0" lang="en-US" sz="1500" u="none" cap="none" strike="noStrike">
                <a:solidFill>
                  <a:schemeClr val="lt1"/>
                </a:solidFill>
                <a:latin typeface="Calibri"/>
                <a:ea typeface="Calibri"/>
                <a:cs typeface="Calibri"/>
                <a:sym typeface="Calibri"/>
              </a:rPr>
              <a:t>Database Creation and connection - Create a database with name passed. If the database is already created, open the connection to the database.</a:t>
            </a:r>
            <a:endParaRPr/>
          </a:p>
          <a:p>
            <a:pPr indent="-342900" lvl="0" marL="342900" marR="0" rtl="0" algn="just">
              <a:lnSpc>
                <a:spcPct val="100000"/>
              </a:lnSpc>
              <a:spcBef>
                <a:spcPts val="5"/>
              </a:spcBef>
              <a:spcAft>
                <a:spcPts val="0"/>
              </a:spcAft>
              <a:buClr>
                <a:srgbClr val="000000"/>
              </a:buClr>
              <a:buSzPts val="1100"/>
              <a:buFont typeface="Calibri"/>
              <a:buAutoNum type="alphaLcPeriod"/>
            </a:pPr>
            <a:r>
              <a:rPr b="0" i="0" lang="en-US" sz="1500" u="none" cap="none" strike="noStrike">
                <a:solidFill>
                  <a:schemeClr val="lt1"/>
                </a:solidFill>
                <a:latin typeface="Calibri"/>
                <a:ea typeface="Calibri"/>
                <a:cs typeface="Calibri"/>
                <a:sym typeface="Calibri"/>
              </a:rPr>
              <a:t>Table creation in the database.</a:t>
            </a:r>
            <a:endParaRPr/>
          </a:p>
          <a:p>
            <a:pPr indent="-342900" lvl="0" marL="342900" marR="0" rtl="0" algn="just">
              <a:lnSpc>
                <a:spcPct val="100000"/>
              </a:lnSpc>
              <a:spcBef>
                <a:spcPts val="5"/>
              </a:spcBef>
              <a:spcAft>
                <a:spcPts val="0"/>
              </a:spcAft>
              <a:buClr>
                <a:srgbClr val="000000"/>
              </a:buClr>
              <a:buSzPts val="1100"/>
              <a:buFont typeface="Calibri"/>
              <a:buAutoNum type="alphaLcPeriod"/>
            </a:pPr>
            <a:r>
              <a:rPr b="0" i="0" lang="en-US" sz="1500" u="none" cap="none" strike="noStrike">
                <a:solidFill>
                  <a:schemeClr val="lt1"/>
                </a:solidFill>
                <a:latin typeface="Calibri"/>
                <a:ea typeface="Calibri"/>
                <a:cs typeface="Calibri"/>
                <a:sym typeface="Calibri"/>
              </a:rPr>
              <a:t>Insertion of files in the table</a:t>
            </a:r>
            <a:endParaRPr/>
          </a:p>
          <a:p>
            <a:pPr indent="0" lvl="0" marL="0" marR="0" rtl="0" algn="just">
              <a:lnSpc>
                <a:spcPct val="100000"/>
              </a:lnSpc>
              <a:spcBef>
                <a:spcPts val="25"/>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25"/>
              </a:spcBef>
              <a:spcAft>
                <a:spcPts val="0"/>
              </a:spcAft>
              <a:buNone/>
            </a:pPr>
            <a:r>
              <a:t/>
            </a:r>
            <a:endParaRPr b="1" i="0" sz="1800" u="none" cap="none" strike="noStrike">
              <a:solidFill>
                <a:schemeClr val="lt1"/>
              </a:solidFill>
              <a:latin typeface="Calibri"/>
              <a:ea typeface="Calibri"/>
              <a:cs typeface="Calibri"/>
              <a:sym typeface="Calibri"/>
            </a:endParaRPr>
          </a:p>
          <a:p>
            <a:pPr indent="0" lvl="0" marL="0" marR="0" rtl="0" algn="just">
              <a:lnSpc>
                <a:spcPct val="100000"/>
              </a:lnSpc>
              <a:spcBef>
                <a:spcPts val="25"/>
              </a:spcBef>
              <a:spcAft>
                <a:spcPts val="0"/>
              </a:spcAft>
              <a:buNone/>
            </a:pPr>
            <a:r>
              <a:rPr b="1" i="0" lang="en-US" sz="1800" u="none" cap="none" strike="noStrike">
                <a:solidFill>
                  <a:schemeClr val="lt1"/>
                </a:solidFill>
                <a:latin typeface="Calibri"/>
                <a:ea typeface="Calibri"/>
                <a:cs typeface="Calibri"/>
                <a:sym typeface="Calibri"/>
              </a:rPr>
              <a:t>Data Pre-processing</a:t>
            </a:r>
            <a:endParaRPr/>
          </a:p>
          <a:p>
            <a:pPr indent="0" lvl="0" marL="165100" marR="508000" rtl="0" algn="just">
              <a:lnSpc>
                <a:spcPct val="100000"/>
              </a:lnSpc>
              <a:spcBef>
                <a:spcPts val="1150"/>
              </a:spcBef>
              <a:spcAft>
                <a:spcPts val="0"/>
              </a:spcAft>
              <a:buNone/>
            </a:pPr>
            <a:r>
              <a:rPr b="0" i="0" lang="en-US" sz="1500" u="none" cap="none" strike="noStrike">
                <a:solidFill>
                  <a:schemeClr val="lt1"/>
                </a:solidFill>
                <a:latin typeface="Arial"/>
                <a:ea typeface="Arial"/>
                <a:cs typeface="Arial"/>
                <a:sym typeface="Arial"/>
              </a:rPr>
              <a:t>D</a:t>
            </a:r>
            <a:r>
              <a:rPr b="0" i="0" lang="en-US" sz="1500" u="none" cap="none" strike="noStrike">
                <a:solidFill>
                  <a:schemeClr val="lt1"/>
                </a:solidFill>
                <a:latin typeface="Calibri"/>
                <a:ea typeface="Calibri"/>
                <a:cs typeface="Calibri"/>
                <a:sym typeface="Calibri"/>
              </a:rPr>
              <a:t>ata Pre-processing steps we could use are data cleaning, data integration, data reduction and data transformation.</a:t>
            </a:r>
            <a:endParaRPr/>
          </a:p>
          <a:p>
            <a:pPr indent="0" lvl="0" marL="0" marR="0" rtl="0" algn="just">
              <a:lnSpc>
                <a:spcPct val="100000"/>
              </a:lnSpc>
              <a:spcBef>
                <a:spcPts val="2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20"/>
              </a:spcBef>
              <a:spcAft>
                <a:spcPts val="0"/>
              </a:spcAft>
              <a:buNone/>
            </a:pPr>
            <a:r>
              <a:t/>
            </a:r>
            <a:endParaRPr b="1" i="0" sz="1500" u="none" cap="none" strike="noStrike">
              <a:solidFill>
                <a:schemeClr val="lt1"/>
              </a:solidFill>
              <a:latin typeface="Calibri"/>
              <a:ea typeface="Calibri"/>
              <a:cs typeface="Calibri"/>
              <a:sym typeface="Calibri"/>
            </a:endParaRPr>
          </a:p>
          <a:p>
            <a:pPr indent="0" lvl="0" marL="0" marR="0" rtl="0" algn="just">
              <a:lnSpc>
                <a:spcPct val="100000"/>
              </a:lnSpc>
              <a:spcBef>
                <a:spcPts val="20"/>
              </a:spcBef>
              <a:spcAft>
                <a:spcPts val="0"/>
              </a:spcAft>
              <a:buNone/>
            </a:pPr>
            <a:r>
              <a:rPr b="1" i="0" lang="en-US" sz="1800" u="none" cap="none" strike="noStrike">
                <a:solidFill>
                  <a:schemeClr val="lt1"/>
                </a:solidFill>
                <a:latin typeface="Calibri"/>
                <a:ea typeface="Calibri"/>
                <a:cs typeface="Calibri"/>
                <a:sym typeface="Calibri"/>
              </a:rPr>
              <a:t>Feature Selection</a:t>
            </a:r>
            <a:endParaRPr/>
          </a:p>
          <a:p>
            <a:pPr indent="0" lvl="0" marL="0" marR="0" rtl="0" algn="just">
              <a:lnSpc>
                <a:spcPct val="100000"/>
              </a:lnSpc>
              <a:spcBef>
                <a:spcPts val="55"/>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165100" marR="44323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Feature Selection helps us to find the best set of features that allows us to build the necessary model for the project. This helps in selecting a subset of features from an initially large volume of features. </a:t>
            </a:r>
            <a:endParaRPr/>
          </a:p>
          <a:p>
            <a:pPr indent="0" lvl="0" marL="165100" marR="443230" rtl="0" algn="just">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p:nvPr/>
        </p:nvSpPr>
        <p:spPr>
          <a:xfrm>
            <a:off x="0" y="159584"/>
            <a:ext cx="11966713" cy="7279685"/>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None/>
            </a:pPr>
            <a:r>
              <a:rPr b="1" i="0" lang="en-US" sz="1800" u="none" cap="none" strike="noStrike">
                <a:solidFill>
                  <a:schemeClr val="lt1"/>
                </a:solidFill>
                <a:latin typeface="Calibri"/>
                <a:ea typeface="Calibri"/>
                <a:cs typeface="Calibri"/>
                <a:sym typeface="Calibri"/>
              </a:rPr>
              <a:t>Machine Learning Techniques</a:t>
            </a:r>
            <a:endParaRPr/>
          </a:p>
          <a:p>
            <a:pPr indent="0" lvl="0" marL="0" marR="0" rtl="0" algn="just">
              <a:lnSpc>
                <a:spcPct val="100000"/>
              </a:lnSpc>
              <a:spcBef>
                <a:spcPts val="5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165100" marR="518794"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Based on the problem statement and requirements we can use supervised or unsupervised technique which fits the project.</a:t>
            </a:r>
            <a:endParaRPr/>
          </a:p>
          <a:p>
            <a:pPr indent="0" lvl="0" marL="165100" marR="518794"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a:t>
            </a:r>
            <a:endParaRPr/>
          </a:p>
          <a:p>
            <a:pPr indent="0" lvl="0" marL="0" marR="0" rtl="0" algn="just">
              <a:lnSpc>
                <a:spcPct val="100000"/>
              </a:lnSpc>
              <a:spcBef>
                <a:spcPts val="2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20"/>
              </a:spcBef>
              <a:spcAft>
                <a:spcPts val="0"/>
              </a:spcAft>
              <a:buNone/>
            </a:pPr>
            <a:r>
              <a:t/>
            </a:r>
            <a:endParaRPr b="1" i="0" sz="1500" u="none" cap="none" strike="noStrike">
              <a:solidFill>
                <a:schemeClr val="lt1"/>
              </a:solidFill>
              <a:latin typeface="Calibri"/>
              <a:ea typeface="Calibri"/>
              <a:cs typeface="Calibri"/>
              <a:sym typeface="Calibri"/>
            </a:endParaRPr>
          </a:p>
          <a:p>
            <a:pPr indent="0" lvl="0" marL="0" marR="0" rtl="0" algn="just">
              <a:lnSpc>
                <a:spcPct val="100000"/>
              </a:lnSpc>
              <a:spcBef>
                <a:spcPts val="20"/>
              </a:spcBef>
              <a:spcAft>
                <a:spcPts val="0"/>
              </a:spcAft>
              <a:buNone/>
            </a:pPr>
            <a:r>
              <a:rPr b="1" i="0" lang="en-US" sz="1800" u="none" cap="none" strike="noStrike">
                <a:solidFill>
                  <a:schemeClr val="lt1"/>
                </a:solidFill>
                <a:latin typeface="Calibri"/>
                <a:ea typeface="Calibri"/>
                <a:cs typeface="Calibri"/>
                <a:sym typeface="Calibri"/>
              </a:rPr>
              <a:t>Model Building</a:t>
            </a:r>
            <a:endParaRPr/>
          </a:p>
          <a:p>
            <a:pPr indent="0" lvl="0" marL="0" marR="0" rtl="0" algn="just">
              <a:lnSpc>
                <a:spcPct val="100000"/>
              </a:lnSpc>
              <a:spcBef>
                <a:spcPts val="1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165100" marR="44704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Depending on the data type of the target variable we are either going to be building a classification or regression model. The main aspect of machine learning model building is to obtain actionable insights and in order to achieve that it is important to be able to select a subset of important features from the vast number.</a:t>
            </a:r>
            <a:endParaRPr/>
          </a:p>
          <a:p>
            <a:pPr indent="0" lvl="0" marL="165100" marR="447040" rtl="0" algn="just">
              <a:lnSpc>
                <a:spcPct val="100000"/>
              </a:lnSpc>
              <a:spcBef>
                <a:spcPts val="0"/>
              </a:spcBef>
              <a:spcAft>
                <a:spcPts val="0"/>
              </a:spcAft>
              <a:buNone/>
            </a:pPr>
            <a:r>
              <a:t/>
            </a:r>
            <a:endParaRPr b="1" i="0" sz="1500" u="none" cap="none" strike="noStrike">
              <a:solidFill>
                <a:schemeClr val="lt1"/>
              </a:solidFill>
              <a:latin typeface="Calibri"/>
              <a:ea typeface="Calibri"/>
              <a:cs typeface="Calibri"/>
              <a:sym typeface="Calibri"/>
            </a:endParaRPr>
          </a:p>
          <a:p>
            <a:pPr indent="0" lvl="0" marL="165100" marR="447040" rtl="0" algn="just">
              <a:lnSpc>
                <a:spcPct val="100000"/>
              </a:lnSpc>
              <a:spcBef>
                <a:spcPts val="0"/>
              </a:spcBef>
              <a:spcAft>
                <a:spcPts val="0"/>
              </a:spcAft>
              <a:buNone/>
            </a:pPr>
            <a:r>
              <a:t/>
            </a:r>
            <a:endParaRPr b="1" i="0" sz="1800" u="none" cap="none" strike="noStrike">
              <a:solidFill>
                <a:schemeClr val="lt1"/>
              </a:solidFill>
              <a:latin typeface="Calibri"/>
              <a:ea typeface="Calibri"/>
              <a:cs typeface="Calibri"/>
              <a:sym typeface="Calibri"/>
            </a:endParaRPr>
          </a:p>
          <a:p>
            <a:pPr indent="0" lvl="0" marL="165100" marR="447040" rtl="0" algn="just">
              <a:lnSpc>
                <a:spcPct val="100000"/>
              </a:lnSpc>
              <a:spcBef>
                <a:spcPts val="0"/>
              </a:spcBef>
              <a:spcAft>
                <a:spcPts val="0"/>
              </a:spcAft>
              <a:buNone/>
            </a:pPr>
            <a:r>
              <a:rPr b="1" i="0" lang="en-US" sz="1800" u="none" cap="none" strike="noStrike">
                <a:solidFill>
                  <a:schemeClr val="lt1"/>
                </a:solidFill>
                <a:latin typeface="Calibri"/>
                <a:ea typeface="Calibri"/>
                <a:cs typeface="Calibri"/>
                <a:sym typeface="Calibri"/>
              </a:rPr>
              <a:t>Evaluation</a:t>
            </a:r>
            <a:endParaRPr/>
          </a:p>
          <a:p>
            <a:pPr indent="0" lvl="0" marL="668020" marR="0" rtl="0" algn="just">
              <a:lnSpc>
                <a:spcPct val="100000"/>
              </a:lnSpc>
              <a:spcBef>
                <a:spcPts val="55"/>
              </a:spcBef>
              <a:spcAft>
                <a:spcPts val="0"/>
              </a:spcAft>
              <a:buNone/>
            </a:pPr>
            <a:r>
              <a:rPr b="1" i="0" lang="en-US" sz="1500" u="none" cap="none" strike="noStrike">
                <a:solidFill>
                  <a:schemeClr val="lt1"/>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The Evaluation of accuracy can be done using the test data. Mean Absolute error can be found using test data   and prediction data.</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chemeClr val="lt1"/>
                </a:solidFill>
                <a:latin typeface="Calibri"/>
                <a:ea typeface="Calibri"/>
                <a:cs typeface="Calibri"/>
                <a:sym typeface="Calibri"/>
              </a:rPr>
              <a:t>Cloud Setup</a:t>
            </a:r>
            <a:endParaRPr/>
          </a:p>
          <a:p>
            <a:pPr indent="0" lvl="0" marL="668020" marR="0" rtl="0" algn="just">
              <a:lnSpc>
                <a:spcPct val="100000"/>
              </a:lnSpc>
              <a:spcBef>
                <a:spcPts val="55"/>
              </a:spcBef>
              <a:spcAft>
                <a:spcPts val="0"/>
              </a:spcAft>
              <a:buNone/>
            </a:pPr>
            <a:r>
              <a:rPr b="1" i="0" lang="en-US" sz="1500" u="none" cap="none" strike="noStrike">
                <a:solidFill>
                  <a:schemeClr val="lt1"/>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500" u="none" cap="none" strike="noStrike">
                <a:solidFill>
                  <a:schemeClr val="lt1"/>
                </a:solidFill>
                <a:latin typeface="Calibri"/>
                <a:ea typeface="Calibri"/>
                <a:cs typeface="Calibri"/>
                <a:sym typeface="Calibri"/>
              </a:rPr>
              <a:t> Using Heroku as the cloud deployment platform, the platform is setup for deploying the virtual app. </a:t>
            </a:r>
            <a:endParaRPr/>
          </a:p>
          <a:p>
            <a:pPr indent="0" lvl="0" marL="0" marR="0" rtl="0" algn="just">
              <a:lnSpc>
                <a:spcPct val="100000"/>
              </a:lnSpc>
              <a:spcBef>
                <a:spcPts val="55"/>
              </a:spcBef>
              <a:spcAft>
                <a:spcPts val="0"/>
              </a:spcAft>
              <a:buNone/>
            </a:pPr>
            <a:r>
              <a:t/>
            </a:r>
            <a:endParaRPr b="0" i="0" sz="1500" u="none" cap="none" strike="noStrike">
              <a:solidFill>
                <a:schemeClr val="lt1"/>
              </a:solidFill>
              <a:latin typeface="Calibri"/>
              <a:ea typeface="Calibri"/>
              <a:cs typeface="Calibri"/>
              <a:sym typeface="Calibri"/>
            </a:endParaRPr>
          </a:p>
          <a:p>
            <a:pPr indent="0" lvl="0" marL="0" marR="0" rtl="0" algn="just">
              <a:lnSpc>
                <a:spcPct val="100000"/>
              </a:lnSpc>
              <a:spcBef>
                <a:spcPts val="55"/>
              </a:spcBef>
              <a:spcAft>
                <a:spcPts val="0"/>
              </a:spcAft>
              <a:buNone/>
            </a:pPr>
            <a:r>
              <a:t/>
            </a:r>
            <a:endParaRPr b="1" i="0" sz="1800" u="none" cap="none" strike="noStrike">
              <a:solidFill>
                <a:schemeClr val="lt1"/>
              </a:solidFill>
              <a:latin typeface="Calibri"/>
              <a:ea typeface="Calibri"/>
              <a:cs typeface="Calibri"/>
              <a:sym typeface="Calibri"/>
            </a:endParaRPr>
          </a:p>
          <a:p>
            <a:pPr indent="0" lvl="0" marL="0" marR="0" rtl="0" algn="just">
              <a:lnSpc>
                <a:spcPct val="100000"/>
              </a:lnSpc>
              <a:spcBef>
                <a:spcPts val="55"/>
              </a:spcBef>
              <a:spcAft>
                <a:spcPts val="0"/>
              </a:spcAft>
              <a:buNone/>
            </a:pPr>
            <a:r>
              <a:rPr b="1" i="0" lang="en-US" sz="1800" u="none" cap="none" strike="noStrike">
                <a:solidFill>
                  <a:schemeClr val="lt1"/>
                </a:solidFill>
                <a:latin typeface="Calibri"/>
                <a:ea typeface="Calibri"/>
                <a:cs typeface="Calibri"/>
                <a:sym typeface="Calibri"/>
              </a:rPr>
              <a:t>Pushing to Cloud</a:t>
            </a:r>
            <a:endParaRPr/>
          </a:p>
          <a:p>
            <a:pPr indent="0" lvl="0" marL="0" marR="0" rtl="0" algn="just">
              <a:lnSpc>
                <a:spcPct val="100000"/>
              </a:lnSpc>
              <a:spcBef>
                <a:spcPts val="40"/>
              </a:spcBef>
              <a:spcAft>
                <a:spcPts val="0"/>
              </a:spcAft>
              <a:buNone/>
            </a:pP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a:p>
            <a:pPr indent="0" lvl="0" marL="165100" marR="445135" rtl="0" algn="just">
              <a:lnSpc>
                <a:spcPct val="107000"/>
              </a:lnSpc>
              <a:spcBef>
                <a:spcPts val="0"/>
              </a:spcBef>
              <a:spcAft>
                <a:spcPts val="0"/>
              </a:spcAft>
              <a:buNone/>
            </a:pPr>
            <a:r>
              <a:rPr b="0" i="0" lang="en-US" sz="1500" u="none" cap="none" strike="noStrike">
                <a:solidFill>
                  <a:schemeClr val="lt1"/>
                </a:solidFill>
                <a:latin typeface="Calibri"/>
                <a:ea typeface="Calibri"/>
                <a:cs typeface="Calibri"/>
                <a:sym typeface="Calibri"/>
              </a:rPr>
              <a:t>Once the cloud is setup, the virtual app created will be pushed to the cloud and will finally be deployed into the cloud</a:t>
            </a:r>
            <a:endParaRPr/>
          </a:p>
          <a:p>
            <a:pPr indent="0" lvl="0" marL="0" marR="0" rtl="0" algn="just">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45"/>
              </a:spcBef>
              <a:spcAft>
                <a:spcPts val="0"/>
              </a:spcAft>
              <a:buNone/>
            </a:pPr>
            <a:r>
              <a:rPr b="0" i="0" lang="en-US" sz="11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br>
              <a:rPr b="0" i="0" lang="en-US" sz="1100" u="none" cap="none" strike="noStrike">
                <a:solidFill>
                  <a:srgbClr val="000000"/>
                </a:solidFill>
                <a:latin typeface="Calibri"/>
                <a:ea typeface="Calibri"/>
                <a:cs typeface="Calibri"/>
                <a:sym typeface="Calibri"/>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p:nvPr/>
        </p:nvSpPr>
        <p:spPr>
          <a:xfrm>
            <a:off x="172279" y="516835"/>
            <a:ext cx="11264348" cy="6217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200" u="none" cap="none" strike="noStrike">
                <a:solidFill>
                  <a:schemeClr val="lt1"/>
                </a:solidFill>
                <a:latin typeface="Arial"/>
                <a:ea typeface="Arial"/>
                <a:cs typeface="Arial"/>
                <a:sym typeface="Arial"/>
              </a:rPr>
              <a:t>Application Start</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Once the virtual app is deployed in to the cloud we can open the web application using any web browser.</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2200" u="none" cap="none" strike="noStrike">
                <a:solidFill>
                  <a:schemeClr val="lt1"/>
                </a:solidFill>
                <a:latin typeface="Arial"/>
                <a:ea typeface="Arial"/>
                <a:cs typeface="Arial"/>
                <a:sym typeface="Arial"/>
              </a:rPr>
              <a:t>Data from user</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Using a web browser we open the web application and provide the necessary information as the input for prediction.</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b="0" i="0" sz="2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chemeClr val="lt1"/>
                </a:solidFill>
                <a:latin typeface="Arial"/>
                <a:ea typeface="Arial"/>
                <a:cs typeface="Arial"/>
                <a:sym typeface="Arial"/>
              </a:rPr>
              <a:t>Data Validation</a:t>
            </a:r>
            <a:endParaRPr/>
          </a:p>
          <a:p>
            <a:pPr indent="0" lvl="0" marL="0" marR="0" rtl="0" algn="l">
              <a:lnSpc>
                <a:spcPct val="100000"/>
              </a:lnSpc>
              <a:spcBef>
                <a:spcPts val="0"/>
              </a:spcBef>
              <a:spcAft>
                <a:spcPts val="0"/>
              </a:spcAft>
              <a:buNone/>
            </a:pPr>
            <a:r>
              <a:rPr b="0" i="0" lang="en-US" sz="22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Once the input is provided and we click on the submit button, the system will provide the output based on its requirements.</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b="0" i="0" sz="2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chemeClr val="lt1"/>
                </a:solidFill>
                <a:latin typeface="Arial"/>
                <a:ea typeface="Arial"/>
                <a:cs typeface="Arial"/>
                <a:sym typeface="Arial"/>
              </a:rPr>
              <a:t>Result Prediction</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Once the data validation is completed the prediction will be done for the type of product in Stores and Big Marts provided in the input.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1" type="body"/>
          </p:nvPr>
        </p:nvSpPr>
        <p:spPr>
          <a:xfrm>
            <a:off x="334112" y="0"/>
            <a:ext cx="10520408" cy="541878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indent="0" lvl="1" marL="45720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the form a link which takes us to the site containing the datasets. </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	Refer from slide 6 for better Understanding </a:t>
            </a:r>
            <a:endParaRPr/>
          </a:p>
          <a:p>
            <a:pPr indent="0" lvl="1" marL="0" rtl="0" algn="l">
              <a:lnSpc>
                <a:spcPct val="100000"/>
              </a:lnSpc>
              <a:spcBef>
                <a:spcPts val="96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