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4CBF4B-75C9-485C-BE3F-F8A2DAF0DEF7}">
  <a:tblStyle styleId="{344CBF4B-75C9-485C-BE3F-F8A2DAF0DEF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A"/>
          </a:solidFill>
        </a:fill>
      </a:tcStyle>
    </a:wholeTbl>
    <a:band1H>
      <a:tcTxStyle b="off" i="off"/>
      <a:tcStyle>
        <a:tcBdr/>
        <a:fill>
          <a:solidFill>
            <a:srgbClr val="CACCD1"/>
          </a:solidFill>
        </a:fill>
      </a:tcStyle>
    </a:band1H>
    <a:band2H>
      <a:tcTxStyle b="off" i="off"/>
      <a:tcStyle>
        <a:tcBdr/>
      </a:tcStyle>
    </a:band2H>
    <a:band1V>
      <a:tcTxStyle b="off" i="off"/>
      <a:tcStyle>
        <a:tcBdr/>
        <a:fill>
          <a:solidFill>
            <a:srgbClr val="CACC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ee155b9f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eee155b9f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ee155b9f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eee155b9f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ee155b9f7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geee155b9f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ee155b9f7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geee155b9f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80"/>
              <a:buFont typeface="Century Gothic"/>
              <a:buNone/>
              <a:defRPr sz="1600"/>
            </a:lvl1pPr>
            <a:lvl2pPr marL="914400" lvl="1" indent="-228600" algn="l">
              <a:lnSpc>
                <a:spcPct val="100000"/>
              </a:lnSpc>
              <a:spcBef>
                <a:spcPts val="600"/>
              </a:spcBef>
              <a:spcAft>
                <a:spcPts val="0"/>
              </a:spcAft>
              <a:buSzPts val="1440"/>
              <a:buFont typeface="Century Gothic"/>
              <a:buNone/>
              <a:defRPr/>
            </a:lvl2pPr>
            <a:lvl3pPr marL="1371600" lvl="2" indent="-228600" algn="l">
              <a:lnSpc>
                <a:spcPct val="100000"/>
              </a:lnSpc>
              <a:spcBef>
                <a:spcPts val="600"/>
              </a:spcBef>
              <a:spcAft>
                <a:spcPts val="0"/>
              </a:spcAft>
              <a:buSzPts val="1280"/>
              <a:buFont typeface="Century Gothic"/>
              <a:buNone/>
              <a:defRPr/>
            </a:lvl3pPr>
            <a:lvl4pPr marL="1828800" lvl="3" indent="-228600" algn="l">
              <a:lnSpc>
                <a:spcPct val="100000"/>
              </a:lnSpc>
              <a:spcBef>
                <a:spcPts val="600"/>
              </a:spcBef>
              <a:spcAft>
                <a:spcPts val="0"/>
              </a:spcAft>
              <a:buSzPts val="1120"/>
              <a:buFont typeface="Century Gothic"/>
              <a:buNone/>
              <a:defRPr/>
            </a:lvl4pPr>
            <a:lvl5pPr marL="2286000" lvl="4" indent="-228600" algn="l">
              <a:lnSpc>
                <a:spcPct val="100000"/>
              </a:lnSpc>
              <a:spcBef>
                <a:spcPts val="600"/>
              </a:spcBef>
              <a:spcAft>
                <a:spcPts val="0"/>
              </a:spcAft>
              <a:buSzPts val="1120"/>
              <a:buFont typeface="Century Gothic"/>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Font typeface="Century Gothic"/>
              <a:buNone/>
              <a:defRPr/>
            </a:lvl1pPr>
            <a:lvl2pPr marL="914400" lvl="1" indent="-228600" algn="l">
              <a:lnSpc>
                <a:spcPct val="100000"/>
              </a:lnSpc>
              <a:spcBef>
                <a:spcPts val="600"/>
              </a:spcBef>
              <a:spcAft>
                <a:spcPts val="0"/>
              </a:spcAft>
              <a:buSzPts val="1440"/>
              <a:buFont typeface="Century Gothic"/>
              <a:buNone/>
              <a:defRPr/>
            </a:lvl2pPr>
            <a:lvl3pPr marL="1371600" lvl="2" indent="-228600" algn="l">
              <a:lnSpc>
                <a:spcPct val="100000"/>
              </a:lnSpc>
              <a:spcBef>
                <a:spcPts val="600"/>
              </a:spcBef>
              <a:spcAft>
                <a:spcPts val="0"/>
              </a:spcAft>
              <a:buSzPts val="1280"/>
              <a:buFont typeface="Century Gothic"/>
              <a:buNone/>
              <a:defRPr/>
            </a:lvl3pPr>
            <a:lvl4pPr marL="1828800" lvl="3" indent="-228600" algn="l">
              <a:lnSpc>
                <a:spcPct val="100000"/>
              </a:lnSpc>
              <a:spcBef>
                <a:spcPts val="600"/>
              </a:spcBef>
              <a:spcAft>
                <a:spcPts val="0"/>
              </a:spcAft>
              <a:buSzPts val="1120"/>
              <a:buFont typeface="Century Gothic"/>
              <a:buNone/>
              <a:defRPr/>
            </a:lvl4pPr>
            <a:lvl5pPr marL="2286000" lvl="4" indent="-228600" algn="l">
              <a:lnSpc>
                <a:spcPct val="100000"/>
              </a:lnSpc>
              <a:spcBef>
                <a:spcPts val="600"/>
              </a:spcBef>
              <a:spcAft>
                <a:spcPts val="0"/>
              </a:spcAft>
              <a:buSzPts val="1120"/>
              <a:buFont typeface="Century Gothic"/>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Century Gothic"/>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920"/>
              <a:buNone/>
              <a:defRPr sz="2400" b="0" cap="none">
                <a:solidFill>
                  <a:schemeClr val="lt1"/>
                </a:solidFill>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920"/>
              <a:buNone/>
              <a:defRPr sz="2400" b="0" cap="none">
                <a:solidFill>
                  <a:schemeClr val="lt1"/>
                </a:solidFill>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Century Gothic"/>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240"/>
              <a:buNone/>
              <a:defRPr sz="2800" b="0">
                <a:solidFill>
                  <a:schemeClr val="lt1"/>
                </a:solidFill>
              </a:defRPr>
            </a:lvl1pPr>
            <a:lvl2pPr marL="914400" lvl="1" indent="-228600" algn="l">
              <a:lnSpc>
                <a:spcPct val="100000"/>
              </a:lnSpc>
              <a:spcBef>
                <a:spcPts val="600"/>
              </a:spcBef>
              <a:spcAft>
                <a:spcPts val="0"/>
              </a:spcAft>
              <a:buSzPts val="1600"/>
              <a:buNone/>
              <a:defRPr sz="2000" b="1"/>
            </a:lvl2pPr>
            <a:lvl3pPr marL="1371600" lvl="2" indent="-228600" algn="l">
              <a:lnSpc>
                <a:spcPct val="100000"/>
              </a:lnSpc>
              <a:spcBef>
                <a:spcPts val="600"/>
              </a:spcBef>
              <a:spcAft>
                <a:spcPts val="0"/>
              </a:spcAft>
              <a:buSzPts val="1440"/>
              <a:buNone/>
              <a:defRPr sz="1800" b="1"/>
            </a:lvl3pPr>
            <a:lvl4pPr marL="1828800" lvl="3" indent="-228600" algn="l">
              <a:lnSpc>
                <a:spcPct val="100000"/>
              </a:lnSpc>
              <a:spcBef>
                <a:spcPts val="600"/>
              </a:spcBef>
              <a:spcAft>
                <a:spcPts val="0"/>
              </a:spcAft>
              <a:buSzPts val="1280"/>
              <a:buNone/>
              <a:defRPr sz="1600" b="1"/>
            </a:lvl4pPr>
            <a:lvl5pPr marL="2286000" lvl="4" indent="-228600" algn="l">
              <a:lnSpc>
                <a:spcPct val="100000"/>
              </a:lnSpc>
              <a:spcBef>
                <a:spcPts val="600"/>
              </a:spcBef>
              <a:spcAft>
                <a:spcPts val="0"/>
              </a:spcAft>
              <a:buSzPts val="1280"/>
              <a:buNone/>
              <a:defRPr sz="1600" b="1"/>
            </a:lvl5pPr>
            <a:lvl6pPr marL="2743200" lvl="5" indent="-228600" algn="l">
              <a:lnSpc>
                <a:spcPct val="100000"/>
              </a:lnSpc>
              <a:spcBef>
                <a:spcPts val="600"/>
              </a:spcBef>
              <a:spcAft>
                <a:spcPts val="0"/>
              </a:spcAft>
              <a:buSzPts val="1280"/>
              <a:buNone/>
              <a:defRPr sz="1600" b="1"/>
            </a:lvl6pPr>
            <a:lvl7pPr marL="3200400" lvl="6" indent="-228600" algn="l">
              <a:lnSpc>
                <a:spcPct val="100000"/>
              </a:lnSpc>
              <a:spcBef>
                <a:spcPts val="600"/>
              </a:spcBef>
              <a:spcAft>
                <a:spcPts val="0"/>
              </a:spcAft>
              <a:buSzPts val="1280"/>
              <a:buNone/>
              <a:defRPr sz="1600" b="1"/>
            </a:lvl7pPr>
            <a:lvl8pPr marL="3657600" lvl="7" indent="-228600" algn="l">
              <a:lnSpc>
                <a:spcPct val="100000"/>
              </a:lnSpc>
              <a:spcBef>
                <a:spcPts val="600"/>
              </a:spcBef>
              <a:spcAft>
                <a:spcPts val="0"/>
              </a:spcAft>
              <a:buSzPts val="1280"/>
              <a:buNone/>
              <a:defRPr sz="1600" b="1"/>
            </a:lvl8pPr>
            <a:lvl9pPr marL="4114800" lvl="8" indent="-228600" algn="l">
              <a:lnSpc>
                <a:spcPct val="100000"/>
              </a:lnSpc>
              <a:spcBef>
                <a:spcPts val="600"/>
              </a:spcBef>
              <a:spcAft>
                <a:spcPts val="600"/>
              </a:spcAft>
              <a:buSzPts val="1280"/>
              <a:buNone/>
              <a:defRPr sz="1600" b="1"/>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240"/>
              <a:buNone/>
              <a:defRPr sz="2800" b="0">
                <a:solidFill>
                  <a:schemeClr val="lt1"/>
                </a:solidFill>
              </a:defRPr>
            </a:lvl1pPr>
            <a:lvl2pPr marL="914400" lvl="1" indent="-228600" algn="l">
              <a:lnSpc>
                <a:spcPct val="100000"/>
              </a:lnSpc>
              <a:spcBef>
                <a:spcPts val="600"/>
              </a:spcBef>
              <a:spcAft>
                <a:spcPts val="0"/>
              </a:spcAft>
              <a:buSzPts val="1600"/>
              <a:buNone/>
              <a:defRPr sz="2000" b="1"/>
            </a:lvl2pPr>
            <a:lvl3pPr marL="1371600" lvl="2" indent="-228600" algn="l">
              <a:lnSpc>
                <a:spcPct val="100000"/>
              </a:lnSpc>
              <a:spcBef>
                <a:spcPts val="600"/>
              </a:spcBef>
              <a:spcAft>
                <a:spcPts val="0"/>
              </a:spcAft>
              <a:buSzPts val="1440"/>
              <a:buNone/>
              <a:defRPr sz="1800" b="1"/>
            </a:lvl3pPr>
            <a:lvl4pPr marL="1828800" lvl="3" indent="-228600" algn="l">
              <a:lnSpc>
                <a:spcPct val="100000"/>
              </a:lnSpc>
              <a:spcBef>
                <a:spcPts val="600"/>
              </a:spcBef>
              <a:spcAft>
                <a:spcPts val="0"/>
              </a:spcAft>
              <a:buSzPts val="1280"/>
              <a:buNone/>
              <a:defRPr sz="1600" b="1"/>
            </a:lvl4pPr>
            <a:lvl5pPr marL="2286000" lvl="4" indent="-228600" algn="l">
              <a:lnSpc>
                <a:spcPct val="100000"/>
              </a:lnSpc>
              <a:spcBef>
                <a:spcPts val="600"/>
              </a:spcBef>
              <a:spcAft>
                <a:spcPts val="0"/>
              </a:spcAft>
              <a:buSzPts val="1280"/>
              <a:buNone/>
              <a:defRPr sz="1600" b="1"/>
            </a:lvl5pPr>
            <a:lvl6pPr marL="2743200" lvl="5" indent="-228600" algn="l">
              <a:lnSpc>
                <a:spcPct val="100000"/>
              </a:lnSpc>
              <a:spcBef>
                <a:spcPts val="600"/>
              </a:spcBef>
              <a:spcAft>
                <a:spcPts val="0"/>
              </a:spcAft>
              <a:buSzPts val="1280"/>
              <a:buNone/>
              <a:defRPr sz="1600" b="1"/>
            </a:lvl6pPr>
            <a:lvl7pPr marL="3200400" lvl="6" indent="-228600" algn="l">
              <a:lnSpc>
                <a:spcPct val="100000"/>
              </a:lnSpc>
              <a:spcBef>
                <a:spcPts val="600"/>
              </a:spcBef>
              <a:spcAft>
                <a:spcPts val="0"/>
              </a:spcAft>
              <a:buSzPts val="1280"/>
              <a:buNone/>
              <a:defRPr sz="1600" b="1"/>
            </a:lvl7pPr>
            <a:lvl8pPr marL="3657600" lvl="7" indent="-228600" algn="l">
              <a:lnSpc>
                <a:spcPct val="100000"/>
              </a:lnSpc>
              <a:spcBef>
                <a:spcPts val="600"/>
              </a:spcBef>
              <a:spcAft>
                <a:spcPts val="0"/>
              </a:spcAft>
              <a:buSzPts val="1280"/>
              <a:buNone/>
              <a:defRPr sz="1600" b="1"/>
            </a:lvl8pPr>
            <a:lvl9pPr marL="4114800" lvl="8" indent="-228600" algn="l">
              <a:lnSpc>
                <a:spcPct val="100000"/>
              </a:lnSpc>
              <a:spcBef>
                <a:spcPts val="600"/>
              </a:spcBef>
              <a:spcAft>
                <a:spcPts val="600"/>
              </a:spcAft>
              <a:buSzPts val="1280"/>
              <a:buNone/>
              <a:defRPr sz="1600" b="1"/>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80"/>
              <a:buNone/>
              <a:defRPr sz="1600"/>
            </a:lvl1pPr>
            <a:lvl2pPr marL="914400" lvl="1" indent="-228600" algn="l">
              <a:lnSpc>
                <a:spcPct val="100000"/>
              </a:lnSpc>
              <a:spcBef>
                <a:spcPts val="600"/>
              </a:spcBef>
              <a:spcAft>
                <a:spcPts val="0"/>
              </a:spcAft>
              <a:buSzPts val="960"/>
              <a:buNone/>
              <a:defRPr sz="1200"/>
            </a:lvl2pPr>
            <a:lvl3pPr marL="1371600" lvl="2" indent="-228600" algn="l">
              <a:lnSpc>
                <a:spcPct val="100000"/>
              </a:lnSpc>
              <a:spcBef>
                <a:spcPts val="600"/>
              </a:spcBef>
              <a:spcAft>
                <a:spcPts val="0"/>
              </a:spcAft>
              <a:buSzPts val="800"/>
              <a:buNone/>
              <a:defRPr sz="1000"/>
            </a:lvl3pPr>
            <a:lvl4pPr marL="1828800" lvl="3" indent="-228600" algn="l">
              <a:lnSpc>
                <a:spcPct val="100000"/>
              </a:lnSpc>
              <a:spcBef>
                <a:spcPts val="600"/>
              </a:spcBef>
              <a:spcAft>
                <a:spcPts val="0"/>
              </a:spcAft>
              <a:buSzPts val="720"/>
              <a:buNone/>
              <a:defRPr sz="900"/>
            </a:lvl4pPr>
            <a:lvl5pPr marL="2286000" lvl="4" indent="-228600" algn="l">
              <a:lnSpc>
                <a:spcPct val="100000"/>
              </a:lnSpc>
              <a:spcBef>
                <a:spcPts val="600"/>
              </a:spcBef>
              <a:spcAft>
                <a:spcPts val="0"/>
              </a:spcAft>
              <a:buSzPts val="720"/>
              <a:buNone/>
              <a:defRPr sz="900"/>
            </a:lvl5pPr>
            <a:lvl6pPr marL="2743200" lvl="5" indent="-228600" algn="l">
              <a:lnSpc>
                <a:spcPct val="100000"/>
              </a:lnSpc>
              <a:spcBef>
                <a:spcPts val="600"/>
              </a:spcBef>
              <a:spcAft>
                <a:spcPts val="0"/>
              </a:spcAft>
              <a:buSzPts val="720"/>
              <a:buNone/>
              <a:defRPr sz="900"/>
            </a:lvl6pPr>
            <a:lvl7pPr marL="3200400" lvl="6" indent="-228600" algn="l">
              <a:lnSpc>
                <a:spcPct val="100000"/>
              </a:lnSpc>
              <a:spcBef>
                <a:spcPts val="600"/>
              </a:spcBef>
              <a:spcAft>
                <a:spcPts val="0"/>
              </a:spcAft>
              <a:buSzPts val="720"/>
              <a:buNone/>
              <a:defRPr sz="900"/>
            </a:lvl7pPr>
            <a:lvl8pPr marL="3657600" lvl="7" indent="-228600" algn="l">
              <a:lnSpc>
                <a:spcPct val="100000"/>
              </a:lnSpc>
              <a:spcBef>
                <a:spcPts val="600"/>
              </a:spcBef>
              <a:spcAft>
                <a:spcPts val="0"/>
              </a:spcAft>
              <a:buSzPts val="720"/>
              <a:buNone/>
              <a:defRPr sz="900"/>
            </a:lvl8pPr>
            <a:lvl9pPr marL="4114800" lvl="8" indent="-228600" algn="l">
              <a:lnSpc>
                <a:spcPct val="100000"/>
              </a:lnSpc>
              <a:spcBef>
                <a:spcPts val="600"/>
              </a:spcBef>
              <a:spcAft>
                <a:spcPts val="600"/>
              </a:spcAft>
              <a:buSzPts val="720"/>
              <a:buNone/>
              <a:defRPr sz="900"/>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lvl1pPr>
            <a:lvl2pPr marL="914400" lvl="1" indent="-228600" algn="l">
              <a:lnSpc>
                <a:spcPct val="100000"/>
              </a:lnSpc>
              <a:spcBef>
                <a:spcPts val="600"/>
              </a:spcBef>
              <a:spcAft>
                <a:spcPts val="0"/>
              </a:spcAft>
              <a:buSzPts val="960"/>
              <a:buNone/>
              <a:defRPr sz="1200"/>
            </a:lvl2pPr>
            <a:lvl3pPr marL="1371600" lvl="2" indent="-228600" algn="l">
              <a:lnSpc>
                <a:spcPct val="100000"/>
              </a:lnSpc>
              <a:spcBef>
                <a:spcPts val="600"/>
              </a:spcBef>
              <a:spcAft>
                <a:spcPts val="0"/>
              </a:spcAft>
              <a:buSzPts val="800"/>
              <a:buNone/>
              <a:defRPr sz="1000"/>
            </a:lvl3pPr>
            <a:lvl4pPr marL="1828800" lvl="3" indent="-228600" algn="l">
              <a:lnSpc>
                <a:spcPct val="100000"/>
              </a:lnSpc>
              <a:spcBef>
                <a:spcPts val="600"/>
              </a:spcBef>
              <a:spcAft>
                <a:spcPts val="0"/>
              </a:spcAft>
              <a:buSzPts val="720"/>
              <a:buNone/>
              <a:defRPr sz="900"/>
            </a:lvl4pPr>
            <a:lvl5pPr marL="2286000" lvl="4" indent="-228600" algn="l">
              <a:lnSpc>
                <a:spcPct val="100000"/>
              </a:lnSpc>
              <a:spcBef>
                <a:spcPts val="600"/>
              </a:spcBef>
              <a:spcAft>
                <a:spcPts val="0"/>
              </a:spcAft>
              <a:buSzPts val="720"/>
              <a:buNone/>
              <a:defRPr sz="900"/>
            </a:lvl5pPr>
            <a:lvl6pPr marL="2743200" lvl="5" indent="-228600" algn="l">
              <a:lnSpc>
                <a:spcPct val="100000"/>
              </a:lnSpc>
              <a:spcBef>
                <a:spcPts val="600"/>
              </a:spcBef>
              <a:spcAft>
                <a:spcPts val="0"/>
              </a:spcAft>
              <a:buSzPts val="720"/>
              <a:buNone/>
              <a:defRPr sz="900"/>
            </a:lvl6pPr>
            <a:lvl7pPr marL="3200400" lvl="6" indent="-228600" algn="l">
              <a:lnSpc>
                <a:spcPct val="100000"/>
              </a:lnSpc>
              <a:spcBef>
                <a:spcPts val="600"/>
              </a:spcBef>
              <a:spcAft>
                <a:spcPts val="0"/>
              </a:spcAft>
              <a:buSzPts val="720"/>
              <a:buNone/>
              <a:defRPr sz="900"/>
            </a:lvl7pPr>
            <a:lvl8pPr marL="3657600" lvl="7" indent="-228600" algn="l">
              <a:lnSpc>
                <a:spcPct val="100000"/>
              </a:lnSpc>
              <a:spcBef>
                <a:spcPts val="600"/>
              </a:spcBef>
              <a:spcAft>
                <a:spcPts val="0"/>
              </a:spcAft>
              <a:buSzPts val="720"/>
              <a:buNone/>
              <a:defRPr sz="900"/>
            </a:lvl8pPr>
            <a:lvl9pPr marL="4114800" lvl="8" indent="-228600" algn="l">
              <a:lnSpc>
                <a:spcPct val="100000"/>
              </a:lnSpc>
              <a:spcBef>
                <a:spcPts val="600"/>
              </a:spcBef>
              <a:spcAft>
                <a:spcPts val="600"/>
              </a:spcAft>
              <a:buSzPts val="720"/>
              <a:buNone/>
              <a:defRPr sz="900"/>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9304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9304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subTitle" idx="1"/>
          </p:nvPr>
        </p:nvSpPr>
        <p:spPr>
          <a:xfrm>
            <a:off x="-100" y="0"/>
            <a:ext cx="12192000" cy="685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80"/>
              <a:buNone/>
            </a:pPr>
            <a:r>
              <a:rPr lang="en-US">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3000">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680"/>
              <a:buNone/>
            </a:pPr>
            <a:r>
              <a:rPr lang="en-US" sz="3000" b="1">
                <a:solidFill>
                  <a:schemeClr val="lt1"/>
                </a:solidFill>
                <a:latin typeface="Times New Roman"/>
                <a:ea typeface="Times New Roman"/>
                <a:cs typeface="Times New Roman"/>
                <a:sym typeface="Times New Roman"/>
              </a:rPr>
              <a:t>Stores Sales Prediction</a:t>
            </a:r>
            <a:endParaRPr sz="3000" b="1">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200"/>
              <a:buFont typeface="Arial"/>
              <a:buNone/>
            </a:pPr>
            <a:endParaRPr sz="1800" b="1">
              <a:solidFill>
                <a:schemeClr val="lt1"/>
              </a:solidFill>
              <a:latin typeface="Times New Roman"/>
              <a:ea typeface="Times New Roman"/>
              <a:cs typeface="Times New Roman"/>
              <a:sym typeface="Times New Roman"/>
            </a:endParaRPr>
          </a:p>
          <a:p>
            <a:pPr marL="457200" marR="579474" lvl="0"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5) What techniques were you using for data pre-processing?</a:t>
            </a:r>
            <a:endParaRPr sz="180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Removing unwanted attributes</a:t>
            </a:r>
            <a:endParaRPr sz="180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Visualizing  relation of independent variables with each other and output variables</a:t>
            </a:r>
            <a:endParaRPr sz="180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Checking and changing Distribution of continuous values</a:t>
            </a:r>
            <a:endParaRPr sz="180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Cleaning data and imputing if null values are present. </a:t>
            </a:r>
            <a:endParaRPr sz="180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Converting categorical data into numeric values.</a:t>
            </a:r>
            <a:endParaRPr sz="180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Transforming the data based on the program requirements.</a:t>
            </a:r>
            <a:endParaRPr sz="1800">
              <a:solidFill>
                <a:schemeClr val="lt1"/>
              </a:solidFill>
              <a:latin typeface="Times New Roman"/>
              <a:ea typeface="Times New Roman"/>
              <a:cs typeface="Times New Roman"/>
              <a:sym typeface="Times New Roman"/>
            </a:endParaRPr>
          </a:p>
          <a:p>
            <a:pPr marL="0" marR="579474" lvl="0" indent="0" algn="l" rtl="0">
              <a:spcBef>
                <a:spcPts val="960"/>
              </a:spcBef>
              <a:spcAft>
                <a:spcPts val="0"/>
              </a:spcAft>
              <a:buNone/>
            </a:pPr>
            <a:endParaRPr sz="180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6) How training was done or what models were used?</a:t>
            </a:r>
            <a:endParaRPr sz="1800">
              <a:solidFill>
                <a:srgbClr val="0F486F"/>
              </a:solidFill>
              <a:latin typeface="Times New Roman"/>
              <a:ea typeface="Times New Roman"/>
              <a:cs typeface="Times New Roman"/>
              <a:sym typeface="Times New Roman"/>
            </a:endParaRPr>
          </a:p>
          <a:p>
            <a:pPr marL="914400" marR="579474" lvl="0" indent="-3429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Before diving the data in training and validation set we performed data pre-processing, exploratory data analysis and feature selection.</a:t>
            </a:r>
            <a:endParaRPr sz="1800">
              <a:solidFill>
                <a:srgbClr val="0F486F"/>
              </a:solidFill>
              <a:latin typeface="Times New Roman"/>
              <a:ea typeface="Times New Roman"/>
              <a:cs typeface="Times New Roman"/>
              <a:sym typeface="Times New Roman"/>
            </a:endParaRPr>
          </a:p>
          <a:p>
            <a:pPr marL="914400" marR="579474" lvl="0" indent="-3429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Based on the client given dataset, the training and validation data were divided.</a:t>
            </a:r>
            <a:endParaRPr sz="1800">
              <a:solidFill>
                <a:srgbClr val="0F486F"/>
              </a:solidFill>
              <a:latin typeface="Times New Roman"/>
              <a:ea typeface="Times New Roman"/>
              <a:cs typeface="Times New Roman"/>
              <a:sym typeface="Times New Roman"/>
            </a:endParaRPr>
          </a:p>
          <a:p>
            <a:pPr marL="914400" marR="579474" lvl="0" indent="-3429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The label encoder and one hot encoding was performed over training and validation data</a:t>
            </a:r>
            <a:endParaRPr sz="1800">
              <a:solidFill>
                <a:srgbClr val="0F486F"/>
              </a:solidFill>
              <a:latin typeface="Times New Roman"/>
              <a:ea typeface="Times New Roman"/>
              <a:cs typeface="Times New Roman"/>
              <a:sym typeface="Times New Roman"/>
            </a:endParaRPr>
          </a:p>
          <a:p>
            <a:pPr marL="914400" marR="579474" lvl="0" indent="-3429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Algorithms like Linear Regression,  Extra Tree Regression, Gradient Boosting Regression, Random Forest Regression, XGBoost Regression and K-neighbours Regression were used and we saved that model .</a:t>
            </a:r>
            <a:endParaRPr sz="1800">
              <a:solidFill>
                <a:srgbClr val="0F486F"/>
              </a:solidFill>
              <a:latin typeface="Times New Roman"/>
              <a:ea typeface="Times New Roman"/>
              <a:cs typeface="Times New Roman"/>
              <a:sym typeface="Times New Roman"/>
            </a:endParaRPr>
          </a:p>
          <a:p>
            <a:pPr marL="0" lvl="0" indent="0" algn="l" rtl="0">
              <a:spcBef>
                <a:spcPts val="960"/>
              </a:spcBef>
              <a:spcAft>
                <a:spcPts val="0"/>
              </a:spcAft>
              <a:buClr>
                <a:schemeClr val="dk1"/>
              </a:buClr>
              <a:buSzPts val="1440"/>
              <a:buFont typeface="Arial"/>
              <a:buNone/>
            </a:pPr>
            <a:endParaRPr sz="1800">
              <a:solidFill>
                <a:schemeClr val="lt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1800"/>
              <a:buFont typeface="Arial"/>
              <a:buNone/>
            </a:pPr>
            <a:endParaRPr sz="1800" b="1">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0" lvl="0" indent="0" algn="l" rtl="0">
              <a:spcBef>
                <a:spcPts val="960"/>
              </a:spcBef>
              <a:spcAft>
                <a:spcPts val="0"/>
              </a:spcAft>
              <a:buClr>
                <a:schemeClr val="dk1"/>
              </a:buClr>
              <a:buSzPts val="1440"/>
              <a:buFont typeface="Arial"/>
              <a:buNone/>
            </a:pPr>
            <a:endParaRPr sz="1800">
              <a:solidFill>
                <a:schemeClr val="lt1"/>
              </a:solidFill>
              <a:latin typeface="Times New Roman"/>
              <a:ea typeface="Times New Roman"/>
              <a:cs typeface="Times New Roman"/>
              <a:sym typeface="Times New Roman"/>
            </a:endParaRPr>
          </a:p>
          <a:p>
            <a:pPr marL="457200" marR="579474" lvl="0"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7) How Prediction was done?</a:t>
            </a:r>
            <a:endParaRPr sz="1800">
              <a:solidFill>
                <a:srgbClr val="0F486F"/>
              </a:solidFill>
              <a:latin typeface="Times New Roman"/>
              <a:ea typeface="Times New Roman"/>
              <a:cs typeface="Times New Roman"/>
              <a:sym typeface="Times New Roman"/>
            </a:endParaRPr>
          </a:p>
          <a:p>
            <a:pPr marL="914400" marR="579474" lvl="0"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The test data was shared by the client .We performed pre processing, EDA and feature selection to the given test data, then with this test data, prediction was performed. In the end we get the accumulated data of predictions.</a:t>
            </a:r>
            <a:endParaRPr sz="1800">
              <a:solidFill>
                <a:schemeClr val="lt1"/>
              </a:solidFill>
              <a:latin typeface="Times New Roman"/>
              <a:ea typeface="Times New Roman"/>
              <a:cs typeface="Times New Roman"/>
              <a:sym typeface="Times New Roman"/>
            </a:endParaRPr>
          </a:p>
          <a:p>
            <a:pPr marL="914400" marR="579474" lvl="0" indent="0" algn="l" rtl="0">
              <a:spcBef>
                <a:spcPts val="960"/>
              </a:spcBef>
              <a:spcAft>
                <a:spcPts val="0"/>
              </a:spcAft>
              <a:buClr>
                <a:schemeClr val="dk1"/>
              </a:buClr>
              <a:buSzPts val="1440"/>
              <a:buFont typeface="Arial"/>
              <a:buNone/>
            </a:pPr>
            <a:endParaRPr sz="180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Q 8) What was the platform used for deploying the project ?</a:t>
            </a:r>
            <a:endParaRPr sz="1800">
              <a:solidFill>
                <a:srgbClr val="0F486F"/>
              </a:solidFill>
              <a:latin typeface="Times New Roman"/>
              <a:ea typeface="Times New Roman"/>
              <a:cs typeface="Times New Roman"/>
              <a:sym typeface="Times New Roman"/>
            </a:endParaRPr>
          </a:p>
          <a:p>
            <a:pPr marL="914400" marR="579474" lvl="0" indent="0" algn="l" rtl="0">
              <a:spcBef>
                <a:spcPts val="960"/>
              </a:spcBef>
              <a:spcAft>
                <a:spcPts val="0"/>
              </a:spcAft>
              <a:buNone/>
            </a:pPr>
            <a:r>
              <a:rPr lang="en-US" sz="1800">
                <a:solidFill>
                  <a:schemeClr val="lt1"/>
                </a:solidFill>
                <a:latin typeface="Times New Roman"/>
                <a:ea typeface="Times New Roman"/>
                <a:cs typeface="Times New Roman"/>
                <a:sym typeface="Times New Roman"/>
              </a:rPr>
              <a:t>We used  a cloud servicing platform named Heroku for deploying the project into the cloud.</a:t>
            </a:r>
            <a:endParaRPr sz="1800">
              <a:solidFill>
                <a:schemeClr val="lt1"/>
              </a:solidFill>
              <a:latin typeface="Times New Roman"/>
              <a:ea typeface="Times New Roman"/>
              <a:cs typeface="Times New Roman"/>
              <a:sym typeface="Times New Roman"/>
            </a:endParaRPr>
          </a:p>
          <a:p>
            <a:pPr marL="914400" marR="579474" lvl="0" indent="0" algn="l" rtl="0">
              <a:spcBef>
                <a:spcPts val="960"/>
              </a:spcBef>
              <a:spcAft>
                <a:spcPts val="0"/>
              </a:spcAft>
              <a:buNone/>
            </a:pPr>
            <a:endParaRPr sz="180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Q 9) What are the advantages of the platform used for deploying the project?</a:t>
            </a:r>
            <a:endParaRPr sz="1800">
              <a:solidFill>
                <a:srgbClr val="0F486F"/>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The advantages of Heroku are:</a:t>
            </a:r>
            <a:endParaRPr sz="180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It is free of cost.</a:t>
            </a:r>
            <a:endParaRPr sz="180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It is easy to use.</a:t>
            </a:r>
            <a:endParaRPr sz="180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Developer Centric.</a:t>
            </a:r>
            <a:endParaRPr sz="180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Easy to scale.</a:t>
            </a:r>
            <a:endParaRPr sz="180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Provides security.</a:t>
            </a:r>
            <a:endParaRPr sz="1800">
              <a:solidFill>
                <a:schemeClr val="dk1"/>
              </a:solidFill>
              <a:latin typeface="Times New Roman"/>
              <a:ea typeface="Times New Roman"/>
              <a:cs typeface="Times New Roman"/>
              <a:sym typeface="Times New Roman"/>
            </a:endParaRPr>
          </a:p>
          <a:p>
            <a:pPr marL="914400" marR="579474" lvl="1" indent="-304800" algn="l" rtl="0">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Powerful CLI</a:t>
            </a:r>
            <a:endParaRPr sz="1800">
              <a:solidFill>
                <a:schemeClr val="lt1"/>
              </a:solidFill>
              <a:latin typeface="Times New Roman"/>
              <a:ea typeface="Times New Roman"/>
              <a:cs typeface="Times New Roman"/>
              <a:sym typeface="Times New Roman"/>
            </a:endParaRPr>
          </a:p>
          <a:p>
            <a:pPr marL="0" lvl="0" indent="0" algn="l" rtl="0">
              <a:spcBef>
                <a:spcPts val="960"/>
              </a:spcBef>
              <a:spcAft>
                <a:spcPts val="0"/>
              </a:spcAft>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0" lvl="0" indent="0" algn="l" rtl="0">
              <a:spcBef>
                <a:spcPts val="960"/>
              </a:spcBef>
              <a:spcAft>
                <a:spcPts val="0"/>
              </a:spcAft>
              <a:buClr>
                <a:schemeClr val="dk1"/>
              </a:buClr>
              <a:buSzPts val="1440"/>
              <a:buFont typeface="Arial"/>
              <a:buNone/>
            </a:pPr>
            <a:endParaRPr sz="18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just" rtl="0">
              <a:spcBef>
                <a:spcPts val="0"/>
              </a:spcBef>
              <a:spcAft>
                <a:spcPts val="0"/>
              </a:spcAft>
              <a:buNone/>
            </a:pPr>
            <a:r>
              <a:rPr lang="en-US" sz="1800" dirty="0">
                <a:solidFill>
                  <a:schemeClr val="lt1"/>
                </a:solidFill>
                <a:latin typeface="Times New Roman"/>
                <a:ea typeface="Times New Roman"/>
                <a:cs typeface="Times New Roman"/>
                <a:sym typeface="Times New Roman"/>
              </a:rPr>
              <a:t>Q 10) What was the Framework used for doing the backend?</a:t>
            </a:r>
            <a:endParaRPr sz="1800" dirty="0">
              <a:solidFill>
                <a:srgbClr val="0F486F"/>
              </a:solidFill>
              <a:latin typeface="Times New Roman"/>
              <a:ea typeface="Times New Roman"/>
              <a:cs typeface="Times New Roman"/>
              <a:sym typeface="Times New Roman"/>
            </a:endParaRPr>
          </a:p>
          <a:p>
            <a:pPr marL="914400" marR="579474" lvl="0" indent="0" algn="just" rtl="0">
              <a:spcBef>
                <a:spcPts val="960"/>
              </a:spcBef>
              <a:spcAft>
                <a:spcPts val="0"/>
              </a:spcAft>
              <a:buNone/>
            </a:pPr>
            <a:r>
              <a:rPr lang="en-US" sz="1800" dirty="0">
                <a:solidFill>
                  <a:schemeClr val="lt1"/>
                </a:solidFill>
                <a:latin typeface="Times New Roman"/>
                <a:ea typeface="Times New Roman"/>
                <a:cs typeface="Times New Roman"/>
                <a:sym typeface="Times New Roman"/>
              </a:rPr>
              <a:t>We used Flask Framework for completing the backend.</a:t>
            </a:r>
            <a:endParaRPr sz="1800" dirty="0">
              <a:solidFill>
                <a:schemeClr val="lt1"/>
              </a:solidFill>
              <a:latin typeface="Times New Roman"/>
              <a:ea typeface="Times New Roman"/>
              <a:cs typeface="Times New Roman"/>
              <a:sym typeface="Times New Roman"/>
            </a:endParaRPr>
          </a:p>
          <a:p>
            <a:pPr marL="914400" marR="579474" lvl="0" indent="0" algn="just" rtl="0">
              <a:spcBef>
                <a:spcPts val="96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just" rtl="0">
              <a:spcBef>
                <a:spcPts val="0"/>
              </a:spcBef>
              <a:spcAft>
                <a:spcPts val="0"/>
              </a:spcAft>
              <a:buNone/>
            </a:pPr>
            <a:r>
              <a:rPr lang="en-US" sz="1800" dirty="0">
                <a:solidFill>
                  <a:schemeClr val="lt1"/>
                </a:solidFill>
                <a:latin typeface="Times New Roman"/>
                <a:ea typeface="Times New Roman"/>
                <a:cs typeface="Times New Roman"/>
                <a:sym typeface="Times New Roman"/>
              </a:rPr>
              <a:t>Q 11) How were the errors removed from the program?</a:t>
            </a:r>
            <a:endParaRPr sz="1800" dirty="0">
              <a:solidFill>
                <a:srgbClr val="0F486F"/>
              </a:solidFill>
              <a:latin typeface="Times New Roman"/>
              <a:ea typeface="Times New Roman"/>
              <a:cs typeface="Times New Roman"/>
              <a:sym typeface="Times New Roman"/>
            </a:endParaRPr>
          </a:p>
          <a:p>
            <a:pPr marL="914400" marR="579474" lvl="0" indent="0" algn="just" rtl="0">
              <a:spcBef>
                <a:spcPts val="960"/>
              </a:spcBef>
              <a:spcAft>
                <a:spcPts val="0"/>
              </a:spcAft>
              <a:buNone/>
            </a:pPr>
            <a:r>
              <a:rPr lang="en-US" sz="1800" dirty="0">
                <a:solidFill>
                  <a:schemeClr val="lt1"/>
                </a:solidFill>
                <a:latin typeface="Times New Roman"/>
                <a:ea typeface="Times New Roman"/>
                <a:cs typeface="Times New Roman"/>
                <a:sym typeface="Times New Roman"/>
              </a:rPr>
              <a:t>There were no errors left by the end of the program execution because all of the errors were identified and debugged during the execution of the program itself.    </a:t>
            </a:r>
            <a:endParaRPr sz="1800" dirty="0">
              <a:solidFill>
                <a:schemeClr val="lt1"/>
              </a:solidFill>
              <a:latin typeface="Times New Roman"/>
              <a:ea typeface="Times New Roman"/>
              <a:cs typeface="Times New Roman"/>
              <a:sym typeface="Times New Roman"/>
            </a:endParaRPr>
          </a:p>
          <a:p>
            <a:pPr marL="457200" marR="579474" lvl="0" indent="0" algn="just" rtl="0">
              <a:spcBef>
                <a:spcPts val="960"/>
              </a:spcBef>
              <a:spcAft>
                <a:spcPts val="0"/>
              </a:spcAft>
              <a:buNone/>
            </a:pPr>
            <a:endParaRPr sz="1800" dirty="0">
              <a:solidFill>
                <a:schemeClr val="lt1"/>
              </a:solidFill>
              <a:latin typeface="Times New Roman"/>
              <a:ea typeface="Times New Roman"/>
              <a:cs typeface="Times New Roman"/>
              <a:sym typeface="Times New Roman"/>
            </a:endParaRPr>
          </a:p>
          <a:p>
            <a:pPr marL="457200" marR="579474" lvl="0" indent="0" algn="just" rtl="0">
              <a:spcBef>
                <a:spcPts val="0"/>
              </a:spcBef>
              <a:spcAft>
                <a:spcPts val="0"/>
              </a:spcAft>
              <a:buNone/>
            </a:pPr>
            <a:r>
              <a:rPr lang="en-US" sz="1800" dirty="0">
                <a:solidFill>
                  <a:schemeClr val="lt1"/>
                </a:solidFill>
                <a:latin typeface="Times New Roman"/>
                <a:ea typeface="Times New Roman"/>
                <a:cs typeface="Times New Roman"/>
                <a:sym typeface="Times New Roman"/>
              </a:rPr>
              <a:t>Q 12) What is the future scope of the project?</a:t>
            </a:r>
            <a:endParaRPr sz="2000" dirty="0">
              <a:solidFill>
                <a:srgbClr val="0F486F"/>
              </a:solidFill>
              <a:latin typeface="Century Gothic"/>
              <a:ea typeface="Century Gothic"/>
              <a:cs typeface="Century Gothic"/>
              <a:sym typeface="Century Gothic"/>
            </a:endParaRPr>
          </a:p>
          <a:p>
            <a:pPr marL="914400" marR="579474" lvl="2" indent="-281940" algn="just" rtl="0">
              <a:spcBef>
                <a:spcPts val="960"/>
              </a:spcBef>
              <a:spcAft>
                <a:spcPts val="0"/>
              </a:spcAft>
              <a:buClr>
                <a:schemeClr val="lt1"/>
              </a:buClr>
              <a:buSzPts val="1440"/>
              <a:buFont typeface="Noto Sans Symbols"/>
              <a:buChar char="▶"/>
            </a:pPr>
            <a:r>
              <a:rPr lang="en-US" sz="1600">
                <a:solidFill>
                  <a:schemeClr val="lt1"/>
                </a:solidFill>
                <a:latin typeface="Times New Roman"/>
                <a:ea typeface="Times New Roman"/>
                <a:cs typeface="Times New Roman"/>
                <a:sym typeface="Times New Roman"/>
              </a:rPr>
              <a:t>Use multiple algorithms.</a:t>
            </a:r>
            <a:endParaRPr>
              <a:solidFill>
                <a:schemeClr val="dk1"/>
              </a:solidFill>
            </a:endParaRPr>
          </a:p>
          <a:p>
            <a:pPr marL="914400" marR="579474" lvl="2" indent="-281940" algn="just" rtl="0">
              <a:spcBef>
                <a:spcPts val="960"/>
              </a:spcBef>
              <a:spcAft>
                <a:spcPts val="0"/>
              </a:spcAft>
              <a:buClr>
                <a:schemeClr val="lt1"/>
              </a:buClr>
              <a:buSzPts val="1440"/>
              <a:buFont typeface="Noto Sans Symbols"/>
              <a:buChar char="▶"/>
            </a:pPr>
            <a:r>
              <a:rPr lang="en-US" sz="1600" dirty="0">
                <a:solidFill>
                  <a:schemeClr val="lt1"/>
                </a:solidFill>
                <a:latin typeface="Times New Roman"/>
                <a:ea typeface="Times New Roman"/>
                <a:cs typeface="Times New Roman"/>
                <a:sym typeface="Times New Roman"/>
              </a:rPr>
              <a:t>Optimize flask app.py and Stores Sales </a:t>
            </a:r>
            <a:r>
              <a:rPr lang="en-US" sz="1600" dirty="0" err="1">
                <a:solidFill>
                  <a:schemeClr val="lt1"/>
                </a:solidFill>
                <a:latin typeface="Times New Roman"/>
                <a:ea typeface="Times New Roman"/>
                <a:cs typeface="Times New Roman"/>
                <a:sym typeface="Times New Roman"/>
              </a:rPr>
              <a:t>Prediction.ipynb</a:t>
            </a:r>
            <a:endParaRPr sz="1600" dirty="0">
              <a:solidFill>
                <a:schemeClr val="lt1"/>
              </a:solidFill>
              <a:latin typeface="Times New Roman"/>
              <a:ea typeface="Times New Roman"/>
              <a:cs typeface="Times New Roman"/>
              <a:sym typeface="Times New Roman"/>
            </a:endParaRPr>
          </a:p>
          <a:p>
            <a:pPr marL="914400" marR="579474" lvl="2" indent="-281940" algn="just" rtl="0">
              <a:spcBef>
                <a:spcPts val="960"/>
              </a:spcBef>
              <a:spcAft>
                <a:spcPts val="0"/>
              </a:spcAft>
              <a:buClr>
                <a:schemeClr val="lt1"/>
              </a:buClr>
              <a:buSzPts val="1440"/>
              <a:buFont typeface="Noto Sans Symbols"/>
              <a:buChar char="▶"/>
            </a:pPr>
            <a:r>
              <a:rPr lang="en-US" sz="1600" dirty="0">
                <a:solidFill>
                  <a:schemeClr val="lt1"/>
                </a:solidFill>
                <a:latin typeface="Times New Roman"/>
                <a:ea typeface="Times New Roman"/>
                <a:cs typeface="Times New Roman"/>
                <a:sym typeface="Times New Roman"/>
              </a:rPr>
              <a:t>The front end can be developed even more. </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100" y="0"/>
            <a:ext cx="12192000" cy="6858000"/>
          </a:xfrm>
          <a:prstGeom prst="rect">
            <a:avLst/>
          </a:prstGeom>
          <a:noFill/>
          <a:ln>
            <a:noFill/>
          </a:ln>
        </p:spPr>
        <p:txBody>
          <a:bodyPr spcFirstLastPara="1" wrap="square" lIns="91425" tIns="45700" rIns="91425" bIns="45700" anchor="ctr" anchorCtr="0">
            <a:normAutofit/>
          </a:bodyPr>
          <a:lstStyle/>
          <a:p>
            <a:pPr marL="457200" marR="579474" lvl="0" indent="0" algn="l" rtl="0">
              <a:lnSpc>
                <a:spcPct val="100000"/>
              </a:lnSpc>
              <a:spcBef>
                <a:spcPts val="0"/>
              </a:spcBef>
              <a:spcAft>
                <a:spcPts val="0"/>
              </a:spcAft>
              <a:buSzPts val="1600"/>
              <a:buNone/>
            </a:pPr>
            <a:r>
              <a:rPr lang="en-US" sz="2200">
                <a:solidFill>
                  <a:schemeClr val="lt1"/>
                </a:solidFill>
                <a:latin typeface="Times New Roman"/>
                <a:ea typeface="Times New Roman"/>
                <a:cs typeface="Times New Roman"/>
                <a:sym typeface="Times New Roman"/>
              </a:rPr>
              <a:t>Objective: </a:t>
            </a:r>
            <a:endParaRPr/>
          </a:p>
          <a:p>
            <a:pPr marL="914400" marR="579474" lvl="1" indent="0" algn="l" rtl="0">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Development of a predictive model for Item Outlet Sales . The model will predict the sales of the specified items in stores and Big Marts</a:t>
            </a:r>
            <a:endParaRPr>
              <a:solidFill>
                <a:schemeClr val="lt1"/>
              </a:solidFill>
              <a:latin typeface="Times New Roman"/>
              <a:ea typeface="Times New Roman"/>
              <a:cs typeface="Times New Roman"/>
              <a:sym typeface="Times New Roman"/>
            </a:endParaRPr>
          </a:p>
          <a:p>
            <a:pPr marL="457200" marR="579474" lvl="1" indent="0" algn="l" rtl="0">
              <a:lnSpc>
                <a:spcPct val="100000"/>
              </a:lnSpc>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457200" marR="579474" lvl="0" indent="0" algn="l" rtl="0">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Benefits:</a:t>
            </a:r>
            <a:endParaRPr/>
          </a:p>
          <a:p>
            <a:pPr marL="914400" marR="579474" lvl="1" indent="-28194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Estimates of Future Sales.</a:t>
            </a:r>
            <a:endParaRPr/>
          </a:p>
          <a:p>
            <a:pPr marL="914400" marR="579474" lvl="1" indent="-28194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Provides Production Planning.</a:t>
            </a:r>
            <a:endParaRPr/>
          </a:p>
          <a:p>
            <a:pPr marL="914400" marR="579474" lvl="1" indent="-28194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Helps in Purchasing the items.</a:t>
            </a:r>
            <a:endParaRPr/>
          </a:p>
          <a:p>
            <a:pPr marL="914400" marR="579474" lvl="1" indent="-28194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Helps in Sales Strategy .</a:t>
            </a:r>
            <a:endParaRPr/>
          </a:p>
          <a:p>
            <a:pPr marL="0" lvl="0" indent="0" algn="l" rtl="0">
              <a:lnSpc>
                <a:spcPct val="100000"/>
              </a:lnSpc>
              <a:spcBef>
                <a:spcPts val="1000"/>
              </a:spcBef>
              <a:spcAft>
                <a:spcPts val="0"/>
              </a:spcAft>
              <a:buSzPts val="1600"/>
              <a:buNone/>
            </a:pPr>
            <a:endParaRPr/>
          </a:p>
          <a:p>
            <a:pPr marL="0" lvl="0" indent="0" algn="l" rtl="0">
              <a:lnSpc>
                <a:spcPct val="100000"/>
              </a:lnSpc>
              <a:spcBef>
                <a:spcPts val="1000"/>
              </a:spcBef>
              <a:spcAft>
                <a:spcPts val="0"/>
              </a:spcAft>
              <a:buSzPts val="1600"/>
              <a:buNone/>
            </a:pPr>
            <a:endParaRPr/>
          </a:p>
          <a:p>
            <a:pPr marL="285750" lvl="0" indent="-184150" algn="l" rtl="0">
              <a:lnSpc>
                <a:spcPct val="100000"/>
              </a:lnSpc>
              <a:spcBef>
                <a:spcPts val="1000"/>
              </a:spcBef>
              <a:spcAft>
                <a:spcPts val="0"/>
              </a:spcAft>
              <a:buSzPts val="1600"/>
              <a:buFont typeface="Noto Sans Symbols"/>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body" idx="1"/>
          </p:nvPr>
        </p:nvSpPr>
        <p:spPr>
          <a:xfrm>
            <a:off x="-100" y="0"/>
            <a:ext cx="12192000" cy="6858000"/>
          </a:xfrm>
          <a:prstGeom prst="rect">
            <a:avLst/>
          </a:prstGeom>
          <a:noFill/>
          <a:ln>
            <a:noFill/>
          </a:ln>
        </p:spPr>
        <p:txBody>
          <a:bodyPr spcFirstLastPara="1" wrap="square" lIns="91425" tIns="45700" rIns="91425" bIns="45700" anchor="ctr" anchorCtr="0">
            <a:normAutofit/>
          </a:bodyPr>
          <a:lstStyle/>
          <a:p>
            <a:pPr marL="457200" lvl="0" indent="0" algn="l" rtl="0">
              <a:lnSpc>
                <a:spcPct val="100000"/>
              </a:lnSpc>
              <a:spcBef>
                <a:spcPts val="0"/>
              </a:spcBef>
              <a:spcAft>
                <a:spcPts val="0"/>
              </a:spcAft>
              <a:buSzPts val="1760"/>
              <a:buNone/>
            </a:pPr>
            <a:r>
              <a:rPr lang="en-US" sz="2200" b="1">
                <a:solidFill>
                  <a:schemeClr val="lt1"/>
                </a:solidFill>
                <a:latin typeface="Times New Roman"/>
                <a:ea typeface="Times New Roman"/>
                <a:cs typeface="Times New Roman"/>
                <a:sym typeface="Times New Roman"/>
              </a:rPr>
              <a:t>Data Sharing Agreement :</a:t>
            </a:r>
            <a:endParaRPr b="1"/>
          </a:p>
          <a:p>
            <a:pPr marL="914400" lvl="1" indent="-28194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(Train.csv)</a:t>
            </a:r>
            <a:endParaRPr/>
          </a:p>
          <a:p>
            <a:pPr marL="914400" lvl="1" indent="-28194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marL="914400" lvl="1" indent="-28194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marL="914400" lvl="1" indent="-28194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marL="285750" lvl="0" indent="-184150" algn="l" rtl="0">
              <a:lnSpc>
                <a:spcPct val="100000"/>
              </a:lnSpc>
              <a:spcBef>
                <a:spcPts val="1000"/>
              </a:spcBef>
              <a:spcAft>
                <a:spcPts val="0"/>
              </a:spcAft>
              <a:buSzPts val="1600"/>
              <a:buFont typeface="Noto Sans Symbols"/>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aphicFrame>
        <p:nvGraphicFramePr>
          <p:cNvPr id="154" name="Google Shape;154;p22"/>
          <p:cNvGraphicFramePr/>
          <p:nvPr/>
        </p:nvGraphicFramePr>
        <p:xfrm>
          <a:off x="2845467" y="1081502"/>
          <a:ext cx="6501075" cy="5258775"/>
        </p:xfrm>
        <a:graphic>
          <a:graphicData uri="http://schemas.openxmlformats.org/drawingml/2006/table">
            <a:tbl>
              <a:tblPr>
                <a:noFill/>
                <a:tableStyleId>{344CBF4B-75C9-485C-BE3F-F8A2DAF0DEF7}</a:tableStyleId>
              </a:tblPr>
              <a:tblGrid>
                <a:gridCol w="3294400">
                  <a:extLst>
                    <a:ext uri="{9D8B030D-6E8A-4147-A177-3AD203B41FA5}">
                      <a16:colId xmlns:a16="http://schemas.microsoft.com/office/drawing/2014/main" val="20000"/>
                    </a:ext>
                  </a:extLst>
                </a:gridCol>
                <a:gridCol w="1260250">
                  <a:extLst>
                    <a:ext uri="{9D8B030D-6E8A-4147-A177-3AD203B41FA5}">
                      <a16:colId xmlns:a16="http://schemas.microsoft.com/office/drawing/2014/main" val="20001"/>
                    </a:ext>
                  </a:extLst>
                </a:gridCol>
                <a:gridCol w="1946425">
                  <a:extLst>
                    <a:ext uri="{9D8B030D-6E8A-4147-A177-3AD203B41FA5}">
                      <a16:colId xmlns:a16="http://schemas.microsoft.com/office/drawing/2014/main" val="20002"/>
                    </a:ext>
                  </a:extLst>
                </a:gridCol>
              </a:tblGrid>
              <a:tr h="698875">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Feature name</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Datatype</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Null/Required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0"/>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Item Weight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float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1"/>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Item Fat Content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object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2"/>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Item Visibility</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float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3"/>
                  </a:ext>
                </a:extLst>
              </a:tr>
              <a:tr h="757825">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Item Type</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object </a:t>
                      </a:r>
                      <a:endParaRPr sz="1400" u="none" strike="noStrike" cap="none"/>
                    </a:p>
                    <a:p>
                      <a:pPr marL="0" marR="0" lvl="0" indent="0" algn="ctr" rtl="0">
                        <a:lnSpc>
                          <a:spcPct val="107000"/>
                        </a:lnSpc>
                        <a:spcBef>
                          <a:spcPts val="1200"/>
                        </a:spcBef>
                        <a:spcAft>
                          <a:spcPts val="0"/>
                        </a:spcAft>
                        <a:buClr>
                          <a:srgbClr val="000000"/>
                        </a:buClr>
                        <a:buSzPts val="1500"/>
                        <a:buFont typeface="Arial"/>
                        <a:buNone/>
                      </a:pPr>
                      <a:r>
                        <a:rPr lang="en-US" sz="1500" u="none" strike="noStrike" cap="none"/>
                        <a:t> </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4"/>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Item MRP</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float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5"/>
                  </a:ext>
                </a:extLst>
              </a:tr>
              <a:tr h="757825">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Outlet Identifier</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object</a:t>
                      </a:r>
                      <a:endParaRPr sz="1400" u="none" strike="noStrike" cap="none"/>
                    </a:p>
                    <a:p>
                      <a:pPr marL="0" marR="0" lvl="0" indent="0" algn="ctr" rtl="0">
                        <a:lnSpc>
                          <a:spcPct val="107000"/>
                        </a:lnSpc>
                        <a:spcBef>
                          <a:spcPts val="1200"/>
                        </a:spcBef>
                        <a:spcAft>
                          <a:spcPts val="0"/>
                        </a:spcAft>
                        <a:buClr>
                          <a:srgbClr val="000000"/>
                        </a:buClr>
                        <a:buSzPts val="1500"/>
                        <a:buFont typeface="Arial"/>
                        <a:buNone/>
                      </a:pPr>
                      <a:r>
                        <a:rPr lang="en-US" sz="1500" u="none" strike="noStrike" cap="none"/>
                        <a:t> </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6"/>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Outlet Establishment Year</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int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7"/>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Outlet Size</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object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8"/>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Outlet Location Type</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object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09"/>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Outlet Type</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object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10"/>
                  </a:ext>
                </a:extLst>
              </a:tr>
              <a:tr h="338250">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Item Outlet Sales</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float</a:t>
                      </a:r>
                      <a:endParaRPr sz="1500" u="none" strike="noStrike" cap="none">
                        <a:latin typeface="Calibri"/>
                        <a:ea typeface="Calibri"/>
                        <a:cs typeface="Calibri"/>
                        <a:sym typeface="Calibri"/>
                      </a:endParaRPr>
                    </a:p>
                  </a:txBody>
                  <a:tcPr marL="46725" marR="46725" marT="46725" marB="46725"/>
                </a:tc>
                <a:tc>
                  <a:txBody>
                    <a:bodyPr/>
                    <a:lstStyle/>
                    <a:p>
                      <a:pPr marL="0" marR="0" lvl="0" indent="0" algn="ctr" rtl="0">
                        <a:lnSpc>
                          <a:spcPct val="107000"/>
                        </a:lnSpc>
                        <a:spcBef>
                          <a:spcPts val="0"/>
                        </a:spcBef>
                        <a:spcAft>
                          <a:spcPts val="0"/>
                        </a:spcAft>
                        <a:buClr>
                          <a:srgbClr val="000000"/>
                        </a:buClr>
                        <a:buSzPts val="1500"/>
                        <a:buFont typeface="Arial"/>
                        <a:buNone/>
                      </a:pPr>
                      <a:r>
                        <a:rPr lang="en-US" sz="1500" u="none" strike="noStrike" cap="none"/>
                        <a:t>Required</a:t>
                      </a:r>
                      <a:endParaRPr sz="1500" u="none" strike="noStrike" cap="none">
                        <a:latin typeface="Calibri"/>
                        <a:ea typeface="Calibri"/>
                        <a:cs typeface="Calibri"/>
                        <a:sym typeface="Calibri"/>
                      </a:endParaRPr>
                    </a:p>
                  </a:txBody>
                  <a:tcPr marL="50450" marR="50450" marT="0" marB="0"/>
                </a:tc>
                <a:extLst>
                  <a:ext uri="{0D108BD9-81ED-4DB2-BD59-A6C34878D82A}">
                    <a16:rowId xmlns:a16="http://schemas.microsoft.com/office/drawing/2014/main" val="10011"/>
                  </a:ext>
                </a:extLst>
              </a:tr>
            </a:tbl>
          </a:graphicData>
        </a:graphic>
      </p:graphicFrame>
      <p:sp>
        <p:nvSpPr>
          <p:cNvPr id="155" name="Google Shape;155;p22"/>
          <p:cNvSpPr txBox="1"/>
          <p:nvPr/>
        </p:nvSpPr>
        <p:spPr>
          <a:xfrm>
            <a:off x="908900" y="380075"/>
            <a:ext cx="2297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lt1"/>
                </a:solidFill>
                <a:latin typeface="Times New Roman"/>
                <a:ea typeface="Times New Roman"/>
                <a:cs typeface="Times New Roman"/>
                <a:sym typeface="Times New Roman"/>
              </a:rPr>
              <a:t>Data Schema</a:t>
            </a:r>
            <a:endParaRPr sz="2200" b="1">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3"/>
          <p:cNvSpPr txBox="1"/>
          <p:nvPr/>
        </p:nvSpPr>
        <p:spPr>
          <a:xfrm>
            <a:off x="935575" y="512275"/>
            <a:ext cx="2055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lt1"/>
                </a:solidFill>
                <a:latin typeface="Times New Roman"/>
                <a:ea typeface="Times New Roman"/>
                <a:cs typeface="Times New Roman"/>
                <a:sym typeface="Times New Roman"/>
              </a:rPr>
              <a:t>Architecture</a:t>
            </a:r>
            <a:endParaRPr sz="2200" b="1">
              <a:solidFill>
                <a:schemeClr val="lt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67D9E226-C10A-456C-BD04-BCD9E3AF2DD8}"/>
              </a:ext>
            </a:extLst>
          </p:cNvPr>
          <p:cNvPicPr>
            <a:picLocks noChangeAspect="1"/>
          </p:cNvPicPr>
          <p:nvPr/>
        </p:nvPicPr>
        <p:blipFill>
          <a:blip r:embed="rId3"/>
          <a:stretch>
            <a:fillRect/>
          </a:stretch>
        </p:blipFill>
        <p:spPr>
          <a:xfrm>
            <a:off x="3486626" y="1313307"/>
            <a:ext cx="5218748" cy="4685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p:nvPr/>
        </p:nvSpPr>
        <p:spPr>
          <a:xfrm>
            <a:off x="0" y="50"/>
            <a:ext cx="12192000" cy="68580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Clr>
                <a:srgbClr val="000000"/>
              </a:buClr>
              <a:buSzPts val="2000"/>
              <a:buFont typeface="Arial"/>
              <a:buNone/>
            </a:pPr>
            <a:endParaRPr sz="2200" b="1">
              <a:solidFill>
                <a:schemeClr val="lt1"/>
              </a:solidFill>
              <a:latin typeface="Times New Roman"/>
              <a:ea typeface="Times New Roman"/>
              <a:cs typeface="Times New Roman"/>
              <a:sym typeface="Times New Roman"/>
            </a:endParaRPr>
          </a:p>
          <a:p>
            <a:pPr marL="457200" marR="579474" lvl="0" indent="0" algn="just" rtl="0">
              <a:lnSpc>
                <a:spcPct val="100000"/>
              </a:lnSpc>
              <a:spcBef>
                <a:spcPts val="0"/>
              </a:spcBef>
              <a:spcAft>
                <a:spcPts val="0"/>
              </a:spcAft>
              <a:buClr>
                <a:srgbClr val="000000"/>
              </a:buClr>
              <a:buSzPts val="2000"/>
              <a:buFont typeface="Arial"/>
              <a:buNone/>
            </a:pPr>
            <a:r>
              <a:rPr lang="en-US" sz="2200" b="1" i="0" u="none" strike="noStrike" cap="none">
                <a:solidFill>
                  <a:schemeClr val="lt1"/>
                </a:solidFill>
                <a:latin typeface="Times New Roman"/>
                <a:ea typeface="Times New Roman"/>
                <a:cs typeface="Times New Roman"/>
                <a:sym typeface="Times New Roman"/>
              </a:rPr>
              <a:t>Architecture Description</a:t>
            </a:r>
            <a:endParaRPr sz="2200" i="0" u="none" strike="noStrike" cap="none">
              <a:solidFill>
                <a:srgbClr val="000000"/>
              </a:solidFill>
              <a:latin typeface="Times New Roman"/>
              <a:ea typeface="Times New Roman"/>
              <a:cs typeface="Times New Roman"/>
              <a:sym typeface="Times New Roman"/>
            </a:endParaRPr>
          </a:p>
          <a:p>
            <a:pPr marL="457200" marR="579474" lvl="0" indent="0" algn="just"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Calibri"/>
                <a:ea typeface="Calibri"/>
                <a:cs typeface="Calibri"/>
                <a:sym typeface="Calibri"/>
              </a:rPr>
              <a:t> </a:t>
            </a:r>
            <a:endParaRPr sz="1500" b="0" i="0" u="none" strike="noStrike" cap="none">
              <a:solidFill>
                <a:schemeClr val="lt1"/>
              </a:solidFill>
              <a:latin typeface="Calibri"/>
              <a:ea typeface="Calibri"/>
              <a:cs typeface="Calibri"/>
              <a:sym typeface="Calibri"/>
            </a:endParaRPr>
          </a:p>
          <a:p>
            <a:pPr marL="457200" marR="579474" lvl="0" indent="0" algn="just" rtl="0">
              <a:lnSpc>
                <a:spcPct val="100000"/>
              </a:lnSpc>
              <a:spcBef>
                <a:spcPts val="45"/>
              </a:spcBef>
              <a:spcAft>
                <a:spcPts val="0"/>
              </a:spcAft>
              <a:buClr>
                <a:srgbClr val="000000"/>
              </a:buClr>
              <a:buSzPts val="1500"/>
              <a:buFont typeface="Arial"/>
              <a:buNone/>
            </a:pPr>
            <a:r>
              <a:rPr lang="en-US" sz="1500" b="0" i="0" u="none" strike="noStrike" cap="none">
                <a:solidFill>
                  <a:schemeClr val="lt1"/>
                </a:solidFill>
                <a:latin typeface="Calibri"/>
                <a:ea typeface="Calibri"/>
                <a:cs typeface="Calibri"/>
                <a:sym typeface="Calibri"/>
              </a:rPr>
              <a:t> </a:t>
            </a:r>
            <a:r>
              <a:rPr lang="en-US" sz="1800" b="1" i="0" u="none" strike="noStrike" cap="none">
                <a:solidFill>
                  <a:schemeClr val="lt1"/>
                </a:solidFill>
                <a:latin typeface="Times New Roman"/>
                <a:ea typeface="Times New Roman"/>
                <a:cs typeface="Times New Roman"/>
                <a:sym typeface="Times New Roman"/>
              </a:rPr>
              <a:t>Data Description</a:t>
            </a:r>
            <a:endParaRPr sz="1800" i="0" u="none" strike="noStrike" cap="none">
              <a:solidFill>
                <a:srgbClr val="000000"/>
              </a:solidFill>
              <a:latin typeface="Times New Roman"/>
              <a:ea typeface="Times New Roman"/>
              <a:cs typeface="Times New Roman"/>
              <a:sym typeface="Times New Roman"/>
            </a:endParaRPr>
          </a:p>
          <a:p>
            <a:pPr marL="0" marR="579474" lvl="0" indent="0" algn="just"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Calibri"/>
                <a:ea typeface="Calibri"/>
                <a:cs typeface="Calibri"/>
                <a:sym typeface="Calibri"/>
              </a:rPr>
              <a:t> </a:t>
            </a:r>
            <a:endParaRPr sz="1500" b="0" i="0" u="none" strike="noStrike" cap="none">
              <a:solidFill>
                <a:schemeClr val="lt1"/>
              </a:solidFill>
              <a:latin typeface="Calibri"/>
              <a:ea typeface="Calibri"/>
              <a:cs typeface="Calibri"/>
              <a:sym typeface="Calibri"/>
            </a:endParaRPr>
          </a:p>
          <a:p>
            <a:pPr marL="914400" marR="579474" lvl="0" indent="0" algn="just" rtl="0">
              <a:lnSpc>
                <a:spcPct val="100000"/>
              </a:lnSpc>
              <a:spcBef>
                <a:spcPts val="0"/>
              </a:spcBef>
              <a:spcAft>
                <a:spcPts val="0"/>
              </a:spcAft>
              <a:buClr>
                <a:srgbClr val="000000"/>
              </a:buClr>
              <a:buSzPts val="1500"/>
              <a:buFont typeface="Arial"/>
              <a:buNone/>
            </a:pPr>
            <a:r>
              <a:rPr lang="en-US" sz="1800" i="0" u="none" strike="noStrike" cap="none">
                <a:solidFill>
                  <a:schemeClr val="lt1"/>
                </a:solidFill>
                <a:latin typeface="Times New Roman"/>
                <a:ea typeface="Times New Roman"/>
                <a:cs typeface="Times New Roman"/>
                <a:sym typeface="Times New Roman"/>
              </a:rPr>
              <a:t>The dataset used in this project is collected from Kaggle. The dataset is divided into two sets of data. One is the test (5681) data and the other is the train (8523) data. The train dataset has both input and output variables.</a:t>
            </a:r>
            <a:endParaRPr sz="1800" i="0" u="none" strike="noStrike" cap="none">
              <a:solidFill>
                <a:srgbClr val="000000"/>
              </a:solidFill>
              <a:latin typeface="Times New Roman"/>
              <a:ea typeface="Times New Roman"/>
              <a:cs typeface="Times New Roman"/>
              <a:sym typeface="Times New Roman"/>
            </a:endParaRPr>
          </a:p>
          <a:p>
            <a:pPr marL="0" marR="579474" lvl="0" indent="0" algn="just" rtl="0">
              <a:lnSpc>
                <a:spcPct val="100000"/>
              </a:lnSpc>
              <a:spcBef>
                <a:spcPts val="25"/>
              </a:spcBef>
              <a:spcAft>
                <a:spcPts val="0"/>
              </a:spcAft>
              <a:buClr>
                <a:srgbClr val="000000"/>
              </a:buClr>
              <a:buSzPts val="1500"/>
              <a:buFont typeface="Arial"/>
              <a:buNone/>
            </a:pPr>
            <a:endParaRPr sz="1500" i="0" u="none" strike="noStrike" cap="none">
              <a:solidFill>
                <a:schemeClr val="lt1"/>
              </a:solidFill>
              <a:latin typeface="Times New Roman"/>
              <a:ea typeface="Times New Roman"/>
              <a:cs typeface="Times New Roman"/>
              <a:sym typeface="Times New Roman"/>
            </a:endParaRPr>
          </a:p>
          <a:p>
            <a:pPr marL="0" marR="579474" lvl="0" indent="0" algn="just" rtl="0">
              <a:lnSpc>
                <a:spcPct val="100000"/>
              </a:lnSpc>
              <a:spcBef>
                <a:spcPts val="25"/>
              </a:spcBef>
              <a:spcAft>
                <a:spcPts val="0"/>
              </a:spcAft>
              <a:buClr>
                <a:srgbClr val="000000"/>
              </a:buClr>
              <a:buSzPts val="1800"/>
              <a:buFont typeface="Arial"/>
              <a:buNone/>
            </a:pPr>
            <a:endParaRPr sz="1800" b="1" i="0" u="none" strike="noStrike" cap="none">
              <a:solidFill>
                <a:schemeClr val="lt1"/>
              </a:solidFill>
              <a:latin typeface="Times New Roman"/>
              <a:ea typeface="Times New Roman"/>
              <a:cs typeface="Times New Roman"/>
              <a:sym typeface="Times New Roman"/>
            </a:endParaRPr>
          </a:p>
          <a:p>
            <a:pPr marL="457200" marR="579474" lvl="0" indent="0" algn="just" rtl="0">
              <a:lnSpc>
                <a:spcPct val="100000"/>
              </a:lnSpc>
              <a:spcBef>
                <a:spcPts val="25"/>
              </a:spcBef>
              <a:spcAft>
                <a:spcPts val="0"/>
              </a:spcAft>
              <a:buClr>
                <a:srgbClr val="000000"/>
              </a:buClr>
              <a:buSzPts val="1800"/>
              <a:buFont typeface="Arial"/>
              <a:buNone/>
            </a:pPr>
            <a:r>
              <a:rPr lang="en-US" sz="1800" b="1" i="0" u="none" strike="noStrike" cap="none">
                <a:solidFill>
                  <a:schemeClr val="lt1"/>
                </a:solidFill>
                <a:latin typeface="Times New Roman"/>
                <a:ea typeface="Times New Roman"/>
                <a:cs typeface="Times New Roman"/>
                <a:sym typeface="Times New Roman"/>
              </a:rPr>
              <a:t>Data Pre-processing</a:t>
            </a:r>
            <a:endParaRPr sz="1400" i="0" u="none" strike="noStrike" cap="none">
              <a:solidFill>
                <a:srgbClr val="000000"/>
              </a:solidFill>
              <a:latin typeface="Times New Roman"/>
              <a:ea typeface="Times New Roman"/>
              <a:cs typeface="Times New Roman"/>
              <a:sym typeface="Times New Roman"/>
            </a:endParaRPr>
          </a:p>
          <a:p>
            <a:pPr marL="914400" marR="579474" lvl="0" indent="0" algn="just" rtl="0">
              <a:lnSpc>
                <a:spcPct val="100000"/>
              </a:lnSpc>
              <a:spcBef>
                <a:spcPts val="1150"/>
              </a:spcBef>
              <a:spcAft>
                <a:spcPts val="0"/>
              </a:spcAft>
              <a:buClr>
                <a:srgbClr val="000000"/>
              </a:buClr>
              <a:buSzPts val="1500"/>
              <a:buFont typeface="Arial"/>
              <a:buNone/>
            </a:pPr>
            <a:r>
              <a:rPr lang="en-US" sz="1800" i="0" u="none" strike="noStrike" cap="none">
                <a:solidFill>
                  <a:schemeClr val="lt1"/>
                </a:solidFill>
                <a:latin typeface="Times New Roman"/>
                <a:ea typeface="Times New Roman"/>
                <a:cs typeface="Times New Roman"/>
                <a:sym typeface="Times New Roman"/>
              </a:rPr>
              <a:t>Data Pre-processing steps we could use are data cleaning, data integration, data reduction and data transformation.</a:t>
            </a:r>
            <a:endParaRPr sz="1800" i="0" u="none" strike="noStrike" cap="none">
              <a:solidFill>
                <a:srgbClr val="000000"/>
              </a:solidFill>
              <a:latin typeface="Times New Roman"/>
              <a:ea typeface="Times New Roman"/>
              <a:cs typeface="Times New Roman"/>
              <a:sym typeface="Times New Roman"/>
            </a:endParaRPr>
          </a:p>
          <a:p>
            <a:pPr marL="0" marR="579474" lvl="0" indent="0" algn="just" rtl="0">
              <a:lnSpc>
                <a:spcPct val="100000"/>
              </a:lnSpc>
              <a:spcBef>
                <a:spcPts val="20"/>
              </a:spcBef>
              <a:spcAft>
                <a:spcPts val="0"/>
              </a:spcAft>
              <a:buClr>
                <a:srgbClr val="000000"/>
              </a:buClr>
              <a:buSzPts val="15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chemeClr val="lt1"/>
              </a:solidFill>
              <a:latin typeface="Times New Roman"/>
              <a:ea typeface="Times New Roman"/>
              <a:cs typeface="Times New Roman"/>
              <a:sym typeface="Times New Roman"/>
            </a:endParaRPr>
          </a:p>
          <a:p>
            <a:pPr marL="0" marR="579474" lvl="0" indent="0" algn="just" rtl="0">
              <a:lnSpc>
                <a:spcPct val="100000"/>
              </a:lnSpc>
              <a:spcBef>
                <a:spcPts val="20"/>
              </a:spcBef>
              <a:spcAft>
                <a:spcPts val="0"/>
              </a:spcAft>
              <a:buClr>
                <a:srgbClr val="000000"/>
              </a:buClr>
              <a:buSzPts val="1500"/>
              <a:buFont typeface="Arial"/>
              <a:buNone/>
            </a:pPr>
            <a:endParaRPr sz="1500" b="1" i="0" u="none" strike="noStrike" cap="none">
              <a:solidFill>
                <a:schemeClr val="lt1"/>
              </a:solidFill>
              <a:latin typeface="Times New Roman"/>
              <a:ea typeface="Times New Roman"/>
              <a:cs typeface="Times New Roman"/>
              <a:sym typeface="Times New Roman"/>
            </a:endParaRPr>
          </a:p>
          <a:p>
            <a:pPr marL="457200" marR="579474" lvl="0" indent="0" algn="just" rtl="0">
              <a:lnSpc>
                <a:spcPct val="100000"/>
              </a:lnSpc>
              <a:spcBef>
                <a:spcPts val="20"/>
              </a:spcBef>
              <a:spcAft>
                <a:spcPts val="0"/>
              </a:spcAft>
              <a:buClr>
                <a:srgbClr val="000000"/>
              </a:buClr>
              <a:buSzPts val="1800"/>
              <a:buFont typeface="Arial"/>
              <a:buNone/>
            </a:pPr>
            <a:r>
              <a:rPr lang="en-US" sz="1800" b="1" i="0" u="none" strike="noStrike" cap="none">
                <a:solidFill>
                  <a:schemeClr val="lt1"/>
                </a:solidFill>
                <a:latin typeface="Times New Roman"/>
                <a:ea typeface="Times New Roman"/>
                <a:cs typeface="Times New Roman"/>
                <a:sym typeface="Times New Roman"/>
              </a:rPr>
              <a:t>Feature Selection</a:t>
            </a:r>
            <a:endParaRPr sz="1400" i="0" u="none" strike="noStrike" cap="none">
              <a:solidFill>
                <a:srgbClr val="000000"/>
              </a:solidFill>
              <a:latin typeface="Times New Roman"/>
              <a:ea typeface="Times New Roman"/>
              <a:cs typeface="Times New Roman"/>
              <a:sym typeface="Times New Roman"/>
            </a:endParaRPr>
          </a:p>
          <a:p>
            <a:pPr marL="0" marR="579474" lvl="0" indent="0" algn="just" rtl="0">
              <a:lnSpc>
                <a:spcPct val="100000"/>
              </a:lnSpc>
              <a:spcBef>
                <a:spcPts val="55"/>
              </a:spcBef>
              <a:spcAft>
                <a:spcPts val="0"/>
              </a:spcAft>
              <a:buClr>
                <a:srgbClr val="000000"/>
              </a:buClr>
              <a:buSzPts val="1500"/>
              <a:buFont typeface="Arial"/>
              <a:buNone/>
            </a:pPr>
            <a:r>
              <a:rPr lang="en-US" sz="1500" i="0" u="none" strike="noStrike" cap="none">
                <a:solidFill>
                  <a:schemeClr val="lt1"/>
                </a:solidFill>
                <a:latin typeface="Times New Roman"/>
                <a:ea typeface="Times New Roman"/>
                <a:cs typeface="Times New Roman"/>
                <a:sym typeface="Times New Roman"/>
              </a:rPr>
              <a:t> </a:t>
            </a:r>
            <a:endParaRPr sz="1500" i="0" u="none" strike="noStrike" cap="none">
              <a:solidFill>
                <a:schemeClr val="lt1"/>
              </a:solidFill>
              <a:latin typeface="Times New Roman"/>
              <a:ea typeface="Times New Roman"/>
              <a:cs typeface="Times New Roman"/>
              <a:sym typeface="Times New Roman"/>
            </a:endParaRPr>
          </a:p>
          <a:p>
            <a:pPr marL="914400" marR="579474" lvl="0" indent="0" algn="just" rtl="0">
              <a:lnSpc>
                <a:spcPct val="100000"/>
              </a:lnSpc>
              <a:spcBef>
                <a:spcPts val="0"/>
              </a:spcBef>
              <a:spcAft>
                <a:spcPts val="0"/>
              </a:spcAft>
              <a:buClr>
                <a:srgbClr val="000000"/>
              </a:buClr>
              <a:buSzPts val="1500"/>
              <a:buFont typeface="Arial"/>
              <a:buNone/>
            </a:pPr>
            <a:r>
              <a:rPr lang="en-US" sz="1800" i="0" u="none" strike="noStrike" cap="none">
                <a:solidFill>
                  <a:schemeClr val="lt1"/>
                </a:solidFill>
                <a:latin typeface="Times New Roman"/>
                <a:ea typeface="Times New Roman"/>
                <a:cs typeface="Times New Roman"/>
                <a:sym typeface="Times New Roman"/>
              </a:rPr>
              <a:t>Feature Selection helps us to find the best set of features that allows us to build the necessary model for the project. This helps in selecting a subset of features from an initially large volume of features. </a:t>
            </a:r>
            <a:endParaRPr sz="1800" i="0" u="none" strike="noStrike" cap="none">
              <a:solidFill>
                <a:schemeClr val="lt1"/>
              </a:solidFill>
              <a:latin typeface="Times New Roman"/>
              <a:ea typeface="Times New Roman"/>
              <a:cs typeface="Times New Roman"/>
              <a:sym typeface="Times New Roman"/>
            </a:endParaRPr>
          </a:p>
          <a:p>
            <a:pPr marL="914400" marR="579474" lvl="0" indent="0" algn="just" rtl="0">
              <a:lnSpc>
                <a:spcPct val="100000"/>
              </a:lnSpc>
              <a:spcBef>
                <a:spcPts val="0"/>
              </a:spcBef>
              <a:spcAft>
                <a:spcPts val="0"/>
              </a:spcAft>
              <a:buClr>
                <a:srgbClr val="000000"/>
              </a:buClr>
              <a:buSzPts val="1500"/>
              <a:buFont typeface="Arial"/>
              <a:buNone/>
            </a:pPr>
            <a:endParaRPr sz="1800">
              <a:solidFill>
                <a:schemeClr val="lt1"/>
              </a:solidFill>
              <a:latin typeface="Times New Roman"/>
              <a:ea typeface="Times New Roman"/>
              <a:cs typeface="Times New Roman"/>
              <a:sym typeface="Times New Roman"/>
            </a:endParaRPr>
          </a:p>
          <a:p>
            <a:pPr marL="457200" marR="579474" lvl="1" indent="0" algn="just" rtl="0">
              <a:spcBef>
                <a:spcPts val="0"/>
              </a:spcBef>
              <a:spcAft>
                <a:spcPts val="0"/>
              </a:spcAft>
              <a:buClr>
                <a:schemeClr val="dk1"/>
              </a:buClr>
              <a:buSzPts val="1800"/>
              <a:buFont typeface="Arial"/>
              <a:buNone/>
            </a:pPr>
            <a:r>
              <a:rPr lang="en-US" sz="1800" b="1">
                <a:solidFill>
                  <a:schemeClr val="lt1"/>
                </a:solidFill>
                <a:latin typeface="Times New Roman"/>
                <a:ea typeface="Times New Roman"/>
                <a:cs typeface="Times New Roman"/>
                <a:sym typeface="Times New Roman"/>
              </a:rPr>
              <a:t>Machine Learning Techniques</a:t>
            </a:r>
            <a:endParaRPr sz="1800">
              <a:solidFill>
                <a:schemeClr val="dk1"/>
              </a:solidFill>
              <a:latin typeface="Times New Roman"/>
              <a:ea typeface="Times New Roman"/>
              <a:cs typeface="Times New Roman"/>
              <a:sym typeface="Times New Roman"/>
            </a:endParaRPr>
          </a:p>
          <a:p>
            <a:pPr marL="0" marR="579474" lvl="0" indent="0" algn="just" rtl="0">
              <a:spcBef>
                <a:spcPts val="50"/>
              </a:spcBef>
              <a:spcAft>
                <a:spcPts val="0"/>
              </a:spcAft>
              <a:buClr>
                <a:schemeClr val="dk1"/>
              </a:buClr>
              <a:buSzPts val="1500"/>
              <a:buFont typeface="Arial"/>
              <a:buNone/>
            </a:pPr>
            <a:r>
              <a:rPr lang="en-US"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marL="914400" marR="579474" lvl="0" indent="0" algn="just" rtl="0">
              <a:spcBef>
                <a:spcPts val="0"/>
              </a:spcBef>
              <a:spcAft>
                <a:spcPts val="0"/>
              </a:spcAft>
              <a:buClr>
                <a:schemeClr val="dk1"/>
              </a:buClr>
              <a:buSzPts val="1500"/>
              <a:buFont typeface="Arial"/>
              <a:buNone/>
            </a:pPr>
            <a:r>
              <a:rPr lang="en-US" sz="1800">
                <a:solidFill>
                  <a:schemeClr val="lt1"/>
                </a:solidFill>
                <a:latin typeface="Times New Roman"/>
                <a:ea typeface="Times New Roman"/>
                <a:cs typeface="Times New Roman"/>
                <a:sym typeface="Times New Roman"/>
              </a:rPr>
              <a:t>Based on the problem statement and requirements we can use supervised or unsupervised technique which fits the project.</a:t>
            </a:r>
            <a:endParaRPr sz="1800">
              <a:solidFill>
                <a:schemeClr val="lt1"/>
              </a:solidFill>
              <a:latin typeface="Times New Roman"/>
              <a:ea typeface="Times New Roman"/>
              <a:cs typeface="Times New Roman"/>
              <a:sym typeface="Times New Roman"/>
            </a:endParaRPr>
          </a:p>
          <a:p>
            <a:pPr marL="165100" marR="443230" lvl="0" indent="0" algn="just" rtl="0">
              <a:lnSpc>
                <a:spcPct val="100000"/>
              </a:lnSpc>
              <a:spcBef>
                <a:spcPts val="0"/>
              </a:spcBef>
              <a:spcAft>
                <a:spcPts val="0"/>
              </a:spcAft>
              <a:buClr>
                <a:srgbClr val="000000"/>
              </a:buClr>
              <a:buSzPts val="1100"/>
              <a:buFont typeface="Arial"/>
              <a:buNone/>
            </a:pPr>
            <a:r>
              <a:rPr lang="en-US" sz="1100" i="0" u="none" strike="noStrike" cap="none">
                <a:solidFill>
                  <a:srgbClr val="000000"/>
                </a:solidFill>
                <a:latin typeface="Times New Roman"/>
                <a:ea typeface="Times New Roman"/>
                <a:cs typeface="Times New Roman"/>
                <a:sym typeface="Times New Roman"/>
              </a:rPr>
              <a:t> </a:t>
            </a:r>
            <a:endParaRPr sz="14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p:nvPr/>
        </p:nvSpPr>
        <p:spPr>
          <a:xfrm>
            <a:off x="0" y="0"/>
            <a:ext cx="12192000" cy="7439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20"/>
              </a:spcBef>
              <a:spcAft>
                <a:spcPts val="0"/>
              </a:spcAft>
              <a:buClr>
                <a:srgbClr val="000000"/>
              </a:buClr>
              <a:buSzPts val="1500"/>
              <a:buFont typeface="Arial"/>
              <a:buNone/>
            </a:pPr>
            <a:endParaRPr sz="1800" b="1" dirty="0">
              <a:solidFill>
                <a:schemeClr val="lt1"/>
              </a:solidFill>
              <a:latin typeface="Times New Roman"/>
              <a:ea typeface="Times New Roman"/>
              <a:cs typeface="Times New Roman"/>
              <a:sym typeface="Times New Roman"/>
            </a:endParaRPr>
          </a:p>
          <a:p>
            <a:pPr marL="457200" marR="579474" lvl="0" indent="0" algn="just" rtl="0">
              <a:lnSpc>
                <a:spcPct val="100000"/>
              </a:lnSpc>
              <a:spcBef>
                <a:spcPts val="20"/>
              </a:spcBef>
              <a:spcAft>
                <a:spcPts val="0"/>
              </a:spcAft>
              <a:buClr>
                <a:srgbClr val="000000"/>
              </a:buClr>
              <a:buSzPts val="1500"/>
              <a:buFont typeface="Arial"/>
              <a:buNone/>
            </a:pPr>
            <a:r>
              <a:rPr lang="en-US" sz="1800" b="1" i="0" u="none" strike="noStrike" cap="none" dirty="0">
                <a:solidFill>
                  <a:schemeClr val="lt1"/>
                </a:solidFill>
                <a:latin typeface="Times New Roman"/>
                <a:ea typeface="Times New Roman"/>
                <a:cs typeface="Times New Roman"/>
                <a:sym typeface="Times New Roman"/>
              </a:rPr>
              <a:t>Model Building</a:t>
            </a:r>
            <a:endParaRPr sz="1400" i="0" u="none" strike="noStrike" cap="none" dirty="0">
              <a:solidFill>
                <a:srgbClr val="000000"/>
              </a:solidFill>
              <a:latin typeface="Times New Roman"/>
              <a:ea typeface="Times New Roman"/>
              <a:cs typeface="Times New Roman"/>
              <a:sym typeface="Times New Roman"/>
            </a:endParaRPr>
          </a:p>
          <a:p>
            <a:pPr marL="0" marR="579474" lvl="0" indent="0" algn="just" rtl="0">
              <a:lnSpc>
                <a:spcPct val="100000"/>
              </a:lnSpc>
              <a:spcBef>
                <a:spcPts val="10"/>
              </a:spcBef>
              <a:spcAft>
                <a:spcPts val="0"/>
              </a:spcAft>
              <a:buClr>
                <a:srgbClr val="000000"/>
              </a:buClr>
              <a:buSzPts val="1500"/>
              <a:buFont typeface="Arial"/>
              <a:buNone/>
            </a:pPr>
            <a:r>
              <a:rPr lang="en-US" sz="1500" i="0" u="none" strike="noStrike" cap="none" dirty="0">
                <a:solidFill>
                  <a:schemeClr val="lt1"/>
                </a:solidFill>
                <a:latin typeface="Times New Roman"/>
                <a:ea typeface="Times New Roman"/>
                <a:cs typeface="Times New Roman"/>
                <a:sym typeface="Times New Roman"/>
              </a:rPr>
              <a:t> </a:t>
            </a:r>
            <a:endParaRPr sz="1500" i="0" u="none" strike="noStrike" cap="none" dirty="0">
              <a:solidFill>
                <a:schemeClr val="lt1"/>
              </a:solidFill>
              <a:latin typeface="Times New Roman"/>
              <a:ea typeface="Times New Roman"/>
              <a:cs typeface="Times New Roman"/>
              <a:sym typeface="Times New Roman"/>
            </a:endParaRPr>
          </a:p>
          <a:p>
            <a:pPr marL="914400" marR="579474" lvl="0" indent="0" algn="just" rtl="0">
              <a:lnSpc>
                <a:spcPct val="100000"/>
              </a:lnSpc>
              <a:spcBef>
                <a:spcPts val="0"/>
              </a:spcBef>
              <a:spcAft>
                <a:spcPts val="0"/>
              </a:spcAft>
              <a:buClr>
                <a:srgbClr val="000000"/>
              </a:buClr>
              <a:buSzPts val="1500"/>
              <a:buFont typeface="Arial"/>
              <a:buNone/>
            </a:pPr>
            <a:r>
              <a:rPr lang="en-US" sz="1800" i="0" u="none" strike="noStrike" cap="none" dirty="0">
                <a:solidFill>
                  <a:schemeClr val="lt1"/>
                </a:solidFill>
                <a:latin typeface="Times New Roman"/>
                <a:ea typeface="Times New Roman"/>
                <a:cs typeface="Times New Roman"/>
                <a:sym typeface="Times New Roman"/>
              </a:rPr>
              <a:t>Depending on the data type of the target variable we are either going to be building a classification or regression model. The main aspect of machine learning model building is to obtain actionable insights and in order to achieve that it is important to be able to select a subset of important features from the vast number.</a:t>
            </a:r>
            <a:endParaRPr sz="1800" i="0" u="none" strike="noStrike" cap="none" dirty="0">
              <a:solidFill>
                <a:srgbClr val="000000"/>
              </a:solidFill>
              <a:latin typeface="Times New Roman"/>
              <a:ea typeface="Times New Roman"/>
              <a:cs typeface="Times New Roman"/>
              <a:sym typeface="Times New Roman"/>
            </a:endParaRPr>
          </a:p>
          <a:p>
            <a:pPr marL="165100" marR="579474" lvl="0" indent="0" algn="just" rtl="0">
              <a:lnSpc>
                <a:spcPct val="100000"/>
              </a:lnSpc>
              <a:spcBef>
                <a:spcPts val="0"/>
              </a:spcBef>
              <a:spcAft>
                <a:spcPts val="0"/>
              </a:spcAft>
              <a:buClr>
                <a:srgbClr val="000000"/>
              </a:buClr>
              <a:buSzPts val="1500"/>
              <a:buFont typeface="Arial"/>
              <a:buNone/>
            </a:pPr>
            <a:endParaRPr sz="1500" b="1" i="0" u="none" strike="noStrike" cap="none" dirty="0">
              <a:solidFill>
                <a:schemeClr val="lt1"/>
              </a:solidFill>
              <a:latin typeface="Times New Roman"/>
              <a:ea typeface="Times New Roman"/>
              <a:cs typeface="Times New Roman"/>
              <a:sym typeface="Times New Roman"/>
            </a:endParaRPr>
          </a:p>
          <a:p>
            <a:pPr marL="165100" marR="579474" lvl="0" indent="0" algn="just" rtl="0">
              <a:lnSpc>
                <a:spcPct val="100000"/>
              </a:lnSpc>
              <a:spcBef>
                <a:spcPts val="0"/>
              </a:spcBef>
              <a:spcAft>
                <a:spcPts val="0"/>
              </a:spcAft>
              <a:buClr>
                <a:srgbClr val="000000"/>
              </a:buClr>
              <a:buSzPts val="1800"/>
              <a:buFont typeface="Arial"/>
              <a:buNone/>
            </a:pPr>
            <a:endParaRPr sz="1800" b="1" i="0" u="none" strike="noStrike" cap="none" dirty="0">
              <a:solidFill>
                <a:schemeClr val="lt1"/>
              </a:solidFill>
              <a:latin typeface="Times New Roman"/>
              <a:ea typeface="Times New Roman"/>
              <a:cs typeface="Times New Roman"/>
              <a:sym typeface="Times New Roman"/>
            </a:endParaRPr>
          </a:p>
          <a:p>
            <a:pPr marL="457200" marR="579474"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Times New Roman"/>
                <a:ea typeface="Times New Roman"/>
                <a:cs typeface="Times New Roman"/>
                <a:sym typeface="Times New Roman"/>
              </a:rPr>
              <a:t>Evaluation</a:t>
            </a:r>
            <a:endParaRPr sz="1400" i="0" u="none" strike="noStrike" cap="none" dirty="0">
              <a:solidFill>
                <a:srgbClr val="000000"/>
              </a:solidFill>
              <a:latin typeface="Times New Roman"/>
              <a:ea typeface="Times New Roman"/>
              <a:cs typeface="Times New Roman"/>
              <a:sym typeface="Times New Roman"/>
            </a:endParaRPr>
          </a:p>
          <a:p>
            <a:pPr marL="668020" marR="579474" lvl="0" indent="0" algn="just" rtl="0">
              <a:lnSpc>
                <a:spcPct val="100000"/>
              </a:lnSpc>
              <a:spcBef>
                <a:spcPts val="55"/>
              </a:spcBef>
              <a:spcAft>
                <a:spcPts val="0"/>
              </a:spcAft>
              <a:buClr>
                <a:srgbClr val="000000"/>
              </a:buClr>
              <a:buSzPts val="1500"/>
              <a:buFont typeface="Arial"/>
              <a:buNone/>
            </a:pPr>
            <a:r>
              <a:rPr lang="en-US" sz="1500" b="1" i="0" u="none" strike="noStrike" cap="none" dirty="0">
                <a:solidFill>
                  <a:schemeClr val="lt1"/>
                </a:solidFill>
                <a:latin typeface="Times New Roman"/>
                <a:ea typeface="Times New Roman"/>
                <a:cs typeface="Times New Roman"/>
                <a:sym typeface="Times New Roman"/>
              </a:rPr>
              <a:t> </a:t>
            </a:r>
            <a:endParaRPr sz="1400" i="0" u="none" strike="noStrike" cap="none" dirty="0">
              <a:solidFill>
                <a:srgbClr val="000000"/>
              </a:solidFill>
              <a:latin typeface="Times New Roman"/>
              <a:ea typeface="Times New Roman"/>
              <a:cs typeface="Times New Roman"/>
              <a:sym typeface="Times New Roman"/>
            </a:endParaRPr>
          </a:p>
          <a:p>
            <a:pPr marL="914400" marR="579474" lvl="0" indent="0" algn="just" rtl="0">
              <a:lnSpc>
                <a:spcPct val="100000"/>
              </a:lnSpc>
              <a:spcBef>
                <a:spcPts val="0"/>
              </a:spcBef>
              <a:spcAft>
                <a:spcPts val="0"/>
              </a:spcAft>
              <a:buClr>
                <a:srgbClr val="000000"/>
              </a:buClr>
              <a:buSzPts val="1500"/>
              <a:buFont typeface="Arial"/>
              <a:buNone/>
            </a:pPr>
            <a:r>
              <a:rPr lang="en-US" sz="1800" i="0" u="none" strike="noStrike" cap="none" dirty="0">
                <a:solidFill>
                  <a:schemeClr val="lt1"/>
                </a:solidFill>
                <a:latin typeface="Times New Roman"/>
                <a:ea typeface="Times New Roman"/>
                <a:cs typeface="Times New Roman"/>
                <a:sym typeface="Times New Roman"/>
              </a:rPr>
              <a:t>The Evaluation of accuracy can be done using the test data. Mean Absolute error can be found using test data   and prediction data.</a:t>
            </a:r>
            <a:endParaRPr sz="1800" i="0" u="none" strike="noStrike" cap="none" dirty="0">
              <a:solidFill>
                <a:srgbClr val="000000"/>
              </a:solidFill>
              <a:latin typeface="Times New Roman"/>
              <a:ea typeface="Times New Roman"/>
              <a:cs typeface="Times New Roman"/>
              <a:sym typeface="Times New Roman"/>
            </a:endParaRPr>
          </a:p>
          <a:p>
            <a:pPr marL="0" marR="579474" lvl="0" indent="0" algn="just" rtl="0">
              <a:lnSpc>
                <a:spcPct val="100000"/>
              </a:lnSpc>
              <a:spcBef>
                <a:spcPts val="0"/>
              </a:spcBef>
              <a:spcAft>
                <a:spcPts val="0"/>
              </a:spcAft>
              <a:buClr>
                <a:srgbClr val="000000"/>
              </a:buClr>
              <a:buSzPts val="1500"/>
              <a:buFont typeface="Arial"/>
              <a:buNone/>
            </a:pPr>
            <a:r>
              <a:rPr lang="en-US" sz="1800" i="0" u="none" strike="noStrike" cap="none" dirty="0">
                <a:solidFill>
                  <a:schemeClr val="lt1"/>
                </a:solidFill>
                <a:latin typeface="Times New Roman"/>
                <a:ea typeface="Times New Roman"/>
                <a:cs typeface="Times New Roman"/>
                <a:sym typeface="Times New Roman"/>
              </a:rPr>
              <a:t> </a:t>
            </a:r>
            <a:endParaRPr sz="1800" i="0" u="none" strike="noStrike" cap="none" dirty="0">
              <a:solidFill>
                <a:srgbClr val="000000"/>
              </a:solidFill>
              <a:latin typeface="Times New Roman"/>
              <a:ea typeface="Times New Roman"/>
              <a:cs typeface="Times New Roman"/>
              <a:sym typeface="Times New Roman"/>
            </a:endParaRPr>
          </a:p>
          <a:p>
            <a:pPr marL="0" marR="579474" lvl="0" indent="0" algn="just" rtl="0">
              <a:lnSpc>
                <a:spcPct val="100000"/>
              </a:lnSpc>
              <a:spcBef>
                <a:spcPts val="0"/>
              </a:spcBef>
              <a:spcAft>
                <a:spcPts val="0"/>
              </a:spcAft>
              <a:buClr>
                <a:srgbClr val="000000"/>
              </a:buClr>
              <a:buSzPts val="1500"/>
              <a:buFont typeface="Arial"/>
              <a:buNone/>
            </a:pPr>
            <a:r>
              <a:rPr lang="en-US" sz="1500" i="0" u="none" strike="noStrike" cap="none" dirty="0">
                <a:solidFill>
                  <a:schemeClr val="lt1"/>
                </a:solidFill>
                <a:latin typeface="Times New Roman"/>
                <a:ea typeface="Times New Roman"/>
                <a:cs typeface="Times New Roman"/>
                <a:sym typeface="Times New Roman"/>
              </a:rPr>
              <a:t> </a:t>
            </a:r>
            <a:endParaRPr sz="1500" i="0" u="none" strike="noStrike" cap="none" dirty="0">
              <a:solidFill>
                <a:schemeClr val="lt1"/>
              </a:solidFill>
              <a:latin typeface="Times New Roman"/>
              <a:ea typeface="Times New Roman"/>
              <a:cs typeface="Times New Roman"/>
              <a:sym typeface="Times New Roman"/>
            </a:endParaRPr>
          </a:p>
          <a:p>
            <a:pPr marL="457200" marR="579474"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Times New Roman"/>
                <a:ea typeface="Times New Roman"/>
                <a:cs typeface="Times New Roman"/>
                <a:sym typeface="Times New Roman"/>
              </a:rPr>
              <a:t>Cloud as local PC Setup</a:t>
            </a:r>
            <a:endParaRPr sz="1400" i="0" u="none" strike="noStrike" cap="none" dirty="0">
              <a:solidFill>
                <a:srgbClr val="000000"/>
              </a:solidFill>
              <a:latin typeface="Times New Roman"/>
              <a:ea typeface="Times New Roman"/>
              <a:cs typeface="Times New Roman"/>
              <a:sym typeface="Times New Roman"/>
            </a:endParaRPr>
          </a:p>
          <a:p>
            <a:pPr marL="668020" marR="579474" lvl="0" indent="0" algn="just" rtl="0">
              <a:lnSpc>
                <a:spcPct val="100000"/>
              </a:lnSpc>
              <a:spcBef>
                <a:spcPts val="55"/>
              </a:spcBef>
              <a:spcAft>
                <a:spcPts val="0"/>
              </a:spcAft>
              <a:buClr>
                <a:srgbClr val="000000"/>
              </a:buClr>
              <a:buSzPts val="1500"/>
              <a:buFont typeface="Arial"/>
              <a:buNone/>
            </a:pPr>
            <a:r>
              <a:rPr lang="en-US" sz="1500" b="1" i="0" u="none" strike="noStrike" cap="none" dirty="0">
                <a:solidFill>
                  <a:schemeClr val="lt1"/>
                </a:solidFill>
                <a:latin typeface="Times New Roman"/>
                <a:ea typeface="Times New Roman"/>
                <a:cs typeface="Times New Roman"/>
                <a:sym typeface="Times New Roman"/>
              </a:rPr>
              <a:t> </a:t>
            </a:r>
            <a:endParaRPr sz="1400" i="0" u="none" strike="noStrike" cap="none" dirty="0">
              <a:solidFill>
                <a:srgbClr val="000000"/>
              </a:solidFill>
              <a:latin typeface="Times New Roman"/>
              <a:ea typeface="Times New Roman"/>
              <a:cs typeface="Times New Roman"/>
              <a:sym typeface="Times New Roman"/>
            </a:endParaRPr>
          </a:p>
          <a:p>
            <a:pPr marL="914400" marR="579474" lvl="0" algn="just">
              <a:buSzPts val="1500"/>
            </a:pPr>
            <a:r>
              <a:rPr lang="en-US" sz="1500" i="0" u="none" strike="noStrike" cap="none" dirty="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Using local PC as the cloud deployment platform, the platform is setup for deploying the virtual app. </a:t>
            </a:r>
          </a:p>
          <a:p>
            <a:pPr marL="914400" marR="579474" lvl="0" algn="just">
              <a:buSzPts val="1500"/>
            </a:pPr>
            <a:endParaRPr lang="en-US" sz="1800" b="1" i="0" u="none" strike="noStrike" cap="none" dirty="0">
              <a:solidFill>
                <a:schemeClr val="lt1"/>
              </a:solidFill>
              <a:latin typeface="Times New Roman"/>
              <a:ea typeface="Times New Roman"/>
              <a:cs typeface="Times New Roman"/>
              <a:sym typeface="Times New Roman"/>
            </a:endParaRPr>
          </a:p>
          <a:p>
            <a:pPr marL="914400" marR="579474" lvl="0" algn="just">
              <a:buSzPts val="1500"/>
            </a:pPr>
            <a:endParaRPr sz="1800" b="1" i="0" u="none" strike="noStrike" cap="none" dirty="0">
              <a:solidFill>
                <a:schemeClr val="lt1"/>
              </a:solidFill>
              <a:latin typeface="Times New Roman"/>
              <a:ea typeface="Times New Roman"/>
              <a:cs typeface="Times New Roman"/>
              <a:sym typeface="Times New Roman"/>
            </a:endParaRPr>
          </a:p>
          <a:p>
            <a:pPr marL="457200" marR="579474" lvl="0" indent="0" algn="just" rtl="0">
              <a:lnSpc>
                <a:spcPct val="100000"/>
              </a:lnSpc>
              <a:spcBef>
                <a:spcPts val="55"/>
              </a:spcBef>
              <a:spcAft>
                <a:spcPts val="0"/>
              </a:spcAft>
              <a:buClr>
                <a:srgbClr val="000000"/>
              </a:buClr>
              <a:buSzPts val="1800"/>
              <a:buFont typeface="Arial"/>
              <a:buNone/>
            </a:pPr>
            <a:r>
              <a:rPr lang="en-US" sz="1800" b="1" i="0" u="none" strike="noStrike" cap="none" dirty="0">
                <a:solidFill>
                  <a:schemeClr val="lt1"/>
                </a:solidFill>
                <a:latin typeface="Times New Roman"/>
                <a:ea typeface="Times New Roman"/>
                <a:cs typeface="Times New Roman"/>
                <a:sym typeface="Times New Roman"/>
              </a:rPr>
              <a:t>Pushing to Cloud</a:t>
            </a:r>
            <a:endParaRPr sz="1400" i="0" u="none" strike="noStrike" cap="none" dirty="0">
              <a:solidFill>
                <a:srgbClr val="000000"/>
              </a:solidFill>
              <a:latin typeface="Times New Roman"/>
              <a:ea typeface="Times New Roman"/>
              <a:cs typeface="Times New Roman"/>
              <a:sym typeface="Times New Roman"/>
            </a:endParaRPr>
          </a:p>
          <a:p>
            <a:pPr marL="0" marR="579474" lvl="0" indent="0" algn="just" rtl="0">
              <a:lnSpc>
                <a:spcPct val="100000"/>
              </a:lnSpc>
              <a:spcBef>
                <a:spcPts val="40"/>
              </a:spcBef>
              <a:spcAft>
                <a:spcPts val="0"/>
              </a:spcAft>
              <a:buClr>
                <a:srgbClr val="000000"/>
              </a:buClr>
              <a:buSzPts val="1800"/>
              <a:buFont typeface="Arial"/>
              <a:buNone/>
            </a:pPr>
            <a:r>
              <a:rPr lang="en-US" sz="1800" i="0" u="none" strike="noStrike" cap="none" dirty="0">
                <a:solidFill>
                  <a:schemeClr val="lt1"/>
                </a:solidFill>
                <a:latin typeface="Times New Roman"/>
                <a:ea typeface="Times New Roman"/>
                <a:cs typeface="Times New Roman"/>
                <a:sym typeface="Times New Roman"/>
              </a:rPr>
              <a:t> </a:t>
            </a:r>
            <a:endParaRPr sz="1800" i="0" u="none" strike="noStrike" cap="none" dirty="0">
              <a:solidFill>
                <a:schemeClr val="lt1"/>
              </a:solidFill>
              <a:latin typeface="Times New Roman"/>
              <a:ea typeface="Times New Roman"/>
              <a:cs typeface="Times New Roman"/>
              <a:sym typeface="Times New Roman"/>
            </a:endParaRPr>
          </a:p>
          <a:p>
            <a:pPr marL="914400" marR="579474" lvl="0" algn="just">
              <a:lnSpc>
                <a:spcPct val="107000"/>
              </a:lnSpc>
              <a:buSzPts val="1500"/>
            </a:pPr>
            <a:r>
              <a:rPr lang="en-US" sz="1800" dirty="0">
                <a:solidFill>
                  <a:schemeClr val="lt1"/>
                </a:solidFill>
                <a:latin typeface="Times New Roman"/>
                <a:ea typeface="Times New Roman"/>
                <a:cs typeface="Times New Roman"/>
                <a:sym typeface="Times New Roman"/>
              </a:rPr>
              <a:t>Once the local PC is setup, the virtual app created will be pushed to the cloud or run on the local PC and will finally be deployed into the cloud or local PC.</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200"/>
              <a:buFont typeface="Arial"/>
              <a:buNone/>
            </a:pPr>
            <a:endParaRPr sz="1800" b="1">
              <a:solidFill>
                <a:schemeClr val="lt1"/>
              </a:solidFill>
              <a:latin typeface="Times New Roman"/>
              <a:ea typeface="Times New Roman"/>
              <a:cs typeface="Times New Roman"/>
              <a:sym typeface="Times New Roman"/>
            </a:endParaRPr>
          </a:p>
          <a:p>
            <a:pPr marL="457200" marR="579474" lvl="0" indent="0" algn="l" rtl="0">
              <a:lnSpc>
                <a:spcPct val="100000"/>
              </a:lnSpc>
              <a:spcBef>
                <a:spcPts val="0"/>
              </a:spcBef>
              <a:spcAft>
                <a:spcPts val="0"/>
              </a:spcAft>
              <a:buClr>
                <a:srgbClr val="000000"/>
              </a:buClr>
              <a:buSzPts val="2200"/>
              <a:buFont typeface="Arial"/>
              <a:buNone/>
            </a:pPr>
            <a:r>
              <a:rPr lang="en-US" sz="1800" b="1" i="0" u="none" strike="noStrike" cap="none">
                <a:solidFill>
                  <a:schemeClr val="lt1"/>
                </a:solidFill>
                <a:latin typeface="Times New Roman"/>
                <a:ea typeface="Times New Roman"/>
                <a:cs typeface="Times New Roman"/>
                <a:sym typeface="Times New Roman"/>
              </a:rPr>
              <a:t>Application Start</a:t>
            </a:r>
            <a:endParaRPr sz="1800" b="1"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a:p>
            <a:pPr marL="91440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Once the virtual app is deployed in to the cloud we can open the web application using any web browser.</a:t>
            </a:r>
            <a:endParaRPr sz="1800"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a:p>
            <a:pPr marL="457200" marR="579474" lvl="0" indent="0" algn="l" rtl="0">
              <a:lnSpc>
                <a:spcPct val="100000"/>
              </a:lnSpc>
              <a:spcBef>
                <a:spcPts val="0"/>
              </a:spcBef>
              <a:spcAft>
                <a:spcPts val="0"/>
              </a:spcAft>
              <a:buClr>
                <a:srgbClr val="000000"/>
              </a:buClr>
              <a:buSzPts val="2200"/>
              <a:buFont typeface="Arial"/>
              <a:buNone/>
            </a:pPr>
            <a:r>
              <a:rPr lang="en-US" sz="1800" b="1" i="0" u="none" strike="noStrike" cap="none">
                <a:solidFill>
                  <a:schemeClr val="lt1"/>
                </a:solidFill>
                <a:latin typeface="Times New Roman"/>
                <a:ea typeface="Times New Roman"/>
                <a:cs typeface="Times New Roman"/>
                <a:sym typeface="Times New Roman"/>
              </a:rPr>
              <a:t>Data from user</a:t>
            </a:r>
            <a:endParaRPr sz="1800" b="1"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a:p>
            <a:pPr marL="91440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Using a web browser we open the web application and provide the necessary information as the input for prediction.</a:t>
            </a:r>
            <a:endParaRPr sz="1800"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chemeClr val="lt1"/>
              </a:solidFill>
              <a:latin typeface="Times New Roman"/>
              <a:ea typeface="Times New Roman"/>
              <a:cs typeface="Times New Roman"/>
              <a:sym typeface="Times New Roman"/>
            </a:endParaRPr>
          </a:p>
          <a:p>
            <a:pPr marL="457200" marR="579474" lvl="0" indent="0" algn="l" rtl="0">
              <a:lnSpc>
                <a:spcPct val="100000"/>
              </a:lnSpc>
              <a:spcBef>
                <a:spcPts val="0"/>
              </a:spcBef>
              <a:spcAft>
                <a:spcPts val="0"/>
              </a:spcAft>
              <a:buClr>
                <a:srgbClr val="000000"/>
              </a:buClr>
              <a:buSzPts val="2200"/>
              <a:buFont typeface="Arial"/>
              <a:buNone/>
            </a:pPr>
            <a:r>
              <a:rPr lang="en-US" sz="1800" b="1" i="0" u="none" strike="noStrike" cap="none">
                <a:solidFill>
                  <a:schemeClr val="lt1"/>
                </a:solidFill>
                <a:latin typeface="Times New Roman"/>
                <a:ea typeface="Times New Roman"/>
                <a:cs typeface="Times New Roman"/>
                <a:sym typeface="Times New Roman"/>
              </a:rPr>
              <a:t>Data Validation</a:t>
            </a:r>
            <a:endParaRPr sz="1800" b="1"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22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a:p>
            <a:pPr marL="91440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Once the input is provided and we click on the submit button, the system will provide the output based on its requirements.</a:t>
            </a:r>
            <a:endParaRPr sz="1800"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chemeClr val="lt1"/>
              </a:solidFill>
              <a:latin typeface="Times New Roman"/>
              <a:ea typeface="Times New Roman"/>
              <a:cs typeface="Times New Roman"/>
              <a:sym typeface="Times New Roman"/>
            </a:endParaRPr>
          </a:p>
          <a:p>
            <a:pPr marL="457200" marR="579474" lvl="0" indent="0" algn="l" rtl="0">
              <a:lnSpc>
                <a:spcPct val="100000"/>
              </a:lnSpc>
              <a:spcBef>
                <a:spcPts val="0"/>
              </a:spcBef>
              <a:spcAft>
                <a:spcPts val="0"/>
              </a:spcAft>
              <a:buClr>
                <a:srgbClr val="000000"/>
              </a:buClr>
              <a:buSzPts val="2200"/>
              <a:buFont typeface="Arial"/>
              <a:buNone/>
            </a:pPr>
            <a:r>
              <a:rPr lang="en-US" sz="1800" b="1" i="0" u="none" strike="noStrike" cap="none">
                <a:solidFill>
                  <a:schemeClr val="lt1"/>
                </a:solidFill>
                <a:latin typeface="Times New Roman"/>
                <a:ea typeface="Times New Roman"/>
                <a:cs typeface="Times New Roman"/>
                <a:sym typeface="Times New Roman"/>
              </a:rPr>
              <a:t>Result Prediction</a:t>
            </a:r>
            <a:endParaRPr sz="1800" b="1" i="0" u="none" strike="noStrike" cap="none">
              <a:solidFill>
                <a:srgbClr val="000000"/>
              </a:solidFill>
              <a:latin typeface="Times New Roman"/>
              <a:ea typeface="Times New Roman"/>
              <a:cs typeface="Times New Roman"/>
              <a:sym typeface="Times New Roman"/>
            </a:endParaRPr>
          </a:p>
          <a:p>
            <a:pPr marL="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a:p>
            <a:pPr marL="914400" marR="579474" lvl="0" indent="0" algn="l" rtl="0">
              <a:lnSpc>
                <a:spcPct val="100000"/>
              </a:lnSpc>
              <a:spcBef>
                <a:spcPts val="0"/>
              </a:spcBef>
              <a:spcAft>
                <a:spcPts val="0"/>
              </a:spcAft>
              <a:buClr>
                <a:srgbClr val="000000"/>
              </a:buClr>
              <a:buSzPts val="1800"/>
              <a:buFont typeface="Arial"/>
              <a:buNone/>
            </a:pPr>
            <a:r>
              <a:rPr lang="en-US" sz="1800" i="0" u="none" strike="noStrike" cap="none">
                <a:solidFill>
                  <a:schemeClr val="lt1"/>
                </a:solidFill>
                <a:latin typeface="Times New Roman"/>
                <a:ea typeface="Times New Roman"/>
                <a:cs typeface="Times New Roman"/>
                <a:sym typeface="Times New Roman"/>
              </a:rPr>
              <a:t>Once the data validation is completed the prediction will be done for the type of product in Stores and Big Marts provided in the input.</a:t>
            </a:r>
            <a:endParaRPr sz="18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p:nvPr/>
        </p:nvSpPr>
        <p:spPr>
          <a:xfrm>
            <a:off x="75" y="0"/>
            <a:ext cx="12192000" cy="68580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200"/>
              <a:buFont typeface="Arial"/>
              <a:buNone/>
            </a:pPr>
            <a:endParaRPr sz="1800" b="1">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600"/>
              <a:buFont typeface="Arial"/>
              <a:buNone/>
            </a:pPr>
            <a:r>
              <a:rPr lang="en-US" sz="2200" b="1">
                <a:solidFill>
                  <a:schemeClr val="lt1"/>
                </a:solidFill>
                <a:latin typeface="Times New Roman"/>
                <a:ea typeface="Times New Roman"/>
                <a:cs typeface="Times New Roman"/>
                <a:sym typeface="Times New Roman"/>
              </a:rPr>
              <a:t>Q &amp; A</a:t>
            </a:r>
            <a:endParaRPr sz="22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180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Clr>
                <a:schemeClr val="dk1"/>
              </a:buClr>
              <a:buSzPts val="1600"/>
              <a:buFont typeface="Arial"/>
              <a:buNone/>
            </a:pPr>
            <a:r>
              <a:rPr lang="en-US" sz="1800">
                <a:solidFill>
                  <a:schemeClr val="lt1"/>
                </a:solidFill>
                <a:latin typeface="Times New Roman"/>
                <a:ea typeface="Times New Roman"/>
                <a:cs typeface="Times New Roman"/>
                <a:sym typeface="Times New Roman"/>
              </a:rPr>
              <a:t>Q1) What’s the source of data?</a:t>
            </a:r>
            <a:endParaRPr sz="1800">
              <a:solidFill>
                <a:srgbClr val="0F486F"/>
              </a:solidFill>
              <a:latin typeface="Century Gothic"/>
              <a:ea typeface="Century Gothic"/>
              <a:cs typeface="Century Gothic"/>
              <a:sym typeface="Century Gothic"/>
            </a:endParaRPr>
          </a:p>
          <a:p>
            <a:pPr marL="914400" marR="579474" lvl="1"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The data  for training is provided by the client in the form a link which takes us to the site containing the datasets. </a:t>
            </a:r>
            <a:endParaRPr sz="180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endParaRPr sz="180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2) What was the type of data?</a:t>
            </a:r>
            <a:endParaRPr sz="1800">
              <a:solidFill>
                <a:srgbClr val="0F486F"/>
              </a:solidFill>
              <a:latin typeface="Century Gothic"/>
              <a:ea typeface="Century Gothic"/>
              <a:cs typeface="Century Gothic"/>
              <a:sym typeface="Century Gothic"/>
            </a:endParaRPr>
          </a:p>
          <a:p>
            <a:pPr marL="457200" marR="579474" lvl="1"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The data was the combination of numerical and Categorical values.</a:t>
            </a:r>
            <a:endParaRPr sz="180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endParaRPr sz="180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3) What’s the complete flow you followed in this Project?</a:t>
            </a:r>
            <a:endParaRPr sz="1800">
              <a:solidFill>
                <a:srgbClr val="0F486F"/>
              </a:solidFill>
              <a:latin typeface="Century Gothic"/>
              <a:ea typeface="Century Gothic"/>
              <a:cs typeface="Century Gothic"/>
              <a:sym typeface="Century Gothic"/>
            </a:endParaRPr>
          </a:p>
          <a:p>
            <a:pPr marL="457200" marR="579474" lvl="1"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Refer from slide 6 for better Understanding </a:t>
            </a:r>
            <a:endParaRPr sz="1800">
              <a:solidFill>
                <a:schemeClr val="lt1"/>
              </a:solidFill>
              <a:latin typeface="Times New Roman"/>
              <a:ea typeface="Times New Roman"/>
              <a:cs typeface="Times New Roman"/>
              <a:sym typeface="Times New Roman"/>
            </a:endParaRPr>
          </a:p>
          <a:p>
            <a:pPr marL="457200" marR="579474" lvl="1" indent="0" algn="l" rtl="0">
              <a:spcBef>
                <a:spcPts val="960"/>
              </a:spcBef>
              <a:spcAft>
                <a:spcPts val="0"/>
              </a:spcAft>
              <a:buClr>
                <a:schemeClr val="dk1"/>
              </a:buClr>
              <a:buSzPts val="1440"/>
              <a:buFont typeface="Arial"/>
              <a:buNone/>
            </a:pPr>
            <a:endParaRPr sz="1800">
              <a:solidFill>
                <a:schemeClr val="lt1"/>
              </a:solidFill>
              <a:latin typeface="Times New Roman"/>
              <a:ea typeface="Times New Roman"/>
              <a:cs typeface="Times New Roman"/>
              <a:sym typeface="Times New Roman"/>
            </a:endParaRPr>
          </a:p>
          <a:p>
            <a:pPr marL="457200" marR="579474" lvl="0" indent="0" algn="l" rtl="0">
              <a:spcBef>
                <a:spcPts val="0"/>
              </a:spcBef>
              <a:spcAft>
                <a:spcPts val="0"/>
              </a:spcAft>
              <a:buClr>
                <a:schemeClr val="dk1"/>
              </a:buClr>
              <a:buSzPts val="1600"/>
              <a:buFont typeface="Arial"/>
              <a:buNone/>
            </a:pPr>
            <a:r>
              <a:rPr lang="en-US" sz="1800">
                <a:solidFill>
                  <a:schemeClr val="lt1"/>
                </a:solidFill>
                <a:latin typeface="Times New Roman"/>
                <a:ea typeface="Times New Roman"/>
                <a:cs typeface="Times New Roman"/>
                <a:sym typeface="Times New Roman"/>
              </a:rPr>
              <a:t>Q 4) How logs are managed?</a:t>
            </a:r>
            <a:endParaRPr sz="1800">
              <a:solidFill>
                <a:srgbClr val="0F486F"/>
              </a:solidFill>
              <a:latin typeface="Century Gothic"/>
              <a:ea typeface="Century Gothic"/>
              <a:cs typeface="Century Gothic"/>
              <a:sym typeface="Century Gothic"/>
            </a:endParaRPr>
          </a:p>
          <a:p>
            <a:pPr marL="457200" marR="579474" lvl="0"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sz="1800">
              <a:solidFill>
                <a:srgbClr val="0F486F"/>
              </a:solidFill>
              <a:latin typeface="Century Gothic"/>
              <a:ea typeface="Century Gothic"/>
              <a:cs typeface="Century Gothic"/>
              <a:sym typeface="Century Gothic"/>
            </a:endParaRPr>
          </a:p>
          <a:p>
            <a:pPr marL="457200" marR="579474" lvl="0" indent="0" algn="l" rtl="0">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modeling like  Data Validation log ,Info log, Error log , Data Insertion ,Model Training log , prediction log etc.</a:t>
            </a:r>
            <a:endParaRPr sz="1800">
              <a:solidFill>
                <a:schemeClr val="lt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1800"/>
              <a:buFont typeface="Arial"/>
              <a:buNone/>
            </a:pPr>
            <a:endParaRPr sz="1800" b="1">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556</Words>
  <Application>Microsoft Office PowerPoint</Application>
  <PresentationFormat>Widescreen</PresentationFormat>
  <Paragraphs>179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Times New Roman</vt:lpstr>
      <vt:lpstr>Century Gothic</vt:lpstr>
      <vt:lpstr>Noto Sans Symbols</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modified xsi:type="dcterms:W3CDTF">2023-07-22T14:25:54Z</dcterms:modified>
</cp:coreProperties>
</file>