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8" r:id="rId8"/>
    <p:sldId id="270" r:id="rId9"/>
    <p:sldId id="269" r:id="rId10"/>
    <p:sldId id="264" r:id="rId11"/>
    <p:sldId id="265" r:id="rId12"/>
    <p:sldId id="266" r:id="rId13"/>
    <p:sldId id="267" r:id="rId14"/>
    <p:sldId id="271"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4CBF4B-75C9-485C-BE3F-F8A2DAF0DEF7}">
  <a:tblStyle styleId="{344CBF4B-75C9-485C-BE3F-F8A2DAF0DEF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b="off" i="off"/>
      <a:tcStyle>
        <a:tcBdr/>
        <a:fill>
          <a:solidFill>
            <a:srgbClr val="CACCD1"/>
          </a:solidFill>
        </a:fill>
      </a:tcStyle>
    </a:band1H>
    <a:band2H>
      <a:tcTxStyle b="off" i="off"/>
      <a:tcStyle>
        <a:tcBdr/>
      </a:tcStyle>
    </a:band2H>
    <a:band1V>
      <a:tcTxStyle b="off" i="off"/>
      <a:tcStyle>
        <a:tcBdr/>
        <a:fill>
          <a:solidFill>
            <a:srgbClr val="CACC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78" d="100"/>
          <a:sy n="78"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ee155b9f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geee155b9f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ee155b9f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eee155b9f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ee155b9f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eee155b9f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e155b9f7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geee155b9f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e155b9f7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geee155b9f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344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83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69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008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Font typeface="Century Gothic"/>
              <a:buNone/>
              <a:defRPr sz="1600"/>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Font typeface="Century Gothic"/>
              <a:buNone/>
              <a:defRPr/>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entury Gothic"/>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None/>
              <a:defRPr sz="16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subTitle" idx="1"/>
          </p:nvPr>
        </p:nvSpPr>
        <p:spPr>
          <a:xfrm>
            <a:off x="-10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endParaRPr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680"/>
              <a:buNone/>
            </a:pPr>
            <a:r>
              <a:rPr lang="en-US" sz="3000" b="1" dirty="0">
                <a:solidFill>
                  <a:schemeClr val="lt1"/>
                </a:solidFill>
                <a:latin typeface="Times New Roman"/>
                <a:ea typeface="Times New Roman"/>
                <a:cs typeface="Times New Roman"/>
                <a:sym typeface="Times New Roman"/>
              </a:rPr>
              <a:t>Spam Ham Classifier</a:t>
            </a:r>
            <a:endParaRPr sz="30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18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600"/>
              <a:buFont typeface="Arial"/>
              <a:buNone/>
            </a:pPr>
            <a:r>
              <a:rPr lang="en-US" sz="2200" b="1" dirty="0">
                <a:solidFill>
                  <a:schemeClr val="lt1"/>
                </a:solidFill>
                <a:latin typeface="Times New Roman"/>
                <a:ea typeface="Times New Roman"/>
                <a:cs typeface="Times New Roman"/>
                <a:sym typeface="Times New Roman"/>
              </a:rPr>
              <a:t>Q &amp; A</a:t>
            </a:r>
            <a:endParaRPr sz="22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600"/>
              <a:buFont typeface="Arial"/>
              <a:buNone/>
            </a:pPr>
            <a:r>
              <a:rPr lang="en-US" sz="1800" dirty="0">
                <a:solidFill>
                  <a:schemeClr val="lt1"/>
                </a:solidFill>
                <a:latin typeface="Times New Roman"/>
                <a:ea typeface="Times New Roman"/>
                <a:cs typeface="Times New Roman"/>
                <a:sym typeface="Times New Roman"/>
              </a:rPr>
              <a:t>Q1) What’s the source of data?</a:t>
            </a:r>
            <a:endParaRPr sz="1800" dirty="0">
              <a:solidFill>
                <a:srgbClr val="0F486F"/>
              </a:solidFill>
              <a:latin typeface="Century Gothic"/>
              <a:ea typeface="Century Gothic"/>
              <a:cs typeface="Century Gothic"/>
              <a:sym typeface="Century Gothic"/>
            </a:endParaRPr>
          </a:p>
          <a:p>
            <a:pPr marL="914400" marR="579474" lvl="1"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The data  for training is provided by the client in the form a link which takes us to the site containing the datasets. </a:t>
            </a:r>
            <a:endParaRPr sz="1800" dirty="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Q 2) What was the type of data?</a:t>
            </a:r>
            <a:endParaRPr sz="1800" dirty="0">
              <a:solidFill>
                <a:srgbClr val="0F486F"/>
              </a:solidFill>
              <a:latin typeface="Century Gothic"/>
              <a:ea typeface="Century Gothic"/>
              <a:cs typeface="Century Gothic"/>
              <a:sym typeface="Century Gothic"/>
            </a:endParaRPr>
          </a:p>
          <a:p>
            <a:pPr marL="457200" marR="579474" lvl="1"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	The data is of Categorical values.</a:t>
            </a:r>
            <a:endParaRPr sz="1800" dirty="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Q 3) What’s the complete flow you followed in this Project?</a:t>
            </a:r>
            <a:endParaRPr sz="1800" dirty="0">
              <a:solidFill>
                <a:srgbClr val="0F486F"/>
              </a:solidFill>
              <a:latin typeface="Century Gothic"/>
              <a:ea typeface="Century Gothic"/>
              <a:cs typeface="Century Gothic"/>
              <a:sym typeface="Century Gothic"/>
            </a:endParaRPr>
          </a:p>
          <a:p>
            <a:pPr marL="457200" marR="579474" lvl="1"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	Refer from slide 6 for better Understanding </a:t>
            </a:r>
            <a:endParaRPr sz="1800" dirty="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600"/>
              <a:buFont typeface="Arial"/>
              <a:buNone/>
            </a:pPr>
            <a:r>
              <a:rPr lang="en-US" sz="1800" dirty="0">
                <a:solidFill>
                  <a:schemeClr val="lt1"/>
                </a:solidFill>
                <a:latin typeface="Times New Roman"/>
                <a:ea typeface="Times New Roman"/>
                <a:cs typeface="Times New Roman"/>
                <a:sym typeface="Times New Roman"/>
              </a:rPr>
              <a:t>Q 4) How logs are managed?</a:t>
            </a:r>
            <a:endParaRPr sz="1800" dirty="0">
              <a:solidFill>
                <a:srgbClr val="0F486F"/>
              </a:solidFill>
              <a:latin typeface="Century Gothic"/>
              <a:ea typeface="Century Gothic"/>
              <a:cs typeface="Century Gothic"/>
              <a:sym typeface="Century Gothic"/>
            </a:endParaRPr>
          </a:p>
          <a:p>
            <a:pPr marL="457200" marR="579474" lvl="0"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sz="1800" dirty="0">
              <a:solidFill>
                <a:srgbClr val="0F486F"/>
              </a:solidFill>
              <a:latin typeface="Century Gothic"/>
              <a:ea typeface="Century Gothic"/>
              <a:cs typeface="Century Gothic"/>
              <a:sym typeface="Century Gothic"/>
            </a:endParaRPr>
          </a:p>
          <a:p>
            <a:pPr marL="457200" marR="579474" lvl="0"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       modeling like  Data Validation log ,Info log, Error log , Data Insertion ,Model Training log , prediction log etc.</a:t>
            </a:r>
            <a:endParaRPr sz="1800" dirty="0">
              <a:solidFill>
                <a:schemeClr val="lt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1800"/>
              <a:buFont typeface="Arial"/>
              <a:buNone/>
            </a:pPr>
            <a:endParaRPr sz="18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1800" b="1" dirty="0">
              <a:solidFill>
                <a:schemeClr val="lt1"/>
              </a:solidFill>
              <a:latin typeface="Times New Roman"/>
              <a:ea typeface="Times New Roman"/>
              <a:cs typeface="Times New Roman"/>
              <a:sym typeface="Times New Roman"/>
            </a:endParaRPr>
          </a:p>
          <a:p>
            <a:pPr marL="457200" marR="579474" lvl="0"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Q 5) What techniques were you using for data pre-processing?</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Removing unwanted attributes</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Visualizing  relation of independent variables with each other and output variables</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Checking and changing Distribution of continuous values</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Converting categorical data into numeric values.</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Transforming the data based on the program requirements.</a:t>
            </a:r>
            <a:endParaRPr sz="1800" dirty="0">
              <a:solidFill>
                <a:schemeClr val="lt1"/>
              </a:solidFill>
              <a:latin typeface="Times New Roman"/>
              <a:ea typeface="Times New Roman"/>
              <a:cs typeface="Times New Roman"/>
              <a:sym typeface="Times New Roman"/>
            </a:endParaRPr>
          </a:p>
          <a:p>
            <a:pPr marL="0" marR="579474" lvl="0" indent="0" algn="l"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Q 6) How training was done or what models were used?</a:t>
            </a:r>
            <a:endParaRPr sz="1800" dirty="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data pre-processing, exploratory data analysis and feature selection.</a:t>
            </a:r>
            <a:endParaRPr sz="1800" dirty="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Based on the client given dataset, the training and validation data were divided.</a:t>
            </a:r>
            <a:endParaRPr sz="1800" dirty="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The label encoder and one hot encoding was performed over training and validation data</a:t>
            </a:r>
            <a:endParaRPr sz="1800" dirty="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Algorithms like Logistic Regression,  Extra Tree Classifier, Gradient Boosting Classifier, Random Forest Classifier,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Classifier and K-</a:t>
            </a:r>
            <a:r>
              <a:rPr lang="en-US" sz="1800" dirty="0" err="1">
                <a:solidFill>
                  <a:schemeClr val="lt1"/>
                </a:solidFill>
                <a:latin typeface="Times New Roman"/>
                <a:ea typeface="Times New Roman"/>
                <a:cs typeface="Times New Roman"/>
                <a:sym typeface="Times New Roman"/>
              </a:rPr>
              <a:t>neighbours</a:t>
            </a:r>
            <a:r>
              <a:rPr lang="en-US" sz="1800" dirty="0">
                <a:solidFill>
                  <a:schemeClr val="lt1"/>
                </a:solidFill>
                <a:latin typeface="Times New Roman"/>
                <a:ea typeface="Times New Roman"/>
                <a:cs typeface="Times New Roman"/>
                <a:sym typeface="Times New Roman"/>
              </a:rPr>
              <a:t> Classifier were used and we saved that model .</a:t>
            </a:r>
            <a:endParaRPr sz="1800" dirty="0">
              <a:solidFill>
                <a:srgbClr val="0F486F"/>
              </a:solidFill>
              <a:latin typeface="Times New Roman"/>
              <a:ea typeface="Times New Roman"/>
              <a:cs typeface="Times New Roman"/>
              <a:sym typeface="Times New Roman"/>
            </a:endParaRPr>
          </a:p>
          <a:p>
            <a:pPr marL="0"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1800"/>
              <a:buFont typeface="Arial"/>
              <a:buNone/>
            </a:pPr>
            <a:endParaRPr sz="18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0"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Q 7) How Prediction was done?</a:t>
            </a:r>
            <a:endParaRPr sz="1800" dirty="0">
              <a:solidFill>
                <a:srgbClr val="0F486F"/>
              </a:solidFill>
              <a:latin typeface="Times New Roman"/>
              <a:ea typeface="Times New Roman"/>
              <a:cs typeface="Times New Roman"/>
              <a:sym typeface="Times New Roman"/>
            </a:endParaRPr>
          </a:p>
          <a:p>
            <a:pPr marL="914400" marR="579474" lvl="0" indent="0" algn="l" rtl="0">
              <a:spcBef>
                <a:spcPts val="960"/>
              </a:spcBef>
              <a:spcAft>
                <a:spcPts val="0"/>
              </a:spcAft>
              <a:buClr>
                <a:schemeClr val="dk1"/>
              </a:buClr>
              <a:buSzPts val="1440"/>
              <a:buFont typeface="Arial"/>
              <a:buNone/>
            </a:pPr>
            <a:r>
              <a:rPr lang="en-US" sz="1800" dirty="0">
                <a:solidFill>
                  <a:schemeClr val="lt1"/>
                </a:solidFill>
                <a:latin typeface="Times New Roman"/>
                <a:ea typeface="Times New Roman"/>
                <a:cs typeface="Times New Roman"/>
                <a:sym typeface="Times New Roman"/>
              </a:rPr>
              <a:t>The test data was shared by the client .We performed pre processing, EDA for given test data, then with this test data, prediction was performed. In the end we get the accumulated data of predictions.</a:t>
            </a:r>
            <a:endParaRPr sz="1800" dirty="0">
              <a:solidFill>
                <a:schemeClr val="lt1"/>
              </a:solidFill>
              <a:latin typeface="Times New Roman"/>
              <a:ea typeface="Times New Roman"/>
              <a:cs typeface="Times New Roman"/>
              <a:sym typeface="Times New Roman"/>
            </a:endParaRPr>
          </a:p>
          <a:p>
            <a:pPr marL="914400" marR="579474"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Q 8) What was the platform used for deploying the project ?</a:t>
            </a:r>
            <a:endParaRPr sz="1800" dirty="0">
              <a:solidFill>
                <a:srgbClr val="0F486F"/>
              </a:solidFill>
              <a:latin typeface="Times New Roman"/>
              <a:ea typeface="Times New Roman"/>
              <a:cs typeface="Times New Roman"/>
              <a:sym typeface="Times New Roman"/>
            </a:endParaRPr>
          </a:p>
          <a:p>
            <a:pPr marL="914400" marR="579474" lvl="0" indent="0" algn="l" rtl="0">
              <a:spcBef>
                <a:spcPts val="960"/>
              </a:spcBef>
              <a:spcAft>
                <a:spcPts val="0"/>
              </a:spcAft>
              <a:buNone/>
            </a:pPr>
            <a:r>
              <a:rPr lang="en-US" sz="1800" dirty="0">
                <a:solidFill>
                  <a:schemeClr val="lt1"/>
                </a:solidFill>
                <a:latin typeface="Times New Roman"/>
                <a:ea typeface="Times New Roman"/>
                <a:cs typeface="Times New Roman"/>
                <a:sym typeface="Times New Roman"/>
              </a:rPr>
              <a:t>We used  a cloud servicing platform named Heroku for deploying the project into the cloud.</a:t>
            </a:r>
            <a:endParaRPr sz="1800" dirty="0">
              <a:solidFill>
                <a:schemeClr val="lt1"/>
              </a:solidFill>
              <a:latin typeface="Times New Roman"/>
              <a:ea typeface="Times New Roman"/>
              <a:cs typeface="Times New Roman"/>
              <a:sym typeface="Times New Roman"/>
            </a:endParaRPr>
          </a:p>
          <a:p>
            <a:pPr marL="914400" marR="579474" lvl="0" indent="0" algn="l"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Q 9) What are the advantages of the platform used for deploying the project?</a:t>
            </a:r>
            <a:endParaRPr sz="1800" dirty="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The advantages of Heroku are:</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It is free of cost.</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It is easy to use.</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Developer Centric.</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Easy to scale.</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Provides security.</a:t>
            </a:r>
            <a:endParaRPr sz="1800" dirty="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Powerful CLI</a:t>
            </a:r>
            <a:endParaRPr sz="18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0"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10) What was the Framework used for doing the backend?</a:t>
            </a:r>
            <a:endParaRPr sz="1800" dirty="0">
              <a:solidFill>
                <a:srgbClr val="0F486F"/>
              </a:solidFill>
              <a:latin typeface="Times New Roman"/>
              <a:ea typeface="Times New Roman"/>
              <a:cs typeface="Times New Roman"/>
              <a:sym typeface="Times New Roman"/>
            </a:endParaRPr>
          </a:p>
          <a:p>
            <a:pPr marL="914400" marR="579474" lvl="0" indent="0" algn="just" rtl="0">
              <a:spcBef>
                <a:spcPts val="960"/>
              </a:spcBef>
              <a:spcAft>
                <a:spcPts val="0"/>
              </a:spcAft>
              <a:buNone/>
            </a:pPr>
            <a:r>
              <a:rPr lang="en-US" sz="1800" dirty="0">
                <a:solidFill>
                  <a:schemeClr val="lt1"/>
                </a:solidFill>
                <a:latin typeface="Times New Roman"/>
                <a:ea typeface="Times New Roman"/>
                <a:cs typeface="Times New Roman"/>
                <a:sym typeface="Times New Roman"/>
              </a:rPr>
              <a:t>We used Flask Framework for completing the backend.</a:t>
            </a:r>
            <a:endParaRPr sz="1800" dirty="0">
              <a:solidFill>
                <a:schemeClr val="lt1"/>
              </a:solidFill>
              <a:latin typeface="Times New Roman"/>
              <a:ea typeface="Times New Roman"/>
              <a:cs typeface="Times New Roman"/>
              <a:sym typeface="Times New Roman"/>
            </a:endParaRPr>
          </a:p>
          <a:p>
            <a:pPr marL="9144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11) How were the errors removed from the program?</a:t>
            </a:r>
            <a:endParaRPr sz="1800" dirty="0">
              <a:solidFill>
                <a:srgbClr val="0F486F"/>
              </a:solidFill>
              <a:latin typeface="Times New Roman"/>
              <a:ea typeface="Times New Roman"/>
              <a:cs typeface="Times New Roman"/>
              <a:sym typeface="Times New Roman"/>
            </a:endParaRPr>
          </a:p>
          <a:p>
            <a:pPr marL="914400" marR="579474" lvl="0" indent="0" algn="just" rtl="0">
              <a:spcBef>
                <a:spcPts val="960"/>
              </a:spcBef>
              <a:spcAft>
                <a:spcPts val="0"/>
              </a:spcAft>
              <a:buNone/>
            </a:pPr>
            <a:r>
              <a:rPr lang="en-US" sz="1800" dirty="0">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sz="1800" dirty="0">
              <a:solidFill>
                <a:schemeClr val="lt1"/>
              </a:solidFill>
              <a:latin typeface="Times New Roman"/>
              <a:ea typeface="Times New Roman"/>
              <a:cs typeface="Times New Roman"/>
              <a:sym typeface="Times New Roman"/>
            </a:endParaRPr>
          </a:p>
          <a:p>
            <a:pPr marL="4572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12) What is the future scope of the project?</a:t>
            </a:r>
            <a:endParaRPr sz="2000" dirty="0">
              <a:solidFill>
                <a:srgbClr val="0F486F"/>
              </a:solidFill>
              <a:latin typeface="Century Gothic"/>
              <a:ea typeface="Century Gothic"/>
              <a:cs typeface="Century Gothic"/>
              <a:sym typeface="Century Gothic"/>
            </a:endParaRPr>
          </a:p>
          <a:p>
            <a:pPr marL="914400" marR="579474" lvl="2" indent="-281940" algn="just" rtl="0">
              <a:spcBef>
                <a:spcPts val="960"/>
              </a:spcBef>
              <a:spcAft>
                <a:spcPts val="0"/>
              </a:spcAft>
              <a:buClr>
                <a:schemeClr val="lt1"/>
              </a:buClr>
              <a:buSzPts val="1440"/>
              <a:buFont typeface="Noto Sans Symbols"/>
              <a:buChar char="▶"/>
            </a:pPr>
            <a:r>
              <a:rPr lang="en-US" sz="1600" dirty="0">
                <a:solidFill>
                  <a:schemeClr val="lt1"/>
                </a:solidFill>
                <a:latin typeface="Times New Roman"/>
                <a:ea typeface="Times New Roman"/>
                <a:cs typeface="Times New Roman"/>
                <a:sym typeface="Times New Roman"/>
              </a:rPr>
              <a:t>Use multiple algorithms.</a:t>
            </a:r>
            <a:endParaRPr dirty="0">
              <a:solidFill>
                <a:schemeClr val="dk1"/>
              </a:solidFill>
            </a:endParaRPr>
          </a:p>
          <a:p>
            <a:pPr marL="914400" marR="579474" lvl="2" indent="-281940" algn="just" rtl="0">
              <a:spcBef>
                <a:spcPts val="960"/>
              </a:spcBef>
              <a:spcAft>
                <a:spcPts val="0"/>
              </a:spcAft>
              <a:buClr>
                <a:schemeClr val="lt1"/>
              </a:buClr>
              <a:buSzPts val="1440"/>
              <a:buFont typeface="Noto Sans Symbols"/>
              <a:buChar char="▶"/>
            </a:pPr>
            <a:r>
              <a:rPr lang="en-US" sz="1600" dirty="0">
                <a:solidFill>
                  <a:schemeClr val="lt1"/>
                </a:solidFill>
                <a:latin typeface="Times New Roman"/>
                <a:ea typeface="Times New Roman"/>
                <a:cs typeface="Times New Roman"/>
                <a:sym typeface="Times New Roman"/>
              </a:rPr>
              <a:t>Optimize flask app.py and Stores Sales </a:t>
            </a:r>
            <a:r>
              <a:rPr lang="en-US" sz="1600" dirty="0" err="1">
                <a:solidFill>
                  <a:schemeClr val="lt1"/>
                </a:solidFill>
                <a:latin typeface="Times New Roman"/>
                <a:ea typeface="Times New Roman"/>
                <a:cs typeface="Times New Roman"/>
                <a:sym typeface="Times New Roman"/>
              </a:rPr>
              <a:t>Prediction.ipynb</a:t>
            </a:r>
            <a:endParaRPr sz="1600" dirty="0">
              <a:solidFill>
                <a:schemeClr val="lt1"/>
              </a:solidFill>
              <a:latin typeface="Times New Roman"/>
              <a:ea typeface="Times New Roman"/>
              <a:cs typeface="Times New Roman"/>
              <a:sym typeface="Times New Roman"/>
            </a:endParaRPr>
          </a:p>
          <a:p>
            <a:pPr marL="914400" marR="579474" lvl="2" indent="-281940" algn="just" rtl="0">
              <a:spcBef>
                <a:spcPts val="960"/>
              </a:spcBef>
              <a:spcAft>
                <a:spcPts val="0"/>
              </a:spcAft>
              <a:buClr>
                <a:schemeClr val="lt1"/>
              </a:buClr>
              <a:buSzPts val="1440"/>
              <a:buFont typeface="Noto Sans Symbols"/>
              <a:buChar char="▶"/>
            </a:pPr>
            <a:r>
              <a:rPr lang="en-US" sz="1600" dirty="0">
                <a:solidFill>
                  <a:schemeClr val="lt1"/>
                </a:solidFill>
                <a:latin typeface="Times New Roman"/>
                <a:ea typeface="Times New Roman"/>
                <a:cs typeface="Times New Roman"/>
                <a:sym typeface="Times New Roman"/>
              </a:rPr>
              <a:t>The front end can be developed even more. </a:t>
            </a:r>
          </a:p>
          <a:p>
            <a:pPr marL="632460" marR="579474" lvl="2" algn="just" rtl="0">
              <a:spcBef>
                <a:spcPts val="960"/>
              </a:spcBef>
              <a:spcAft>
                <a:spcPts val="0"/>
              </a:spcAft>
              <a:buClr>
                <a:schemeClr val="lt1"/>
              </a:buClr>
              <a:buSzPts val="1440"/>
            </a:pPr>
            <a:endParaRPr lang="en-US" sz="16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13) Which Database is used  ?</a:t>
            </a:r>
            <a:endParaRPr lang="en-US" sz="1800" dirty="0">
              <a:solidFill>
                <a:srgbClr val="0F486F"/>
              </a:solidFill>
              <a:latin typeface="Times New Roman"/>
              <a:ea typeface="Times New Roman"/>
              <a:cs typeface="Times New Roman"/>
              <a:sym typeface="Times New Roman"/>
            </a:endParaRPr>
          </a:p>
          <a:p>
            <a:pPr marL="895350" marR="579474" lvl="2" algn="just" rtl="0">
              <a:spcBef>
                <a:spcPts val="960"/>
              </a:spcBef>
              <a:spcAft>
                <a:spcPts val="0"/>
              </a:spcAft>
              <a:buClr>
                <a:schemeClr val="lt1"/>
              </a:buClr>
              <a:buSzPts val="1440"/>
            </a:pPr>
            <a:r>
              <a:rPr lang="en-US" sz="1800" dirty="0">
                <a:solidFill>
                  <a:schemeClr val="lt1"/>
                </a:solidFill>
                <a:latin typeface="Times New Roman"/>
                <a:ea typeface="Times New Roman"/>
                <a:cs typeface="Times New Roman"/>
                <a:sym typeface="Times New Roman"/>
              </a:rPr>
              <a:t>MySQL.</a:t>
            </a:r>
          </a:p>
          <a:p>
            <a:pPr marL="632460" marR="579474" lvl="2" algn="just" rtl="0">
              <a:spcBef>
                <a:spcPts val="960"/>
              </a:spcBef>
              <a:spcAft>
                <a:spcPts val="0"/>
              </a:spcAft>
              <a:buClr>
                <a:schemeClr val="lt1"/>
              </a:buClr>
              <a:buSzPts val="1440"/>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0"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14) What are the advantages of MySQL database?</a:t>
            </a:r>
          </a:p>
          <a:p>
            <a:pPr marL="457200" marR="579474" lvl="0" indent="0" algn="just" rtl="0">
              <a:spcBef>
                <a:spcPts val="0"/>
              </a:spcBef>
              <a:spcAft>
                <a:spcPts val="0"/>
              </a:spcAft>
              <a:buNone/>
            </a:pPr>
            <a:endParaRPr lang="en-US" sz="1800" dirty="0">
              <a:solidFill>
                <a:schemeClr val="lt1"/>
              </a:solidFill>
              <a:latin typeface="Times New Roman"/>
              <a:ea typeface="Times New Roman"/>
              <a:cs typeface="Times New Roman"/>
              <a:sym typeface="Times New Roman"/>
            </a:endParaRPr>
          </a:p>
          <a:p>
            <a:pPr marL="717550" marR="579474" lvl="0" indent="177800" algn="l" rtl="0">
              <a:spcBef>
                <a:spcPts val="0"/>
              </a:spcBef>
              <a:spcAft>
                <a:spcPts val="0"/>
              </a:spcAft>
              <a:buNone/>
            </a:pPr>
            <a:r>
              <a:rPr lang="en-US" sz="1800" dirty="0">
                <a:solidFill>
                  <a:schemeClr val="lt1"/>
                </a:solidFill>
                <a:latin typeface="Times New Roman"/>
                <a:ea typeface="Times New Roman"/>
                <a:cs typeface="Times New Roman"/>
                <a:sym typeface="Times New Roman"/>
              </a:rPr>
              <a:t>   The advantages of MySQL are:</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Data Security.</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On demand Scalability.</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High performance.</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Complete work flow control.</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Provides security.</a:t>
            </a:r>
            <a:endParaRPr lang="en-US" sz="1800" dirty="0">
              <a:solidFill>
                <a:schemeClr val="dk1"/>
              </a:solidFill>
              <a:latin typeface="Times New Roman"/>
              <a:ea typeface="Times New Roman"/>
              <a:cs typeface="Times New Roman"/>
              <a:sym typeface="Times New Roman"/>
            </a:endParaRPr>
          </a:p>
          <a:p>
            <a:pPr marL="717550" marR="579474" lvl="1" indent="177800" algn="l" rtl="0">
              <a:spcBef>
                <a:spcPts val="96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Performance Tuning </a:t>
            </a:r>
          </a:p>
          <a:p>
            <a:pPr marL="457200" marR="579474" lvl="0" indent="0" algn="just" rtl="0">
              <a:spcBef>
                <a:spcPts val="0"/>
              </a:spcBef>
              <a:spcAft>
                <a:spcPts val="0"/>
              </a:spcAft>
              <a:buNone/>
            </a:pPr>
            <a:endParaRPr sz="1800" dirty="0">
              <a:solidFill>
                <a:srgbClr val="0F486F"/>
              </a:solidFill>
              <a:latin typeface="Times New Roman"/>
              <a:ea typeface="Times New Roman"/>
              <a:cs typeface="Times New Roman"/>
              <a:sym typeface="Times New Roman"/>
            </a:endParaRPr>
          </a:p>
          <a:p>
            <a:pPr marL="9144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9144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632460" marR="579474" lvl="2" algn="just" rtl="0">
              <a:spcBef>
                <a:spcPts val="960"/>
              </a:spcBef>
              <a:spcAft>
                <a:spcPts val="0"/>
              </a:spcAft>
              <a:buClr>
                <a:schemeClr val="lt1"/>
              </a:buClr>
              <a:buSzPts val="1440"/>
            </a:pPr>
            <a:endParaRPr sz="1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0687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100" y="0"/>
            <a:ext cx="12192000" cy="6858000"/>
          </a:xfrm>
          <a:prstGeom prst="rect">
            <a:avLst/>
          </a:prstGeom>
          <a:noFill/>
          <a:ln>
            <a:noFill/>
          </a:ln>
        </p:spPr>
        <p:txBody>
          <a:bodyPr spcFirstLastPara="1" wrap="square" lIns="91425" tIns="45700" rIns="91425" bIns="45700" anchor="ctr" anchorCtr="0">
            <a:normAutofit/>
          </a:bodyPr>
          <a:lstStyle/>
          <a:p>
            <a:pPr marL="457200" marR="579474" lvl="0" indent="0" algn="l" rtl="0">
              <a:lnSpc>
                <a:spcPct val="100000"/>
              </a:lnSpc>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Objective: </a:t>
            </a:r>
          </a:p>
          <a:p>
            <a:pPr marL="457200" marR="579474" lvl="0" indent="0" algn="l" rtl="0">
              <a:lnSpc>
                <a:spcPct val="100000"/>
              </a:lnSpc>
              <a:spcBef>
                <a:spcPts val="0"/>
              </a:spcBef>
              <a:spcAft>
                <a:spcPts val="0"/>
              </a:spcAft>
              <a:buSzPts val="1600"/>
              <a:buNone/>
            </a:pPr>
            <a:endParaRPr lang="en-US" sz="2200" dirty="0">
              <a:ea typeface="Times New Roman"/>
              <a:cs typeface="Times New Roman"/>
            </a:endParaRPr>
          </a:p>
          <a:p>
            <a:pPr marL="717550" marR="579474" lvl="0" indent="0" algn="l" rtl="0">
              <a:lnSpc>
                <a:spcPct val="100000"/>
              </a:lnSpc>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Classification</a:t>
            </a:r>
            <a:r>
              <a:rPr lang="en-US" dirty="0">
                <a:solidFill>
                  <a:schemeClr val="lt1"/>
                </a:solidFill>
                <a:latin typeface="Times New Roman"/>
                <a:ea typeface="Times New Roman"/>
                <a:cs typeface="Times New Roman"/>
                <a:sym typeface="Times New Roman"/>
              </a:rPr>
              <a:t> of spam or ham from the provided dataset. This classifier will predict if the particular messages is a spam or ham. </a:t>
            </a:r>
          </a:p>
          <a:p>
            <a:pPr marL="457200" marR="579474" lvl="0" indent="0" algn="l" rtl="0">
              <a:lnSpc>
                <a:spcPct val="100000"/>
              </a:lnSpc>
              <a:spcBef>
                <a:spcPts val="0"/>
              </a:spcBef>
              <a:spcAft>
                <a:spcPts val="0"/>
              </a:spcAft>
              <a:buSzPts val="1600"/>
              <a:buNone/>
            </a:pPr>
            <a:endParaRPr lang="en-US" sz="2200" dirty="0">
              <a:solidFill>
                <a:schemeClr val="lt1"/>
              </a:solidFill>
              <a:latin typeface="Times New Roman"/>
              <a:ea typeface="Times New Roman"/>
              <a:cs typeface="Times New Roman"/>
              <a:sym typeface="Times New Roman"/>
            </a:endParaRPr>
          </a:p>
          <a:p>
            <a:pPr marL="457200" marR="579474" lvl="0" indent="0" algn="l" rtl="0">
              <a:lnSpc>
                <a:spcPct val="100000"/>
              </a:lnSpc>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Benefits:</a:t>
            </a:r>
            <a:endParaRPr dirty="0"/>
          </a:p>
          <a:p>
            <a:pPr marL="914400" marR="579474"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Protection against Malware.</a:t>
            </a:r>
            <a:endParaRPr dirty="0"/>
          </a:p>
          <a:p>
            <a:pPr marL="914400" marR="579474" lvl="1" indent="-281940" algn="l" rtl="0">
              <a:lnSpc>
                <a:spcPct val="100000"/>
              </a:lnSpc>
              <a:spcBef>
                <a:spcPts val="960"/>
              </a:spcBef>
              <a:spcAft>
                <a:spcPts val="0"/>
              </a:spcAft>
              <a:buSzPts val="1440"/>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R</a:t>
            </a:r>
            <a:r>
              <a:rPr lang="en-US" b="0" i="0" dirty="0">
                <a:solidFill>
                  <a:schemeClr val="bg1"/>
                </a:solidFill>
                <a:effectLst/>
                <a:latin typeface="Times New Roman" panose="02020603050405020304" pitchFamily="18" charset="0"/>
                <a:cs typeface="Times New Roman" panose="02020603050405020304" pitchFamily="18" charset="0"/>
              </a:rPr>
              <a:t>educes the</a:t>
            </a:r>
            <a:r>
              <a:rPr lang="en-US" i="0" dirty="0">
                <a:solidFill>
                  <a:schemeClr val="bg1"/>
                </a:solidFill>
                <a:effectLst/>
                <a:latin typeface="Times New Roman" panose="02020603050405020304" pitchFamily="18" charset="0"/>
                <a:cs typeface="Times New Roman" panose="02020603050405020304" pitchFamily="18" charset="0"/>
              </a:rPr>
              <a:t> risk </a:t>
            </a:r>
            <a:r>
              <a:rPr lang="en-US" b="0" i="0" dirty="0">
                <a:solidFill>
                  <a:schemeClr val="bg1"/>
                </a:solidFill>
                <a:effectLst/>
                <a:latin typeface="Times New Roman" panose="02020603050405020304" pitchFamily="18" charset="0"/>
                <a:cs typeface="Times New Roman" panose="02020603050405020304" pitchFamily="18" charset="0"/>
              </a:rPr>
              <a:t>of users clicking on something they shouldn’t.</a:t>
            </a:r>
          </a:p>
          <a:p>
            <a:pPr marL="914400" marR="579474" lvl="1" indent="-281940" algn="l" rtl="0">
              <a:lnSpc>
                <a:spcPct val="100000"/>
              </a:lnSpc>
              <a:spcBef>
                <a:spcPts val="960"/>
              </a:spcBef>
              <a:spcAft>
                <a:spcPts val="0"/>
              </a:spcAft>
              <a:buSzPts val="1440"/>
              <a:buFont typeface="Noto Sans Symbols"/>
              <a:buChar char="⮚"/>
            </a:pPr>
            <a:r>
              <a:rPr lang="en-US" dirty="0">
                <a:solidFill>
                  <a:schemeClr val="bg1"/>
                </a:solidFill>
                <a:latin typeface="Times New Roman" panose="02020603050405020304" pitchFamily="18" charset="0"/>
                <a:cs typeface="Times New Roman" panose="02020603050405020304" pitchFamily="18" charset="0"/>
              </a:rPr>
              <a:t>Keeps hackers at bay.</a:t>
            </a:r>
            <a:endParaRPr lang="en-US" dirty="0">
              <a:cs typeface="Times New Roman" panose="02020603050405020304" pitchFamily="18" charset="0"/>
            </a:endParaRPr>
          </a:p>
          <a:p>
            <a:pPr marL="914400" marR="579474"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panose="02020603050405020304" pitchFamily="18" charset="0"/>
                <a:sym typeface="Times New Roman"/>
              </a:rPr>
              <a:t>Phishing scams that attempt to get information  can be avoided</a:t>
            </a:r>
            <a:r>
              <a:rPr lang="en-US" dirty="0">
                <a:solidFill>
                  <a:schemeClr val="lt1"/>
                </a:solidFill>
                <a:latin typeface="Times New Roman"/>
                <a:ea typeface="Times New Roman"/>
                <a:cs typeface="Times New Roman"/>
                <a:sym typeface="Times New Roman"/>
              </a:rPr>
              <a:t> .</a:t>
            </a:r>
            <a:endParaRPr dirty="0"/>
          </a:p>
          <a:p>
            <a:pPr marL="0" lvl="0" indent="0" algn="l" rtl="0">
              <a:lnSpc>
                <a:spcPct val="100000"/>
              </a:lnSpc>
              <a:spcBef>
                <a:spcPts val="1000"/>
              </a:spcBef>
              <a:spcAft>
                <a:spcPts val="0"/>
              </a:spcAft>
              <a:buSzPts val="1600"/>
              <a:buNone/>
            </a:pPr>
            <a:endParaRPr dirty="0"/>
          </a:p>
          <a:p>
            <a:pPr marL="0" lvl="0" indent="0" algn="l" rtl="0">
              <a:lnSpc>
                <a:spcPct val="100000"/>
              </a:lnSpc>
              <a:spcBef>
                <a:spcPts val="1000"/>
              </a:spcBef>
              <a:spcAft>
                <a:spcPts val="0"/>
              </a:spcAft>
              <a:buSzPts val="1600"/>
              <a:buNone/>
            </a:pPr>
            <a:endParaRPr dirty="0"/>
          </a:p>
          <a:p>
            <a:pPr marL="285750" lvl="0" indent="-184150" algn="l" rtl="0">
              <a:lnSpc>
                <a:spcPct val="100000"/>
              </a:lnSpc>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100" y="0"/>
            <a:ext cx="12192000" cy="6858000"/>
          </a:xfrm>
          <a:prstGeom prst="rect">
            <a:avLst/>
          </a:prstGeom>
          <a:noFill/>
          <a:ln>
            <a:noFill/>
          </a:ln>
        </p:spPr>
        <p:txBody>
          <a:bodyPr spcFirstLastPara="1" wrap="square" lIns="91425" tIns="45700" rIns="91425" bIns="45700" anchor="ctr" anchorCtr="0">
            <a:normAutofit/>
          </a:bodyPr>
          <a:lstStyle/>
          <a:p>
            <a:pPr marL="457200" lvl="0" indent="0" algn="l" rtl="0">
              <a:lnSpc>
                <a:spcPct val="100000"/>
              </a:lnSpc>
              <a:spcBef>
                <a:spcPts val="0"/>
              </a:spcBef>
              <a:spcAft>
                <a:spcPts val="0"/>
              </a:spcAft>
              <a:buSzPts val="1760"/>
              <a:buNone/>
            </a:pPr>
            <a:r>
              <a:rPr lang="en-US" sz="2200" b="1" dirty="0">
                <a:solidFill>
                  <a:schemeClr val="lt1"/>
                </a:solidFill>
                <a:latin typeface="Times New Roman"/>
                <a:ea typeface="Times New Roman"/>
                <a:cs typeface="Times New Roman"/>
                <a:sym typeface="Times New Roman"/>
              </a:rPr>
              <a:t>Data Sharing Agreement :</a:t>
            </a:r>
            <a:endParaRPr b="1" dirty="0"/>
          </a:p>
          <a:p>
            <a:pPr marL="914400"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(Spam_Ham.txt)</a:t>
            </a:r>
            <a:endParaRPr dirty="0"/>
          </a:p>
          <a:p>
            <a:pPr marL="914400"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914400"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914400" lvl="1" indent="-28194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lnSpc>
                <a:spcPct val="100000"/>
              </a:lnSpc>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2"/>
          <p:cNvSpPr txBox="1"/>
          <p:nvPr/>
        </p:nvSpPr>
        <p:spPr>
          <a:xfrm>
            <a:off x="908900" y="380075"/>
            <a:ext cx="2297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lt1"/>
                </a:solidFill>
                <a:latin typeface="Times New Roman"/>
                <a:ea typeface="Times New Roman"/>
                <a:cs typeface="Times New Roman"/>
                <a:sym typeface="Times New Roman"/>
              </a:rPr>
              <a:t>Data Schema</a:t>
            </a:r>
            <a:endParaRPr sz="2200" b="1" dirty="0">
              <a:solidFill>
                <a:schemeClr val="lt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64DF4A44-C9D7-4980-B597-269A2AC09683}"/>
              </a:ext>
            </a:extLst>
          </p:cNvPr>
          <p:cNvPicPr>
            <a:picLocks noChangeAspect="1"/>
          </p:cNvPicPr>
          <p:nvPr/>
        </p:nvPicPr>
        <p:blipFill>
          <a:blip r:embed="rId3"/>
          <a:stretch>
            <a:fillRect/>
          </a:stretch>
        </p:blipFill>
        <p:spPr>
          <a:xfrm>
            <a:off x="2333625" y="1699477"/>
            <a:ext cx="7524750" cy="32779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3"/>
          <p:cNvSpPr txBox="1"/>
          <p:nvPr/>
        </p:nvSpPr>
        <p:spPr>
          <a:xfrm>
            <a:off x="935575" y="512275"/>
            <a:ext cx="205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lt1"/>
                </a:solidFill>
                <a:latin typeface="Times New Roman"/>
                <a:ea typeface="Times New Roman"/>
                <a:cs typeface="Times New Roman"/>
                <a:sym typeface="Times New Roman"/>
              </a:rPr>
              <a:t>Architecture</a:t>
            </a:r>
            <a:endParaRPr sz="2200" b="1">
              <a:solidFill>
                <a:schemeClr val="l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74B4FD9-3862-49FF-932F-9E23D76FBC23}"/>
              </a:ext>
            </a:extLst>
          </p:cNvPr>
          <p:cNvPicPr>
            <a:picLocks noChangeAspect="1"/>
          </p:cNvPicPr>
          <p:nvPr/>
        </p:nvPicPr>
        <p:blipFill>
          <a:blip r:embed="rId3"/>
          <a:stretch>
            <a:fillRect/>
          </a:stretch>
        </p:blipFill>
        <p:spPr>
          <a:xfrm>
            <a:off x="2709790" y="1082183"/>
            <a:ext cx="6772419" cy="46936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Clr>
                <a:srgbClr val="000000"/>
              </a:buClr>
              <a:buSzPts val="2000"/>
              <a:buFont typeface="Arial"/>
              <a:buNone/>
            </a:pPr>
            <a:endParaRPr sz="2200" b="1" dirty="0">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0"/>
              </a:spcBef>
              <a:spcAft>
                <a:spcPts val="0"/>
              </a:spcAft>
              <a:buClr>
                <a:srgbClr val="000000"/>
              </a:buClr>
              <a:buSzPts val="2000"/>
              <a:buFont typeface="Arial"/>
              <a:buNone/>
            </a:pPr>
            <a:r>
              <a:rPr lang="en-US" sz="2200" b="1"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 Description</a:t>
            </a:r>
            <a:endParaRPr sz="22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1500"/>
              <a:buFont typeface="Arial"/>
              <a:buNone/>
            </a:pPr>
            <a:r>
              <a:rPr lang="en-US" sz="15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a:t>
            </a:r>
            <a:endParaRPr sz="15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457200" marR="579474" lvl="0" algn="just" rtl="0">
              <a:lnSpc>
                <a:spcPct val="100000"/>
              </a:lnSpc>
              <a:spcBef>
                <a:spcPts val="45"/>
              </a:spcBef>
              <a:spcAft>
                <a:spcPts val="0"/>
              </a:spcAft>
              <a:buClr>
                <a:srgbClr val="000000"/>
              </a:buClr>
              <a:buSzPts val="1500"/>
              <a:buFont typeface="Arial"/>
              <a:buNone/>
            </a:pPr>
            <a:r>
              <a:rPr lang="en-US" sz="1600" b="0" i="0" u="none" strike="noStrike" cap="none" dirty="0">
                <a:solidFill>
                  <a:schemeClr val="bg1">
                    <a:lumMod val="95000"/>
                  </a:schemeClr>
                </a:solidFill>
                <a:latin typeface="Times New Roman" panose="02020603050405020304" pitchFamily="18" charset="0"/>
                <a:ea typeface="Calibri"/>
                <a:cs typeface="Times New Roman" panose="02020603050405020304" pitchFamily="18" charset="0"/>
                <a:sym typeface="Calibri"/>
              </a:rPr>
              <a:t> </a:t>
            </a:r>
            <a:r>
              <a:rPr lang="en-US" sz="2800" b="1"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Data Description </a:t>
            </a:r>
          </a:p>
          <a:p>
            <a:pPr marL="895350" marR="579474" lvl="0" algn="just" rtl="0">
              <a:lnSpc>
                <a:spcPct val="100000"/>
              </a:lnSpc>
              <a:spcBef>
                <a:spcPts val="45"/>
              </a:spcBef>
              <a:spcAft>
                <a:spcPts val="0"/>
              </a:spcAft>
              <a:buClr>
                <a:srgbClr val="000000"/>
              </a:buClr>
              <a:buSzPts val="15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The collection is composed by just one text file, where each line has the correct class followed by the raw message.  The identification of the text of spam messages in the claims is a very hard and time-consuming task, and it involves carefully scanning hundreds of web page’s. The 425 SMS spam messages are manually extracted from the Grumble text Web site and a subset of 3,375 SMS have been randomly chosen as the ham messages of the NUS SMS Corpus (NSC), which is a dataset of about 10,000 legitimate. These messages were collected from volunteers who were made aware that their contributions were going to be made publicly available. </a:t>
            </a:r>
          </a:p>
          <a:p>
            <a:pPr marL="457200" marR="579474" lvl="0" indent="0" algn="just" rtl="0">
              <a:lnSpc>
                <a:spcPct val="100000"/>
              </a:lnSpc>
              <a:spcBef>
                <a:spcPts val="45"/>
              </a:spcBef>
              <a:spcAft>
                <a:spcPts val="0"/>
              </a:spcAft>
              <a:buClr>
                <a:srgbClr val="000000"/>
              </a:buClr>
              <a:buSzPts val="15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2438" marR="579474" lvl="0" indent="4763" algn="just" rtl="0">
              <a:lnSpc>
                <a:spcPct val="100000"/>
              </a:lnSpc>
              <a:spcBef>
                <a:spcPts val="45"/>
              </a:spcBef>
              <a:spcAft>
                <a:spcPts val="0"/>
              </a:spcAft>
              <a:buClr>
                <a:srgbClr val="000000"/>
              </a:buClr>
              <a:buSzPts val="1500"/>
              <a:buFont typeface="Arial"/>
              <a:buNone/>
            </a:pPr>
            <a:r>
              <a:rPr lang="en-US" sz="24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Data Insertion into Database</a:t>
            </a:r>
          </a:p>
          <a:p>
            <a:pPr marL="895350" marR="579474" lvl="0" algn="just" rtl="0">
              <a:lnSpc>
                <a:spcPct val="100000"/>
              </a:lnSpc>
              <a:spcBef>
                <a:spcPts val="45"/>
              </a:spcBef>
              <a:spcAft>
                <a:spcPts val="0"/>
              </a:spcAft>
              <a:buClr>
                <a:srgbClr val="000000"/>
              </a:buClr>
              <a:buSzPts val="15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a</a:t>
            </a:r>
            <a:r>
              <a:rPr lang="en-US" sz="1800" b="1" dirty="0">
                <a:solidFill>
                  <a:schemeClr val="bg1">
                    <a:lumMod val="95000"/>
                  </a:schemeClr>
                </a:solidFill>
                <a:latin typeface="Times New Roman" panose="02020603050405020304" pitchFamily="18" charset="0"/>
                <a:cs typeface="Times New Roman" panose="02020603050405020304" pitchFamily="18" charset="0"/>
              </a:rPr>
              <a:t>)   </a:t>
            </a:r>
            <a:r>
              <a:rPr lang="en-US" sz="1800" dirty="0">
                <a:solidFill>
                  <a:schemeClr val="bg1">
                    <a:lumMod val="95000"/>
                  </a:schemeClr>
                </a:solidFill>
                <a:latin typeface="Times New Roman" panose="02020603050405020304" pitchFamily="18" charset="0"/>
                <a:cs typeface="Times New Roman" panose="02020603050405020304" pitchFamily="18" charset="0"/>
              </a:rPr>
              <a:t>In this project we have used MySQL database.</a:t>
            </a:r>
          </a:p>
          <a:p>
            <a:pPr marL="452438" marR="579474" lvl="0" algn="just" rtl="0">
              <a:lnSpc>
                <a:spcPct val="100000"/>
              </a:lnSpc>
              <a:spcBef>
                <a:spcPts val="45"/>
              </a:spcBef>
              <a:spcAft>
                <a:spcPts val="0"/>
              </a:spcAft>
              <a:buClr>
                <a:srgbClr val="000000"/>
              </a:buClr>
              <a:buSzPts val="1500"/>
            </a:pPr>
            <a:r>
              <a:rPr lang="en-US" sz="1800" dirty="0">
                <a:solidFill>
                  <a:schemeClr val="bg1">
                    <a:lumMod val="95000"/>
                  </a:schemeClr>
                </a:solidFill>
                <a:latin typeface="Times New Roman" panose="02020603050405020304" pitchFamily="18" charset="0"/>
                <a:cs typeface="Times New Roman" panose="02020603050405020304" pitchFamily="18" charset="0"/>
              </a:rPr>
              <a:t>        b)   </a:t>
            </a:r>
            <a:r>
              <a:rPr lang="en-US" sz="1800" dirty="0" err="1">
                <a:solidFill>
                  <a:schemeClr val="bg1">
                    <a:lumMod val="95000"/>
                  </a:schemeClr>
                </a:solidFill>
                <a:latin typeface="Times New Roman" panose="02020603050405020304" pitchFamily="18" charset="0"/>
                <a:cs typeface="Times New Roman" panose="02020603050405020304" pitchFamily="18" charset="0"/>
              </a:rPr>
              <a:t>spam_ham</a:t>
            </a:r>
            <a:r>
              <a:rPr lang="en-US" sz="1800" dirty="0">
                <a:solidFill>
                  <a:schemeClr val="bg1">
                    <a:lumMod val="95000"/>
                  </a:schemeClr>
                </a:solidFill>
                <a:latin typeface="Times New Roman" panose="02020603050405020304" pitchFamily="18" charset="0"/>
                <a:cs typeface="Times New Roman" panose="02020603050405020304" pitchFamily="18" charset="0"/>
              </a:rPr>
              <a:t> database has been created </a:t>
            </a:r>
          </a:p>
          <a:p>
            <a:pPr marL="452438" marR="579474" lvl="0" algn="just" rtl="0">
              <a:lnSpc>
                <a:spcPct val="100000"/>
              </a:lnSpc>
              <a:spcBef>
                <a:spcPts val="45"/>
              </a:spcBef>
              <a:spcAft>
                <a:spcPts val="0"/>
              </a:spcAft>
              <a:buClr>
                <a:srgbClr val="000000"/>
              </a:buClr>
              <a:buSzPts val="1500"/>
            </a:pPr>
            <a:r>
              <a:rPr lang="en-US" sz="1800" dirty="0">
                <a:solidFill>
                  <a:schemeClr val="bg1">
                    <a:lumMod val="95000"/>
                  </a:schemeClr>
                </a:solidFill>
                <a:latin typeface="Times New Roman" panose="02020603050405020304" pitchFamily="18" charset="0"/>
                <a:cs typeface="Times New Roman" panose="02020603050405020304" pitchFamily="18" charset="0"/>
              </a:rPr>
              <a:t>        c)   Using that database we have created a table called as data.</a:t>
            </a:r>
          </a:p>
          <a:p>
            <a:pPr marL="452438" marR="579474" lvl="0" algn="just" rtl="0">
              <a:lnSpc>
                <a:spcPct val="100000"/>
              </a:lnSpc>
              <a:spcBef>
                <a:spcPts val="45"/>
              </a:spcBef>
              <a:spcAft>
                <a:spcPts val="0"/>
              </a:spcAft>
              <a:buClr>
                <a:srgbClr val="000000"/>
              </a:buClr>
              <a:buSzPts val="1500"/>
            </a:pPr>
            <a:r>
              <a:rPr lang="en-US" sz="1800" dirty="0">
                <a:solidFill>
                  <a:schemeClr val="bg1">
                    <a:lumMod val="95000"/>
                  </a:schemeClr>
                </a:solidFill>
                <a:latin typeface="Times New Roman" panose="02020603050405020304" pitchFamily="18" charset="0"/>
                <a:cs typeface="Times New Roman" panose="02020603050405020304" pitchFamily="18" charset="0"/>
              </a:rPr>
              <a:t>        d)   For that table we have inserted data.</a:t>
            </a:r>
          </a:p>
          <a:p>
            <a:pPr marL="795338" marR="579474" lvl="0" indent="-342900" algn="just" rtl="0">
              <a:lnSpc>
                <a:spcPct val="100000"/>
              </a:lnSpc>
              <a:spcBef>
                <a:spcPts val="45"/>
              </a:spcBef>
              <a:spcAft>
                <a:spcPts val="0"/>
              </a:spcAft>
              <a:buClr>
                <a:srgbClr val="000000"/>
              </a:buClr>
              <a:buSzPts val="1500"/>
              <a:buAutoNum type="alphaLcParenR" startAt="4"/>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7200" lvl="1" algn="just">
              <a:buClr>
                <a:srgbClr val="2E5395"/>
              </a:buClr>
              <a:buSzPts val="1300"/>
            </a:pPr>
            <a:r>
              <a:rPr lang="en-US" sz="20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Export data from Database</a:t>
            </a:r>
          </a:p>
          <a:p>
            <a:pPr marL="457200" lvl="1" algn="just">
              <a:buClr>
                <a:srgbClr val="2E5395"/>
              </a:buClr>
              <a:buSzPts val="1300"/>
            </a:pPr>
            <a:endParaRPr lang="en-IN" sz="2000" b="1"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algn="just">
              <a:buClr>
                <a:srgbClr val="2E5395"/>
              </a:buClr>
              <a:buSzPts val="1300"/>
            </a:pPr>
            <a:r>
              <a:rPr lang="en-IN" sz="20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We connect to </a:t>
            </a:r>
            <a:r>
              <a:rPr lang="en-US" sz="1800" dirty="0" err="1">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spam_ham</a:t>
            </a:r>
            <a:r>
              <a:rPr lang="en-US"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IN" sz="1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algn="just">
              <a:buClr>
                <a:srgbClr val="2E5395"/>
              </a:buClr>
              <a:buSzPts val="1300"/>
            </a:pPr>
            <a:r>
              <a:rPr lang="en-IN"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b)  </a:t>
            </a:r>
            <a:r>
              <a:rPr lang="en-US"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that database we export the data </a:t>
            </a:r>
            <a:endParaRPr lang="en-IN"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2438" marR="579474" lvl="0" algn="just" rtl="0">
              <a:lnSpc>
                <a:spcPct val="100000"/>
              </a:lnSpc>
              <a:spcBef>
                <a:spcPts val="45"/>
              </a:spcBef>
              <a:spcAft>
                <a:spcPts val="0"/>
              </a:spcAft>
              <a:buClr>
                <a:srgbClr val="000000"/>
              </a:buClr>
              <a:buSzPts val="1500"/>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R="758825" algn="just"/>
            <a:r>
              <a:rPr lang="en-US" sz="1800" dirty="0">
                <a:solidFill>
                  <a:schemeClr val="bg1">
                    <a:lumMod val="95000"/>
                  </a:schemeClr>
                </a:solidFill>
                <a:effectLst/>
                <a:latin typeface="Calibri" panose="020F0502020204030204" pitchFamily="34" charset="0"/>
                <a:ea typeface="Calibri" panose="020F0502020204030204" pitchFamily="34" charset="0"/>
              </a:rPr>
              <a:t>                  </a:t>
            </a:r>
            <a:endParaRPr lang="en-IN" sz="1800" dirty="0">
              <a:solidFill>
                <a:schemeClr val="bg1">
                  <a:lumMod val="95000"/>
                </a:schemeClr>
              </a:solidFill>
              <a:effectLst/>
              <a:latin typeface="Calibri" panose="020F0502020204030204" pitchFamily="34" charset="0"/>
              <a:ea typeface="Calibri" panose="020F0502020204030204" pitchFamily="34" charset="0"/>
            </a:endParaRPr>
          </a:p>
          <a:p>
            <a:pPr marL="457200" marR="579474" lvl="0" indent="0" algn="just" rtl="0">
              <a:lnSpc>
                <a:spcPct val="100000"/>
              </a:lnSpc>
              <a:spcBef>
                <a:spcPts val="45"/>
              </a:spcBef>
              <a:spcAft>
                <a:spcPts val="0"/>
              </a:spcAft>
              <a:buClr>
                <a:srgbClr val="000000"/>
              </a:buClr>
              <a:buSzPts val="1500"/>
              <a:buFont typeface="Arial"/>
              <a:buNone/>
            </a:pPr>
            <a:r>
              <a:rPr lang="en-US" sz="2400" b="1" dirty="0">
                <a:solidFill>
                  <a:schemeClr val="bg1">
                    <a:lumMod val="95000"/>
                  </a:schemeClr>
                </a:solidFill>
                <a:latin typeface="Times New Roman" panose="02020603050405020304" pitchFamily="18" charset="0"/>
                <a:cs typeface="Times New Roman" panose="02020603050405020304" pitchFamily="18" charset="0"/>
              </a:rPr>
              <a:t>  </a:t>
            </a:r>
            <a:r>
              <a:rPr lang="en-US" sz="1800" b="1" dirty="0">
                <a:solidFill>
                  <a:schemeClr val="bg1">
                    <a:lumMod val="95000"/>
                  </a:schemeClr>
                </a:solidFill>
                <a:latin typeface="Times New Roman" panose="02020603050405020304" pitchFamily="18" charset="0"/>
                <a:cs typeface="Times New Roman" panose="02020603050405020304" pitchFamily="18" charset="0"/>
              </a:rPr>
              <a:t>Data Pre-processing </a:t>
            </a:r>
          </a:p>
          <a:p>
            <a:pPr marL="457200" marR="579474" lvl="0" indent="0" algn="just" rtl="0">
              <a:lnSpc>
                <a:spcPct val="100000"/>
              </a:lnSpc>
              <a:spcBef>
                <a:spcPts val="45"/>
              </a:spcBef>
              <a:spcAft>
                <a:spcPts val="0"/>
              </a:spcAft>
              <a:buClr>
                <a:srgbClr val="000000"/>
              </a:buClr>
              <a:buSzPts val="1500"/>
              <a:buFont typeface="Arial"/>
              <a:buNone/>
            </a:pPr>
            <a:endParaRPr lang="en-US" sz="1800" b="1"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rtl="0">
              <a:lnSpc>
                <a:spcPct val="100000"/>
              </a:lnSpc>
              <a:spcBef>
                <a:spcPts val="45"/>
              </a:spcBef>
              <a:spcAft>
                <a:spcPts val="0"/>
              </a:spcAft>
              <a:buClr>
                <a:srgbClr val="000000"/>
              </a:buClr>
              <a:buSzPts val="1500"/>
              <a:buFont typeface="Arial"/>
              <a:buNone/>
            </a:pPr>
            <a:r>
              <a:rPr lang="en-US" sz="1800" b="1" dirty="0">
                <a:solidFill>
                  <a:schemeClr val="bg1">
                    <a:lumMod val="95000"/>
                  </a:schemeClr>
                </a:solidFill>
                <a:latin typeface="Times New Roman" panose="02020603050405020304" pitchFamily="18" charset="0"/>
                <a:cs typeface="Times New Roman" panose="02020603050405020304" pitchFamily="18" charset="0"/>
              </a:rPr>
              <a:t> </a:t>
            </a:r>
            <a:r>
              <a:rPr lang="en-US" sz="1800" dirty="0">
                <a:solidFill>
                  <a:schemeClr val="bg1">
                    <a:lumMod val="95000"/>
                  </a:schemeClr>
                </a:solidFill>
                <a:latin typeface="Times New Roman" panose="02020603050405020304" pitchFamily="18" charset="0"/>
                <a:cs typeface="Times New Roman" panose="02020603050405020304" pitchFamily="18" charset="0"/>
              </a:rPr>
              <a:t>Data cleaning, integration, transformation and reduction are major task. In dataset the data normalization is done     before performing any further processing. </a:t>
            </a:r>
            <a:r>
              <a:rPr lang="en-US" sz="1800" i="0" u="none" strike="noStrike" cap="none" dirty="0">
                <a:solidFill>
                  <a:schemeClr val="bg1">
                    <a:lumMod val="95000"/>
                  </a:schemeClr>
                </a:solidFill>
                <a:latin typeface="Times New Roman" panose="02020603050405020304" pitchFamily="18" charset="0"/>
                <a:ea typeface="Times New Roman"/>
                <a:cs typeface="Times New Roman" panose="02020603050405020304" pitchFamily="18" charset="0"/>
                <a:sym typeface="Times New Roman"/>
              </a:rPr>
              <a:t> </a:t>
            </a:r>
            <a:endParaRPr sz="1800" i="0" u="none" strike="noStrike" cap="none" dirty="0">
              <a:solidFill>
                <a:schemeClr val="bg1">
                  <a:lumMod val="95000"/>
                </a:schemeClr>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spcFirstLastPara="1" wrap="square" lIns="91425" tIns="45700" rIns="91425" bIns="45700" anchor="t" anchorCtr="0">
            <a:noAutofit/>
          </a:bodyPr>
          <a:lstStyle/>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 Data Pre-processing</a:t>
            </a:r>
          </a:p>
          <a:p>
            <a:pPr marL="457200" marR="579474" lvl="0" indent="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a:t>
            </a:r>
          </a:p>
          <a:p>
            <a:pPr marL="895350" marR="579474" lvl="0" algn="just" defTabSz="895350"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Data cleaning, integration, transformation and reduction are major task. In dataset the data normalization is done before performing any further processing. </a:t>
            </a:r>
          </a:p>
          <a:p>
            <a:pPr marL="457200" marR="579474" lvl="0" indent="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Machine Learning Techniques</a:t>
            </a:r>
          </a:p>
          <a:p>
            <a:pPr marL="457200" marR="579474" lvl="0" indent="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rtl="0">
              <a:lnSpc>
                <a:spcPct val="100000"/>
              </a:lnSpc>
              <a:spcBef>
                <a:spcPts val="0"/>
              </a:spcBef>
              <a:spcAft>
                <a:spcPts val="0"/>
              </a:spcAft>
              <a:buClr>
                <a:srgbClr val="000000"/>
              </a:buClr>
              <a:buSzPts val="2000"/>
              <a:buFont typeface="Arial"/>
              <a:buNone/>
            </a:pPr>
            <a:r>
              <a:rPr lang="en-US" sz="1800" dirty="0">
                <a:latin typeface="Times New Roman" panose="02020603050405020304" pitchFamily="18" charset="0"/>
                <a:cs typeface="Times New Roman" panose="02020603050405020304" pitchFamily="18" charset="0"/>
              </a:rPr>
              <a:t> </a:t>
            </a:r>
            <a:r>
              <a:rPr lang="en-US" sz="1800" dirty="0">
                <a:solidFill>
                  <a:schemeClr val="bg1">
                    <a:lumMod val="95000"/>
                  </a:schemeClr>
                </a:solidFill>
                <a:latin typeface="Times New Roman" panose="02020603050405020304" pitchFamily="18" charset="0"/>
                <a:cs typeface="Times New Roman" panose="02020603050405020304" pitchFamily="18" charset="0"/>
              </a:rPr>
              <a:t>Based on the problem statement and requirements we can use supervised or unsupervised technique which fits the      project. </a:t>
            </a:r>
          </a:p>
          <a:p>
            <a:pPr marL="457200" marR="579474" lvl="0" indent="0" algn="just" rtl="0">
              <a:lnSpc>
                <a:spcPct val="100000"/>
              </a:lnSpc>
              <a:spcBef>
                <a:spcPts val="0"/>
              </a:spcBef>
              <a:spcAft>
                <a:spcPts val="0"/>
              </a:spcAft>
              <a:buClr>
                <a:srgbClr val="000000"/>
              </a:buClr>
              <a:buSzPts val="2000"/>
              <a:buFont typeface="Arial"/>
              <a:buNone/>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 Model Building</a:t>
            </a: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indent="-438150" algn="just">
              <a:buSzPts val="2000"/>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       Depending on the data type of the target variable we are either going to be building a classification model. The main aspect of machine learning model building is to obtain actionable insights and in order to achieve that it is important to be able to select a subset of important features from the vast</a:t>
            </a:r>
            <a:r>
              <a:rPr lang="en-US" sz="1800" dirty="0">
                <a:solidFill>
                  <a:schemeClr val="bg1">
                    <a:lumMod val="95000"/>
                  </a:schemeClr>
                </a:solidFill>
                <a:effectLst/>
                <a:latin typeface="Calibri" panose="020F0502020204030204" pitchFamily="34" charset="0"/>
                <a:ea typeface="Calibri" panose="020F0502020204030204" pitchFamily="34"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number.</a:t>
            </a:r>
            <a:endParaRPr lang="en-IN" sz="1800" dirty="0">
              <a:solidFill>
                <a:schemeClr val="bg1">
                  <a:lumMod val="95000"/>
                </a:schemeClr>
              </a:solidFill>
              <a:effectLst/>
              <a:latin typeface="Calibri" panose="020F0502020204030204" pitchFamily="34" charset="0"/>
              <a:ea typeface="Calibri" panose="020F0502020204030204" pitchFamily="34" charset="0"/>
            </a:endParaRPr>
          </a:p>
          <a:p>
            <a:pPr marL="457200" marR="579474" lvl="0" indent="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spcFirstLastPara="1" wrap="square" lIns="91425" tIns="45700" rIns="91425" bIns="45700" anchor="t" anchorCtr="0">
            <a:noAutofit/>
          </a:bodyPr>
          <a:lstStyle/>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lt1"/>
              </a:solidFill>
              <a:latin typeface="Times New Roman" panose="02020603050405020304" pitchFamily="18" charset="0"/>
              <a:cs typeface="Times New Roman" panose="02020603050405020304" pitchFamily="18" charset="0"/>
              <a:sym typeface="Times New Roman"/>
            </a:endParaRPr>
          </a:p>
          <a:p>
            <a:pPr marL="452438" marR="579474" lvl="0" indent="4763"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Evaluation</a:t>
            </a:r>
            <a:r>
              <a:rPr lang="en-US" sz="1800" b="1" dirty="0">
                <a:solidFill>
                  <a:schemeClr val="bg1">
                    <a:lumMod val="95000"/>
                  </a:schemeClr>
                </a:solidFill>
                <a:latin typeface="Times New Roman" panose="02020603050405020304" pitchFamily="18" charset="0"/>
                <a:cs typeface="Times New Roman" panose="02020603050405020304" pitchFamily="18" charset="0"/>
              </a:rPr>
              <a:t> </a:t>
            </a:r>
          </a:p>
          <a:p>
            <a:pPr marL="668020">
              <a:tabLst>
                <a:tab pos="535940" algn="l"/>
              </a:tabLst>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895350" marR="400050" indent="-895350" algn="just">
              <a:lnSpc>
                <a:spcPct val="115000"/>
              </a:lnSpc>
            </a:pPr>
            <a:r>
              <a:rPr lang="en-US" sz="18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Evaluation of accuracy can be done using the test data. Confusion Matrix, Accuracy Score and Classification Report can be found using test data and Prediction data.</a:t>
            </a:r>
            <a:endParaRPr lang="en-IN"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bg1">
                  <a:lumMod val="95000"/>
                </a:schemeClr>
              </a:solidFill>
              <a:latin typeface="Times New Roman" panose="02020603050405020304" pitchFamily="18" charset="0"/>
              <a:cs typeface="Times New Roman" panose="02020603050405020304" pitchFamily="18" charset="0"/>
            </a:endParaRPr>
          </a:p>
          <a:p>
            <a:pPr marL="452438" marR="579474" lvl="0" indent="4763"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Cloud Setup</a:t>
            </a:r>
          </a:p>
          <a:p>
            <a:pPr marL="457200" marR="579474" lvl="0" indent="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a:t>
            </a:r>
          </a:p>
          <a:p>
            <a:pPr marL="895350" marR="579474" lvl="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The cloud deployment platform this platform is setup for deploying the virtual app. </a:t>
            </a:r>
          </a:p>
          <a:p>
            <a:pPr marL="895350" marR="579474" lvl="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schemeClr>
                </a:solidFill>
                <a:latin typeface="Times New Roman" panose="02020603050405020304" pitchFamily="18" charset="0"/>
                <a:cs typeface="Times New Roman" panose="02020603050405020304" pitchFamily="18" charset="0"/>
              </a:rPr>
              <a:t>Pushing to Cloud</a:t>
            </a:r>
          </a:p>
          <a:p>
            <a:pPr marL="457200" marR="579474" lvl="0" indent="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a:t>
            </a:r>
          </a:p>
          <a:p>
            <a:pPr marL="895350" marR="579474" lvl="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Pushing workloads to the cloud requires significant planning, testing, expertise so once the cloud is setup, the virtual app created will be pushed to the cloud and will finally be deployed into the cloud .</a:t>
            </a:r>
          </a:p>
          <a:p>
            <a:pPr marL="452438" marR="579474" lvl="0" indent="442913"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2438" marR="579474" lvl="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Application Start</a:t>
            </a:r>
          </a:p>
          <a:p>
            <a:pPr marL="452438" marR="579474" lvl="0" algn="just" rtl="0">
              <a:lnSpc>
                <a:spcPct val="100000"/>
              </a:lnSpc>
              <a:spcBef>
                <a:spcPts val="0"/>
              </a:spcBef>
              <a:spcAft>
                <a:spcPts val="0"/>
              </a:spcAft>
              <a:buClr>
                <a:srgbClr val="000000"/>
              </a:buClr>
              <a:buSzPts val="2000"/>
              <a:buFont typeface="Arial"/>
              <a:buNone/>
            </a:pPr>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defTabSz="895350"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Once the virtual app is deployed in to the cloud we can open the web application using any web browser</a:t>
            </a:r>
          </a:p>
        </p:txBody>
      </p:sp>
    </p:spTree>
    <p:extLst>
      <p:ext uri="{BB962C8B-B14F-4D97-AF65-F5344CB8AC3E}">
        <p14:creationId xmlns:p14="http://schemas.microsoft.com/office/powerpoint/2010/main" val="106240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Clr>
                <a:srgbClr val="000000"/>
              </a:buClr>
              <a:buSzPts val="2000"/>
              <a:buFont typeface="Arial"/>
              <a:buNone/>
            </a:pPr>
            <a:endParaRPr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Data from user</a:t>
            </a:r>
          </a:p>
          <a:p>
            <a:pPr marL="457200" marR="579474" lvl="0" indent="0" algn="just" rtl="0">
              <a:lnSpc>
                <a:spcPct val="100000"/>
              </a:lnSpc>
              <a:spcBef>
                <a:spcPts val="0"/>
              </a:spcBef>
              <a:spcAft>
                <a:spcPts val="0"/>
              </a:spcAft>
              <a:buClr>
                <a:srgbClr val="000000"/>
              </a:buClr>
              <a:buSzPts val="2000"/>
              <a:buFont typeface="Arial"/>
              <a:buNone/>
            </a:pPr>
            <a:endParaRPr lang="en-US" sz="1800" b="1"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Using a web browser we open the web application and provide the necessary information as the input for prediction.</a:t>
            </a:r>
          </a:p>
          <a:p>
            <a:pPr marL="457200" marR="579474" lvl="0" indent="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Data Validation</a:t>
            </a:r>
          </a:p>
          <a:p>
            <a:pPr marL="895350" marR="579474" lvl="0" algn="just" rtl="0">
              <a:lnSpc>
                <a:spcPct val="100000"/>
              </a:lnSpc>
              <a:spcBef>
                <a:spcPts val="0"/>
              </a:spcBef>
              <a:spcAft>
                <a:spcPts val="0"/>
              </a:spcAft>
              <a:buClr>
                <a:srgbClr val="000000"/>
              </a:buClr>
              <a:buSzPts val="2000"/>
              <a:buFont typeface="Arial"/>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 Once the input is provided and we click on the submit button, the system will provide the output based on its requirements. </a:t>
            </a:r>
          </a:p>
          <a:p>
            <a:pPr marL="457200" marR="579474" lvl="0" indent="0" algn="just" rtl="0">
              <a:lnSpc>
                <a:spcPct val="100000"/>
              </a:lnSpc>
              <a:spcBef>
                <a:spcPts val="0"/>
              </a:spcBef>
              <a:spcAft>
                <a:spcPts val="0"/>
              </a:spcAft>
              <a:buClr>
                <a:srgbClr val="000000"/>
              </a:buClr>
              <a:buSzPts val="2000"/>
              <a:buFont typeface="Arial"/>
              <a:buNone/>
            </a:pPr>
            <a:endParaRPr lang="en-US" sz="32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Result Prediction</a:t>
            </a:r>
          </a:p>
          <a:p>
            <a:pPr marL="895350" marR="579474" lvl="0" algn="just" rtl="0">
              <a:lnSpc>
                <a:spcPct val="100000"/>
              </a:lnSpc>
              <a:spcBef>
                <a:spcPts val="0"/>
              </a:spcBef>
              <a:spcAft>
                <a:spcPts val="0"/>
              </a:spcAft>
              <a:buClr>
                <a:srgbClr val="000000"/>
              </a:buClr>
              <a:buSzPts val="2000"/>
              <a:buFont typeface="Arial"/>
              <a:buNone/>
            </a:pPr>
            <a:endParaRPr lang="en-US" sz="3200"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Once the data validation is completed the prediction will be done for the type of product in Stores and Big Marts provided in the input.</a:t>
            </a:r>
          </a:p>
          <a:p>
            <a:pPr marL="457200" marR="579474" lvl="0" indent="0" algn="just" rtl="0">
              <a:lnSpc>
                <a:spcPct val="100000"/>
              </a:lnSpc>
              <a:spcBef>
                <a:spcPts val="0"/>
              </a:spcBef>
              <a:spcAft>
                <a:spcPts val="0"/>
              </a:spcAft>
              <a:buClr>
                <a:srgbClr val="000000"/>
              </a:buClr>
              <a:buSzPts val="2000"/>
              <a:buFont typeface="Arial"/>
              <a:buNone/>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marL="457200" marR="579474" lvl="0" indent="0" algn="just" rtl="0">
              <a:lnSpc>
                <a:spcPct val="100000"/>
              </a:lnSpc>
              <a:spcBef>
                <a:spcPts val="0"/>
              </a:spcBef>
              <a:spcAft>
                <a:spcPts val="0"/>
              </a:spcAft>
              <a:buClr>
                <a:srgbClr val="000000"/>
              </a:buClr>
              <a:buSzPts val="2000"/>
              <a:buFont typeface="Arial"/>
              <a:buNone/>
            </a:pPr>
            <a:r>
              <a:rPr lang="en-US" sz="2000" b="1" dirty="0">
                <a:solidFill>
                  <a:schemeClr val="bg1">
                    <a:lumMod val="95000"/>
                  </a:schemeClr>
                </a:solidFill>
                <a:latin typeface="Times New Roman" panose="02020603050405020304" pitchFamily="18" charset="0"/>
                <a:cs typeface="Times New Roman" panose="02020603050405020304" pitchFamily="18" charset="0"/>
              </a:rPr>
              <a:t>Saving Output at Database</a:t>
            </a:r>
          </a:p>
          <a:p>
            <a:pPr marL="895350" marR="579474" lvl="0" algn="just" defTabSz="895350" rtl="0">
              <a:lnSpc>
                <a:spcPct val="100000"/>
              </a:lnSpc>
              <a:spcBef>
                <a:spcPts val="0"/>
              </a:spcBef>
              <a:spcAft>
                <a:spcPts val="0"/>
              </a:spcAft>
              <a:buClr>
                <a:srgbClr val="000000"/>
              </a:buClr>
              <a:buSzPts val="2000"/>
              <a:buFont typeface="Arial"/>
              <a:buNone/>
            </a:pPr>
            <a:endParaRPr lang="en-US" sz="3200" dirty="0">
              <a:solidFill>
                <a:schemeClr val="bg1">
                  <a:lumMod val="95000"/>
                </a:schemeClr>
              </a:solidFill>
              <a:latin typeface="Times New Roman" panose="02020603050405020304" pitchFamily="18" charset="0"/>
              <a:cs typeface="Times New Roman" panose="02020603050405020304" pitchFamily="18" charset="0"/>
            </a:endParaRPr>
          </a:p>
          <a:p>
            <a:pPr marL="895350" marR="579474" lvl="0" algn="just" defTabSz="895350" rtl="0">
              <a:lnSpc>
                <a:spcPct val="100000"/>
              </a:lnSpc>
              <a:spcBef>
                <a:spcPts val="0"/>
              </a:spcBef>
              <a:spcAft>
                <a:spcPts val="0"/>
              </a:spcAft>
              <a:buClr>
                <a:srgbClr val="000000"/>
              </a:buClr>
              <a:buSzPts val="2000"/>
              <a:buFont typeface="Arial"/>
              <a:buNone/>
            </a:pPr>
            <a:r>
              <a:rPr lang="en-US" sz="1800" dirty="0">
                <a:solidFill>
                  <a:schemeClr val="bg1">
                    <a:lumMod val="95000"/>
                  </a:schemeClr>
                </a:solidFill>
                <a:latin typeface="Times New Roman" panose="02020603050405020304" pitchFamily="18" charset="0"/>
                <a:cs typeface="Times New Roman" panose="02020603050405020304" pitchFamily="18" charset="0"/>
              </a:rPr>
              <a:t>The formal declaration of how the database is organized the data will be displayed and it is stored in the database. </a:t>
            </a:r>
            <a:endParaRPr sz="1800" i="0" u="none" strike="noStrike" cap="none" dirty="0">
              <a:solidFill>
                <a:schemeClr val="bg1">
                  <a:lumMod val="95000"/>
                </a:schemeClr>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812233758"/>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1193</Words>
  <Application>Microsoft Office PowerPoint</Application>
  <PresentationFormat>Widescreen</PresentationFormat>
  <Paragraphs>169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Times New Roman</vt:lpstr>
      <vt:lpstr>Century Gothic</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vb</dc:creator>
  <cp:lastModifiedBy>akanksha vb</cp:lastModifiedBy>
  <cp:revision>2</cp:revision>
  <dcterms:modified xsi:type="dcterms:W3CDTF">2021-10-01T13:29:41Z</dcterms:modified>
</cp:coreProperties>
</file>