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0"/>
  </p:notesMasterIdLst>
  <p:sldIdLst>
    <p:sldId id="258" r:id="rId2"/>
    <p:sldId id="268" r:id="rId3"/>
    <p:sldId id="256" r:id="rId4"/>
    <p:sldId id="270" r:id="rId5"/>
    <p:sldId id="276" r:id="rId6"/>
    <p:sldId id="274" r:id="rId7"/>
    <p:sldId id="838841528" r:id="rId8"/>
    <p:sldId id="83884152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8F8B7-7B45-48C9-AD96-BE2481AC8916}" type="datetimeFigureOut">
              <a:rPr lang="en-US" smtClean="0"/>
              <a:t>8/13/2022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9F315-4B41-4F60-AEC4-EE73302EC3F7}" type="slidenum">
              <a:rPr lang="en-US" smtClean="0"/>
              <a:t>‹#›</a:t>
            </a:fld>
            <a:endParaRPr lang="en-US"/>
          </a:p>
        </p:txBody>
      </p:sp>
    </p:spTree>
    <p:extLst>
      <p:ext uri="{BB962C8B-B14F-4D97-AF65-F5344CB8AC3E}">
        <p14:creationId xmlns:p14="http://schemas.microsoft.com/office/powerpoint/2010/main" val="816448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D64D30-9643-42BF-AC17-64360FEF933D}" type="slidenum">
              <a:rPr lang="en-US" smtClean="0"/>
              <a:t>1</a:t>
            </a:fld>
            <a:endParaRPr lang="en-US"/>
          </a:p>
        </p:txBody>
      </p:sp>
    </p:spTree>
    <p:extLst>
      <p:ext uri="{BB962C8B-B14F-4D97-AF65-F5344CB8AC3E}">
        <p14:creationId xmlns:p14="http://schemas.microsoft.com/office/powerpoint/2010/main" val="3256124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D64D30-9643-42BF-AC17-64360FEF933D}" type="slidenum">
              <a:rPr lang="en-US" smtClean="0"/>
              <a:t>2</a:t>
            </a:fld>
            <a:endParaRPr lang="en-US"/>
          </a:p>
        </p:txBody>
      </p:sp>
    </p:spTree>
    <p:extLst>
      <p:ext uri="{BB962C8B-B14F-4D97-AF65-F5344CB8AC3E}">
        <p14:creationId xmlns:p14="http://schemas.microsoft.com/office/powerpoint/2010/main" val="336749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D64D30-9643-42BF-AC17-64360FEF933D}" type="slidenum">
              <a:rPr lang="en-US" smtClean="0"/>
              <a:t>4</a:t>
            </a:fld>
            <a:endParaRPr lang="en-US"/>
          </a:p>
        </p:txBody>
      </p:sp>
    </p:spTree>
    <p:extLst>
      <p:ext uri="{BB962C8B-B14F-4D97-AF65-F5344CB8AC3E}">
        <p14:creationId xmlns:p14="http://schemas.microsoft.com/office/powerpoint/2010/main" val="749750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D64D30-9643-42BF-AC17-64360FEF933D}" type="slidenum">
              <a:rPr lang="en-US" smtClean="0"/>
              <a:t>5</a:t>
            </a:fld>
            <a:endParaRPr lang="en-US"/>
          </a:p>
        </p:txBody>
      </p:sp>
    </p:spTree>
    <p:extLst>
      <p:ext uri="{BB962C8B-B14F-4D97-AF65-F5344CB8AC3E}">
        <p14:creationId xmlns:p14="http://schemas.microsoft.com/office/powerpoint/2010/main" val="2164851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D64D30-9643-42BF-AC17-64360FEF933D}" type="slidenum">
              <a:rPr lang="en-US" smtClean="0"/>
              <a:t>6</a:t>
            </a:fld>
            <a:endParaRPr lang="en-US"/>
          </a:p>
        </p:txBody>
      </p:sp>
    </p:spTree>
    <p:extLst>
      <p:ext uri="{BB962C8B-B14F-4D97-AF65-F5344CB8AC3E}">
        <p14:creationId xmlns:p14="http://schemas.microsoft.com/office/powerpoint/2010/main" val="2353045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efaul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11582400" cy="5588000"/>
          </a:xfrm>
        </p:spPr>
        <p:txBody>
          <a:bodyPr>
            <a:normAutofit/>
          </a:bodyPr>
          <a:lstStyle>
            <a:lvl1pPr>
              <a:defRPr sz="2133"/>
            </a:lvl1pPr>
            <a:lvl2pPr>
              <a:defRPr sz="1867"/>
            </a:lvl2pPr>
            <a:lvl3pPr>
              <a:defRPr sz="1600"/>
            </a:lvl3pPr>
            <a:lvl4pPr>
              <a:defRPr sz="1467"/>
            </a:lvl4pPr>
            <a:lvl5pPr>
              <a:defRPr sz="1467"/>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itle Placeholder 1"/>
          <p:cNvSpPr>
            <a:spLocks noGrp="1"/>
          </p:cNvSpPr>
          <p:nvPr>
            <p:ph type="title"/>
          </p:nvPr>
        </p:nvSpPr>
        <p:spPr>
          <a:xfrm>
            <a:off x="203200" y="41413"/>
            <a:ext cx="10261600" cy="502766"/>
          </a:xfrm>
          <a:prstGeom prst="rect">
            <a:avLst/>
          </a:prstGeom>
        </p:spPr>
        <p:txBody>
          <a:bodyPr vert="horz" lIns="91440" tIns="45720" rIns="91440" bIns="45720" rtlCol="0" anchor="ctr">
            <a:spAutoFit/>
          </a:bodyPr>
          <a:lstStyle/>
          <a:p>
            <a:r>
              <a:rPr lang="en-GB" dirty="0"/>
              <a:t>Click to edit Master title style</a:t>
            </a:r>
            <a:endParaRPr lang="en-US" dirty="0"/>
          </a:p>
        </p:txBody>
      </p:sp>
    </p:spTree>
    <p:extLst>
      <p:ext uri="{BB962C8B-B14F-4D97-AF65-F5344CB8AC3E}">
        <p14:creationId xmlns:p14="http://schemas.microsoft.com/office/powerpoint/2010/main" val="302129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304800" y="685800"/>
            <a:ext cx="5691717" cy="640560"/>
          </a:xfrm>
        </p:spPr>
        <p:txBody>
          <a:bodyPr anchor="b">
            <a:normAutofit/>
          </a:bodyPr>
          <a:lstStyle>
            <a:lvl1pPr marL="0" indent="0">
              <a:buNone/>
              <a:defRPr sz="24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dirty="0"/>
              <a:t>Click to edit Master text styles</a:t>
            </a:r>
          </a:p>
        </p:txBody>
      </p:sp>
      <p:sp>
        <p:nvSpPr>
          <p:cNvPr id="4" name="Content Placeholder 3"/>
          <p:cNvSpPr>
            <a:spLocks noGrp="1"/>
          </p:cNvSpPr>
          <p:nvPr>
            <p:ph sz="half" idx="2"/>
          </p:nvPr>
        </p:nvSpPr>
        <p:spPr>
          <a:xfrm>
            <a:off x="304800" y="1497599"/>
            <a:ext cx="5691717" cy="4776201"/>
          </a:xfrm>
        </p:spPr>
        <p:txBody>
          <a:bodyPr>
            <a:normAutofit/>
          </a:bodyPr>
          <a:lstStyle>
            <a:lvl1pPr>
              <a:defRPr sz="2133"/>
            </a:lvl1pPr>
            <a:lvl2pPr>
              <a:defRPr sz="1867"/>
            </a:lvl2pPr>
            <a:lvl3pPr>
              <a:defRPr sz="1600"/>
            </a:lvl3pPr>
            <a:lvl4pPr>
              <a:defRPr sz="1467"/>
            </a:lvl4pPr>
            <a:lvl5pPr>
              <a:defRPr sz="1467"/>
            </a:lvl5pPr>
            <a:lvl6pPr>
              <a:defRPr sz="2133"/>
            </a:lvl6pPr>
            <a:lvl7pPr>
              <a:defRPr sz="2133"/>
            </a:lvl7pPr>
            <a:lvl8pPr>
              <a:defRPr sz="2133"/>
            </a:lvl8pPr>
            <a:lvl9pPr>
              <a:defRPr sz="2133"/>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096001" y="685800"/>
            <a:ext cx="5795433" cy="640560"/>
          </a:xfrm>
        </p:spPr>
        <p:txBody>
          <a:bodyPr anchor="b">
            <a:noAutofit/>
          </a:bodyPr>
          <a:lstStyle>
            <a:lvl1pPr marL="0" indent="0">
              <a:buNone/>
              <a:defRPr sz="24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dirty="0"/>
              <a:t>Click to edit Master text styles</a:t>
            </a:r>
          </a:p>
        </p:txBody>
      </p:sp>
      <p:sp>
        <p:nvSpPr>
          <p:cNvPr id="6" name="Content Placeholder 5"/>
          <p:cNvSpPr>
            <a:spLocks noGrp="1"/>
          </p:cNvSpPr>
          <p:nvPr>
            <p:ph sz="quarter" idx="4"/>
          </p:nvPr>
        </p:nvSpPr>
        <p:spPr>
          <a:xfrm>
            <a:off x="6096001" y="1497599"/>
            <a:ext cx="5795433" cy="4776201"/>
          </a:xfrm>
        </p:spPr>
        <p:txBody>
          <a:bodyPr>
            <a:normAutofit/>
          </a:bodyPr>
          <a:lstStyle>
            <a:lvl1pPr>
              <a:defRPr sz="2133"/>
            </a:lvl1pPr>
            <a:lvl2pPr>
              <a:defRPr sz="1867"/>
            </a:lvl2pPr>
            <a:lvl3pPr>
              <a:defRPr sz="1600"/>
            </a:lvl3pPr>
            <a:lvl4pPr>
              <a:defRPr sz="1467"/>
            </a:lvl4pPr>
            <a:lvl5pPr>
              <a:defRPr sz="1467"/>
            </a:lvl5pPr>
            <a:lvl6pPr>
              <a:defRPr sz="2133"/>
            </a:lvl6pPr>
            <a:lvl7pPr>
              <a:defRPr sz="2133"/>
            </a:lvl7pPr>
            <a:lvl8pPr>
              <a:defRPr sz="2133"/>
            </a:lvl8pPr>
            <a:lvl9pPr>
              <a:defRPr sz="2133"/>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84129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a:xfrm>
            <a:off x="304800" y="1905000"/>
            <a:ext cx="11582400" cy="1828800"/>
          </a:xfrm>
        </p:spPr>
        <p:txBody>
          <a:bodyPr>
            <a:normAutofit/>
          </a:bodyPr>
          <a:lstStyle>
            <a:lvl1pPr marL="0" indent="0">
              <a:buNone/>
              <a:defRPr sz="2133"/>
            </a:lvl1pPr>
            <a:lvl2pPr>
              <a:defRPr sz="1867"/>
            </a:lvl2pPr>
            <a:lvl3pPr>
              <a:defRPr sz="1600"/>
            </a:lvl3pPr>
            <a:lvl4pPr>
              <a:defRPr sz="1467"/>
            </a:lvl4pPr>
            <a:lvl5pPr>
              <a:defRPr sz="1467"/>
            </a:lvl5pPr>
          </a:lstStyle>
          <a:p>
            <a:pPr lvl="0"/>
            <a:r>
              <a:rPr lang="en-GB" dirty="0"/>
              <a:t>Click to edit Master text styles</a:t>
            </a:r>
          </a:p>
        </p:txBody>
      </p:sp>
      <p:sp>
        <p:nvSpPr>
          <p:cNvPr id="9" name="Content Placeholder 8"/>
          <p:cNvSpPr>
            <a:spLocks noGrp="1"/>
          </p:cNvSpPr>
          <p:nvPr>
            <p:ph sz="quarter" idx="10" hasCustomPrompt="1"/>
          </p:nvPr>
        </p:nvSpPr>
        <p:spPr>
          <a:xfrm>
            <a:off x="304800" y="4445000"/>
            <a:ext cx="2844800" cy="609600"/>
          </a:xfrm>
        </p:spPr>
        <p:txBody>
          <a:bodyPr>
            <a:noAutofit/>
          </a:bodyPr>
          <a:lstStyle>
            <a:lvl1pPr marL="0" indent="0">
              <a:buNone/>
              <a:defRPr sz="1467" i="1" baseline="0">
                <a:solidFill>
                  <a:srgbClr val="999999"/>
                </a:solidFill>
              </a:defRPr>
            </a:lvl1pPr>
          </a:lstStyle>
          <a:p>
            <a:pPr lvl="0"/>
            <a:r>
              <a:rPr lang="en-GB" dirty="0"/>
              <a:t>Job Title, Company</a:t>
            </a:r>
            <a:endParaRPr lang="en-US" dirty="0"/>
          </a:p>
        </p:txBody>
      </p:sp>
      <p:sp>
        <p:nvSpPr>
          <p:cNvPr id="10" name="Content Placeholder 8"/>
          <p:cNvSpPr>
            <a:spLocks noGrp="1"/>
          </p:cNvSpPr>
          <p:nvPr>
            <p:ph sz="quarter" idx="11" hasCustomPrompt="1"/>
          </p:nvPr>
        </p:nvSpPr>
        <p:spPr>
          <a:xfrm>
            <a:off x="304800" y="3937000"/>
            <a:ext cx="2844800" cy="304800"/>
          </a:xfrm>
        </p:spPr>
        <p:txBody>
          <a:bodyPr>
            <a:noAutofit/>
          </a:bodyPr>
          <a:lstStyle>
            <a:lvl1pPr marL="0" indent="0">
              <a:buNone/>
              <a:defRPr sz="2133" i="1" baseline="0">
                <a:solidFill>
                  <a:srgbClr val="999999"/>
                </a:solidFill>
              </a:defRPr>
            </a:lvl1pPr>
          </a:lstStyle>
          <a:p>
            <a:pPr lvl="0"/>
            <a:r>
              <a:rPr lang="en-GB" dirty="0"/>
              <a:t>Name</a:t>
            </a:r>
            <a:endParaRPr lang="en-US" dirty="0"/>
          </a:p>
        </p:txBody>
      </p:sp>
      <p:sp>
        <p:nvSpPr>
          <p:cNvPr id="11" name="object 12"/>
          <p:cNvSpPr/>
          <p:nvPr userDrawn="1"/>
        </p:nvSpPr>
        <p:spPr>
          <a:xfrm>
            <a:off x="406400" y="4444999"/>
            <a:ext cx="711200" cy="60959"/>
          </a:xfrm>
          <a:custGeom>
            <a:avLst/>
            <a:gdLst/>
            <a:ahLst/>
            <a:cxnLst/>
            <a:rect l="l" t="t" r="r" b="b"/>
            <a:pathLst>
              <a:path w="628650">
                <a:moveTo>
                  <a:pt x="0" y="0"/>
                </a:moveTo>
                <a:lnTo>
                  <a:pt x="628230" y="0"/>
                </a:lnTo>
              </a:path>
            </a:pathLst>
          </a:custGeom>
          <a:ln w="6350">
            <a:solidFill>
              <a:srgbClr val="E8222C"/>
            </a:solidFill>
          </a:ln>
        </p:spPr>
        <p:txBody>
          <a:bodyPr wrap="square" lIns="0" tIns="0" rIns="0" bIns="0" rtlCol="0"/>
          <a:lstStyle/>
          <a:p>
            <a:pPr defTabSz="609585"/>
            <a:endParaRPr sz="2400">
              <a:solidFill>
                <a:srgbClr val="29313B"/>
              </a:solidFill>
            </a:endParaRPr>
          </a:p>
        </p:txBody>
      </p:sp>
      <p:sp>
        <p:nvSpPr>
          <p:cNvPr id="14" name="Content Placeholder 8"/>
          <p:cNvSpPr>
            <a:spLocks noGrp="1"/>
          </p:cNvSpPr>
          <p:nvPr>
            <p:ph sz="quarter" idx="12" hasCustomPrompt="1"/>
          </p:nvPr>
        </p:nvSpPr>
        <p:spPr>
          <a:xfrm>
            <a:off x="304800" y="787400"/>
            <a:ext cx="2844800" cy="609600"/>
          </a:xfrm>
        </p:spPr>
        <p:txBody>
          <a:bodyPr>
            <a:noAutofit/>
          </a:bodyPr>
          <a:lstStyle>
            <a:lvl1pPr marL="0" indent="0">
              <a:buNone/>
              <a:defRPr sz="12800" i="0" baseline="0">
                <a:solidFill>
                  <a:schemeClr val="accent1"/>
                </a:solidFill>
                <a:latin typeface="+mj-lt"/>
              </a:defRPr>
            </a:lvl1pPr>
          </a:lstStyle>
          <a:p>
            <a:pPr lvl="0"/>
            <a:r>
              <a:rPr lang="en-GB" dirty="0"/>
              <a:t>“</a:t>
            </a:r>
            <a:endParaRPr lang="en-US" dirty="0"/>
          </a:p>
        </p:txBody>
      </p:sp>
    </p:spTree>
    <p:extLst>
      <p:ext uri="{BB962C8B-B14F-4D97-AF65-F5344CB8AC3E}">
        <p14:creationId xmlns:p14="http://schemas.microsoft.com/office/powerpoint/2010/main" val="2382957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Example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6" name="Text Placeholder 2"/>
          <p:cNvSpPr>
            <a:spLocks noGrp="1"/>
          </p:cNvSpPr>
          <p:nvPr>
            <p:ph type="body" idx="1"/>
          </p:nvPr>
        </p:nvSpPr>
        <p:spPr>
          <a:xfrm>
            <a:off x="304800" y="685800"/>
            <a:ext cx="5691717" cy="640560"/>
          </a:xfrm>
        </p:spPr>
        <p:txBody>
          <a:bodyPr anchor="b">
            <a:normAutofit/>
          </a:bodyPr>
          <a:lstStyle>
            <a:lvl1pPr marL="0" indent="0">
              <a:buNone/>
              <a:defRPr sz="24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dirty="0"/>
              <a:t>Click to edit Master text styles</a:t>
            </a:r>
          </a:p>
        </p:txBody>
      </p:sp>
      <p:sp>
        <p:nvSpPr>
          <p:cNvPr id="7" name="Content Placeholder 3"/>
          <p:cNvSpPr>
            <a:spLocks noGrp="1"/>
          </p:cNvSpPr>
          <p:nvPr>
            <p:ph sz="half" idx="2"/>
          </p:nvPr>
        </p:nvSpPr>
        <p:spPr>
          <a:xfrm>
            <a:off x="304800" y="1497599"/>
            <a:ext cx="5691717" cy="4776201"/>
          </a:xfrm>
        </p:spPr>
        <p:txBody>
          <a:bodyPr>
            <a:normAutofit/>
          </a:bodyPr>
          <a:lstStyle>
            <a:lvl1pPr>
              <a:defRPr sz="2133"/>
            </a:lvl1pPr>
            <a:lvl2pPr>
              <a:defRPr sz="1867"/>
            </a:lvl2pPr>
            <a:lvl3pPr>
              <a:defRPr sz="1600"/>
            </a:lvl3pPr>
            <a:lvl4pPr>
              <a:defRPr sz="1467"/>
            </a:lvl4pPr>
            <a:lvl5pPr>
              <a:defRPr sz="1467"/>
            </a:lvl5pPr>
            <a:lvl6pPr>
              <a:defRPr sz="2133"/>
            </a:lvl6pPr>
            <a:lvl7pPr>
              <a:defRPr sz="2133"/>
            </a:lvl7pPr>
            <a:lvl8pPr>
              <a:defRPr sz="2133"/>
            </a:lvl8pPr>
            <a:lvl9pPr>
              <a:defRPr sz="2133"/>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499960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Exampl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6" name="Text Placeholder 2"/>
          <p:cNvSpPr>
            <a:spLocks noGrp="1"/>
          </p:cNvSpPr>
          <p:nvPr>
            <p:ph type="body" idx="1"/>
          </p:nvPr>
        </p:nvSpPr>
        <p:spPr>
          <a:xfrm>
            <a:off x="304800" y="685800"/>
            <a:ext cx="5691717" cy="640560"/>
          </a:xfrm>
        </p:spPr>
        <p:txBody>
          <a:bodyPr anchor="b">
            <a:normAutofit/>
          </a:bodyPr>
          <a:lstStyle>
            <a:lvl1pPr marL="0" indent="0">
              <a:buNone/>
              <a:defRPr sz="24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dirty="0"/>
              <a:t>Click to edit Master text styles</a:t>
            </a:r>
          </a:p>
        </p:txBody>
      </p:sp>
      <p:sp>
        <p:nvSpPr>
          <p:cNvPr id="7" name="Content Placeholder 3"/>
          <p:cNvSpPr>
            <a:spLocks noGrp="1"/>
          </p:cNvSpPr>
          <p:nvPr>
            <p:ph sz="half" idx="2"/>
          </p:nvPr>
        </p:nvSpPr>
        <p:spPr>
          <a:xfrm>
            <a:off x="304800" y="1497599"/>
            <a:ext cx="5691717" cy="4776201"/>
          </a:xfrm>
        </p:spPr>
        <p:txBody>
          <a:bodyPr>
            <a:normAutofit/>
          </a:bodyPr>
          <a:lstStyle>
            <a:lvl1pPr>
              <a:defRPr sz="2133"/>
            </a:lvl1pPr>
            <a:lvl2pPr>
              <a:defRPr sz="1867"/>
            </a:lvl2pPr>
            <a:lvl3pPr>
              <a:defRPr sz="1600"/>
            </a:lvl3pPr>
            <a:lvl4pPr>
              <a:defRPr sz="1467"/>
            </a:lvl4pPr>
            <a:lvl5pPr>
              <a:defRPr sz="1467"/>
            </a:lvl5pPr>
            <a:lvl6pPr>
              <a:defRPr sz="2133"/>
            </a:lvl6pPr>
            <a:lvl7pPr>
              <a:defRPr sz="2133"/>
            </a:lvl7pPr>
            <a:lvl8pPr>
              <a:defRPr sz="2133"/>
            </a:lvl8pPr>
            <a:lvl9pPr>
              <a:defRPr sz="2133"/>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249970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ver 3 - Background Image">
  <p:cSld name="2_Cover 3 - Background Image">
    <p:spTree>
      <p:nvGrpSpPr>
        <p:cNvPr id="1" name="Shape 26"/>
        <p:cNvGrpSpPr/>
        <p:nvPr/>
      </p:nvGrpSpPr>
      <p:grpSpPr>
        <a:xfrm>
          <a:off x="0" y="0"/>
          <a:ext cx="0" cy="0"/>
          <a:chOff x="0" y="0"/>
          <a:chExt cx="0" cy="0"/>
        </a:xfrm>
      </p:grpSpPr>
      <p:sp>
        <p:nvSpPr>
          <p:cNvPr id="27" name="Shape 27"/>
          <p:cNvSpPr/>
          <p:nvPr/>
        </p:nvSpPr>
        <p:spPr>
          <a:xfrm>
            <a:off x="0" y="2"/>
            <a:ext cx="12192000" cy="6857999"/>
          </a:xfrm>
          <a:prstGeom prst="rect">
            <a:avLst/>
          </a:prstGeom>
          <a:solidFill>
            <a:srgbClr val="29313B"/>
          </a:soli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2400">
              <a:solidFill>
                <a:prstClr val="white"/>
              </a:solidFill>
              <a:ea typeface="Calibri"/>
              <a:cs typeface="Calibri"/>
              <a:sym typeface="Calibri"/>
            </a:endParaRPr>
          </a:p>
        </p:txBody>
      </p:sp>
      <p:sp>
        <p:nvSpPr>
          <p:cNvPr id="28" name="Shape 28"/>
          <p:cNvSpPr txBox="1">
            <a:spLocks noGrp="1"/>
          </p:cNvSpPr>
          <p:nvPr>
            <p:ph type="body" idx="1"/>
          </p:nvPr>
        </p:nvSpPr>
        <p:spPr>
          <a:xfrm>
            <a:off x="406400" y="5562600"/>
            <a:ext cx="4775200" cy="304800"/>
          </a:xfrm>
          <a:prstGeom prst="rect">
            <a:avLst/>
          </a:prstGeom>
          <a:noFill/>
          <a:ln>
            <a:noFill/>
          </a:ln>
        </p:spPr>
        <p:txBody>
          <a:bodyPr spcFirstLastPara="1" wrap="square" lIns="91425" tIns="45700" rIns="91425" bIns="45700" anchor="ctr" anchorCtr="0"/>
          <a:lstStyle>
            <a:lvl1pPr marL="609585" marR="0" lvl="0" indent="-304792" algn="l" rtl="0">
              <a:spcBef>
                <a:spcPts val="373"/>
              </a:spcBef>
              <a:spcAft>
                <a:spcPts val="0"/>
              </a:spcAft>
              <a:buClr>
                <a:schemeClr val="accent1"/>
              </a:buClr>
              <a:buSzPts val="1400"/>
              <a:buFont typeface="Arial"/>
              <a:buNone/>
              <a:defRPr sz="1867" b="0" i="0" u="none" strike="noStrike" cap="none">
                <a:solidFill>
                  <a:srgbClr val="FFFFFF"/>
                </a:solidFill>
                <a:latin typeface="Calibri"/>
                <a:ea typeface="Calibri"/>
                <a:cs typeface="Calibri"/>
                <a:sym typeface="Calibri"/>
              </a:defRPr>
            </a:lvl1pPr>
            <a:lvl2pPr marL="1219170" marR="0" lvl="1" indent="-423323" algn="l" rtl="0">
              <a:spcBef>
                <a:spcPts val="373"/>
              </a:spcBef>
              <a:spcAft>
                <a:spcPts val="0"/>
              </a:spcAft>
              <a:buClr>
                <a:schemeClr val="accent1"/>
              </a:buClr>
              <a:buSzPts val="1400"/>
              <a:buFont typeface="Arial"/>
              <a:buChar char="–"/>
              <a:defRPr sz="1867" b="0" i="0" u="none" strike="noStrike" cap="none">
                <a:solidFill>
                  <a:schemeClr val="dk1"/>
                </a:solidFill>
                <a:latin typeface="Calibri"/>
                <a:ea typeface="Calibri"/>
                <a:cs typeface="Calibri"/>
                <a:sym typeface="Calibri"/>
              </a:defRPr>
            </a:lvl2pPr>
            <a:lvl3pPr marL="1828754" marR="0" lvl="2" indent="-406390" algn="l" rtl="0">
              <a:spcBef>
                <a:spcPts val="320"/>
              </a:spcBef>
              <a:spcAft>
                <a:spcPts val="0"/>
              </a:spcAft>
              <a:buClr>
                <a:schemeClr val="accent1"/>
              </a:buClr>
              <a:buSzPts val="1200"/>
              <a:buFont typeface="Arial"/>
              <a:buChar char="•"/>
              <a:defRPr sz="1600" b="0" i="0" u="none" strike="noStrike" cap="none">
                <a:solidFill>
                  <a:schemeClr val="dk1"/>
                </a:solidFill>
                <a:latin typeface="Calibri"/>
                <a:ea typeface="Calibri"/>
                <a:cs typeface="Calibri"/>
                <a:sym typeface="Calibri"/>
              </a:defRPr>
            </a:lvl3pPr>
            <a:lvl4pPr marL="2438339" marR="0" lvl="3" indent="-397923" algn="l" rtl="0">
              <a:spcBef>
                <a:spcPts val="293"/>
              </a:spcBef>
              <a:spcAft>
                <a:spcPts val="0"/>
              </a:spcAft>
              <a:buClr>
                <a:schemeClr val="accent1"/>
              </a:buClr>
              <a:buSzPts val="1100"/>
              <a:buFont typeface="Arial"/>
              <a:buChar char="–"/>
              <a:defRPr sz="1467" b="0" i="0" u="none" strike="noStrike" cap="none">
                <a:solidFill>
                  <a:schemeClr val="dk1"/>
                </a:solidFill>
                <a:latin typeface="Calibri"/>
                <a:ea typeface="Calibri"/>
                <a:cs typeface="Calibri"/>
                <a:sym typeface="Calibri"/>
              </a:defRPr>
            </a:lvl4pPr>
            <a:lvl5pPr marL="3047924" marR="0" lvl="4" indent="-397923" algn="l" rtl="0">
              <a:spcBef>
                <a:spcPts val="293"/>
              </a:spcBef>
              <a:spcAft>
                <a:spcPts val="0"/>
              </a:spcAft>
              <a:buClr>
                <a:schemeClr val="accent1"/>
              </a:buClr>
              <a:buSzPts val="1100"/>
              <a:buFont typeface="Arial"/>
              <a:buChar char="»"/>
              <a:defRPr sz="1467" b="0" i="0" u="none" strike="noStrike" cap="none">
                <a:solidFill>
                  <a:schemeClr val="dk1"/>
                </a:solidFill>
                <a:latin typeface="Calibri"/>
                <a:ea typeface="Calibri"/>
                <a:cs typeface="Calibri"/>
                <a:sym typeface="Calibri"/>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2"/>
          </p:nvPr>
        </p:nvSpPr>
        <p:spPr>
          <a:xfrm>
            <a:off x="406400" y="5257800"/>
            <a:ext cx="4775200" cy="304800"/>
          </a:xfrm>
          <a:prstGeom prst="rect">
            <a:avLst/>
          </a:prstGeom>
          <a:noFill/>
          <a:ln>
            <a:noFill/>
          </a:ln>
        </p:spPr>
        <p:txBody>
          <a:bodyPr spcFirstLastPara="1" wrap="square" lIns="91425" tIns="45700" rIns="91425" bIns="45700" anchor="ctr" anchorCtr="0"/>
          <a:lstStyle>
            <a:lvl1pPr marL="609585" marR="0" lvl="0" indent="-304792" algn="l" rtl="0">
              <a:spcBef>
                <a:spcPts val="373"/>
              </a:spcBef>
              <a:spcAft>
                <a:spcPts val="0"/>
              </a:spcAft>
              <a:buClr>
                <a:schemeClr val="accent1"/>
              </a:buClr>
              <a:buSzPts val="1400"/>
              <a:buFont typeface="Arial"/>
              <a:buNone/>
              <a:defRPr sz="1867" b="0" i="0" u="none" strike="noStrike" cap="none">
                <a:solidFill>
                  <a:srgbClr val="FFFFFF"/>
                </a:solidFill>
                <a:latin typeface="Calibri"/>
                <a:ea typeface="Calibri"/>
                <a:cs typeface="Calibri"/>
                <a:sym typeface="Calibri"/>
              </a:defRPr>
            </a:lvl1pPr>
            <a:lvl2pPr marL="1219170" marR="0" lvl="1" indent="-423323" algn="l" rtl="0">
              <a:spcBef>
                <a:spcPts val="373"/>
              </a:spcBef>
              <a:spcAft>
                <a:spcPts val="0"/>
              </a:spcAft>
              <a:buClr>
                <a:schemeClr val="accent1"/>
              </a:buClr>
              <a:buSzPts val="1400"/>
              <a:buFont typeface="Arial"/>
              <a:buChar char="–"/>
              <a:defRPr sz="1867" b="0" i="0" u="none" strike="noStrike" cap="none">
                <a:solidFill>
                  <a:schemeClr val="dk1"/>
                </a:solidFill>
                <a:latin typeface="Calibri"/>
                <a:ea typeface="Calibri"/>
                <a:cs typeface="Calibri"/>
                <a:sym typeface="Calibri"/>
              </a:defRPr>
            </a:lvl2pPr>
            <a:lvl3pPr marL="1828754" marR="0" lvl="2" indent="-406390" algn="l" rtl="0">
              <a:spcBef>
                <a:spcPts val="320"/>
              </a:spcBef>
              <a:spcAft>
                <a:spcPts val="0"/>
              </a:spcAft>
              <a:buClr>
                <a:schemeClr val="accent1"/>
              </a:buClr>
              <a:buSzPts val="1200"/>
              <a:buFont typeface="Arial"/>
              <a:buChar char="•"/>
              <a:defRPr sz="1600" b="0" i="0" u="none" strike="noStrike" cap="none">
                <a:solidFill>
                  <a:schemeClr val="dk1"/>
                </a:solidFill>
                <a:latin typeface="Calibri"/>
                <a:ea typeface="Calibri"/>
                <a:cs typeface="Calibri"/>
                <a:sym typeface="Calibri"/>
              </a:defRPr>
            </a:lvl3pPr>
            <a:lvl4pPr marL="2438339" marR="0" lvl="3" indent="-397923" algn="l" rtl="0">
              <a:spcBef>
                <a:spcPts val="293"/>
              </a:spcBef>
              <a:spcAft>
                <a:spcPts val="0"/>
              </a:spcAft>
              <a:buClr>
                <a:schemeClr val="accent1"/>
              </a:buClr>
              <a:buSzPts val="1100"/>
              <a:buFont typeface="Arial"/>
              <a:buChar char="–"/>
              <a:defRPr sz="1467" b="0" i="0" u="none" strike="noStrike" cap="none">
                <a:solidFill>
                  <a:schemeClr val="dk1"/>
                </a:solidFill>
                <a:latin typeface="Calibri"/>
                <a:ea typeface="Calibri"/>
                <a:cs typeface="Calibri"/>
                <a:sym typeface="Calibri"/>
              </a:defRPr>
            </a:lvl4pPr>
            <a:lvl5pPr marL="3047924" marR="0" lvl="4" indent="-397923" algn="l" rtl="0">
              <a:spcBef>
                <a:spcPts val="293"/>
              </a:spcBef>
              <a:spcAft>
                <a:spcPts val="0"/>
              </a:spcAft>
              <a:buClr>
                <a:schemeClr val="accent1"/>
              </a:buClr>
              <a:buSzPts val="1100"/>
              <a:buFont typeface="Arial"/>
              <a:buChar char="»"/>
              <a:defRPr sz="1467" b="0" i="0" u="none" strike="noStrike" cap="none">
                <a:solidFill>
                  <a:schemeClr val="dk1"/>
                </a:solidFill>
                <a:latin typeface="Calibri"/>
                <a:ea typeface="Calibri"/>
                <a:cs typeface="Calibri"/>
                <a:sym typeface="Calibri"/>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30" name="Shape 30"/>
          <p:cNvSpPr/>
          <p:nvPr/>
        </p:nvSpPr>
        <p:spPr>
          <a:xfrm>
            <a:off x="0" y="2616200"/>
            <a:ext cx="203200" cy="812800"/>
          </a:xfrm>
          <a:prstGeom prst="rect">
            <a:avLst/>
          </a:prstGeom>
          <a:solidFill>
            <a:srgbClr val="E0121D"/>
          </a:solidFill>
          <a:ln>
            <a:noFill/>
          </a:ln>
        </p:spPr>
        <p:txBody>
          <a:bodyPr spcFirstLastPara="1" wrap="square" lIns="121900" tIns="60933" rIns="121900" bIns="60933" anchor="ctr" anchorCtr="0">
            <a:noAutofit/>
          </a:bodyPr>
          <a:lstStyle/>
          <a:p>
            <a:pPr algn="ctr"/>
            <a:endParaRPr sz="2400">
              <a:solidFill>
                <a:prstClr val="white"/>
              </a:solidFill>
              <a:ea typeface="Calibri"/>
              <a:cs typeface="Calibri"/>
              <a:sym typeface="Calibri"/>
            </a:endParaRPr>
          </a:p>
        </p:txBody>
      </p:sp>
      <p:sp>
        <p:nvSpPr>
          <p:cNvPr id="31" name="Shape 31"/>
          <p:cNvSpPr txBox="1">
            <a:spLocks noGrp="1"/>
          </p:cNvSpPr>
          <p:nvPr>
            <p:ph type="ctrTitle"/>
          </p:nvPr>
        </p:nvSpPr>
        <p:spPr>
          <a:xfrm>
            <a:off x="406400" y="2514601"/>
            <a:ext cx="10363200" cy="91296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rgbClr val="FFFFFF"/>
              </a:buClr>
              <a:buSzPts val="4000"/>
              <a:buFont typeface="Georgia"/>
              <a:buNone/>
              <a:defRPr sz="5333" b="0" i="0" u="none" strike="noStrike" cap="none">
                <a:solidFill>
                  <a:srgbClr val="FFFFFF"/>
                </a:solidFill>
                <a:latin typeface="Georgia"/>
                <a:ea typeface="Georgia"/>
                <a:cs typeface="Georgia"/>
                <a:sym typeface="Georgia"/>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endParaRPr/>
          </a:p>
        </p:txBody>
      </p:sp>
      <p:pic>
        <p:nvPicPr>
          <p:cNvPr id="32" name="Shape 32"/>
          <p:cNvPicPr preferRelativeResize="0"/>
          <p:nvPr/>
        </p:nvPicPr>
        <p:blipFill rotWithShape="1">
          <a:blip r:embed="rId2">
            <a:alphaModFix/>
          </a:blip>
          <a:srcRect/>
          <a:stretch/>
        </p:blipFill>
        <p:spPr>
          <a:xfrm>
            <a:off x="10668001" y="76201"/>
            <a:ext cx="1422399" cy="431113"/>
          </a:xfrm>
          <a:prstGeom prst="rect">
            <a:avLst/>
          </a:prstGeom>
          <a:noFill/>
          <a:ln>
            <a:noFill/>
          </a:ln>
        </p:spPr>
      </p:pic>
    </p:spTree>
    <p:extLst>
      <p:ext uri="{BB962C8B-B14F-4D97-AF65-F5344CB8AC3E}">
        <p14:creationId xmlns:p14="http://schemas.microsoft.com/office/powerpoint/2010/main" val="2993005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3602" y="643217"/>
            <a:ext cx="9410700" cy="502766"/>
          </a:xfrm>
        </p:spPr>
        <p:txBody>
          <a:bodyPr/>
          <a:lstStyle>
            <a:lvl1pPr algn="l">
              <a:defRPr/>
            </a:lvl1pPr>
          </a:lstStyle>
          <a:p>
            <a:r>
              <a:rPr lang="fr-FR" dirty="0"/>
              <a:t>diapositive avec paragraphes</a:t>
            </a:r>
          </a:p>
        </p:txBody>
      </p:sp>
      <p:sp>
        <p:nvSpPr>
          <p:cNvPr id="5" name="Espace réservé du texte 6"/>
          <p:cNvSpPr>
            <a:spLocks noGrp="1"/>
          </p:cNvSpPr>
          <p:nvPr>
            <p:ph type="body" sz="quarter" idx="11" hasCustomPrompt="1"/>
          </p:nvPr>
        </p:nvSpPr>
        <p:spPr>
          <a:xfrm>
            <a:off x="1391479" y="1768537"/>
            <a:ext cx="9382943" cy="3748027"/>
          </a:xfrm>
        </p:spPr>
        <p:txBody>
          <a:bodyPr/>
          <a:lstStyle>
            <a:lvl1pPr marL="0" marR="0" indent="0" algn="l" defTabSz="914377"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p>
        </p:txBody>
      </p:sp>
      <p:sp>
        <p:nvSpPr>
          <p:cNvPr id="4"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a:solidFill>
                  <a:prstClr val="white">
                    <a:lumMod val="50000"/>
                  </a:prstClr>
                </a:solidFill>
                <a:latin typeface="Helvetica 55 Roman" pitchFamily="34" charset="0"/>
              </a:rPr>
              <a:t>interne</a:t>
            </a:r>
            <a:r>
              <a:rPr lang="en-US" sz="1000" dirty="0">
                <a:solidFill>
                  <a:prstClr val="white">
                    <a:lumMod val="50000"/>
                  </a:prstClr>
                </a:solidFill>
                <a:latin typeface="Helvetica 55 Roman" pitchFamily="34" charset="0"/>
              </a:rPr>
              <a:t> Orange</a:t>
            </a:r>
          </a:p>
        </p:txBody>
      </p:sp>
      <p:sp>
        <p:nvSpPr>
          <p:cNvPr id="6"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latin typeface="Helvetica 55 Roman" pitchFamily="34" charset="0"/>
              </a:rPr>
              <a:pPr/>
              <a:t>‹#›</a:t>
            </a:fld>
            <a:endParaRPr lang="en-US" sz="1000" dirty="0">
              <a:solidFill>
                <a:prstClr val="white">
                  <a:lumMod val="50000"/>
                </a:prstClr>
              </a:solidFill>
              <a:latin typeface="Helvetica 55 Roman" pitchFamily="34" charset="0"/>
            </a:endParaRPr>
          </a:p>
        </p:txBody>
      </p:sp>
    </p:spTree>
    <p:extLst>
      <p:ext uri="{BB962C8B-B14F-4D97-AF65-F5344CB8AC3E}">
        <p14:creationId xmlns:p14="http://schemas.microsoft.com/office/powerpoint/2010/main" val="521208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826060" y="6332195"/>
            <a:ext cx="913712" cy="164212"/>
          </a:xfrm>
          <a:prstGeom prst="rect">
            <a:avLst/>
          </a:prstGeom>
          <a:noFill/>
        </p:spPr>
        <p:txBody>
          <a:bodyPr wrap="none" lIns="0" tIns="0" rIns="0" bIns="0" rtlCol="0">
            <a:spAutoFit/>
          </a:bodyPr>
          <a:lstStyle/>
          <a:p>
            <a:r>
              <a:rPr lang="fr-FR" sz="1067" dirty="0">
                <a:solidFill>
                  <a:srgbClr val="FFFFFF"/>
                </a:solidFill>
                <a:latin typeface="Helvetica 75 Bold" panose="020B0804020202020204" pitchFamily="34" charset="0"/>
              </a:rPr>
              <a:t>Interne Orange</a:t>
            </a:r>
          </a:p>
        </p:txBody>
      </p:sp>
    </p:spTree>
    <p:extLst>
      <p:ext uri="{BB962C8B-B14F-4D97-AF65-F5344CB8AC3E}">
        <p14:creationId xmlns:p14="http://schemas.microsoft.com/office/powerpoint/2010/main" val="33192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203200" y="152320"/>
            <a:ext cx="10363200" cy="461665"/>
          </a:xfrm>
          <a:prstGeom prst="rect">
            <a:avLst/>
          </a:prstGeom>
        </p:spPr>
        <p:txBody>
          <a:bodyPr vert="horz" wrap="square" lIns="91440" tIns="45720" rIns="91440" bIns="45720" rtlCol="0" anchor="t">
            <a:spAutoFit/>
          </a:bodyPr>
          <a:lstStyle>
            <a:lvl1pPr>
              <a:defRPr sz="2400"/>
            </a:lvl1pPr>
          </a:lstStyle>
          <a:p>
            <a:r>
              <a:rPr lang="en-GB" dirty="0"/>
              <a:t>Click to edit Master title style</a:t>
            </a:r>
            <a:endParaRPr lang="en-US" dirty="0"/>
          </a:p>
        </p:txBody>
      </p:sp>
    </p:spTree>
    <p:extLst>
      <p:ext uri="{BB962C8B-B14F-4D97-AF65-F5344CB8AC3E}">
        <p14:creationId xmlns:p14="http://schemas.microsoft.com/office/powerpoint/2010/main" val="3696068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efault Slide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304800" y="685800"/>
            <a:ext cx="11582400" cy="406400"/>
          </a:xfrm>
        </p:spPr>
        <p:txBody>
          <a:bodyPr anchor="b">
            <a:noAutofit/>
          </a:bodyPr>
          <a:lstStyle>
            <a:lvl1pPr marL="0" indent="0">
              <a:buNone/>
              <a:defRPr sz="2133"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dirty="0"/>
              <a:t>Click to edit Master text styles</a:t>
            </a:r>
          </a:p>
        </p:txBody>
      </p:sp>
      <p:sp>
        <p:nvSpPr>
          <p:cNvPr id="4" name="Content Placeholder 3"/>
          <p:cNvSpPr>
            <a:spLocks noGrp="1"/>
          </p:cNvSpPr>
          <p:nvPr>
            <p:ph sz="half" idx="2"/>
          </p:nvPr>
        </p:nvSpPr>
        <p:spPr>
          <a:xfrm>
            <a:off x="304800" y="1092201"/>
            <a:ext cx="11582400" cy="5181601"/>
          </a:xfrm>
        </p:spPr>
        <p:txBody>
          <a:bodyPr>
            <a:normAutofit/>
          </a:bodyPr>
          <a:lstStyle>
            <a:lvl1pPr>
              <a:defRPr sz="2133"/>
            </a:lvl1pPr>
            <a:lvl2pPr>
              <a:defRPr sz="1867"/>
            </a:lvl2pPr>
            <a:lvl3pPr>
              <a:defRPr sz="1600"/>
            </a:lvl3pPr>
            <a:lvl4pPr>
              <a:defRPr sz="1467"/>
            </a:lvl4pPr>
            <a:lvl5pPr>
              <a:defRPr sz="1467"/>
            </a:lvl5pPr>
            <a:lvl6pPr>
              <a:defRPr sz="2133"/>
            </a:lvl6pPr>
            <a:lvl7pPr>
              <a:defRPr sz="2133"/>
            </a:lvl7pPr>
            <a:lvl8pPr>
              <a:defRPr sz="2133"/>
            </a:lvl8pPr>
            <a:lvl9pPr>
              <a:defRPr sz="2133"/>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347141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faul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Tree>
    <p:extLst>
      <p:ext uri="{BB962C8B-B14F-4D97-AF65-F5344CB8AC3E}">
        <p14:creationId xmlns:p14="http://schemas.microsoft.com/office/powerpoint/2010/main" val="126662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Cogs">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222394-6F4C-E84D-956F-C70A4CAA3E55}"/>
              </a:ext>
            </a:extLst>
          </p:cNvPr>
          <p:cNvSpPr/>
          <p:nvPr userDrawn="1"/>
        </p:nvSpPr>
        <p:spPr>
          <a:xfrm>
            <a:off x="9550400" y="5257800"/>
            <a:ext cx="2946400" cy="182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pic>
        <p:nvPicPr>
          <p:cNvPr id="7" name="Graphic 6">
            <a:extLst>
              <a:ext uri="{FF2B5EF4-FFF2-40B4-BE49-F238E27FC236}">
                <a16:creationId xmlns:a16="http://schemas.microsoft.com/office/drawing/2014/main" id="{0B8F36D1-8CFC-454E-BD9A-0D15AFCC31FC}"/>
              </a:ext>
            </a:extLst>
          </p:cNvPr>
          <p:cNvPicPr>
            <a:picLocks noChangeAspect="1"/>
          </p:cNvPicPr>
          <p:nvPr userDrawn="1"/>
        </p:nvPicPr>
        <p:blipFill rotWithShape="1">
          <a:blip r:embed="rId2">
            <a:alphaModFix amt="22000"/>
            <a:extLst>
              <a:ext uri="{96DAC541-7B7A-43D3-8B79-37D633B846F1}">
                <asvg:svgBlip xmlns:asvg="http://schemas.microsoft.com/office/drawing/2016/SVG/main" r:embed="rId3"/>
              </a:ext>
            </a:extLst>
          </a:blip>
          <a:srcRect l="35842" t="30406" b="14139"/>
          <a:stretch/>
        </p:blipFill>
        <p:spPr>
          <a:xfrm>
            <a:off x="0" y="2600"/>
            <a:ext cx="12192000" cy="6855401"/>
          </a:xfrm>
          <a:prstGeom prst="rect">
            <a:avLst/>
          </a:prstGeom>
        </p:spPr>
      </p:pic>
      <p:sp>
        <p:nvSpPr>
          <p:cNvPr id="8" name="Title 1">
            <a:extLst>
              <a:ext uri="{FF2B5EF4-FFF2-40B4-BE49-F238E27FC236}">
                <a16:creationId xmlns:a16="http://schemas.microsoft.com/office/drawing/2014/main" id="{3C6D711A-2598-7B49-BF27-12858A4DED28}"/>
              </a:ext>
            </a:extLst>
          </p:cNvPr>
          <p:cNvSpPr>
            <a:spLocks noGrp="1"/>
          </p:cNvSpPr>
          <p:nvPr>
            <p:ph type="ctrTitle"/>
          </p:nvPr>
        </p:nvSpPr>
        <p:spPr>
          <a:xfrm>
            <a:off x="406400" y="2514601"/>
            <a:ext cx="10363200" cy="1219199"/>
          </a:xfrm>
        </p:spPr>
        <p:txBody>
          <a:bodyPr anchor="t">
            <a:normAutofit/>
          </a:bodyPr>
          <a:lstStyle>
            <a:lvl1pPr>
              <a:defRPr sz="5333">
                <a:solidFill>
                  <a:schemeClr val="tx1"/>
                </a:solidFill>
              </a:defRPr>
            </a:lvl1pPr>
          </a:lstStyle>
          <a:p>
            <a:r>
              <a:rPr lang="en-GB" dirty="0"/>
              <a:t>Click to edit Master title style</a:t>
            </a:r>
            <a:endParaRPr lang="en-US" dirty="0"/>
          </a:p>
        </p:txBody>
      </p:sp>
      <p:sp>
        <p:nvSpPr>
          <p:cNvPr id="11" name="Content Placeholder 2">
            <a:extLst>
              <a:ext uri="{FF2B5EF4-FFF2-40B4-BE49-F238E27FC236}">
                <a16:creationId xmlns:a16="http://schemas.microsoft.com/office/drawing/2014/main" id="{F592E77C-308D-6E4A-8D6B-CFD846B069BF}"/>
              </a:ext>
            </a:extLst>
          </p:cNvPr>
          <p:cNvSpPr>
            <a:spLocks noGrp="1"/>
          </p:cNvSpPr>
          <p:nvPr>
            <p:ph idx="1" hasCustomPrompt="1"/>
          </p:nvPr>
        </p:nvSpPr>
        <p:spPr>
          <a:xfrm>
            <a:off x="406400" y="4241800"/>
            <a:ext cx="4775200" cy="304800"/>
          </a:xfrm>
        </p:spPr>
        <p:txBody>
          <a:bodyPr anchor="ctr">
            <a:noAutofit/>
          </a:bodyPr>
          <a:lstStyle>
            <a:lvl1pPr marL="0" indent="0">
              <a:buNone/>
              <a:defRPr sz="1867">
                <a:solidFill>
                  <a:schemeClr val="tx1"/>
                </a:solidFill>
                <a:latin typeface="+mn-lt"/>
              </a:defRPr>
            </a:lvl1pPr>
            <a:lvl2pPr>
              <a:defRPr sz="1867"/>
            </a:lvl2pPr>
            <a:lvl3pPr>
              <a:defRPr sz="1600"/>
            </a:lvl3pPr>
            <a:lvl4pPr>
              <a:defRPr sz="1467"/>
            </a:lvl4pPr>
            <a:lvl5pPr>
              <a:defRPr sz="1467"/>
            </a:lvl5pPr>
          </a:lstStyle>
          <a:p>
            <a:pPr lvl="0"/>
            <a:r>
              <a:rPr lang="en-GB" dirty="0"/>
              <a:t>Job Title, Company</a:t>
            </a:r>
            <a:endParaRPr lang="en-US" dirty="0"/>
          </a:p>
        </p:txBody>
      </p:sp>
      <p:sp>
        <p:nvSpPr>
          <p:cNvPr id="12" name="Content Placeholder 2">
            <a:extLst>
              <a:ext uri="{FF2B5EF4-FFF2-40B4-BE49-F238E27FC236}">
                <a16:creationId xmlns:a16="http://schemas.microsoft.com/office/drawing/2014/main" id="{ABFA482A-60E2-E04D-B615-B1A675B6D167}"/>
              </a:ext>
            </a:extLst>
          </p:cNvPr>
          <p:cNvSpPr>
            <a:spLocks noGrp="1"/>
          </p:cNvSpPr>
          <p:nvPr>
            <p:ph idx="11" hasCustomPrompt="1"/>
          </p:nvPr>
        </p:nvSpPr>
        <p:spPr>
          <a:xfrm>
            <a:off x="406400" y="3937000"/>
            <a:ext cx="4775200" cy="304800"/>
          </a:xfrm>
        </p:spPr>
        <p:txBody>
          <a:bodyPr anchor="ctr">
            <a:noAutofit/>
          </a:bodyPr>
          <a:lstStyle>
            <a:lvl1pPr marL="0" indent="0">
              <a:buNone/>
              <a:defRPr sz="1867">
                <a:solidFill>
                  <a:schemeClr val="tx1"/>
                </a:solidFill>
                <a:latin typeface="+mn-lt"/>
              </a:defRPr>
            </a:lvl1pPr>
            <a:lvl2pPr>
              <a:defRPr sz="1867"/>
            </a:lvl2pPr>
            <a:lvl3pPr>
              <a:defRPr sz="1600"/>
            </a:lvl3pPr>
            <a:lvl4pPr>
              <a:defRPr sz="1467"/>
            </a:lvl4pPr>
            <a:lvl5pPr>
              <a:defRPr sz="1467"/>
            </a:lvl5pPr>
          </a:lstStyle>
          <a:p>
            <a:pPr lvl="0"/>
            <a:r>
              <a:rPr lang="en-GB" dirty="0"/>
              <a:t>Name</a:t>
            </a:r>
            <a:endParaRPr lang="en-US" dirty="0"/>
          </a:p>
        </p:txBody>
      </p:sp>
    </p:spTree>
    <p:extLst>
      <p:ext uri="{BB962C8B-B14F-4D97-AF65-F5344CB8AC3E}">
        <p14:creationId xmlns:p14="http://schemas.microsoft.com/office/powerpoint/2010/main" val="337024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Cogs">
    <p:spTree>
      <p:nvGrpSpPr>
        <p:cNvPr id="1" name=""/>
        <p:cNvGrpSpPr/>
        <p:nvPr/>
      </p:nvGrpSpPr>
      <p:grpSpPr>
        <a:xfrm>
          <a:off x="0" y="0"/>
          <a:ext cx="0" cy="0"/>
          <a:chOff x="0" y="0"/>
          <a:chExt cx="0" cy="0"/>
        </a:xfrm>
      </p:grpSpPr>
      <p:sp>
        <p:nvSpPr>
          <p:cNvPr id="13" name="Rectangle 12"/>
          <p:cNvSpPr/>
          <p:nvPr userDrawn="1"/>
        </p:nvSpPr>
        <p:spPr>
          <a:xfrm>
            <a:off x="9550400" y="5257800"/>
            <a:ext cx="2946400" cy="1828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pic>
        <p:nvPicPr>
          <p:cNvPr id="7" name="Graphic 6">
            <a:extLst>
              <a:ext uri="{FF2B5EF4-FFF2-40B4-BE49-F238E27FC236}">
                <a16:creationId xmlns:a16="http://schemas.microsoft.com/office/drawing/2014/main" id="{ACF64E19-6FB7-D94A-8D99-C31811DB35CC}"/>
              </a:ext>
            </a:extLst>
          </p:cNvPr>
          <p:cNvPicPr>
            <a:picLocks noChangeAspect="1"/>
          </p:cNvPicPr>
          <p:nvPr userDrawn="1"/>
        </p:nvPicPr>
        <p:blipFill rotWithShape="1">
          <a:blip r:embed="rId2">
            <a:alphaModFix amt="22000"/>
            <a:extLst>
              <a:ext uri="{96DAC541-7B7A-43D3-8B79-37D633B846F1}">
                <asvg:svgBlip xmlns:asvg="http://schemas.microsoft.com/office/drawing/2016/SVG/main" r:embed="rId3"/>
              </a:ext>
            </a:extLst>
          </a:blip>
          <a:srcRect l="35842" t="30406" b="14139"/>
          <a:stretch/>
        </p:blipFill>
        <p:spPr>
          <a:xfrm>
            <a:off x="0" y="2600"/>
            <a:ext cx="12192000" cy="6855401"/>
          </a:xfrm>
          <a:prstGeom prst="rect">
            <a:avLst/>
          </a:prstGeom>
        </p:spPr>
      </p:pic>
      <p:sp>
        <p:nvSpPr>
          <p:cNvPr id="8" name="Title 1">
            <a:extLst>
              <a:ext uri="{FF2B5EF4-FFF2-40B4-BE49-F238E27FC236}">
                <a16:creationId xmlns:a16="http://schemas.microsoft.com/office/drawing/2014/main" id="{C1E383AD-0F0D-674F-94A7-BD7B133E0B0F}"/>
              </a:ext>
            </a:extLst>
          </p:cNvPr>
          <p:cNvSpPr>
            <a:spLocks noGrp="1"/>
          </p:cNvSpPr>
          <p:nvPr>
            <p:ph type="ctrTitle" hasCustomPrompt="1"/>
          </p:nvPr>
        </p:nvSpPr>
        <p:spPr>
          <a:xfrm>
            <a:off x="406400" y="2108201"/>
            <a:ext cx="10363200" cy="1107996"/>
          </a:xfrm>
        </p:spPr>
        <p:txBody>
          <a:bodyPr anchor="t"/>
          <a:lstStyle>
            <a:lvl1pPr>
              <a:defRPr sz="3200">
                <a:solidFill>
                  <a:schemeClr val="tx1"/>
                </a:solidFill>
              </a:defRPr>
            </a:lvl1pPr>
          </a:lstStyle>
          <a:p>
            <a:r>
              <a:rPr lang="en-GB" dirty="0"/>
              <a:t>Click to edit Master title style 2 line title</a:t>
            </a:r>
            <a:br>
              <a:rPr lang="en-GB" dirty="0"/>
            </a:br>
            <a:r>
              <a:rPr lang="en-GB" dirty="0"/>
              <a:t>Click to edit Master title style 2 line title</a:t>
            </a:r>
            <a:endParaRPr lang="en-US" dirty="0"/>
          </a:p>
        </p:txBody>
      </p:sp>
      <p:sp>
        <p:nvSpPr>
          <p:cNvPr id="11" name="Content Placeholder 2">
            <a:extLst>
              <a:ext uri="{FF2B5EF4-FFF2-40B4-BE49-F238E27FC236}">
                <a16:creationId xmlns:a16="http://schemas.microsoft.com/office/drawing/2014/main" id="{C5367C8D-B7DB-8649-821D-585937A9F3E6}"/>
              </a:ext>
            </a:extLst>
          </p:cNvPr>
          <p:cNvSpPr>
            <a:spLocks noGrp="1"/>
          </p:cNvSpPr>
          <p:nvPr>
            <p:ph idx="1" hasCustomPrompt="1"/>
          </p:nvPr>
        </p:nvSpPr>
        <p:spPr>
          <a:xfrm>
            <a:off x="406400" y="3937000"/>
            <a:ext cx="4775200" cy="304800"/>
          </a:xfrm>
        </p:spPr>
        <p:txBody>
          <a:bodyPr anchor="ctr">
            <a:noAutofit/>
          </a:bodyPr>
          <a:lstStyle>
            <a:lvl1pPr marL="0" indent="0">
              <a:buNone/>
              <a:defRPr sz="1867">
                <a:solidFill>
                  <a:schemeClr val="tx1"/>
                </a:solidFill>
                <a:latin typeface="+mn-lt"/>
              </a:defRPr>
            </a:lvl1pPr>
            <a:lvl2pPr>
              <a:defRPr sz="1867"/>
            </a:lvl2pPr>
            <a:lvl3pPr>
              <a:defRPr sz="1600"/>
            </a:lvl3pPr>
            <a:lvl4pPr>
              <a:defRPr sz="1467"/>
            </a:lvl4pPr>
            <a:lvl5pPr>
              <a:defRPr sz="1467"/>
            </a:lvl5pPr>
          </a:lstStyle>
          <a:p>
            <a:pPr lvl="0"/>
            <a:r>
              <a:rPr lang="en-GB" dirty="0"/>
              <a:t>Job Title, Company</a:t>
            </a:r>
            <a:endParaRPr lang="en-US" dirty="0"/>
          </a:p>
        </p:txBody>
      </p:sp>
      <p:sp>
        <p:nvSpPr>
          <p:cNvPr id="12" name="Content Placeholder 2">
            <a:extLst>
              <a:ext uri="{FF2B5EF4-FFF2-40B4-BE49-F238E27FC236}">
                <a16:creationId xmlns:a16="http://schemas.microsoft.com/office/drawing/2014/main" id="{5F8F1041-3ABB-0947-B92A-B49586EB81CD}"/>
              </a:ext>
            </a:extLst>
          </p:cNvPr>
          <p:cNvSpPr>
            <a:spLocks noGrp="1"/>
          </p:cNvSpPr>
          <p:nvPr>
            <p:ph idx="11" hasCustomPrompt="1"/>
          </p:nvPr>
        </p:nvSpPr>
        <p:spPr>
          <a:xfrm>
            <a:off x="406400" y="3632200"/>
            <a:ext cx="4775200" cy="304800"/>
          </a:xfrm>
        </p:spPr>
        <p:txBody>
          <a:bodyPr anchor="ctr">
            <a:noAutofit/>
          </a:bodyPr>
          <a:lstStyle>
            <a:lvl1pPr marL="0" indent="0">
              <a:buNone/>
              <a:defRPr sz="1867">
                <a:solidFill>
                  <a:schemeClr val="tx1"/>
                </a:solidFill>
                <a:latin typeface="+mn-lt"/>
              </a:defRPr>
            </a:lvl1pPr>
            <a:lvl2pPr>
              <a:defRPr sz="1867"/>
            </a:lvl2pPr>
            <a:lvl3pPr>
              <a:defRPr sz="1600"/>
            </a:lvl3pPr>
            <a:lvl4pPr>
              <a:defRPr sz="1467"/>
            </a:lvl4pPr>
            <a:lvl5pPr>
              <a:defRPr sz="1467"/>
            </a:lvl5pPr>
          </a:lstStyle>
          <a:p>
            <a:pPr lvl="0"/>
            <a:r>
              <a:rPr lang="en-GB" dirty="0"/>
              <a:t>Name</a:t>
            </a:r>
            <a:endParaRPr lang="en-US" dirty="0"/>
          </a:p>
        </p:txBody>
      </p:sp>
    </p:spTree>
    <p:extLst>
      <p:ext uri="{BB962C8B-B14F-4D97-AF65-F5344CB8AC3E}">
        <p14:creationId xmlns:p14="http://schemas.microsoft.com/office/powerpoint/2010/main" val="329350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2 - Image">
    <p:spTree>
      <p:nvGrpSpPr>
        <p:cNvPr id="1" name=""/>
        <p:cNvGrpSpPr/>
        <p:nvPr/>
      </p:nvGrpSpPr>
      <p:grpSpPr>
        <a:xfrm>
          <a:off x="0" y="0"/>
          <a:ext cx="0" cy="0"/>
          <a:chOff x="0" y="0"/>
          <a:chExt cx="0" cy="0"/>
        </a:xfrm>
      </p:grpSpPr>
      <p:sp>
        <p:nvSpPr>
          <p:cNvPr id="16" name="Rectangle 15"/>
          <p:cNvSpPr/>
          <p:nvPr userDrawn="1"/>
        </p:nvSpPr>
        <p:spPr>
          <a:xfrm>
            <a:off x="7416800" y="5969000"/>
            <a:ext cx="4775200" cy="889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3" name="Rectangle 2"/>
          <p:cNvSpPr/>
          <p:nvPr userDrawn="1"/>
        </p:nvSpPr>
        <p:spPr>
          <a:xfrm>
            <a:off x="0" y="787400"/>
            <a:ext cx="12192000" cy="538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6" name="Content Placeholder 2"/>
          <p:cNvSpPr>
            <a:spLocks noGrp="1"/>
          </p:cNvSpPr>
          <p:nvPr>
            <p:ph idx="1" hasCustomPrompt="1"/>
          </p:nvPr>
        </p:nvSpPr>
        <p:spPr>
          <a:xfrm>
            <a:off x="406400" y="5562600"/>
            <a:ext cx="4775200" cy="304800"/>
          </a:xfrm>
        </p:spPr>
        <p:txBody>
          <a:bodyPr anchor="ctr">
            <a:noAutofit/>
          </a:bodyPr>
          <a:lstStyle>
            <a:lvl1pPr marL="0" indent="0">
              <a:buNone/>
              <a:defRPr sz="1867">
                <a:solidFill>
                  <a:schemeClr val="accent3"/>
                </a:solidFill>
                <a:latin typeface="+mn-lt"/>
              </a:defRPr>
            </a:lvl1pPr>
            <a:lvl2pPr>
              <a:defRPr sz="1867"/>
            </a:lvl2pPr>
            <a:lvl3pPr>
              <a:defRPr sz="1600"/>
            </a:lvl3pPr>
            <a:lvl4pPr>
              <a:defRPr sz="1467"/>
            </a:lvl4pPr>
            <a:lvl5pPr>
              <a:defRPr sz="1467"/>
            </a:lvl5pPr>
          </a:lstStyle>
          <a:p>
            <a:pPr lvl="0"/>
            <a:r>
              <a:rPr lang="en-GB" dirty="0"/>
              <a:t>Job Title, Company</a:t>
            </a:r>
            <a:endParaRPr lang="en-US" dirty="0"/>
          </a:p>
        </p:txBody>
      </p:sp>
      <p:sp>
        <p:nvSpPr>
          <p:cNvPr id="8" name="Content Placeholder 2"/>
          <p:cNvSpPr>
            <a:spLocks noGrp="1"/>
          </p:cNvSpPr>
          <p:nvPr>
            <p:ph idx="11" hasCustomPrompt="1"/>
          </p:nvPr>
        </p:nvSpPr>
        <p:spPr>
          <a:xfrm>
            <a:off x="406400" y="5257800"/>
            <a:ext cx="4775200" cy="304800"/>
          </a:xfrm>
        </p:spPr>
        <p:txBody>
          <a:bodyPr anchor="ctr">
            <a:noAutofit/>
          </a:bodyPr>
          <a:lstStyle>
            <a:lvl1pPr marL="0" indent="0">
              <a:buNone/>
              <a:defRPr sz="1867">
                <a:solidFill>
                  <a:schemeClr val="tx1"/>
                </a:solidFill>
                <a:latin typeface="+mn-lt"/>
              </a:defRPr>
            </a:lvl1pPr>
            <a:lvl2pPr>
              <a:defRPr sz="1867"/>
            </a:lvl2pPr>
            <a:lvl3pPr>
              <a:defRPr sz="1600"/>
            </a:lvl3pPr>
            <a:lvl4pPr>
              <a:defRPr sz="1467"/>
            </a:lvl4pPr>
            <a:lvl5pPr>
              <a:defRPr sz="1467"/>
            </a:lvl5pPr>
          </a:lstStyle>
          <a:p>
            <a:pPr lvl="0"/>
            <a:r>
              <a:rPr lang="en-GB" dirty="0"/>
              <a:t>Name</a:t>
            </a:r>
            <a:endParaRPr lang="en-US" dirty="0"/>
          </a:p>
        </p:txBody>
      </p:sp>
      <p:sp>
        <p:nvSpPr>
          <p:cNvPr id="14" name="Picture Placeholder 13"/>
          <p:cNvSpPr>
            <a:spLocks noGrp="1"/>
          </p:cNvSpPr>
          <p:nvPr>
            <p:ph type="pic" sz="quarter" idx="13"/>
          </p:nvPr>
        </p:nvSpPr>
        <p:spPr>
          <a:xfrm>
            <a:off x="7620000" y="0"/>
            <a:ext cx="4572000" cy="6858000"/>
          </a:xfrm>
        </p:spPr>
        <p:txBody>
          <a:bodyPr/>
          <a:lstStyle/>
          <a:p>
            <a:endParaRPr lang="en-US"/>
          </a:p>
        </p:txBody>
      </p:sp>
      <p:pic>
        <p:nvPicPr>
          <p:cNvPr id="12" name="Picture 11" descr="TMForum_Logo2018.RedGray-CMYK-NEW.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668000" y="76201"/>
            <a:ext cx="1422400" cy="431113"/>
          </a:xfrm>
          <a:prstGeom prst="rect">
            <a:avLst/>
          </a:prstGeom>
        </p:spPr>
      </p:pic>
      <p:sp>
        <p:nvSpPr>
          <p:cNvPr id="13" name="Title 1"/>
          <p:cNvSpPr>
            <a:spLocks noGrp="1"/>
          </p:cNvSpPr>
          <p:nvPr>
            <p:ph type="ctrTitle" hasCustomPrompt="1"/>
          </p:nvPr>
        </p:nvSpPr>
        <p:spPr>
          <a:xfrm>
            <a:off x="406400" y="2514601"/>
            <a:ext cx="7112000" cy="1077218"/>
          </a:xfrm>
        </p:spPr>
        <p:txBody>
          <a:bodyPr numCol="1" anchor="t"/>
          <a:lstStyle>
            <a:lvl1pPr>
              <a:defRPr sz="3200">
                <a:solidFill>
                  <a:srgbClr val="1D2F3A"/>
                </a:solidFill>
              </a:defRPr>
            </a:lvl1pPr>
          </a:lstStyle>
          <a:p>
            <a:r>
              <a:rPr lang="en-GB" dirty="0"/>
              <a:t>Click to edit Master title style 2 line</a:t>
            </a:r>
            <a:br>
              <a:rPr lang="en-GB" dirty="0"/>
            </a:br>
            <a:r>
              <a:rPr lang="en-GB" dirty="0"/>
              <a:t>Click to edit Master title style 2 line</a:t>
            </a:r>
            <a:endParaRPr lang="en-US" dirty="0"/>
          </a:p>
        </p:txBody>
      </p:sp>
      <p:pic>
        <p:nvPicPr>
          <p:cNvPr id="11" name="Graphic 10">
            <a:extLst>
              <a:ext uri="{FF2B5EF4-FFF2-40B4-BE49-F238E27FC236}">
                <a16:creationId xmlns:a16="http://schemas.microsoft.com/office/drawing/2014/main" id="{D57F5C0D-525D-7F46-AF83-73D974ADB510}"/>
              </a:ext>
            </a:extLst>
          </p:cNvPr>
          <p:cNvPicPr>
            <a:picLocks noChangeAspect="1"/>
          </p:cNvPicPr>
          <p:nvPr userDrawn="1"/>
        </p:nvPicPr>
        <p:blipFill rotWithShape="1">
          <a:blip r:embed="rId3" cstate="print">
            <a:alphaModFix amt="33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15050" t="22847" r="16708"/>
          <a:stretch/>
        </p:blipFill>
        <p:spPr>
          <a:xfrm rot="17857185">
            <a:off x="-1337035" y="-870243"/>
            <a:ext cx="2877269" cy="2299283"/>
          </a:xfrm>
          <a:prstGeom prst="rect">
            <a:avLst/>
          </a:prstGeom>
        </p:spPr>
      </p:pic>
    </p:spTree>
    <p:extLst>
      <p:ext uri="{BB962C8B-B14F-4D97-AF65-F5344CB8AC3E}">
        <p14:creationId xmlns:p14="http://schemas.microsoft.com/office/powerpoint/2010/main" val="3728567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3 - Background Image">
    <p:spTree>
      <p:nvGrpSpPr>
        <p:cNvPr id="1" name=""/>
        <p:cNvGrpSpPr/>
        <p:nvPr/>
      </p:nvGrpSpPr>
      <p:grpSpPr>
        <a:xfrm>
          <a:off x="0" y="0"/>
          <a:ext cx="0" cy="0"/>
          <a:chOff x="0" y="0"/>
          <a:chExt cx="0" cy="0"/>
        </a:xfrm>
      </p:grpSpPr>
      <p:sp>
        <p:nvSpPr>
          <p:cNvPr id="3" name="Rectangle 2"/>
          <p:cNvSpPr/>
          <p:nvPr userDrawn="1"/>
        </p:nvSpPr>
        <p:spPr>
          <a:xfrm>
            <a:off x="0" y="2"/>
            <a:ext cx="12192000" cy="6857999"/>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pic>
        <p:nvPicPr>
          <p:cNvPr id="20" name="Graphic 19">
            <a:extLst>
              <a:ext uri="{FF2B5EF4-FFF2-40B4-BE49-F238E27FC236}">
                <a16:creationId xmlns:a16="http://schemas.microsoft.com/office/drawing/2014/main" id="{076A5EE4-C84C-7F46-A259-B9CA1FD76EE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5842" t="30406" b="14139"/>
          <a:stretch/>
        </p:blipFill>
        <p:spPr>
          <a:xfrm>
            <a:off x="0" y="2600"/>
            <a:ext cx="12192000" cy="6855401"/>
          </a:xfrm>
          <a:prstGeom prst="rect">
            <a:avLst/>
          </a:prstGeom>
        </p:spPr>
      </p:pic>
      <p:sp>
        <p:nvSpPr>
          <p:cNvPr id="21" name="Rectangle 20">
            <a:extLst>
              <a:ext uri="{FF2B5EF4-FFF2-40B4-BE49-F238E27FC236}">
                <a16:creationId xmlns:a16="http://schemas.microsoft.com/office/drawing/2014/main" id="{8ECA4BF9-6CEC-BC4C-9D6D-52E5A0E6977B}"/>
              </a:ext>
            </a:extLst>
          </p:cNvPr>
          <p:cNvSpPr/>
          <p:nvPr userDrawn="1"/>
        </p:nvSpPr>
        <p:spPr>
          <a:xfrm>
            <a:off x="2573" y="103466"/>
            <a:ext cx="12136545" cy="5967135"/>
          </a:xfrm>
          <a:prstGeom prst="rect">
            <a:avLst/>
          </a:prstGeom>
          <a:gradFill>
            <a:gsLst>
              <a:gs pos="0">
                <a:srgbClr val="0070C0"/>
              </a:gs>
              <a:gs pos="0">
                <a:schemeClr val="tx1">
                  <a:alpha val="0"/>
                </a:schemeClr>
              </a:gs>
              <a:gs pos="100000">
                <a:schemeClr val="tx1">
                  <a:alpha val="0"/>
                </a:schemeClr>
              </a:gs>
              <a:gs pos="30000">
                <a:schemeClr val="tx1">
                  <a:alpha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a:solidFill>
                <a:prstClr val="white"/>
              </a:solidFill>
            </a:endParaRPr>
          </a:p>
        </p:txBody>
      </p:sp>
      <p:grpSp>
        <p:nvGrpSpPr>
          <p:cNvPr id="8" name="Group 7">
            <a:extLst>
              <a:ext uri="{FF2B5EF4-FFF2-40B4-BE49-F238E27FC236}">
                <a16:creationId xmlns:a16="http://schemas.microsoft.com/office/drawing/2014/main" id="{B53C807A-A279-BB4C-A224-C03BBAAB6FCF}"/>
              </a:ext>
            </a:extLst>
          </p:cNvPr>
          <p:cNvGrpSpPr>
            <a:grpSpLocks noChangeAspect="1"/>
          </p:cNvGrpSpPr>
          <p:nvPr userDrawn="1"/>
        </p:nvGrpSpPr>
        <p:grpSpPr bwMode="auto">
          <a:xfrm>
            <a:off x="10787592" y="152765"/>
            <a:ext cx="1208617" cy="270284"/>
            <a:chOff x="2736" y="2155"/>
            <a:chExt cx="2996" cy="670"/>
          </a:xfrm>
        </p:grpSpPr>
        <p:sp>
          <p:nvSpPr>
            <p:cNvPr id="9" name="Freeform 5">
              <a:extLst>
                <a:ext uri="{FF2B5EF4-FFF2-40B4-BE49-F238E27FC236}">
                  <a16:creationId xmlns:a16="http://schemas.microsoft.com/office/drawing/2014/main" id="{766944BD-08D9-7E40-B692-4F4295047E30}"/>
                </a:ext>
              </a:extLst>
            </p:cNvPr>
            <p:cNvSpPr>
              <a:spLocks noEditPoints="1"/>
            </p:cNvSpPr>
            <p:nvPr/>
          </p:nvSpPr>
          <p:spPr bwMode="auto">
            <a:xfrm>
              <a:off x="3955" y="2349"/>
              <a:ext cx="462" cy="476"/>
            </a:xfrm>
            <a:custGeom>
              <a:avLst/>
              <a:gdLst>
                <a:gd name="T0" fmla="*/ 328 w 652"/>
                <a:gd name="T1" fmla="*/ 538 h 666"/>
                <a:gd name="T2" fmla="*/ 328 w 652"/>
                <a:gd name="T3" fmla="*/ 538 h 666"/>
                <a:gd name="T4" fmla="*/ 463 w 652"/>
                <a:gd name="T5" fmla="*/ 322 h 666"/>
                <a:gd name="T6" fmla="*/ 325 w 652"/>
                <a:gd name="T7" fmla="*/ 123 h 666"/>
                <a:gd name="T8" fmla="*/ 189 w 652"/>
                <a:gd name="T9" fmla="*/ 336 h 666"/>
                <a:gd name="T10" fmla="*/ 328 w 652"/>
                <a:gd name="T11" fmla="*/ 538 h 666"/>
                <a:gd name="T12" fmla="*/ 325 w 652"/>
                <a:gd name="T13" fmla="*/ 0 h 666"/>
                <a:gd name="T14" fmla="*/ 325 w 652"/>
                <a:gd name="T15" fmla="*/ 0 h 666"/>
                <a:gd name="T16" fmla="*/ 652 w 652"/>
                <a:gd name="T17" fmla="*/ 330 h 666"/>
                <a:gd name="T18" fmla="*/ 321 w 652"/>
                <a:gd name="T19" fmla="*/ 666 h 666"/>
                <a:gd name="T20" fmla="*/ 0 w 652"/>
                <a:gd name="T21" fmla="*/ 335 h 666"/>
                <a:gd name="T22" fmla="*/ 325 w 652"/>
                <a:gd name="T23"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2" h="666">
                  <a:moveTo>
                    <a:pt x="328" y="538"/>
                  </a:moveTo>
                  <a:lnTo>
                    <a:pt x="328" y="538"/>
                  </a:lnTo>
                  <a:cubicBezTo>
                    <a:pt x="409" y="538"/>
                    <a:pt x="463" y="489"/>
                    <a:pt x="463" y="322"/>
                  </a:cubicBezTo>
                  <a:cubicBezTo>
                    <a:pt x="463" y="239"/>
                    <a:pt x="447" y="123"/>
                    <a:pt x="325" y="123"/>
                  </a:cubicBezTo>
                  <a:cubicBezTo>
                    <a:pt x="190" y="123"/>
                    <a:pt x="189" y="279"/>
                    <a:pt x="189" y="336"/>
                  </a:cubicBezTo>
                  <a:cubicBezTo>
                    <a:pt x="189" y="477"/>
                    <a:pt x="237" y="538"/>
                    <a:pt x="328" y="538"/>
                  </a:cubicBezTo>
                  <a:close/>
                  <a:moveTo>
                    <a:pt x="325" y="0"/>
                  </a:moveTo>
                  <a:lnTo>
                    <a:pt x="325" y="0"/>
                  </a:lnTo>
                  <a:cubicBezTo>
                    <a:pt x="553" y="0"/>
                    <a:pt x="652" y="154"/>
                    <a:pt x="652" y="330"/>
                  </a:cubicBezTo>
                  <a:cubicBezTo>
                    <a:pt x="652" y="507"/>
                    <a:pt x="549" y="666"/>
                    <a:pt x="321" y="666"/>
                  </a:cubicBezTo>
                  <a:cubicBezTo>
                    <a:pt x="142" y="666"/>
                    <a:pt x="0" y="556"/>
                    <a:pt x="0" y="335"/>
                  </a:cubicBezTo>
                  <a:cubicBezTo>
                    <a:pt x="0" y="183"/>
                    <a:pt x="77" y="0"/>
                    <a:pt x="325" y="0"/>
                  </a:cubicBezTo>
                  <a:close/>
                </a:path>
              </a:pathLst>
            </a:custGeom>
            <a:solidFill>
              <a:srgbClr val="E0121D"/>
            </a:solid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a:solidFill>
                  <a:srgbClr val="29313B"/>
                </a:solidFill>
              </a:endParaRPr>
            </a:p>
          </p:txBody>
        </p:sp>
        <p:sp>
          <p:nvSpPr>
            <p:cNvPr id="10" name="Freeform 6">
              <a:extLst>
                <a:ext uri="{FF2B5EF4-FFF2-40B4-BE49-F238E27FC236}">
                  <a16:creationId xmlns:a16="http://schemas.microsoft.com/office/drawing/2014/main" id="{9BA7F84C-2EFA-1043-8547-664EB36770B1}"/>
                </a:ext>
              </a:extLst>
            </p:cNvPr>
            <p:cNvSpPr>
              <a:spLocks/>
            </p:cNvSpPr>
            <p:nvPr/>
          </p:nvSpPr>
          <p:spPr bwMode="auto">
            <a:xfrm>
              <a:off x="4439" y="2351"/>
              <a:ext cx="270" cy="458"/>
            </a:xfrm>
            <a:custGeom>
              <a:avLst/>
              <a:gdLst>
                <a:gd name="T0" fmla="*/ 0 w 382"/>
                <a:gd name="T1" fmla="*/ 9 h 641"/>
                <a:gd name="T2" fmla="*/ 0 w 382"/>
                <a:gd name="T3" fmla="*/ 9 h 641"/>
                <a:gd name="T4" fmla="*/ 168 w 382"/>
                <a:gd name="T5" fmla="*/ 9 h 641"/>
                <a:gd name="T6" fmla="*/ 168 w 382"/>
                <a:gd name="T7" fmla="*/ 130 h 641"/>
                <a:gd name="T8" fmla="*/ 382 w 382"/>
                <a:gd name="T9" fmla="*/ 8 h 641"/>
                <a:gd name="T10" fmla="*/ 382 w 382"/>
                <a:gd name="T11" fmla="*/ 174 h 641"/>
                <a:gd name="T12" fmla="*/ 184 w 382"/>
                <a:gd name="T13" fmla="*/ 331 h 641"/>
                <a:gd name="T14" fmla="*/ 184 w 382"/>
                <a:gd name="T15" fmla="*/ 641 h 641"/>
                <a:gd name="T16" fmla="*/ 0 w 382"/>
                <a:gd name="T17" fmla="*/ 641 h 641"/>
                <a:gd name="T18" fmla="*/ 0 w 382"/>
                <a:gd name="T19" fmla="*/ 9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641">
                  <a:moveTo>
                    <a:pt x="0" y="9"/>
                  </a:moveTo>
                  <a:lnTo>
                    <a:pt x="0" y="9"/>
                  </a:lnTo>
                  <a:lnTo>
                    <a:pt x="168" y="9"/>
                  </a:lnTo>
                  <a:lnTo>
                    <a:pt x="168" y="130"/>
                  </a:lnTo>
                  <a:cubicBezTo>
                    <a:pt x="191" y="76"/>
                    <a:pt x="233" y="0"/>
                    <a:pt x="382" y="8"/>
                  </a:cubicBezTo>
                  <a:lnTo>
                    <a:pt x="382" y="174"/>
                  </a:lnTo>
                  <a:cubicBezTo>
                    <a:pt x="195" y="156"/>
                    <a:pt x="184" y="252"/>
                    <a:pt x="184" y="331"/>
                  </a:cubicBezTo>
                  <a:lnTo>
                    <a:pt x="184" y="641"/>
                  </a:lnTo>
                  <a:lnTo>
                    <a:pt x="0" y="641"/>
                  </a:lnTo>
                  <a:lnTo>
                    <a:pt x="0" y="9"/>
                  </a:lnTo>
                  <a:close/>
                </a:path>
              </a:pathLst>
            </a:custGeom>
            <a:solidFill>
              <a:srgbClr val="E0121D"/>
            </a:solid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a:solidFill>
                  <a:srgbClr val="29313B"/>
                </a:solidFill>
              </a:endParaRPr>
            </a:p>
          </p:txBody>
        </p:sp>
        <p:sp>
          <p:nvSpPr>
            <p:cNvPr id="11" name="Freeform 7">
              <a:extLst>
                <a:ext uri="{FF2B5EF4-FFF2-40B4-BE49-F238E27FC236}">
                  <a16:creationId xmlns:a16="http://schemas.microsoft.com/office/drawing/2014/main" id="{B26039FF-368E-FA43-AE37-319562E14500}"/>
                </a:ext>
              </a:extLst>
            </p:cNvPr>
            <p:cNvSpPr>
              <a:spLocks/>
            </p:cNvSpPr>
            <p:nvPr/>
          </p:nvSpPr>
          <p:spPr bwMode="auto">
            <a:xfrm>
              <a:off x="4730" y="2350"/>
              <a:ext cx="1002" cy="471"/>
            </a:xfrm>
            <a:custGeom>
              <a:avLst/>
              <a:gdLst>
                <a:gd name="T0" fmla="*/ 1381 w 1415"/>
                <a:gd name="T1" fmla="*/ 102 h 659"/>
                <a:gd name="T2" fmla="*/ 1381 w 1415"/>
                <a:gd name="T3" fmla="*/ 102 h 659"/>
                <a:gd name="T4" fmla="*/ 1188 w 1415"/>
                <a:gd name="T5" fmla="*/ 1 h 659"/>
                <a:gd name="T6" fmla="*/ 985 w 1415"/>
                <a:gd name="T7" fmla="*/ 118 h 659"/>
                <a:gd name="T8" fmla="*/ 787 w 1415"/>
                <a:gd name="T9" fmla="*/ 0 h 659"/>
                <a:gd name="T10" fmla="*/ 594 w 1415"/>
                <a:gd name="T11" fmla="*/ 93 h 659"/>
                <a:gd name="T12" fmla="*/ 594 w 1415"/>
                <a:gd name="T13" fmla="*/ 10 h 659"/>
                <a:gd name="T14" fmla="*/ 586 w 1415"/>
                <a:gd name="T15" fmla="*/ 10 h 659"/>
                <a:gd name="T16" fmla="*/ 408 w 1415"/>
                <a:gd name="T17" fmla="*/ 10 h 659"/>
                <a:gd name="T18" fmla="*/ 406 w 1415"/>
                <a:gd name="T19" fmla="*/ 10 h 659"/>
                <a:gd name="T20" fmla="*/ 406 w 1415"/>
                <a:gd name="T21" fmla="*/ 331 h 659"/>
                <a:gd name="T22" fmla="*/ 287 w 1415"/>
                <a:gd name="T23" fmla="*/ 527 h 659"/>
                <a:gd name="T24" fmla="*/ 189 w 1415"/>
                <a:gd name="T25" fmla="*/ 389 h 659"/>
                <a:gd name="T26" fmla="*/ 189 w 1415"/>
                <a:gd name="T27" fmla="*/ 10 h 659"/>
                <a:gd name="T28" fmla="*/ 1 w 1415"/>
                <a:gd name="T29" fmla="*/ 10 h 659"/>
                <a:gd name="T30" fmla="*/ 1 w 1415"/>
                <a:gd name="T31" fmla="*/ 405 h 659"/>
                <a:gd name="T32" fmla="*/ 41 w 1415"/>
                <a:gd name="T33" fmla="*/ 575 h 659"/>
                <a:gd name="T34" fmla="*/ 232 w 1415"/>
                <a:gd name="T35" fmla="*/ 659 h 659"/>
                <a:gd name="T36" fmla="*/ 416 w 1415"/>
                <a:gd name="T37" fmla="*/ 563 h 659"/>
                <a:gd name="T38" fmla="*/ 416 w 1415"/>
                <a:gd name="T39" fmla="*/ 643 h 659"/>
                <a:gd name="T40" fmla="*/ 422 w 1415"/>
                <a:gd name="T41" fmla="*/ 643 h 659"/>
                <a:gd name="T42" fmla="*/ 597 w 1415"/>
                <a:gd name="T43" fmla="*/ 643 h 659"/>
                <a:gd name="T44" fmla="*/ 604 w 1415"/>
                <a:gd name="T45" fmla="*/ 643 h 659"/>
                <a:gd name="T46" fmla="*/ 604 w 1415"/>
                <a:gd name="T47" fmla="*/ 273 h 659"/>
                <a:gd name="T48" fmla="*/ 719 w 1415"/>
                <a:gd name="T49" fmla="*/ 131 h 659"/>
                <a:gd name="T50" fmla="*/ 821 w 1415"/>
                <a:gd name="T51" fmla="*/ 269 h 659"/>
                <a:gd name="T52" fmla="*/ 821 w 1415"/>
                <a:gd name="T53" fmla="*/ 643 h 659"/>
                <a:gd name="T54" fmla="*/ 1009 w 1415"/>
                <a:gd name="T55" fmla="*/ 643 h 659"/>
                <a:gd name="T56" fmla="*/ 1009 w 1415"/>
                <a:gd name="T57" fmla="*/ 328 h 659"/>
                <a:gd name="T58" fmla="*/ 1122 w 1415"/>
                <a:gd name="T59" fmla="*/ 131 h 659"/>
                <a:gd name="T60" fmla="*/ 1227 w 1415"/>
                <a:gd name="T61" fmla="*/ 273 h 659"/>
                <a:gd name="T62" fmla="*/ 1227 w 1415"/>
                <a:gd name="T63" fmla="*/ 643 h 659"/>
                <a:gd name="T64" fmla="*/ 1414 w 1415"/>
                <a:gd name="T65" fmla="*/ 643 h 659"/>
                <a:gd name="T66" fmla="*/ 1414 w 1415"/>
                <a:gd name="T67" fmla="*/ 288 h 659"/>
                <a:gd name="T68" fmla="*/ 1381 w 1415"/>
                <a:gd name="T69" fmla="*/ 102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5" h="659">
                  <a:moveTo>
                    <a:pt x="1381" y="102"/>
                  </a:moveTo>
                  <a:lnTo>
                    <a:pt x="1381" y="102"/>
                  </a:lnTo>
                  <a:cubicBezTo>
                    <a:pt x="1367" y="77"/>
                    <a:pt x="1315" y="1"/>
                    <a:pt x="1188" y="1"/>
                  </a:cubicBezTo>
                  <a:cubicBezTo>
                    <a:pt x="1123" y="1"/>
                    <a:pt x="1038" y="17"/>
                    <a:pt x="985" y="118"/>
                  </a:cubicBezTo>
                  <a:cubicBezTo>
                    <a:pt x="973" y="88"/>
                    <a:pt x="932" y="0"/>
                    <a:pt x="787" y="0"/>
                  </a:cubicBezTo>
                  <a:cubicBezTo>
                    <a:pt x="663" y="0"/>
                    <a:pt x="614" y="65"/>
                    <a:pt x="594" y="93"/>
                  </a:cubicBezTo>
                  <a:lnTo>
                    <a:pt x="594" y="10"/>
                  </a:lnTo>
                  <a:lnTo>
                    <a:pt x="586" y="10"/>
                  </a:lnTo>
                  <a:lnTo>
                    <a:pt x="408" y="10"/>
                  </a:lnTo>
                  <a:lnTo>
                    <a:pt x="406" y="10"/>
                  </a:lnTo>
                  <a:lnTo>
                    <a:pt x="406" y="331"/>
                  </a:lnTo>
                  <a:cubicBezTo>
                    <a:pt x="406" y="439"/>
                    <a:pt x="406" y="527"/>
                    <a:pt x="287" y="527"/>
                  </a:cubicBezTo>
                  <a:cubicBezTo>
                    <a:pt x="189" y="527"/>
                    <a:pt x="189" y="444"/>
                    <a:pt x="189" y="389"/>
                  </a:cubicBezTo>
                  <a:lnTo>
                    <a:pt x="189" y="10"/>
                  </a:lnTo>
                  <a:lnTo>
                    <a:pt x="1" y="10"/>
                  </a:lnTo>
                  <a:lnTo>
                    <a:pt x="1" y="405"/>
                  </a:lnTo>
                  <a:cubicBezTo>
                    <a:pt x="1" y="436"/>
                    <a:pt x="0" y="523"/>
                    <a:pt x="41" y="575"/>
                  </a:cubicBezTo>
                  <a:cubicBezTo>
                    <a:pt x="76" y="621"/>
                    <a:pt x="147" y="659"/>
                    <a:pt x="232" y="659"/>
                  </a:cubicBezTo>
                  <a:cubicBezTo>
                    <a:pt x="347" y="659"/>
                    <a:pt x="396" y="592"/>
                    <a:pt x="416" y="563"/>
                  </a:cubicBezTo>
                  <a:lnTo>
                    <a:pt x="416" y="643"/>
                  </a:lnTo>
                  <a:lnTo>
                    <a:pt x="422" y="643"/>
                  </a:lnTo>
                  <a:lnTo>
                    <a:pt x="597" y="643"/>
                  </a:lnTo>
                  <a:lnTo>
                    <a:pt x="604" y="643"/>
                  </a:lnTo>
                  <a:lnTo>
                    <a:pt x="604" y="273"/>
                  </a:lnTo>
                  <a:cubicBezTo>
                    <a:pt x="604" y="230"/>
                    <a:pt x="603" y="131"/>
                    <a:pt x="719" y="131"/>
                  </a:cubicBezTo>
                  <a:cubicBezTo>
                    <a:pt x="821" y="131"/>
                    <a:pt x="821" y="221"/>
                    <a:pt x="821" y="269"/>
                  </a:cubicBezTo>
                  <a:lnTo>
                    <a:pt x="821" y="643"/>
                  </a:lnTo>
                  <a:lnTo>
                    <a:pt x="1009" y="643"/>
                  </a:lnTo>
                  <a:lnTo>
                    <a:pt x="1009" y="328"/>
                  </a:lnTo>
                  <a:cubicBezTo>
                    <a:pt x="1009" y="234"/>
                    <a:pt x="1011" y="131"/>
                    <a:pt x="1122" y="131"/>
                  </a:cubicBezTo>
                  <a:cubicBezTo>
                    <a:pt x="1218" y="131"/>
                    <a:pt x="1227" y="206"/>
                    <a:pt x="1227" y="273"/>
                  </a:cubicBezTo>
                  <a:lnTo>
                    <a:pt x="1227" y="643"/>
                  </a:lnTo>
                  <a:lnTo>
                    <a:pt x="1414" y="643"/>
                  </a:lnTo>
                  <a:lnTo>
                    <a:pt x="1414" y="288"/>
                  </a:lnTo>
                  <a:cubicBezTo>
                    <a:pt x="1414" y="233"/>
                    <a:pt x="1415" y="157"/>
                    <a:pt x="1381" y="102"/>
                  </a:cubicBezTo>
                  <a:close/>
                </a:path>
              </a:pathLst>
            </a:custGeom>
            <a:solidFill>
              <a:srgbClr val="E0121D"/>
            </a:solid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a:solidFill>
                  <a:srgbClr val="29313B"/>
                </a:solidFill>
              </a:endParaRPr>
            </a:p>
          </p:txBody>
        </p:sp>
        <p:sp>
          <p:nvSpPr>
            <p:cNvPr id="15" name="Freeform 8">
              <a:extLst>
                <a:ext uri="{FF2B5EF4-FFF2-40B4-BE49-F238E27FC236}">
                  <a16:creationId xmlns:a16="http://schemas.microsoft.com/office/drawing/2014/main" id="{1696D298-EA27-334E-B797-877948E0A7C5}"/>
                </a:ext>
              </a:extLst>
            </p:cNvPr>
            <p:cNvSpPr>
              <a:spLocks/>
            </p:cNvSpPr>
            <p:nvPr/>
          </p:nvSpPr>
          <p:spPr bwMode="auto">
            <a:xfrm>
              <a:off x="3654" y="2155"/>
              <a:ext cx="395" cy="654"/>
            </a:xfrm>
            <a:custGeom>
              <a:avLst/>
              <a:gdLst>
                <a:gd name="T0" fmla="*/ 558 w 558"/>
                <a:gd name="T1" fmla="*/ 282 h 915"/>
                <a:gd name="T2" fmla="*/ 558 w 558"/>
                <a:gd name="T3" fmla="*/ 282 h 915"/>
                <a:gd name="T4" fmla="*/ 354 w 558"/>
                <a:gd name="T5" fmla="*/ 282 h 915"/>
                <a:gd name="T6" fmla="*/ 354 w 558"/>
                <a:gd name="T7" fmla="*/ 212 h 915"/>
                <a:gd name="T8" fmla="*/ 452 w 558"/>
                <a:gd name="T9" fmla="*/ 130 h 915"/>
                <a:gd name="T10" fmla="*/ 493 w 558"/>
                <a:gd name="T11" fmla="*/ 134 h 915"/>
                <a:gd name="T12" fmla="*/ 493 w 558"/>
                <a:gd name="T13" fmla="*/ 6 h 915"/>
                <a:gd name="T14" fmla="*/ 393 w 558"/>
                <a:gd name="T15" fmla="*/ 0 h 915"/>
                <a:gd name="T16" fmla="*/ 176 w 558"/>
                <a:gd name="T17" fmla="*/ 200 h 915"/>
                <a:gd name="T18" fmla="*/ 176 w 558"/>
                <a:gd name="T19" fmla="*/ 282 h 915"/>
                <a:gd name="T20" fmla="*/ 0 w 558"/>
                <a:gd name="T21" fmla="*/ 282 h 915"/>
                <a:gd name="T22" fmla="*/ 106 w 558"/>
                <a:gd name="T23" fmla="*/ 421 h 915"/>
                <a:gd name="T24" fmla="*/ 176 w 558"/>
                <a:gd name="T25" fmla="*/ 421 h 915"/>
                <a:gd name="T26" fmla="*/ 176 w 558"/>
                <a:gd name="T27" fmla="*/ 915 h 915"/>
                <a:gd name="T28" fmla="*/ 354 w 558"/>
                <a:gd name="T29" fmla="*/ 915 h 915"/>
                <a:gd name="T30" fmla="*/ 354 w 558"/>
                <a:gd name="T31" fmla="*/ 421 h 915"/>
                <a:gd name="T32" fmla="*/ 437 w 558"/>
                <a:gd name="T33" fmla="*/ 421 h 915"/>
                <a:gd name="T34" fmla="*/ 472 w 558"/>
                <a:gd name="T35" fmla="*/ 361 h 915"/>
                <a:gd name="T36" fmla="*/ 558 w 558"/>
                <a:gd name="T37" fmla="*/ 282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8" h="915">
                  <a:moveTo>
                    <a:pt x="558" y="282"/>
                  </a:moveTo>
                  <a:lnTo>
                    <a:pt x="558" y="282"/>
                  </a:lnTo>
                  <a:lnTo>
                    <a:pt x="354" y="282"/>
                  </a:lnTo>
                  <a:lnTo>
                    <a:pt x="354" y="212"/>
                  </a:lnTo>
                  <a:cubicBezTo>
                    <a:pt x="354" y="180"/>
                    <a:pt x="357" y="130"/>
                    <a:pt x="452" y="130"/>
                  </a:cubicBezTo>
                  <a:cubicBezTo>
                    <a:pt x="467" y="130"/>
                    <a:pt x="473" y="131"/>
                    <a:pt x="493" y="134"/>
                  </a:cubicBezTo>
                  <a:lnTo>
                    <a:pt x="493" y="6"/>
                  </a:lnTo>
                  <a:cubicBezTo>
                    <a:pt x="443" y="0"/>
                    <a:pt x="406" y="0"/>
                    <a:pt x="393" y="0"/>
                  </a:cubicBezTo>
                  <a:cubicBezTo>
                    <a:pt x="214" y="0"/>
                    <a:pt x="176" y="89"/>
                    <a:pt x="176" y="200"/>
                  </a:cubicBezTo>
                  <a:lnTo>
                    <a:pt x="176" y="282"/>
                  </a:lnTo>
                  <a:lnTo>
                    <a:pt x="0" y="282"/>
                  </a:lnTo>
                  <a:cubicBezTo>
                    <a:pt x="48" y="312"/>
                    <a:pt x="85" y="362"/>
                    <a:pt x="106" y="421"/>
                  </a:cubicBezTo>
                  <a:lnTo>
                    <a:pt x="176" y="421"/>
                  </a:lnTo>
                  <a:lnTo>
                    <a:pt x="176" y="915"/>
                  </a:lnTo>
                  <a:lnTo>
                    <a:pt x="354" y="915"/>
                  </a:lnTo>
                  <a:lnTo>
                    <a:pt x="354" y="421"/>
                  </a:lnTo>
                  <a:lnTo>
                    <a:pt x="437" y="421"/>
                  </a:lnTo>
                  <a:cubicBezTo>
                    <a:pt x="447" y="401"/>
                    <a:pt x="459" y="378"/>
                    <a:pt x="472" y="361"/>
                  </a:cubicBezTo>
                  <a:cubicBezTo>
                    <a:pt x="496" y="331"/>
                    <a:pt x="525" y="302"/>
                    <a:pt x="558" y="282"/>
                  </a:cubicBezTo>
                  <a:close/>
                </a:path>
              </a:pathLst>
            </a:custGeom>
            <a:solidFill>
              <a:srgbClr val="E0121D"/>
            </a:solid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a:solidFill>
                  <a:srgbClr val="29313B"/>
                </a:solidFill>
              </a:endParaRPr>
            </a:p>
          </p:txBody>
        </p:sp>
        <p:sp>
          <p:nvSpPr>
            <p:cNvPr id="18" name="Freeform 9">
              <a:extLst>
                <a:ext uri="{FF2B5EF4-FFF2-40B4-BE49-F238E27FC236}">
                  <a16:creationId xmlns:a16="http://schemas.microsoft.com/office/drawing/2014/main" id="{EA70E86E-6025-194A-80CD-DE3BEB433E37}"/>
                </a:ext>
              </a:extLst>
            </p:cNvPr>
            <p:cNvSpPr>
              <a:spLocks/>
            </p:cNvSpPr>
            <p:nvPr/>
          </p:nvSpPr>
          <p:spPr bwMode="auto">
            <a:xfrm>
              <a:off x="2736" y="2230"/>
              <a:ext cx="273" cy="584"/>
            </a:xfrm>
            <a:custGeom>
              <a:avLst/>
              <a:gdLst>
                <a:gd name="T0" fmla="*/ 217 w 385"/>
                <a:gd name="T1" fmla="*/ 0 h 816"/>
                <a:gd name="T2" fmla="*/ 217 w 385"/>
                <a:gd name="T3" fmla="*/ 0 h 816"/>
                <a:gd name="T4" fmla="*/ 118 w 385"/>
                <a:gd name="T5" fmla="*/ 0 h 816"/>
                <a:gd name="T6" fmla="*/ 118 w 385"/>
                <a:gd name="T7" fmla="*/ 177 h 816"/>
                <a:gd name="T8" fmla="*/ 0 w 385"/>
                <a:gd name="T9" fmla="*/ 177 h 816"/>
                <a:gd name="T10" fmla="*/ 0 w 385"/>
                <a:gd name="T11" fmla="*/ 276 h 816"/>
                <a:gd name="T12" fmla="*/ 118 w 385"/>
                <a:gd name="T13" fmla="*/ 276 h 816"/>
                <a:gd name="T14" fmla="*/ 118 w 385"/>
                <a:gd name="T15" fmla="*/ 640 h 816"/>
                <a:gd name="T16" fmla="*/ 315 w 385"/>
                <a:gd name="T17" fmla="*/ 816 h 816"/>
                <a:gd name="T18" fmla="*/ 385 w 385"/>
                <a:gd name="T19" fmla="*/ 813 h 816"/>
                <a:gd name="T20" fmla="*/ 385 w 385"/>
                <a:gd name="T21" fmla="*/ 719 h 816"/>
                <a:gd name="T22" fmla="*/ 317 w 385"/>
                <a:gd name="T23" fmla="*/ 720 h 816"/>
                <a:gd name="T24" fmla="*/ 217 w 385"/>
                <a:gd name="T25" fmla="*/ 629 h 816"/>
                <a:gd name="T26" fmla="*/ 217 w 385"/>
                <a:gd name="T27" fmla="*/ 276 h 816"/>
                <a:gd name="T28" fmla="*/ 355 w 385"/>
                <a:gd name="T29" fmla="*/ 276 h 816"/>
                <a:gd name="T30" fmla="*/ 355 w 385"/>
                <a:gd name="T31" fmla="*/ 177 h 816"/>
                <a:gd name="T32" fmla="*/ 217 w 385"/>
                <a:gd name="T33" fmla="*/ 177 h 816"/>
                <a:gd name="T34" fmla="*/ 217 w 385"/>
                <a:gd name="T35"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5" h="816">
                  <a:moveTo>
                    <a:pt x="217" y="0"/>
                  </a:moveTo>
                  <a:lnTo>
                    <a:pt x="217" y="0"/>
                  </a:lnTo>
                  <a:lnTo>
                    <a:pt x="118" y="0"/>
                  </a:lnTo>
                  <a:lnTo>
                    <a:pt x="118" y="177"/>
                  </a:lnTo>
                  <a:lnTo>
                    <a:pt x="0" y="177"/>
                  </a:lnTo>
                  <a:lnTo>
                    <a:pt x="0" y="276"/>
                  </a:lnTo>
                  <a:lnTo>
                    <a:pt x="118" y="276"/>
                  </a:lnTo>
                  <a:lnTo>
                    <a:pt x="118" y="640"/>
                  </a:lnTo>
                  <a:cubicBezTo>
                    <a:pt x="118" y="757"/>
                    <a:pt x="198" y="816"/>
                    <a:pt x="315" y="816"/>
                  </a:cubicBezTo>
                  <a:cubicBezTo>
                    <a:pt x="346" y="816"/>
                    <a:pt x="362" y="816"/>
                    <a:pt x="385" y="813"/>
                  </a:cubicBezTo>
                  <a:lnTo>
                    <a:pt x="385" y="719"/>
                  </a:lnTo>
                  <a:cubicBezTo>
                    <a:pt x="352" y="723"/>
                    <a:pt x="340" y="721"/>
                    <a:pt x="317" y="720"/>
                  </a:cubicBezTo>
                  <a:cubicBezTo>
                    <a:pt x="254" y="717"/>
                    <a:pt x="217" y="691"/>
                    <a:pt x="217" y="629"/>
                  </a:cubicBezTo>
                  <a:lnTo>
                    <a:pt x="217" y="276"/>
                  </a:lnTo>
                  <a:lnTo>
                    <a:pt x="355" y="276"/>
                  </a:lnTo>
                  <a:lnTo>
                    <a:pt x="355" y="177"/>
                  </a:lnTo>
                  <a:lnTo>
                    <a:pt x="217" y="177"/>
                  </a:lnTo>
                  <a:lnTo>
                    <a:pt x="21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a:solidFill>
                  <a:srgbClr val="29313B"/>
                </a:solidFill>
              </a:endParaRPr>
            </a:p>
          </p:txBody>
        </p:sp>
        <p:sp>
          <p:nvSpPr>
            <p:cNvPr id="19" name="Freeform 10">
              <a:extLst>
                <a:ext uri="{FF2B5EF4-FFF2-40B4-BE49-F238E27FC236}">
                  <a16:creationId xmlns:a16="http://schemas.microsoft.com/office/drawing/2014/main" id="{673B3494-122D-854D-A62D-2BA6E1BC0348}"/>
                </a:ext>
              </a:extLst>
            </p:cNvPr>
            <p:cNvSpPr>
              <a:spLocks/>
            </p:cNvSpPr>
            <p:nvPr/>
          </p:nvSpPr>
          <p:spPr bwMode="auto">
            <a:xfrm>
              <a:off x="3050" y="2354"/>
              <a:ext cx="665" cy="455"/>
            </a:xfrm>
            <a:custGeom>
              <a:avLst/>
              <a:gdLst>
                <a:gd name="T0" fmla="*/ 706 w 939"/>
                <a:gd name="T1" fmla="*/ 0 h 637"/>
                <a:gd name="T2" fmla="*/ 706 w 939"/>
                <a:gd name="T3" fmla="*/ 0 h 637"/>
                <a:gd name="T4" fmla="*/ 494 w 939"/>
                <a:gd name="T5" fmla="*/ 111 h 637"/>
                <a:gd name="T6" fmla="*/ 297 w 939"/>
                <a:gd name="T7" fmla="*/ 0 h 637"/>
                <a:gd name="T8" fmla="*/ 109 w 939"/>
                <a:gd name="T9" fmla="*/ 94 h 637"/>
                <a:gd name="T10" fmla="*/ 109 w 939"/>
                <a:gd name="T11" fmla="*/ 4 h 637"/>
                <a:gd name="T12" fmla="*/ 0 w 939"/>
                <a:gd name="T13" fmla="*/ 4 h 637"/>
                <a:gd name="T14" fmla="*/ 0 w 939"/>
                <a:gd name="T15" fmla="*/ 637 h 637"/>
                <a:gd name="T16" fmla="*/ 109 w 939"/>
                <a:gd name="T17" fmla="*/ 637 h 637"/>
                <a:gd name="T18" fmla="*/ 109 w 939"/>
                <a:gd name="T19" fmla="*/ 282 h 637"/>
                <a:gd name="T20" fmla="*/ 264 w 939"/>
                <a:gd name="T21" fmla="*/ 101 h 637"/>
                <a:gd name="T22" fmla="*/ 406 w 939"/>
                <a:gd name="T23" fmla="*/ 272 h 637"/>
                <a:gd name="T24" fmla="*/ 406 w 939"/>
                <a:gd name="T25" fmla="*/ 637 h 637"/>
                <a:gd name="T26" fmla="*/ 534 w 939"/>
                <a:gd name="T27" fmla="*/ 637 h 637"/>
                <a:gd name="T28" fmla="*/ 534 w 939"/>
                <a:gd name="T29" fmla="*/ 279 h 637"/>
                <a:gd name="T30" fmla="*/ 687 w 939"/>
                <a:gd name="T31" fmla="*/ 101 h 637"/>
                <a:gd name="T32" fmla="*/ 831 w 939"/>
                <a:gd name="T33" fmla="*/ 274 h 637"/>
                <a:gd name="T34" fmla="*/ 831 w 939"/>
                <a:gd name="T35" fmla="*/ 637 h 637"/>
                <a:gd name="T36" fmla="*/ 939 w 939"/>
                <a:gd name="T37" fmla="*/ 637 h 637"/>
                <a:gd name="T38" fmla="*/ 939 w 939"/>
                <a:gd name="T39" fmla="*/ 253 h 637"/>
                <a:gd name="T40" fmla="*/ 706 w 939"/>
                <a:gd name="T41" fmla="*/ 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9" h="637">
                  <a:moveTo>
                    <a:pt x="706" y="0"/>
                  </a:moveTo>
                  <a:lnTo>
                    <a:pt x="706" y="0"/>
                  </a:lnTo>
                  <a:cubicBezTo>
                    <a:pt x="617" y="0"/>
                    <a:pt x="547" y="36"/>
                    <a:pt x="494" y="111"/>
                  </a:cubicBezTo>
                  <a:cubicBezTo>
                    <a:pt x="453" y="39"/>
                    <a:pt x="383" y="0"/>
                    <a:pt x="297" y="0"/>
                  </a:cubicBezTo>
                  <a:cubicBezTo>
                    <a:pt x="203" y="0"/>
                    <a:pt x="149" y="46"/>
                    <a:pt x="109" y="94"/>
                  </a:cubicBezTo>
                  <a:lnTo>
                    <a:pt x="109" y="4"/>
                  </a:lnTo>
                  <a:lnTo>
                    <a:pt x="0" y="4"/>
                  </a:lnTo>
                  <a:lnTo>
                    <a:pt x="0" y="637"/>
                  </a:lnTo>
                  <a:lnTo>
                    <a:pt x="109" y="637"/>
                  </a:lnTo>
                  <a:lnTo>
                    <a:pt x="109" y="282"/>
                  </a:lnTo>
                  <a:cubicBezTo>
                    <a:pt x="109" y="177"/>
                    <a:pt x="172" y="101"/>
                    <a:pt x="264" y="101"/>
                  </a:cubicBezTo>
                  <a:cubicBezTo>
                    <a:pt x="355" y="101"/>
                    <a:pt x="406" y="165"/>
                    <a:pt x="406" y="272"/>
                  </a:cubicBezTo>
                  <a:lnTo>
                    <a:pt x="406" y="637"/>
                  </a:lnTo>
                  <a:lnTo>
                    <a:pt x="534" y="637"/>
                  </a:lnTo>
                  <a:lnTo>
                    <a:pt x="534" y="279"/>
                  </a:lnTo>
                  <a:cubicBezTo>
                    <a:pt x="534" y="173"/>
                    <a:pt x="593" y="101"/>
                    <a:pt x="687" y="101"/>
                  </a:cubicBezTo>
                  <a:cubicBezTo>
                    <a:pt x="781" y="101"/>
                    <a:pt x="831" y="164"/>
                    <a:pt x="831" y="274"/>
                  </a:cubicBezTo>
                  <a:lnTo>
                    <a:pt x="831" y="637"/>
                  </a:lnTo>
                  <a:lnTo>
                    <a:pt x="939" y="637"/>
                  </a:lnTo>
                  <a:lnTo>
                    <a:pt x="939" y="253"/>
                  </a:lnTo>
                  <a:cubicBezTo>
                    <a:pt x="939" y="97"/>
                    <a:pt x="850" y="0"/>
                    <a:pt x="706"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a:solidFill>
                  <a:srgbClr val="29313B"/>
                </a:solidFill>
              </a:endParaRPr>
            </a:p>
          </p:txBody>
        </p:sp>
      </p:grpSp>
      <p:sp>
        <p:nvSpPr>
          <p:cNvPr id="17" name="Title 1"/>
          <p:cNvSpPr>
            <a:spLocks noGrp="1"/>
          </p:cNvSpPr>
          <p:nvPr>
            <p:ph type="ctrTitle"/>
          </p:nvPr>
        </p:nvSpPr>
        <p:spPr>
          <a:xfrm>
            <a:off x="406400" y="2514601"/>
            <a:ext cx="10363200" cy="1219199"/>
          </a:xfrm>
        </p:spPr>
        <p:txBody>
          <a:bodyPr anchor="t">
            <a:normAutofit/>
          </a:bodyPr>
          <a:lstStyle>
            <a:lvl1pPr>
              <a:defRPr sz="5333">
                <a:solidFill>
                  <a:srgbClr val="FFFFFF"/>
                </a:solidFill>
              </a:defRPr>
            </a:lvl1pPr>
          </a:lstStyle>
          <a:p>
            <a:r>
              <a:rPr lang="en-GB" dirty="0"/>
              <a:t>Click to edit Master title style</a:t>
            </a:r>
            <a:endParaRPr lang="en-US" dirty="0"/>
          </a:p>
        </p:txBody>
      </p:sp>
      <p:sp>
        <p:nvSpPr>
          <p:cNvPr id="13" name="Content Placeholder 2"/>
          <p:cNvSpPr>
            <a:spLocks noGrp="1"/>
          </p:cNvSpPr>
          <p:nvPr>
            <p:ph idx="1" hasCustomPrompt="1"/>
          </p:nvPr>
        </p:nvSpPr>
        <p:spPr>
          <a:xfrm>
            <a:off x="406400" y="4241800"/>
            <a:ext cx="4775200" cy="304800"/>
          </a:xfrm>
        </p:spPr>
        <p:txBody>
          <a:bodyPr anchor="ctr">
            <a:noAutofit/>
          </a:bodyPr>
          <a:lstStyle>
            <a:lvl1pPr marL="0" indent="0">
              <a:buNone/>
              <a:defRPr sz="1867">
                <a:solidFill>
                  <a:srgbClr val="FFFFFF"/>
                </a:solidFill>
                <a:latin typeface="+mn-lt"/>
              </a:defRPr>
            </a:lvl1pPr>
            <a:lvl2pPr>
              <a:defRPr sz="1867"/>
            </a:lvl2pPr>
            <a:lvl3pPr>
              <a:defRPr sz="1600"/>
            </a:lvl3pPr>
            <a:lvl4pPr>
              <a:defRPr sz="1467"/>
            </a:lvl4pPr>
            <a:lvl5pPr>
              <a:defRPr sz="1467"/>
            </a:lvl5pPr>
          </a:lstStyle>
          <a:p>
            <a:pPr lvl="0"/>
            <a:r>
              <a:rPr lang="en-GB" dirty="0"/>
              <a:t>Job Title, Company</a:t>
            </a:r>
            <a:endParaRPr lang="en-US" dirty="0"/>
          </a:p>
        </p:txBody>
      </p:sp>
      <p:sp>
        <p:nvSpPr>
          <p:cNvPr id="14" name="Content Placeholder 2"/>
          <p:cNvSpPr>
            <a:spLocks noGrp="1"/>
          </p:cNvSpPr>
          <p:nvPr>
            <p:ph idx="11" hasCustomPrompt="1"/>
          </p:nvPr>
        </p:nvSpPr>
        <p:spPr>
          <a:xfrm>
            <a:off x="406400" y="3937000"/>
            <a:ext cx="4775200" cy="304800"/>
          </a:xfrm>
        </p:spPr>
        <p:txBody>
          <a:bodyPr anchor="ctr">
            <a:noAutofit/>
          </a:bodyPr>
          <a:lstStyle>
            <a:lvl1pPr marL="0" indent="0">
              <a:buNone/>
              <a:defRPr sz="1867">
                <a:solidFill>
                  <a:srgbClr val="FFFFFF"/>
                </a:solidFill>
                <a:latin typeface="+mn-lt"/>
              </a:defRPr>
            </a:lvl1pPr>
            <a:lvl2pPr>
              <a:defRPr sz="1867"/>
            </a:lvl2pPr>
            <a:lvl3pPr>
              <a:defRPr sz="1600"/>
            </a:lvl3pPr>
            <a:lvl4pPr>
              <a:defRPr sz="1467"/>
            </a:lvl4pPr>
            <a:lvl5pPr>
              <a:defRPr sz="1467"/>
            </a:lvl5pPr>
          </a:lstStyle>
          <a:p>
            <a:pPr lvl="0"/>
            <a:r>
              <a:rPr lang="en-GB" dirty="0"/>
              <a:t>Name</a:t>
            </a:r>
            <a:endParaRPr lang="en-US" dirty="0"/>
          </a:p>
        </p:txBody>
      </p:sp>
    </p:spTree>
    <p:extLst>
      <p:ext uri="{BB962C8B-B14F-4D97-AF65-F5344CB8AC3E}">
        <p14:creationId xmlns:p14="http://schemas.microsoft.com/office/powerpoint/2010/main" val="823174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ver 3 - Background Image">
    <p:spTree>
      <p:nvGrpSpPr>
        <p:cNvPr id="1" name=""/>
        <p:cNvGrpSpPr/>
        <p:nvPr/>
      </p:nvGrpSpPr>
      <p:grpSpPr>
        <a:xfrm>
          <a:off x="0" y="0"/>
          <a:ext cx="0" cy="0"/>
          <a:chOff x="0" y="0"/>
          <a:chExt cx="0" cy="0"/>
        </a:xfrm>
      </p:grpSpPr>
      <p:sp>
        <p:nvSpPr>
          <p:cNvPr id="3" name="Rectangle 2"/>
          <p:cNvSpPr/>
          <p:nvPr userDrawn="1"/>
        </p:nvSpPr>
        <p:spPr>
          <a:xfrm>
            <a:off x="0" y="2"/>
            <a:ext cx="12192000" cy="6857999"/>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grpSp>
        <p:nvGrpSpPr>
          <p:cNvPr id="8" name="Group 7">
            <a:extLst>
              <a:ext uri="{FF2B5EF4-FFF2-40B4-BE49-F238E27FC236}">
                <a16:creationId xmlns:a16="http://schemas.microsoft.com/office/drawing/2014/main" id="{C2BAE0D9-A50B-B847-BE29-1074630B035A}"/>
              </a:ext>
            </a:extLst>
          </p:cNvPr>
          <p:cNvGrpSpPr>
            <a:grpSpLocks noChangeAspect="1"/>
          </p:cNvGrpSpPr>
          <p:nvPr userDrawn="1"/>
        </p:nvGrpSpPr>
        <p:grpSpPr bwMode="auto">
          <a:xfrm>
            <a:off x="10787592" y="152765"/>
            <a:ext cx="1208617" cy="270284"/>
            <a:chOff x="2736" y="2155"/>
            <a:chExt cx="2996" cy="670"/>
          </a:xfrm>
        </p:grpSpPr>
        <p:sp>
          <p:nvSpPr>
            <p:cNvPr id="9" name="Freeform 5">
              <a:extLst>
                <a:ext uri="{FF2B5EF4-FFF2-40B4-BE49-F238E27FC236}">
                  <a16:creationId xmlns:a16="http://schemas.microsoft.com/office/drawing/2014/main" id="{2E4B4447-B992-2643-AEF0-A6C5ED8E0495}"/>
                </a:ext>
              </a:extLst>
            </p:cNvPr>
            <p:cNvSpPr>
              <a:spLocks noEditPoints="1"/>
            </p:cNvSpPr>
            <p:nvPr/>
          </p:nvSpPr>
          <p:spPr bwMode="auto">
            <a:xfrm>
              <a:off x="3955" y="2349"/>
              <a:ext cx="462" cy="476"/>
            </a:xfrm>
            <a:custGeom>
              <a:avLst/>
              <a:gdLst>
                <a:gd name="T0" fmla="*/ 328 w 652"/>
                <a:gd name="T1" fmla="*/ 538 h 666"/>
                <a:gd name="T2" fmla="*/ 328 w 652"/>
                <a:gd name="T3" fmla="*/ 538 h 666"/>
                <a:gd name="T4" fmla="*/ 463 w 652"/>
                <a:gd name="T5" fmla="*/ 322 h 666"/>
                <a:gd name="T6" fmla="*/ 325 w 652"/>
                <a:gd name="T7" fmla="*/ 123 h 666"/>
                <a:gd name="T8" fmla="*/ 189 w 652"/>
                <a:gd name="T9" fmla="*/ 336 h 666"/>
                <a:gd name="T10" fmla="*/ 328 w 652"/>
                <a:gd name="T11" fmla="*/ 538 h 666"/>
                <a:gd name="T12" fmla="*/ 325 w 652"/>
                <a:gd name="T13" fmla="*/ 0 h 666"/>
                <a:gd name="T14" fmla="*/ 325 w 652"/>
                <a:gd name="T15" fmla="*/ 0 h 666"/>
                <a:gd name="T16" fmla="*/ 652 w 652"/>
                <a:gd name="T17" fmla="*/ 330 h 666"/>
                <a:gd name="T18" fmla="*/ 321 w 652"/>
                <a:gd name="T19" fmla="*/ 666 h 666"/>
                <a:gd name="T20" fmla="*/ 0 w 652"/>
                <a:gd name="T21" fmla="*/ 335 h 666"/>
                <a:gd name="T22" fmla="*/ 325 w 652"/>
                <a:gd name="T23"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2" h="666">
                  <a:moveTo>
                    <a:pt x="328" y="538"/>
                  </a:moveTo>
                  <a:lnTo>
                    <a:pt x="328" y="538"/>
                  </a:lnTo>
                  <a:cubicBezTo>
                    <a:pt x="409" y="538"/>
                    <a:pt x="463" y="489"/>
                    <a:pt x="463" y="322"/>
                  </a:cubicBezTo>
                  <a:cubicBezTo>
                    <a:pt x="463" y="239"/>
                    <a:pt x="447" y="123"/>
                    <a:pt x="325" y="123"/>
                  </a:cubicBezTo>
                  <a:cubicBezTo>
                    <a:pt x="190" y="123"/>
                    <a:pt x="189" y="279"/>
                    <a:pt x="189" y="336"/>
                  </a:cubicBezTo>
                  <a:cubicBezTo>
                    <a:pt x="189" y="477"/>
                    <a:pt x="237" y="538"/>
                    <a:pt x="328" y="538"/>
                  </a:cubicBezTo>
                  <a:close/>
                  <a:moveTo>
                    <a:pt x="325" y="0"/>
                  </a:moveTo>
                  <a:lnTo>
                    <a:pt x="325" y="0"/>
                  </a:lnTo>
                  <a:cubicBezTo>
                    <a:pt x="553" y="0"/>
                    <a:pt x="652" y="154"/>
                    <a:pt x="652" y="330"/>
                  </a:cubicBezTo>
                  <a:cubicBezTo>
                    <a:pt x="652" y="507"/>
                    <a:pt x="549" y="666"/>
                    <a:pt x="321" y="666"/>
                  </a:cubicBezTo>
                  <a:cubicBezTo>
                    <a:pt x="142" y="666"/>
                    <a:pt x="0" y="556"/>
                    <a:pt x="0" y="335"/>
                  </a:cubicBezTo>
                  <a:cubicBezTo>
                    <a:pt x="0" y="183"/>
                    <a:pt x="77" y="0"/>
                    <a:pt x="325" y="0"/>
                  </a:cubicBezTo>
                  <a:close/>
                </a:path>
              </a:pathLst>
            </a:custGeom>
            <a:solidFill>
              <a:srgbClr val="E0121D"/>
            </a:solid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a:solidFill>
                  <a:srgbClr val="29313B"/>
                </a:solidFill>
              </a:endParaRPr>
            </a:p>
          </p:txBody>
        </p:sp>
        <p:sp>
          <p:nvSpPr>
            <p:cNvPr id="10" name="Freeform 6">
              <a:extLst>
                <a:ext uri="{FF2B5EF4-FFF2-40B4-BE49-F238E27FC236}">
                  <a16:creationId xmlns:a16="http://schemas.microsoft.com/office/drawing/2014/main" id="{1D05DF19-560F-1743-AAFB-04534C68E97A}"/>
                </a:ext>
              </a:extLst>
            </p:cNvPr>
            <p:cNvSpPr>
              <a:spLocks/>
            </p:cNvSpPr>
            <p:nvPr/>
          </p:nvSpPr>
          <p:spPr bwMode="auto">
            <a:xfrm>
              <a:off x="4439" y="2351"/>
              <a:ext cx="270" cy="458"/>
            </a:xfrm>
            <a:custGeom>
              <a:avLst/>
              <a:gdLst>
                <a:gd name="T0" fmla="*/ 0 w 382"/>
                <a:gd name="T1" fmla="*/ 9 h 641"/>
                <a:gd name="T2" fmla="*/ 0 w 382"/>
                <a:gd name="T3" fmla="*/ 9 h 641"/>
                <a:gd name="T4" fmla="*/ 168 w 382"/>
                <a:gd name="T5" fmla="*/ 9 h 641"/>
                <a:gd name="T6" fmla="*/ 168 w 382"/>
                <a:gd name="T7" fmla="*/ 130 h 641"/>
                <a:gd name="T8" fmla="*/ 382 w 382"/>
                <a:gd name="T9" fmla="*/ 8 h 641"/>
                <a:gd name="T10" fmla="*/ 382 w 382"/>
                <a:gd name="T11" fmla="*/ 174 h 641"/>
                <a:gd name="T12" fmla="*/ 184 w 382"/>
                <a:gd name="T13" fmla="*/ 331 h 641"/>
                <a:gd name="T14" fmla="*/ 184 w 382"/>
                <a:gd name="T15" fmla="*/ 641 h 641"/>
                <a:gd name="T16" fmla="*/ 0 w 382"/>
                <a:gd name="T17" fmla="*/ 641 h 641"/>
                <a:gd name="T18" fmla="*/ 0 w 382"/>
                <a:gd name="T19" fmla="*/ 9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641">
                  <a:moveTo>
                    <a:pt x="0" y="9"/>
                  </a:moveTo>
                  <a:lnTo>
                    <a:pt x="0" y="9"/>
                  </a:lnTo>
                  <a:lnTo>
                    <a:pt x="168" y="9"/>
                  </a:lnTo>
                  <a:lnTo>
                    <a:pt x="168" y="130"/>
                  </a:lnTo>
                  <a:cubicBezTo>
                    <a:pt x="191" y="76"/>
                    <a:pt x="233" y="0"/>
                    <a:pt x="382" y="8"/>
                  </a:cubicBezTo>
                  <a:lnTo>
                    <a:pt x="382" y="174"/>
                  </a:lnTo>
                  <a:cubicBezTo>
                    <a:pt x="195" y="156"/>
                    <a:pt x="184" y="252"/>
                    <a:pt x="184" y="331"/>
                  </a:cubicBezTo>
                  <a:lnTo>
                    <a:pt x="184" y="641"/>
                  </a:lnTo>
                  <a:lnTo>
                    <a:pt x="0" y="641"/>
                  </a:lnTo>
                  <a:lnTo>
                    <a:pt x="0" y="9"/>
                  </a:lnTo>
                  <a:close/>
                </a:path>
              </a:pathLst>
            </a:custGeom>
            <a:solidFill>
              <a:srgbClr val="E0121D"/>
            </a:solid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a:solidFill>
                  <a:srgbClr val="29313B"/>
                </a:solidFill>
              </a:endParaRPr>
            </a:p>
          </p:txBody>
        </p:sp>
        <p:sp>
          <p:nvSpPr>
            <p:cNvPr id="11" name="Freeform 7">
              <a:extLst>
                <a:ext uri="{FF2B5EF4-FFF2-40B4-BE49-F238E27FC236}">
                  <a16:creationId xmlns:a16="http://schemas.microsoft.com/office/drawing/2014/main" id="{181526F8-2386-F443-9C3F-1050EF4B86BA}"/>
                </a:ext>
              </a:extLst>
            </p:cNvPr>
            <p:cNvSpPr>
              <a:spLocks/>
            </p:cNvSpPr>
            <p:nvPr/>
          </p:nvSpPr>
          <p:spPr bwMode="auto">
            <a:xfrm>
              <a:off x="4730" y="2350"/>
              <a:ext cx="1002" cy="471"/>
            </a:xfrm>
            <a:custGeom>
              <a:avLst/>
              <a:gdLst>
                <a:gd name="T0" fmla="*/ 1381 w 1415"/>
                <a:gd name="T1" fmla="*/ 102 h 659"/>
                <a:gd name="T2" fmla="*/ 1381 w 1415"/>
                <a:gd name="T3" fmla="*/ 102 h 659"/>
                <a:gd name="T4" fmla="*/ 1188 w 1415"/>
                <a:gd name="T5" fmla="*/ 1 h 659"/>
                <a:gd name="T6" fmla="*/ 985 w 1415"/>
                <a:gd name="T7" fmla="*/ 118 h 659"/>
                <a:gd name="T8" fmla="*/ 787 w 1415"/>
                <a:gd name="T9" fmla="*/ 0 h 659"/>
                <a:gd name="T10" fmla="*/ 594 w 1415"/>
                <a:gd name="T11" fmla="*/ 93 h 659"/>
                <a:gd name="T12" fmla="*/ 594 w 1415"/>
                <a:gd name="T13" fmla="*/ 10 h 659"/>
                <a:gd name="T14" fmla="*/ 586 w 1415"/>
                <a:gd name="T15" fmla="*/ 10 h 659"/>
                <a:gd name="T16" fmla="*/ 408 w 1415"/>
                <a:gd name="T17" fmla="*/ 10 h 659"/>
                <a:gd name="T18" fmla="*/ 406 w 1415"/>
                <a:gd name="T19" fmla="*/ 10 h 659"/>
                <a:gd name="T20" fmla="*/ 406 w 1415"/>
                <a:gd name="T21" fmla="*/ 331 h 659"/>
                <a:gd name="T22" fmla="*/ 287 w 1415"/>
                <a:gd name="T23" fmla="*/ 527 h 659"/>
                <a:gd name="T24" fmla="*/ 189 w 1415"/>
                <a:gd name="T25" fmla="*/ 389 h 659"/>
                <a:gd name="T26" fmla="*/ 189 w 1415"/>
                <a:gd name="T27" fmla="*/ 10 h 659"/>
                <a:gd name="T28" fmla="*/ 1 w 1415"/>
                <a:gd name="T29" fmla="*/ 10 h 659"/>
                <a:gd name="T30" fmla="*/ 1 w 1415"/>
                <a:gd name="T31" fmla="*/ 405 h 659"/>
                <a:gd name="T32" fmla="*/ 41 w 1415"/>
                <a:gd name="T33" fmla="*/ 575 h 659"/>
                <a:gd name="T34" fmla="*/ 232 w 1415"/>
                <a:gd name="T35" fmla="*/ 659 h 659"/>
                <a:gd name="T36" fmla="*/ 416 w 1415"/>
                <a:gd name="T37" fmla="*/ 563 h 659"/>
                <a:gd name="T38" fmla="*/ 416 w 1415"/>
                <a:gd name="T39" fmla="*/ 643 h 659"/>
                <a:gd name="T40" fmla="*/ 422 w 1415"/>
                <a:gd name="T41" fmla="*/ 643 h 659"/>
                <a:gd name="T42" fmla="*/ 597 w 1415"/>
                <a:gd name="T43" fmla="*/ 643 h 659"/>
                <a:gd name="T44" fmla="*/ 604 w 1415"/>
                <a:gd name="T45" fmla="*/ 643 h 659"/>
                <a:gd name="T46" fmla="*/ 604 w 1415"/>
                <a:gd name="T47" fmla="*/ 273 h 659"/>
                <a:gd name="T48" fmla="*/ 719 w 1415"/>
                <a:gd name="T49" fmla="*/ 131 h 659"/>
                <a:gd name="T50" fmla="*/ 821 w 1415"/>
                <a:gd name="T51" fmla="*/ 269 h 659"/>
                <a:gd name="T52" fmla="*/ 821 w 1415"/>
                <a:gd name="T53" fmla="*/ 643 h 659"/>
                <a:gd name="T54" fmla="*/ 1009 w 1415"/>
                <a:gd name="T55" fmla="*/ 643 h 659"/>
                <a:gd name="T56" fmla="*/ 1009 w 1415"/>
                <a:gd name="T57" fmla="*/ 328 h 659"/>
                <a:gd name="T58" fmla="*/ 1122 w 1415"/>
                <a:gd name="T59" fmla="*/ 131 h 659"/>
                <a:gd name="T60" fmla="*/ 1227 w 1415"/>
                <a:gd name="T61" fmla="*/ 273 h 659"/>
                <a:gd name="T62" fmla="*/ 1227 w 1415"/>
                <a:gd name="T63" fmla="*/ 643 h 659"/>
                <a:gd name="T64" fmla="*/ 1414 w 1415"/>
                <a:gd name="T65" fmla="*/ 643 h 659"/>
                <a:gd name="T66" fmla="*/ 1414 w 1415"/>
                <a:gd name="T67" fmla="*/ 288 h 659"/>
                <a:gd name="T68" fmla="*/ 1381 w 1415"/>
                <a:gd name="T69" fmla="*/ 102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5" h="659">
                  <a:moveTo>
                    <a:pt x="1381" y="102"/>
                  </a:moveTo>
                  <a:lnTo>
                    <a:pt x="1381" y="102"/>
                  </a:lnTo>
                  <a:cubicBezTo>
                    <a:pt x="1367" y="77"/>
                    <a:pt x="1315" y="1"/>
                    <a:pt x="1188" y="1"/>
                  </a:cubicBezTo>
                  <a:cubicBezTo>
                    <a:pt x="1123" y="1"/>
                    <a:pt x="1038" y="17"/>
                    <a:pt x="985" y="118"/>
                  </a:cubicBezTo>
                  <a:cubicBezTo>
                    <a:pt x="973" y="88"/>
                    <a:pt x="932" y="0"/>
                    <a:pt x="787" y="0"/>
                  </a:cubicBezTo>
                  <a:cubicBezTo>
                    <a:pt x="663" y="0"/>
                    <a:pt x="614" y="65"/>
                    <a:pt x="594" y="93"/>
                  </a:cubicBezTo>
                  <a:lnTo>
                    <a:pt x="594" y="10"/>
                  </a:lnTo>
                  <a:lnTo>
                    <a:pt x="586" y="10"/>
                  </a:lnTo>
                  <a:lnTo>
                    <a:pt x="408" y="10"/>
                  </a:lnTo>
                  <a:lnTo>
                    <a:pt x="406" y="10"/>
                  </a:lnTo>
                  <a:lnTo>
                    <a:pt x="406" y="331"/>
                  </a:lnTo>
                  <a:cubicBezTo>
                    <a:pt x="406" y="439"/>
                    <a:pt x="406" y="527"/>
                    <a:pt x="287" y="527"/>
                  </a:cubicBezTo>
                  <a:cubicBezTo>
                    <a:pt x="189" y="527"/>
                    <a:pt x="189" y="444"/>
                    <a:pt x="189" y="389"/>
                  </a:cubicBezTo>
                  <a:lnTo>
                    <a:pt x="189" y="10"/>
                  </a:lnTo>
                  <a:lnTo>
                    <a:pt x="1" y="10"/>
                  </a:lnTo>
                  <a:lnTo>
                    <a:pt x="1" y="405"/>
                  </a:lnTo>
                  <a:cubicBezTo>
                    <a:pt x="1" y="436"/>
                    <a:pt x="0" y="523"/>
                    <a:pt x="41" y="575"/>
                  </a:cubicBezTo>
                  <a:cubicBezTo>
                    <a:pt x="76" y="621"/>
                    <a:pt x="147" y="659"/>
                    <a:pt x="232" y="659"/>
                  </a:cubicBezTo>
                  <a:cubicBezTo>
                    <a:pt x="347" y="659"/>
                    <a:pt x="396" y="592"/>
                    <a:pt x="416" y="563"/>
                  </a:cubicBezTo>
                  <a:lnTo>
                    <a:pt x="416" y="643"/>
                  </a:lnTo>
                  <a:lnTo>
                    <a:pt x="422" y="643"/>
                  </a:lnTo>
                  <a:lnTo>
                    <a:pt x="597" y="643"/>
                  </a:lnTo>
                  <a:lnTo>
                    <a:pt x="604" y="643"/>
                  </a:lnTo>
                  <a:lnTo>
                    <a:pt x="604" y="273"/>
                  </a:lnTo>
                  <a:cubicBezTo>
                    <a:pt x="604" y="230"/>
                    <a:pt x="603" y="131"/>
                    <a:pt x="719" y="131"/>
                  </a:cubicBezTo>
                  <a:cubicBezTo>
                    <a:pt x="821" y="131"/>
                    <a:pt x="821" y="221"/>
                    <a:pt x="821" y="269"/>
                  </a:cubicBezTo>
                  <a:lnTo>
                    <a:pt x="821" y="643"/>
                  </a:lnTo>
                  <a:lnTo>
                    <a:pt x="1009" y="643"/>
                  </a:lnTo>
                  <a:lnTo>
                    <a:pt x="1009" y="328"/>
                  </a:lnTo>
                  <a:cubicBezTo>
                    <a:pt x="1009" y="234"/>
                    <a:pt x="1011" y="131"/>
                    <a:pt x="1122" y="131"/>
                  </a:cubicBezTo>
                  <a:cubicBezTo>
                    <a:pt x="1218" y="131"/>
                    <a:pt x="1227" y="206"/>
                    <a:pt x="1227" y="273"/>
                  </a:cubicBezTo>
                  <a:lnTo>
                    <a:pt x="1227" y="643"/>
                  </a:lnTo>
                  <a:lnTo>
                    <a:pt x="1414" y="643"/>
                  </a:lnTo>
                  <a:lnTo>
                    <a:pt x="1414" y="288"/>
                  </a:lnTo>
                  <a:cubicBezTo>
                    <a:pt x="1414" y="233"/>
                    <a:pt x="1415" y="157"/>
                    <a:pt x="1381" y="102"/>
                  </a:cubicBezTo>
                  <a:close/>
                </a:path>
              </a:pathLst>
            </a:custGeom>
            <a:solidFill>
              <a:srgbClr val="E0121D"/>
            </a:solid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a:solidFill>
                  <a:srgbClr val="29313B"/>
                </a:solidFill>
              </a:endParaRPr>
            </a:p>
          </p:txBody>
        </p:sp>
        <p:sp>
          <p:nvSpPr>
            <p:cNvPr id="15" name="Freeform 8">
              <a:extLst>
                <a:ext uri="{FF2B5EF4-FFF2-40B4-BE49-F238E27FC236}">
                  <a16:creationId xmlns:a16="http://schemas.microsoft.com/office/drawing/2014/main" id="{A1BD69C2-1B5E-8749-A728-F7A1DAF2ACA8}"/>
                </a:ext>
              </a:extLst>
            </p:cNvPr>
            <p:cNvSpPr>
              <a:spLocks/>
            </p:cNvSpPr>
            <p:nvPr/>
          </p:nvSpPr>
          <p:spPr bwMode="auto">
            <a:xfrm>
              <a:off x="3654" y="2155"/>
              <a:ext cx="395" cy="654"/>
            </a:xfrm>
            <a:custGeom>
              <a:avLst/>
              <a:gdLst>
                <a:gd name="T0" fmla="*/ 558 w 558"/>
                <a:gd name="T1" fmla="*/ 282 h 915"/>
                <a:gd name="T2" fmla="*/ 558 w 558"/>
                <a:gd name="T3" fmla="*/ 282 h 915"/>
                <a:gd name="T4" fmla="*/ 354 w 558"/>
                <a:gd name="T5" fmla="*/ 282 h 915"/>
                <a:gd name="T6" fmla="*/ 354 w 558"/>
                <a:gd name="T7" fmla="*/ 212 h 915"/>
                <a:gd name="T8" fmla="*/ 452 w 558"/>
                <a:gd name="T9" fmla="*/ 130 h 915"/>
                <a:gd name="T10" fmla="*/ 493 w 558"/>
                <a:gd name="T11" fmla="*/ 134 h 915"/>
                <a:gd name="T12" fmla="*/ 493 w 558"/>
                <a:gd name="T13" fmla="*/ 6 h 915"/>
                <a:gd name="T14" fmla="*/ 393 w 558"/>
                <a:gd name="T15" fmla="*/ 0 h 915"/>
                <a:gd name="T16" fmla="*/ 176 w 558"/>
                <a:gd name="T17" fmla="*/ 200 h 915"/>
                <a:gd name="T18" fmla="*/ 176 w 558"/>
                <a:gd name="T19" fmla="*/ 282 h 915"/>
                <a:gd name="T20" fmla="*/ 0 w 558"/>
                <a:gd name="T21" fmla="*/ 282 h 915"/>
                <a:gd name="T22" fmla="*/ 106 w 558"/>
                <a:gd name="T23" fmla="*/ 421 h 915"/>
                <a:gd name="T24" fmla="*/ 176 w 558"/>
                <a:gd name="T25" fmla="*/ 421 h 915"/>
                <a:gd name="T26" fmla="*/ 176 w 558"/>
                <a:gd name="T27" fmla="*/ 915 h 915"/>
                <a:gd name="T28" fmla="*/ 354 w 558"/>
                <a:gd name="T29" fmla="*/ 915 h 915"/>
                <a:gd name="T30" fmla="*/ 354 w 558"/>
                <a:gd name="T31" fmla="*/ 421 h 915"/>
                <a:gd name="T32" fmla="*/ 437 w 558"/>
                <a:gd name="T33" fmla="*/ 421 h 915"/>
                <a:gd name="T34" fmla="*/ 472 w 558"/>
                <a:gd name="T35" fmla="*/ 361 h 915"/>
                <a:gd name="T36" fmla="*/ 558 w 558"/>
                <a:gd name="T37" fmla="*/ 282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8" h="915">
                  <a:moveTo>
                    <a:pt x="558" y="282"/>
                  </a:moveTo>
                  <a:lnTo>
                    <a:pt x="558" y="282"/>
                  </a:lnTo>
                  <a:lnTo>
                    <a:pt x="354" y="282"/>
                  </a:lnTo>
                  <a:lnTo>
                    <a:pt x="354" y="212"/>
                  </a:lnTo>
                  <a:cubicBezTo>
                    <a:pt x="354" y="180"/>
                    <a:pt x="357" y="130"/>
                    <a:pt x="452" y="130"/>
                  </a:cubicBezTo>
                  <a:cubicBezTo>
                    <a:pt x="467" y="130"/>
                    <a:pt x="473" y="131"/>
                    <a:pt x="493" y="134"/>
                  </a:cubicBezTo>
                  <a:lnTo>
                    <a:pt x="493" y="6"/>
                  </a:lnTo>
                  <a:cubicBezTo>
                    <a:pt x="443" y="0"/>
                    <a:pt x="406" y="0"/>
                    <a:pt x="393" y="0"/>
                  </a:cubicBezTo>
                  <a:cubicBezTo>
                    <a:pt x="214" y="0"/>
                    <a:pt x="176" y="89"/>
                    <a:pt x="176" y="200"/>
                  </a:cubicBezTo>
                  <a:lnTo>
                    <a:pt x="176" y="282"/>
                  </a:lnTo>
                  <a:lnTo>
                    <a:pt x="0" y="282"/>
                  </a:lnTo>
                  <a:cubicBezTo>
                    <a:pt x="48" y="312"/>
                    <a:pt x="85" y="362"/>
                    <a:pt x="106" y="421"/>
                  </a:cubicBezTo>
                  <a:lnTo>
                    <a:pt x="176" y="421"/>
                  </a:lnTo>
                  <a:lnTo>
                    <a:pt x="176" y="915"/>
                  </a:lnTo>
                  <a:lnTo>
                    <a:pt x="354" y="915"/>
                  </a:lnTo>
                  <a:lnTo>
                    <a:pt x="354" y="421"/>
                  </a:lnTo>
                  <a:lnTo>
                    <a:pt x="437" y="421"/>
                  </a:lnTo>
                  <a:cubicBezTo>
                    <a:pt x="447" y="401"/>
                    <a:pt x="459" y="378"/>
                    <a:pt x="472" y="361"/>
                  </a:cubicBezTo>
                  <a:cubicBezTo>
                    <a:pt x="496" y="331"/>
                    <a:pt x="525" y="302"/>
                    <a:pt x="558" y="282"/>
                  </a:cubicBezTo>
                  <a:close/>
                </a:path>
              </a:pathLst>
            </a:custGeom>
            <a:solidFill>
              <a:srgbClr val="E0121D"/>
            </a:solid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a:solidFill>
                  <a:srgbClr val="29313B"/>
                </a:solidFill>
              </a:endParaRPr>
            </a:p>
          </p:txBody>
        </p:sp>
        <p:sp>
          <p:nvSpPr>
            <p:cNvPr id="18" name="Freeform 9">
              <a:extLst>
                <a:ext uri="{FF2B5EF4-FFF2-40B4-BE49-F238E27FC236}">
                  <a16:creationId xmlns:a16="http://schemas.microsoft.com/office/drawing/2014/main" id="{A1B73E7A-06FF-4847-BEBE-AB06899AE049}"/>
                </a:ext>
              </a:extLst>
            </p:cNvPr>
            <p:cNvSpPr>
              <a:spLocks/>
            </p:cNvSpPr>
            <p:nvPr/>
          </p:nvSpPr>
          <p:spPr bwMode="auto">
            <a:xfrm>
              <a:off x="2736" y="2230"/>
              <a:ext cx="273" cy="584"/>
            </a:xfrm>
            <a:custGeom>
              <a:avLst/>
              <a:gdLst>
                <a:gd name="T0" fmla="*/ 217 w 385"/>
                <a:gd name="T1" fmla="*/ 0 h 816"/>
                <a:gd name="T2" fmla="*/ 217 w 385"/>
                <a:gd name="T3" fmla="*/ 0 h 816"/>
                <a:gd name="T4" fmla="*/ 118 w 385"/>
                <a:gd name="T5" fmla="*/ 0 h 816"/>
                <a:gd name="T6" fmla="*/ 118 w 385"/>
                <a:gd name="T7" fmla="*/ 177 h 816"/>
                <a:gd name="T8" fmla="*/ 0 w 385"/>
                <a:gd name="T9" fmla="*/ 177 h 816"/>
                <a:gd name="T10" fmla="*/ 0 w 385"/>
                <a:gd name="T11" fmla="*/ 276 h 816"/>
                <a:gd name="T12" fmla="*/ 118 w 385"/>
                <a:gd name="T13" fmla="*/ 276 h 816"/>
                <a:gd name="T14" fmla="*/ 118 w 385"/>
                <a:gd name="T15" fmla="*/ 640 h 816"/>
                <a:gd name="T16" fmla="*/ 315 w 385"/>
                <a:gd name="T17" fmla="*/ 816 h 816"/>
                <a:gd name="T18" fmla="*/ 385 w 385"/>
                <a:gd name="T19" fmla="*/ 813 h 816"/>
                <a:gd name="T20" fmla="*/ 385 w 385"/>
                <a:gd name="T21" fmla="*/ 719 h 816"/>
                <a:gd name="T22" fmla="*/ 317 w 385"/>
                <a:gd name="T23" fmla="*/ 720 h 816"/>
                <a:gd name="T24" fmla="*/ 217 w 385"/>
                <a:gd name="T25" fmla="*/ 629 h 816"/>
                <a:gd name="T26" fmla="*/ 217 w 385"/>
                <a:gd name="T27" fmla="*/ 276 h 816"/>
                <a:gd name="T28" fmla="*/ 355 w 385"/>
                <a:gd name="T29" fmla="*/ 276 h 816"/>
                <a:gd name="T30" fmla="*/ 355 w 385"/>
                <a:gd name="T31" fmla="*/ 177 h 816"/>
                <a:gd name="T32" fmla="*/ 217 w 385"/>
                <a:gd name="T33" fmla="*/ 177 h 816"/>
                <a:gd name="T34" fmla="*/ 217 w 385"/>
                <a:gd name="T35"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5" h="816">
                  <a:moveTo>
                    <a:pt x="217" y="0"/>
                  </a:moveTo>
                  <a:lnTo>
                    <a:pt x="217" y="0"/>
                  </a:lnTo>
                  <a:lnTo>
                    <a:pt x="118" y="0"/>
                  </a:lnTo>
                  <a:lnTo>
                    <a:pt x="118" y="177"/>
                  </a:lnTo>
                  <a:lnTo>
                    <a:pt x="0" y="177"/>
                  </a:lnTo>
                  <a:lnTo>
                    <a:pt x="0" y="276"/>
                  </a:lnTo>
                  <a:lnTo>
                    <a:pt x="118" y="276"/>
                  </a:lnTo>
                  <a:lnTo>
                    <a:pt x="118" y="640"/>
                  </a:lnTo>
                  <a:cubicBezTo>
                    <a:pt x="118" y="757"/>
                    <a:pt x="198" y="816"/>
                    <a:pt x="315" y="816"/>
                  </a:cubicBezTo>
                  <a:cubicBezTo>
                    <a:pt x="346" y="816"/>
                    <a:pt x="362" y="816"/>
                    <a:pt x="385" y="813"/>
                  </a:cubicBezTo>
                  <a:lnTo>
                    <a:pt x="385" y="719"/>
                  </a:lnTo>
                  <a:cubicBezTo>
                    <a:pt x="352" y="723"/>
                    <a:pt x="340" y="721"/>
                    <a:pt x="317" y="720"/>
                  </a:cubicBezTo>
                  <a:cubicBezTo>
                    <a:pt x="254" y="717"/>
                    <a:pt x="217" y="691"/>
                    <a:pt x="217" y="629"/>
                  </a:cubicBezTo>
                  <a:lnTo>
                    <a:pt x="217" y="276"/>
                  </a:lnTo>
                  <a:lnTo>
                    <a:pt x="355" y="276"/>
                  </a:lnTo>
                  <a:lnTo>
                    <a:pt x="355" y="177"/>
                  </a:lnTo>
                  <a:lnTo>
                    <a:pt x="217" y="177"/>
                  </a:lnTo>
                  <a:lnTo>
                    <a:pt x="21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a:solidFill>
                  <a:srgbClr val="29313B"/>
                </a:solidFill>
              </a:endParaRPr>
            </a:p>
          </p:txBody>
        </p:sp>
        <p:sp>
          <p:nvSpPr>
            <p:cNvPr id="19" name="Freeform 10">
              <a:extLst>
                <a:ext uri="{FF2B5EF4-FFF2-40B4-BE49-F238E27FC236}">
                  <a16:creationId xmlns:a16="http://schemas.microsoft.com/office/drawing/2014/main" id="{D3DB0EE3-CC0B-9547-9338-5EEE3992CBAE}"/>
                </a:ext>
              </a:extLst>
            </p:cNvPr>
            <p:cNvSpPr>
              <a:spLocks/>
            </p:cNvSpPr>
            <p:nvPr/>
          </p:nvSpPr>
          <p:spPr bwMode="auto">
            <a:xfrm>
              <a:off x="3050" y="2354"/>
              <a:ext cx="665" cy="455"/>
            </a:xfrm>
            <a:custGeom>
              <a:avLst/>
              <a:gdLst>
                <a:gd name="T0" fmla="*/ 706 w 939"/>
                <a:gd name="T1" fmla="*/ 0 h 637"/>
                <a:gd name="T2" fmla="*/ 706 w 939"/>
                <a:gd name="T3" fmla="*/ 0 h 637"/>
                <a:gd name="T4" fmla="*/ 494 w 939"/>
                <a:gd name="T5" fmla="*/ 111 h 637"/>
                <a:gd name="T6" fmla="*/ 297 w 939"/>
                <a:gd name="T7" fmla="*/ 0 h 637"/>
                <a:gd name="T8" fmla="*/ 109 w 939"/>
                <a:gd name="T9" fmla="*/ 94 h 637"/>
                <a:gd name="T10" fmla="*/ 109 w 939"/>
                <a:gd name="T11" fmla="*/ 4 h 637"/>
                <a:gd name="T12" fmla="*/ 0 w 939"/>
                <a:gd name="T13" fmla="*/ 4 h 637"/>
                <a:gd name="T14" fmla="*/ 0 w 939"/>
                <a:gd name="T15" fmla="*/ 637 h 637"/>
                <a:gd name="T16" fmla="*/ 109 w 939"/>
                <a:gd name="T17" fmla="*/ 637 h 637"/>
                <a:gd name="T18" fmla="*/ 109 w 939"/>
                <a:gd name="T19" fmla="*/ 282 h 637"/>
                <a:gd name="T20" fmla="*/ 264 w 939"/>
                <a:gd name="T21" fmla="*/ 101 h 637"/>
                <a:gd name="T22" fmla="*/ 406 w 939"/>
                <a:gd name="T23" fmla="*/ 272 h 637"/>
                <a:gd name="T24" fmla="*/ 406 w 939"/>
                <a:gd name="T25" fmla="*/ 637 h 637"/>
                <a:gd name="T26" fmla="*/ 534 w 939"/>
                <a:gd name="T27" fmla="*/ 637 h 637"/>
                <a:gd name="T28" fmla="*/ 534 w 939"/>
                <a:gd name="T29" fmla="*/ 279 h 637"/>
                <a:gd name="T30" fmla="*/ 687 w 939"/>
                <a:gd name="T31" fmla="*/ 101 h 637"/>
                <a:gd name="T32" fmla="*/ 831 w 939"/>
                <a:gd name="T33" fmla="*/ 274 h 637"/>
                <a:gd name="T34" fmla="*/ 831 w 939"/>
                <a:gd name="T35" fmla="*/ 637 h 637"/>
                <a:gd name="T36" fmla="*/ 939 w 939"/>
                <a:gd name="T37" fmla="*/ 637 h 637"/>
                <a:gd name="T38" fmla="*/ 939 w 939"/>
                <a:gd name="T39" fmla="*/ 253 h 637"/>
                <a:gd name="T40" fmla="*/ 706 w 939"/>
                <a:gd name="T41" fmla="*/ 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9" h="637">
                  <a:moveTo>
                    <a:pt x="706" y="0"/>
                  </a:moveTo>
                  <a:lnTo>
                    <a:pt x="706" y="0"/>
                  </a:lnTo>
                  <a:cubicBezTo>
                    <a:pt x="617" y="0"/>
                    <a:pt x="547" y="36"/>
                    <a:pt x="494" y="111"/>
                  </a:cubicBezTo>
                  <a:cubicBezTo>
                    <a:pt x="453" y="39"/>
                    <a:pt x="383" y="0"/>
                    <a:pt x="297" y="0"/>
                  </a:cubicBezTo>
                  <a:cubicBezTo>
                    <a:pt x="203" y="0"/>
                    <a:pt x="149" y="46"/>
                    <a:pt x="109" y="94"/>
                  </a:cubicBezTo>
                  <a:lnTo>
                    <a:pt x="109" y="4"/>
                  </a:lnTo>
                  <a:lnTo>
                    <a:pt x="0" y="4"/>
                  </a:lnTo>
                  <a:lnTo>
                    <a:pt x="0" y="637"/>
                  </a:lnTo>
                  <a:lnTo>
                    <a:pt x="109" y="637"/>
                  </a:lnTo>
                  <a:lnTo>
                    <a:pt x="109" y="282"/>
                  </a:lnTo>
                  <a:cubicBezTo>
                    <a:pt x="109" y="177"/>
                    <a:pt x="172" y="101"/>
                    <a:pt x="264" y="101"/>
                  </a:cubicBezTo>
                  <a:cubicBezTo>
                    <a:pt x="355" y="101"/>
                    <a:pt x="406" y="165"/>
                    <a:pt x="406" y="272"/>
                  </a:cubicBezTo>
                  <a:lnTo>
                    <a:pt x="406" y="637"/>
                  </a:lnTo>
                  <a:lnTo>
                    <a:pt x="534" y="637"/>
                  </a:lnTo>
                  <a:lnTo>
                    <a:pt x="534" y="279"/>
                  </a:lnTo>
                  <a:cubicBezTo>
                    <a:pt x="534" y="173"/>
                    <a:pt x="593" y="101"/>
                    <a:pt x="687" y="101"/>
                  </a:cubicBezTo>
                  <a:cubicBezTo>
                    <a:pt x="781" y="101"/>
                    <a:pt x="831" y="164"/>
                    <a:pt x="831" y="274"/>
                  </a:cubicBezTo>
                  <a:lnTo>
                    <a:pt x="831" y="637"/>
                  </a:lnTo>
                  <a:lnTo>
                    <a:pt x="939" y="637"/>
                  </a:lnTo>
                  <a:lnTo>
                    <a:pt x="939" y="253"/>
                  </a:lnTo>
                  <a:cubicBezTo>
                    <a:pt x="939" y="97"/>
                    <a:pt x="850" y="0"/>
                    <a:pt x="706"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609585"/>
              <a:endParaRPr lang="en-US" sz="2400">
                <a:solidFill>
                  <a:srgbClr val="29313B"/>
                </a:solidFill>
              </a:endParaRPr>
            </a:p>
          </p:txBody>
        </p:sp>
      </p:grpSp>
      <p:pic>
        <p:nvPicPr>
          <p:cNvPr id="20" name="Graphic 19">
            <a:extLst>
              <a:ext uri="{FF2B5EF4-FFF2-40B4-BE49-F238E27FC236}">
                <a16:creationId xmlns:a16="http://schemas.microsoft.com/office/drawing/2014/main" id="{EAD517F5-4A0E-CA4C-81B8-88E6D0CF1DC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5842" t="30406" b="14139"/>
          <a:stretch/>
        </p:blipFill>
        <p:spPr>
          <a:xfrm>
            <a:off x="0" y="2600"/>
            <a:ext cx="12192000" cy="6855401"/>
          </a:xfrm>
          <a:prstGeom prst="rect">
            <a:avLst/>
          </a:prstGeom>
        </p:spPr>
      </p:pic>
      <p:sp>
        <p:nvSpPr>
          <p:cNvPr id="21" name="Rectangle 20">
            <a:extLst>
              <a:ext uri="{FF2B5EF4-FFF2-40B4-BE49-F238E27FC236}">
                <a16:creationId xmlns:a16="http://schemas.microsoft.com/office/drawing/2014/main" id="{B1F75807-1A04-C946-A157-70EA6A34CC43}"/>
              </a:ext>
            </a:extLst>
          </p:cNvPr>
          <p:cNvSpPr/>
          <p:nvPr userDrawn="1"/>
        </p:nvSpPr>
        <p:spPr>
          <a:xfrm>
            <a:off x="2573" y="103466"/>
            <a:ext cx="12136545" cy="5967135"/>
          </a:xfrm>
          <a:prstGeom prst="rect">
            <a:avLst/>
          </a:prstGeom>
          <a:gradFill>
            <a:gsLst>
              <a:gs pos="0">
                <a:srgbClr val="0070C0"/>
              </a:gs>
              <a:gs pos="0">
                <a:schemeClr val="tx1">
                  <a:alpha val="0"/>
                </a:schemeClr>
              </a:gs>
              <a:gs pos="100000">
                <a:schemeClr val="tx1">
                  <a:alpha val="0"/>
                </a:schemeClr>
              </a:gs>
              <a:gs pos="30000">
                <a:schemeClr val="tx1">
                  <a:alpha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2400">
              <a:solidFill>
                <a:prstClr val="white"/>
              </a:solidFill>
            </a:endParaRPr>
          </a:p>
        </p:txBody>
      </p:sp>
      <p:sp>
        <p:nvSpPr>
          <p:cNvPr id="17" name="Title 1"/>
          <p:cNvSpPr>
            <a:spLocks noGrp="1"/>
          </p:cNvSpPr>
          <p:nvPr>
            <p:ph type="ctrTitle" hasCustomPrompt="1"/>
          </p:nvPr>
        </p:nvSpPr>
        <p:spPr>
          <a:xfrm>
            <a:off x="406400" y="2108201"/>
            <a:ext cx="10363200" cy="1077218"/>
          </a:xfrm>
        </p:spPr>
        <p:txBody>
          <a:bodyPr anchor="t"/>
          <a:lstStyle>
            <a:lvl1pPr>
              <a:defRPr sz="3200">
                <a:solidFill>
                  <a:srgbClr val="FFFFFF"/>
                </a:solidFill>
              </a:defRPr>
            </a:lvl1pPr>
          </a:lstStyle>
          <a:p>
            <a:r>
              <a:rPr lang="en-GB" dirty="0"/>
              <a:t>Click to edit Master title style 2 line title</a:t>
            </a:r>
            <a:br>
              <a:rPr lang="en-GB" dirty="0"/>
            </a:br>
            <a:r>
              <a:rPr lang="en-GB" dirty="0"/>
              <a:t>Click to edit Master title style 2 line title</a:t>
            </a:r>
            <a:endParaRPr lang="en-US" dirty="0"/>
          </a:p>
        </p:txBody>
      </p:sp>
      <p:sp>
        <p:nvSpPr>
          <p:cNvPr id="13" name="Content Placeholder 2"/>
          <p:cNvSpPr>
            <a:spLocks noGrp="1"/>
          </p:cNvSpPr>
          <p:nvPr>
            <p:ph idx="1" hasCustomPrompt="1"/>
          </p:nvPr>
        </p:nvSpPr>
        <p:spPr>
          <a:xfrm>
            <a:off x="406400" y="3937000"/>
            <a:ext cx="4775200" cy="304800"/>
          </a:xfrm>
        </p:spPr>
        <p:txBody>
          <a:bodyPr anchor="ctr">
            <a:noAutofit/>
          </a:bodyPr>
          <a:lstStyle>
            <a:lvl1pPr marL="0" indent="0">
              <a:buNone/>
              <a:defRPr sz="1867">
                <a:solidFill>
                  <a:srgbClr val="FFFFFF"/>
                </a:solidFill>
                <a:latin typeface="+mn-lt"/>
              </a:defRPr>
            </a:lvl1pPr>
            <a:lvl2pPr>
              <a:defRPr sz="1867"/>
            </a:lvl2pPr>
            <a:lvl3pPr>
              <a:defRPr sz="1600"/>
            </a:lvl3pPr>
            <a:lvl4pPr>
              <a:defRPr sz="1467"/>
            </a:lvl4pPr>
            <a:lvl5pPr>
              <a:defRPr sz="1467"/>
            </a:lvl5pPr>
          </a:lstStyle>
          <a:p>
            <a:pPr lvl="0"/>
            <a:r>
              <a:rPr lang="en-GB" dirty="0"/>
              <a:t>Job Title, Company</a:t>
            </a:r>
            <a:endParaRPr lang="en-US" dirty="0"/>
          </a:p>
        </p:txBody>
      </p:sp>
      <p:sp>
        <p:nvSpPr>
          <p:cNvPr id="14" name="Content Placeholder 2"/>
          <p:cNvSpPr>
            <a:spLocks noGrp="1"/>
          </p:cNvSpPr>
          <p:nvPr>
            <p:ph idx="11" hasCustomPrompt="1"/>
          </p:nvPr>
        </p:nvSpPr>
        <p:spPr>
          <a:xfrm>
            <a:off x="406400" y="3632200"/>
            <a:ext cx="4775200" cy="304800"/>
          </a:xfrm>
        </p:spPr>
        <p:txBody>
          <a:bodyPr anchor="ctr">
            <a:noAutofit/>
          </a:bodyPr>
          <a:lstStyle>
            <a:lvl1pPr marL="0" indent="0">
              <a:buNone/>
              <a:defRPr sz="1867">
                <a:solidFill>
                  <a:srgbClr val="FFFFFF"/>
                </a:solidFill>
                <a:latin typeface="+mn-lt"/>
              </a:defRPr>
            </a:lvl1pPr>
            <a:lvl2pPr>
              <a:defRPr sz="1867"/>
            </a:lvl2pPr>
            <a:lvl3pPr>
              <a:defRPr sz="1600"/>
            </a:lvl3pPr>
            <a:lvl4pPr>
              <a:defRPr sz="1467"/>
            </a:lvl4pPr>
            <a:lvl5pPr>
              <a:defRPr sz="1467"/>
            </a:lvl5pPr>
          </a:lstStyle>
          <a:p>
            <a:pPr lvl="0"/>
            <a:r>
              <a:rPr lang="en-GB" dirty="0"/>
              <a:t>Name</a:t>
            </a:r>
            <a:endParaRPr lang="en-US" dirty="0"/>
          </a:p>
        </p:txBody>
      </p:sp>
    </p:spTree>
    <p:extLst>
      <p:ext uri="{BB962C8B-B14F-4D97-AF65-F5344CB8AC3E}">
        <p14:creationId xmlns:p14="http://schemas.microsoft.com/office/powerpoint/2010/main" val="416458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685800"/>
            <a:ext cx="5689600" cy="5588000"/>
          </a:xfrm>
        </p:spPr>
        <p:txBody>
          <a:bodyPr>
            <a:normAutofit/>
          </a:bodyPr>
          <a:lstStyle>
            <a:lvl1pPr>
              <a:defRPr sz="2133"/>
            </a:lvl1pPr>
            <a:lvl2pPr>
              <a:defRPr sz="1867"/>
            </a:lvl2pPr>
            <a:lvl3pPr>
              <a:defRPr sz="1600"/>
            </a:lvl3pPr>
            <a:lvl4pPr>
              <a:defRPr sz="1467"/>
            </a:lvl4pPr>
            <a:lvl5pPr>
              <a:defRPr sz="1467"/>
            </a:lvl5pPr>
            <a:lvl6pPr>
              <a:defRPr sz="2400"/>
            </a:lvl6pPr>
            <a:lvl7pPr>
              <a:defRPr sz="2400"/>
            </a:lvl7pPr>
            <a:lvl8pPr>
              <a:defRPr sz="2400"/>
            </a:lvl8pPr>
            <a:lvl9pPr>
              <a:defRPr sz="24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096000" y="685800"/>
            <a:ext cx="5791200" cy="5588000"/>
          </a:xfrm>
        </p:spPr>
        <p:txBody>
          <a:bodyPr>
            <a:normAutofit/>
          </a:bodyPr>
          <a:lstStyle>
            <a:lvl1pPr>
              <a:defRPr sz="2133"/>
            </a:lvl1pPr>
            <a:lvl2pPr>
              <a:defRPr sz="1867"/>
            </a:lvl2pPr>
            <a:lvl3pPr>
              <a:defRPr sz="1600"/>
            </a:lvl3pPr>
            <a:lvl4pPr>
              <a:defRPr sz="1467"/>
            </a:lvl4pPr>
            <a:lvl5pPr>
              <a:defRPr sz="1467"/>
            </a:lvl5pPr>
            <a:lvl6pPr>
              <a:defRPr sz="2400"/>
            </a:lvl6pPr>
            <a:lvl7pPr>
              <a:defRPr sz="2400"/>
            </a:lvl7pPr>
            <a:lvl8pPr>
              <a:defRPr sz="2400"/>
            </a:lvl8pPr>
            <a:lvl9pPr>
              <a:defRPr sz="24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itle Placeholder 1"/>
          <p:cNvSpPr>
            <a:spLocks noGrp="1"/>
          </p:cNvSpPr>
          <p:nvPr>
            <p:ph type="title"/>
          </p:nvPr>
        </p:nvSpPr>
        <p:spPr>
          <a:xfrm>
            <a:off x="203200" y="41413"/>
            <a:ext cx="10261600" cy="502766"/>
          </a:xfrm>
          <a:prstGeom prst="rect">
            <a:avLst/>
          </a:prstGeom>
        </p:spPr>
        <p:txBody>
          <a:bodyPr vert="horz" lIns="91440" tIns="45720" rIns="91440" bIns="45720" rtlCol="0" anchor="ctr">
            <a:spAutoFit/>
          </a:bodyPr>
          <a:lstStyle/>
          <a:p>
            <a:r>
              <a:rPr lang="en-GB" dirty="0"/>
              <a:t>Click to edit Master title style</a:t>
            </a:r>
            <a:endParaRPr lang="en-US" dirty="0"/>
          </a:p>
        </p:txBody>
      </p:sp>
    </p:spTree>
    <p:extLst>
      <p:ext uri="{BB962C8B-B14F-4D97-AF65-F5344CB8AC3E}">
        <p14:creationId xmlns:p14="http://schemas.microsoft.com/office/powerpoint/2010/main" val="263198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41413"/>
            <a:ext cx="10261600" cy="502766"/>
          </a:xfrm>
          <a:prstGeom prst="rect">
            <a:avLst/>
          </a:prstGeom>
        </p:spPr>
        <p:txBody>
          <a:bodyPr vert="horz" lIns="91440" tIns="45720" rIns="91440" bIns="45720" rtlCol="0" anchor="ctr">
            <a:spAutoFit/>
          </a:bodyPr>
          <a:lstStyle/>
          <a:p>
            <a:r>
              <a:rPr lang="en-GB" dirty="0"/>
              <a:t>Click to edit Master title style</a:t>
            </a:r>
            <a:endParaRPr lang="en-US" dirty="0"/>
          </a:p>
        </p:txBody>
      </p:sp>
      <p:sp>
        <p:nvSpPr>
          <p:cNvPr id="3" name="Text Placeholder 2"/>
          <p:cNvSpPr>
            <a:spLocks noGrp="1"/>
          </p:cNvSpPr>
          <p:nvPr>
            <p:ph type="body" idx="1"/>
          </p:nvPr>
        </p:nvSpPr>
        <p:spPr>
          <a:xfrm>
            <a:off x="304800" y="685800"/>
            <a:ext cx="11582400" cy="568960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object 3"/>
          <p:cNvSpPr txBox="1"/>
          <p:nvPr/>
        </p:nvSpPr>
        <p:spPr>
          <a:xfrm>
            <a:off x="9347201" y="6477000"/>
            <a:ext cx="2641599" cy="181310"/>
          </a:xfrm>
          <a:prstGeom prst="rect">
            <a:avLst/>
          </a:prstGeom>
        </p:spPr>
        <p:txBody>
          <a:bodyPr vert="horz" wrap="square" lIns="0" tIns="16933" rIns="0" bIns="0" rtlCol="0">
            <a:spAutoFit/>
          </a:bodyPr>
          <a:lstStyle/>
          <a:p>
            <a:pPr marL="82123" algn="r" defTabSz="609585">
              <a:spcBef>
                <a:spcPts val="140"/>
              </a:spcBef>
            </a:pPr>
            <a:r>
              <a:rPr lang="is-IS" sz="1067" dirty="0">
                <a:solidFill>
                  <a:srgbClr val="999999"/>
                </a:solidFill>
              </a:rPr>
              <a:t>©TM Forum |</a:t>
            </a:r>
            <a:r>
              <a:rPr lang="is-IS" sz="1067" spc="107" dirty="0">
                <a:solidFill>
                  <a:srgbClr val="999999"/>
                </a:solidFill>
              </a:rPr>
              <a:t> </a:t>
            </a:r>
            <a:fld id="{FE1BC5A7-5ADC-7C46-99BB-5F157FBEB3E3}" type="slidenum">
              <a:rPr lang="is-IS" sz="1067" smtClean="0">
                <a:solidFill>
                  <a:srgbClr val="999999"/>
                </a:solidFill>
              </a:rPr>
              <a:pPr marL="82123" algn="r" defTabSz="609585">
                <a:spcBef>
                  <a:spcPts val="140"/>
                </a:spcBef>
              </a:pPr>
              <a:t>‹#›</a:t>
            </a:fld>
            <a:endParaRPr lang="is-IS" sz="1067" dirty="0">
              <a:solidFill>
                <a:srgbClr val="999999"/>
              </a:solidFill>
            </a:endParaRPr>
          </a:p>
        </p:txBody>
      </p:sp>
      <p:pic>
        <p:nvPicPr>
          <p:cNvPr id="8" name="Picture 7" descr="TMForum_Logo2018.RedGray-CMYK-NEW.png"/>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10668000" y="76201"/>
            <a:ext cx="1422400" cy="431113"/>
          </a:xfrm>
          <a:prstGeom prst="rect">
            <a:avLst/>
          </a:prstGeom>
        </p:spPr>
      </p:pic>
      <p:pic>
        <p:nvPicPr>
          <p:cNvPr id="5" name="Graphic 4">
            <a:extLst>
              <a:ext uri="{FF2B5EF4-FFF2-40B4-BE49-F238E27FC236}">
                <a16:creationId xmlns:a16="http://schemas.microsoft.com/office/drawing/2014/main" id="{4D6A3A88-1F99-E649-ACA2-3B33CC6AF917}"/>
              </a:ext>
            </a:extLst>
          </p:cNvPr>
          <p:cNvPicPr>
            <a:picLocks noChangeAspect="1"/>
          </p:cNvPicPr>
          <p:nvPr/>
        </p:nvPicPr>
        <p:blipFill rotWithShape="1">
          <a:blip r:embed="rId20" cstate="print">
            <a:alphaModFix amt="3300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15050" t="22847" r="16708"/>
          <a:stretch/>
        </p:blipFill>
        <p:spPr>
          <a:xfrm rot="8276188">
            <a:off x="9738439" y="5232443"/>
            <a:ext cx="2877269" cy="2299283"/>
          </a:xfrm>
          <a:prstGeom prst="rect">
            <a:avLst/>
          </a:prstGeom>
        </p:spPr>
      </p:pic>
    </p:spTree>
    <p:extLst>
      <p:ext uri="{BB962C8B-B14F-4D97-AF65-F5344CB8AC3E}">
        <p14:creationId xmlns:p14="http://schemas.microsoft.com/office/powerpoint/2010/main" val="340036787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7" r:id="rId14"/>
    <p:sldLayoutId id="2147483678" r:id="rId15"/>
    <p:sldLayoutId id="2147483679" r:id="rId16"/>
    <p:sldLayoutId id="2147483680" r:id="rId17"/>
  </p:sldLayoutIdLst>
  <p:txStyles>
    <p:titleStyle>
      <a:lvl1pPr algn="l" defTabSz="609585" rtl="0" eaLnBrk="1" latinLnBrk="0" hangingPunct="1">
        <a:spcBef>
          <a:spcPct val="0"/>
        </a:spcBef>
        <a:buNone/>
        <a:defRPr sz="2667" b="1" kern="1200">
          <a:solidFill>
            <a:srgbClr val="000000"/>
          </a:solidFill>
          <a:latin typeface="Arial" panose="020B0604020202020204" pitchFamily="34" charset="0"/>
          <a:ea typeface="+mj-ea"/>
          <a:cs typeface="Arial" panose="020B0604020202020204" pitchFamily="34" charset="0"/>
        </a:defRPr>
      </a:lvl1pPr>
    </p:titleStyle>
    <p:bodyStyle>
      <a:lvl1pPr marL="457189" indent="-457189" algn="l" defTabSz="609585" rtl="0" eaLnBrk="1" latinLnBrk="0" hangingPunct="1">
        <a:spcBef>
          <a:spcPct val="20000"/>
        </a:spcBef>
        <a:buClr>
          <a:schemeClr val="accent1"/>
        </a:buClr>
        <a:buFont typeface="Arial"/>
        <a:buChar char="•"/>
        <a:defRPr sz="2133" kern="1200">
          <a:solidFill>
            <a:schemeClr val="tx1"/>
          </a:solidFill>
          <a:latin typeface="Arial" panose="020B0604020202020204" pitchFamily="34" charset="0"/>
          <a:ea typeface="+mn-ea"/>
          <a:cs typeface="Arial" panose="020B0604020202020204" pitchFamily="34" charset="0"/>
        </a:defRPr>
      </a:lvl1pPr>
      <a:lvl2pPr marL="990575" indent="-380990" algn="l" defTabSz="609585" rtl="0" eaLnBrk="1" latinLnBrk="0" hangingPunct="1">
        <a:spcBef>
          <a:spcPct val="20000"/>
        </a:spcBef>
        <a:buClr>
          <a:schemeClr val="accent1"/>
        </a:buClr>
        <a:buFont typeface="Arial"/>
        <a:buChar char="–"/>
        <a:defRPr sz="1867" kern="1200">
          <a:solidFill>
            <a:schemeClr val="tx1"/>
          </a:solidFill>
          <a:latin typeface="Arial" panose="020B0604020202020204" pitchFamily="34" charset="0"/>
          <a:ea typeface="+mn-ea"/>
          <a:cs typeface="Arial" panose="020B0604020202020204" pitchFamily="34" charset="0"/>
        </a:defRPr>
      </a:lvl2pPr>
      <a:lvl3pPr marL="1523962" indent="-304792" algn="l" defTabSz="609585" rtl="0" eaLnBrk="1" latinLnBrk="0" hangingPunct="1">
        <a:spcBef>
          <a:spcPct val="20000"/>
        </a:spcBef>
        <a:buClr>
          <a:schemeClr val="accent1"/>
        </a:buClr>
        <a:buFont typeface="Arial"/>
        <a:buChar char="•"/>
        <a:defRPr sz="1600" kern="1200">
          <a:solidFill>
            <a:schemeClr val="tx1"/>
          </a:solidFill>
          <a:latin typeface="Arial" panose="020B0604020202020204" pitchFamily="34" charset="0"/>
          <a:ea typeface="+mn-ea"/>
          <a:cs typeface="Arial" panose="020B0604020202020204" pitchFamily="34" charset="0"/>
        </a:defRPr>
      </a:lvl3pPr>
      <a:lvl4pPr marL="2133547" indent="-304792" algn="l" defTabSz="609585" rtl="0" eaLnBrk="1" latinLnBrk="0" hangingPunct="1">
        <a:spcBef>
          <a:spcPct val="20000"/>
        </a:spcBef>
        <a:buClr>
          <a:schemeClr val="accent1"/>
        </a:buClr>
        <a:buFont typeface="Arial"/>
        <a:buChar char="–"/>
        <a:defRPr sz="1467" kern="1200">
          <a:solidFill>
            <a:schemeClr val="tx1"/>
          </a:solidFill>
          <a:latin typeface="Arial" panose="020B0604020202020204" pitchFamily="34" charset="0"/>
          <a:ea typeface="+mn-ea"/>
          <a:cs typeface="Arial" panose="020B0604020202020204" pitchFamily="34" charset="0"/>
        </a:defRPr>
      </a:lvl4pPr>
      <a:lvl5pPr marL="2743131" indent="-304792" algn="l" defTabSz="609585" rtl="0" eaLnBrk="1" latinLnBrk="0" hangingPunct="1">
        <a:spcBef>
          <a:spcPct val="20000"/>
        </a:spcBef>
        <a:buClr>
          <a:schemeClr val="accent1"/>
        </a:buClr>
        <a:buFont typeface="Arial"/>
        <a:buChar char="»"/>
        <a:defRPr sz="1467" kern="1200">
          <a:solidFill>
            <a:schemeClr val="tx1"/>
          </a:solidFill>
          <a:latin typeface="Arial" panose="020B0604020202020204" pitchFamily="34" charset="0"/>
          <a:ea typeface="+mn-ea"/>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tiff"/><Relationship Id="rId13" Type="http://schemas.microsoft.com/office/2007/relationships/hdphoto" Target="../media/hdphoto1.wdp"/><Relationship Id="rId3" Type="http://schemas.openxmlformats.org/officeDocument/2006/relationships/image" Target="../media/image7.tiff"/><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9.png"/><Relationship Id="rId1" Type="http://schemas.openxmlformats.org/officeDocument/2006/relationships/slideLayout" Target="../slideLayouts/slideLayout17.xml"/><Relationship Id="rId6" Type="http://schemas.openxmlformats.org/officeDocument/2006/relationships/image" Target="../media/image10.tiff"/><Relationship Id="rId11" Type="http://schemas.openxmlformats.org/officeDocument/2006/relationships/image" Target="../media/image15.tiff"/><Relationship Id="rId5" Type="http://schemas.openxmlformats.org/officeDocument/2006/relationships/image" Target="../media/image9.tiff"/><Relationship Id="rId15" Type="http://schemas.openxmlformats.org/officeDocument/2006/relationships/image" Target="../media/image18.jpg"/><Relationship Id="rId10" Type="http://schemas.openxmlformats.org/officeDocument/2006/relationships/image" Target="../media/image14.tiff"/><Relationship Id="rId4" Type="http://schemas.openxmlformats.org/officeDocument/2006/relationships/image" Target="../media/image8.tiff"/><Relationship Id="rId9" Type="http://schemas.openxmlformats.org/officeDocument/2006/relationships/image" Target="../media/image13.tiff"/><Relationship Id="rId1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7.xml"/><Relationship Id="rId6" Type="http://schemas.openxmlformats.org/officeDocument/2006/relationships/image" Target="../media/image25.jp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5.jp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10.tiff"/><Relationship Id="rId3" Type="http://schemas.openxmlformats.org/officeDocument/2006/relationships/image" Target="../media/image25.jpg"/><Relationship Id="rId7" Type="http://schemas.openxmlformats.org/officeDocument/2006/relationships/image" Target="../media/image15.tiff"/><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7.tiff"/><Relationship Id="rId5" Type="http://schemas.openxmlformats.org/officeDocument/2006/relationships/image" Target="../media/image21.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8.pn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0.tiff"/><Relationship Id="rId5" Type="http://schemas.openxmlformats.org/officeDocument/2006/relationships/image" Target="../media/image15.tiff"/><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0.jpeg"/><Relationship Id="rId1" Type="http://schemas.openxmlformats.org/officeDocument/2006/relationships/slideLayout" Target="../slideLayouts/slideLayout17.xml"/><Relationship Id="rId5" Type="http://schemas.openxmlformats.org/officeDocument/2006/relationships/image" Target="../media/image26.png"/><Relationship Id="rId4" Type="http://schemas.openxmlformats.org/officeDocument/2006/relationships/image" Target="../media/image25.jpg"/></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b="1" dirty="0"/>
              <a:t>5G Radio Access – Network Architecture</a:t>
            </a:r>
          </a:p>
        </p:txBody>
      </p:sp>
      <p:sp>
        <p:nvSpPr>
          <p:cNvPr id="69" name="Rectangle 68"/>
          <p:cNvSpPr/>
          <p:nvPr/>
        </p:nvSpPr>
        <p:spPr>
          <a:xfrm>
            <a:off x="5020524" y="3219053"/>
            <a:ext cx="819064" cy="983852"/>
          </a:xfrm>
          <a:prstGeom prst="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0" name="Straight Connector 69"/>
          <p:cNvCxnSpPr>
            <a:cxnSpLocks/>
            <a:stCxn id="89" idx="3"/>
          </p:cNvCxnSpPr>
          <p:nvPr/>
        </p:nvCxnSpPr>
        <p:spPr>
          <a:xfrm flipV="1">
            <a:off x="4976259" y="4437081"/>
            <a:ext cx="3984615" cy="19292"/>
          </a:xfrm>
          <a:prstGeom prst="line">
            <a:avLst/>
          </a:prstGeom>
          <a:ln w="38100">
            <a:solidFill>
              <a:srgbClr val="00C9FF"/>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752307" y="2801096"/>
            <a:ext cx="718466" cy="507831"/>
          </a:xfrm>
          <a:prstGeom prst="rect">
            <a:avLst/>
          </a:prstGeom>
          <a:noFill/>
        </p:spPr>
        <p:txBody>
          <a:bodyPr wrap="none" rtlCol="0">
            <a:spAutoFit/>
          </a:bodyPr>
          <a:lstStyle/>
          <a:p>
            <a:pPr algn="ctr"/>
            <a:r>
              <a:rPr lang="en-US" sz="900" dirty="0">
                <a:solidFill>
                  <a:srgbClr val="0000CC"/>
                </a:solidFill>
              </a:rPr>
              <a:t>5G</a:t>
            </a:r>
          </a:p>
          <a:p>
            <a:pPr algn="ctr"/>
            <a:r>
              <a:rPr lang="en-US" sz="900" dirty="0">
                <a:solidFill>
                  <a:srgbClr val="0000CC"/>
                </a:solidFill>
              </a:rPr>
              <a:t>Application</a:t>
            </a:r>
          </a:p>
          <a:p>
            <a:pPr algn="ctr"/>
            <a:r>
              <a:rPr lang="en-US" sz="900" dirty="0">
                <a:solidFill>
                  <a:srgbClr val="0000CC"/>
                </a:solidFill>
              </a:rPr>
              <a:t>Ecosystem</a:t>
            </a:r>
          </a:p>
        </p:txBody>
      </p:sp>
      <p:pic>
        <p:nvPicPr>
          <p:cNvPr id="85" name="Picture 8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14882" y="3991573"/>
            <a:ext cx="536122" cy="227540"/>
          </a:xfrm>
          <a:prstGeom prst="rect">
            <a:avLst/>
          </a:prstGeom>
        </p:spPr>
      </p:pic>
      <p:sp>
        <p:nvSpPr>
          <p:cNvPr id="86" name="Rounded Rectangle 23"/>
          <p:cNvSpPr/>
          <p:nvPr/>
        </p:nvSpPr>
        <p:spPr>
          <a:xfrm>
            <a:off x="1895061" y="5171628"/>
            <a:ext cx="438424" cy="368180"/>
          </a:xfrm>
          <a:prstGeom prst="roundRect">
            <a:avLst/>
          </a:prstGeom>
          <a:solidFill>
            <a:srgbClr val="12419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UE</a:t>
            </a:r>
          </a:p>
        </p:txBody>
      </p:sp>
      <p:sp>
        <p:nvSpPr>
          <p:cNvPr id="87" name="Rounded Rectangle 27"/>
          <p:cNvSpPr/>
          <p:nvPr/>
        </p:nvSpPr>
        <p:spPr>
          <a:xfrm>
            <a:off x="2601161" y="4276969"/>
            <a:ext cx="631295" cy="358808"/>
          </a:xfrm>
          <a:prstGeom prst="roundRect">
            <a:avLst/>
          </a:prstGeom>
          <a:solidFill>
            <a:srgbClr val="12419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RU</a:t>
            </a:r>
          </a:p>
        </p:txBody>
      </p:sp>
      <p:sp>
        <p:nvSpPr>
          <p:cNvPr id="88" name="Rounded Rectangle 28"/>
          <p:cNvSpPr/>
          <p:nvPr/>
        </p:nvSpPr>
        <p:spPr>
          <a:xfrm>
            <a:off x="3668634" y="4276969"/>
            <a:ext cx="562073" cy="358808"/>
          </a:xfrm>
          <a:prstGeom prst="roundRect">
            <a:avLst/>
          </a:prstGeom>
          <a:solidFill>
            <a:srgbClr val="12419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DU</a:t>
            </a:r>
            <a:endParaRPr lang="en-US" sz="900" dirty="0"/>
          </a:p>
        </p:txBody>
      </p:sp>
      <p:sp>
        <p:nvSpPr>
          <p:cNvPr id="89" name="Rounded Rectangle 29"/>
          <p:cNvSpPr/>
          <p:nvPr/>
        </p:nvSpPr>
        <p:spPr>
          <a:xfrm>
            <a:off x="4441637" y="4276969"/>
            <a:ext cx="534623" cy="358808"/>
          </a:xfrm>
          <a:prstGeom prst="roundRect">
            <a:avLst/>
          </a:prstGeom>
          <a:solidFill>
            <a:srgbClr val="12419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CU-UP</a:t>
            </a:r>
          </a:p>
        </p:txBody>
      </p:sp>
      <p:sp>
        <p:nvSpPr>
          <p:cNvPr id="91" name="TextBox 90"/>
          <p:cNvSpPr txBox="1"/>
          <p:nvPr/>
        </p:nvSpPr>
        <p:spPr>
          <a:xfrm>
            <a:off x="9097563" y="4275267"/>
            <a:ext cx="567784" cy="230832"/>
          </a:xfrm>
          <a:prstGeom prst="rect">
            <a:avLst/>
          </a:prstGeom>
          <a:noFill/>
        </p:spPr>
        <p:txBody>
          <a:bodyPr wrap="none" rtlCol="0">
            <a:spAutoFit/>
          </a:bodyPr>
          <a:lstStyle/>
          <a:p>
            <a:r>
              <a:rPr lang="en-US" sz="900" dirty="0">
                <a:solidFill>
                  <a:srgbClr val="0000CC"/>
                </a:solidFill>
              </a:rPr>
              <a:t>Internet</a:t>
            </a:r>
          </a:p>
        </p:txBody>
      </p:sp>
      <p:sp>
        <p:nvSpPr>
          <p:cNvPr id="92" name="TextBox 91"/>
          <p:cNvSpPr txBox="1"/>
          <p:nvPr/>
        </p:nvSpPr>
        <p:spPr>
          <a:xfrm>
            <a:off x="5801913" y="4299037"/>
            <a:ext cx="412293" cy="323165"/>
          </a:xfrm>
          <a:prstGeom prst="rect">
            <a:avLst/>
          </a:prstGeom>
          <a:noFill/>
        </p:spPr>
        <p:txBody>
          <a:bodyPr wrap="none" rtlCol="0">
            <a:spAutoFit/>
          </a:bodyPr>
          <a:lstStyle/>
          <a:p>
            <a:pPr algn="ctr"/>
            <a:r>
              <a:rPr lang="en-US" sz="750" dirty="0">
                <a:solidFill>
                  <a:srgbClr val="0000CC"/>
                </a:solidFill>
              </a:rPr>
              <a:t>Edge</a:t>
            </a:r>
          </a:p>
          <a:p>
            <a:pPr algn="ctr"/>
            <a:r>
              <a:rPr lang="en-US" sz="750" dirty="0">
                <a:solidFill>
                  <a:srgbClr val="0000CC"/>
                </a:solidFill>
              </a:rPr>
              <a:t>Cloud</a:t>
            </a:r>
          </a:p>
        </p:txBody>
      </p:sp>
      <p:sp>
        <p:nvSpPr>
          <p:cNvPr id="93" name="TextBox 92"/>
          <p:cNvSpPr txBox="1"/>
          <p:nvPr/>
        </p:nvSpPr>
        <p:spPr>
          <a:xfrm>
            <a:off x="2640137" y="3548246"/>
            <a:ext cx="585417" cy="230832"/>
          </a:xfrm>
          <a:prstGeom prst="rect">
            <a:avLst/>
          </a:prstGeom>
          <a:noFill/>
        </p:spPr>
        <p:txBody>
          <a:bodyPr wrap="none" rtlCol="0">
            <a:spAutoFit/>
          </a:bodyPr>
          <a:lstStyle/>
          <a:p>
            <a:pPr algn="ctr"/>
            <a:r>
              <a:rPr lang="en-US" sz="900" dirty="0">
                <a:solidFill>
                  <a:srgbClr val="0000CC"/>
                </a:solidFill>
              </a:rPr>
              <a:t>Antenna</a:t>
            </a:r>
          </a:p>
        </p:txBody>
      </p:sp>
      <p:sp>
        <p:nvSpPr>
          <p:cNvPr id="94" name="TextBox 93"/>
          <p:cNvSpPr txBox="1"/>
          <p:nvPr/>
        </p:nvSpPr>
        <p:spPr>
          <a:xfrm>
            <a:off x="3583066" y="3605774"/>
            <a:ext cx="763351" cy="369332"/>
          </a:xfrm>
          <a:prstGeom prst="rect">
            <a:avLst/>
          </a:prstGeom>
          <a:noFill/>
        </p:spPr>
        <p:txBody>
          <a:bodyPr wrap="none" rtlCol="0">
            <a:spAutoFit/>
          </a:bodyPr>
          <a:lstStyle/>
          <a:p>
            <a:pPr algn="ctr"/>
            <a:r>
              <a:rPr lang="en-US" sz="900" dirty="0">
                <a:solidFill>
                  <a:srgbClr val="0000CC"/>
                </a:solidFill>
              </a:rPr>
              <a:t>5G</a:t>
            </a:r>
          </a:p>
          <a:p>
            <a:pPr algn="ctr"/>
            <a:r>
              <a:rPr lang="en-US" sz="900" dirty="0">
                <a:solidFill>
                  <a:srgbClr val="0000CC"/>
                </a:solidFill>
              </a:rPr>
              <a:t>Base Station</a:t>
            </a:r>
          </a:p>
        </p:txBody>
      </p:sp>
      <p:sp>
        <p:nvSpPr>
          <p:cNvPr id="95" name="TextBox 94"/>
          <p:cNvSpPr txBox="1"/>
          <p:nvPr/>
        </p:nvSpPr>
        <p:spPr>
          <a:xfrm>
            <a:off x="8939826" y="4634406"/>
            <a:ext cx="846707" cy="207749"/>
          </a:xfrm>
          <a:prstGeom prst="rect">
            <a:avLst/>
          </a:prstGeom>
          <a:noFill/>
        </p:spPr>
        <p:txBody>
          <a:bodyPr wrap="none" rtlCol="0">
            <a:spAutoFit/>
          </a:bodyPr>
          <a:lstStyle/>
          <a:p>
            <a:r>
              <a:rPr lang="en-US" sz="750" dirty="0">
                <a:solidFill>
                  <a:srgbClr val="0000CC"/>
                </a:solidFill>
              </a:rPr>
              <a:t>External Content</a:t>
            </a:r>
          </a:p>
        </p:txBody>
      </p:sp>
      <p:grpSp>
        <p:nvGrpSpPr>
          <p:cNvPr id="71" name="Group 70"/>
          <p:cNvGrpSpPr/>
          <p:nvPr/>
        </p:nvGrpSpPr>
        <p:grpSpPr>
          <a:xfrm>
            <a:off x="1892273" y="3193144"/>
            <a:ext cx="426925" cy="426925"/>
            <a:chOff x="998426" y="3207230"/>
            <a:chExt cx="929241" cy="929241"/>
          </a:xfrm>
        </p:grpSpPr>
        <p:pic>
          <p:nvPicPr>
            <p:cNvPr id="72" name="Picture 71"/>
            <p:cNvPicPr>
              <a:picLocks noChangeAspect="1"/>
            </p:cNvPicPr>
            <p:nvPr/>
          </p:nvPicPr>
          <p:blipFill>
            <a:blip r:embed="rId4">
              <a:duotone>
                <a:schemeClr val="accent5">
                  <a:shade val="45000"/>
                  <a:satMod val="135000"/>
                </a:schemeClr>
                <a:prstClr val="white"/>
              </a:duotone>
            </a:blip>
            <a:stretch>
              <a:fillRect/>
            </a:stretch>
          </p:blipFill>
          <p:spPr>
            <a:xfrm>
              <a:off x="998426" y="3207230"/>
              <a:ext cx="929241" cy="929241"/>
            </a:xfrm>
            <a:prstGeom prst="rect">
              <a:avLst/>
            </a:prstGeom>
          </p:spPr>
        </p:pic>
        <p:pic>
          <p:nvPicPr>
            <p:cNvPr id="73" name="Picture 72"/>
            <p:cNvPicPr>
              <a:picLocks noChangeAspect="1"/>
            </p:cNvPicPr>
            <p:nvPr/>
          </p:nvPicPr>
          <p:blipFill>
            <a:blip r:embed="rId5"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388602" y="3352371"/>
              <a:ext cx="168453" cy="168453"/>
            </a:xfrm>
            <a:prstGeom prst="rect">
              <a:avLst/>
            </a:prstGeom>
          </p:spPr>
        </p:pic>
      </p:grpSp>
      <p:grpSp>
        <p:nvGrpSpPr>
          <p:cNvPr id="74" name="Group 73"/>
          <p:cNvGrpSpPr/>
          <p:nvPr/>
        </p:nvGrpSpPr>
        <p:grpSpPr>
          <a:xfrm>
            <a:off x="1916660" y="4609738"/>
            <a:ext cx="306710" cy="318095"/>
            <a:chOff x="1444860" y="4116196"/>
            <a:chExt cx="965603" cy="1001447"/>
          </a:xfrm>
        </p:grpSpPr>
        <p:pic>
          <p:nvPicPr>
            <p:cNvPr id="75" name="Picture 74"/>
            <p:cNvPicPr>
              <a:picLocks noChangeAspect="1"/>
            </p:cNvPicPr>
            <p:nvPr/>
          </p:nvPicPr>
          <p:blipFill>
            <a:blip r:embed="rId6"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941521" y="4116196"/>
              <a:ext cx="258763" cy="258763"/>
            </a:xfrm>
            <a:prstGeom prst="rect">
              <a:avLst/>
            </a:prstGeom>
          </p:spPr>
        </p:pic>
        <p:pic>
          <p:nvPicPr>
            <p:cNvPr id="76" name="Picture 75"/>
            <p:cNvPicPr>
              <a:picLocks noChangeAspect="1"/>
            </p:cNvPicPr>
            <p:nvPr/>
          </p:nvPicPr>
          <p:blipFill>
            <a:blip r:embed="rId7" cstate="screen">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444860" y="4343961"/>
              <a:ext cx="965603" cy="773682"/>
            </a:xfrm>
            <a:prstGeom prst="rect">
              <a:avLst/>
            </a:prstGeom>
          </p:spPr>
        </p:pic>
      </p:grpSp>
      <p:grpSp>
        <p:nvGrpSpPr>
          <p:cNvPr id="77" name="Group 76"/>
          <p:cNvGrpSpPr/>
          <p:nvPr/>
        </p:nvGrpSpPr>
        <p:grpSpPr>
          <a:xfrm>
            <a:off x="1924714" y="3859603"/>
            <a:ext cx="319178" cy="370895"/>
            <a:chOff x="1262514" y="4763419"/>
            <a:chExt cx="798512" cy="927894"/>
          </a:xfrm>
        </p:grpSpPr>
        <p:pic>
          <p:nvPicPr>
            <p:cNvPr id="78" name="Picture 77"/>
            <p:cNvPicPr>
              <a:picLocks noChangeAspect="1"/>
            </p:cNvPicPr>
            <p:nvPr/>
          </p:nvPicPr>
          <p:blipFill>
            <a:blip r:embed="rId8"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flipH="1">
              <a:off x="1262514" y="4892801"/>
              <a:ext cx="798512" cy="798512"/>
            </a:xfrm>
            <a:prstGeom prst="rect">
              <a:avLst/>
            </a:prstGeom>
          </p:spPr>
        </p:pic>
        <p:pic>
          <p:nvPicPr>
            <p:cNvPr id="79" name="Picture 78"/>
            <p:cNvPicPr>
              <a:picLocks noChangeAspect="1"/>
            </p:cNvPicPr>
            <p:nvPr/>
          </p:nvPicPr>
          <p:blipFill>
            <a:blip r:embed="rId9"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802263" y="4763419"/>
              <a:ext cx="258763" cy="258763"/>
            </a:xfrm>
            <a:prstGeom prst="rect">
              <a:avLst/>
            </a:prstGeom>
          </p:spPr>
        </p:pic>
      </p:grpSp>
      <p:grpSp>
        <p:nvGrpSpPr>
          <p:cNvPr id="80" name="Group 79"/>
          <p:cNvGrpSpPr/>
          <p:nvPr/>
        </p:nvGrpSpPr>
        <p:grpSpPr>
          <a:xfrm>
            <a:off x="1968992" y="3517372"/>
            <a:ext cx="244911" cy="330627"/>
            <a:chOff x="1001231" y="2255102"/>
            <a:chExt cx="533072" cy="719641"/>
          </a:xfrm>
        </p:grpSpPr>
        <p:pic>
          <p:nvPicPr>
            <p:cNvPr id="81" name="Picture 80"/>
            <p:cNvPicPr>
              <a:picLocks noChangeAspect="1"/>
            </p:cNvPicPr>
            <p:nvPr/>
          </p:nvPicPr>
          <p:blipFill>
            <a:blip r:embed="rId10"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001231" y="2441671"/>
              <a:ext cx="533072" cy="533072"/>
            </a:xfrm>
            <a:prstGeom prst="rect">
              <a:avLst/>
            </a:prstGeom>
          </p:spPr>
        </p:pic>
        <p:pic>
          <p:nvPicPr>
            <p:cNvPr id="82" name="Picture 81"/>
            <p:cNvPicPr>
              <a:picLocks noChangeAspect="1"/>
            </p:cNvPicPr>
            <p:nvPr/>
          </p:nvPicPr>
          <p:blipFill>
            <a:blip r:embed="rId5"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178526" y="2255102"/>
              <a:ext cx="168453" cy="168453"/>
            </a:xfrm>
            <a:prstGeom prst="rect">
              <a:avLst/>
            </a:prstGeom>
          </p:spPr>
        </p:pic>
      </p:grpSp>
      <p:grpSp>
        <p:nvGrpSpPr>
          <p:cNvPr id="96" name="Group 95"/>
          <p:cNvGrpSpPr/>
          <p:nvPr/>
        </p:nvGrpSpPr>
        <p:grpSpPr>
          <a:xfrm>
            <a:off x="1950466" y="4206383"/>
            <a:ext cx="267674" cy="356031"/>
            <a:chOff x="1099376" y="4194209"/>
            <a:chExt cx="582617" cy="774934"/>
          </a:xfrm>
        </p:grpSpPr>
        <p:pic>
          <p:nvPicPr>
            <p:cNvPr id="97" name="Picture 96"/>
            <p:cNvPicPr>
              <a:picLocks noChangeAspect="1"/>
            </p:cNvPicPr>
            <p:nvPr/>
          </p:nvPicPr>
          <p:blipFill>
            <a:blip r:embed="rId11"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099376" y="4386526"/>
              <a:ext cx="582617" cy="582617"/>
            </a:xfrm>
            <a:prstGeom prst="rect">
              <a:avLst/>
            </a:prstGeom>
          </p:spPr>
        </p:pic>
        <p:pic>
          <p:nvPicPr>
            <p:cNvPr id="98" name="Picture 97"/>
            <p:cNvPicPr>
              <a:picLocks noChangeAspect="1"/>
            </p:cNvPicPr>
            <p:nvPr/>
          </p:nvPicPr>
          <p:blipFill>
            <a:blip r:embed="rId6"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217987" y="4194209"/>
              <a:ext cx="178899" cy="178899"/>
            </a:xfrm>
            <a:prstGeom prst="rect">
              <a:avLst/>
            </a:prstGeom>
          </p:spPr>
        </p:pic>
      </p:grpSp>
      <p:sp>
        <p:nvSpPr>
          <p:cNvPr id="99" name="Rounded Rectangle 72"/>
          <p:cNvSpPr/>
          <p:nvPr/>
        </p:nvSpPr>
        <p:spPr>
          <a:xfrm>
            <a:off x="5095861" y="3283518"/>
            <a:ext cx="645092" cy="329756"/>
          </a:xfrm>
          <a:prstGeom prst="roundRect">
            <a:avLst/>
          </a:prstGeom>
          <a:solidFill>
            <a:srgbClr val="12419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CU-CP-H</a:t>
            </a:r>
          </a:p>
        </p:txBody>
      </p:sp>
      <p:sp>
        <p:nvSpPr>
          <p:cNvPr id="100" name="Rounded Rectangle 73"/>
          <p:cNvSpPr/>
          <p:nvPr/>
        </p:nvSpPr>
        <p:spPr>
          <a:xfrm>
            <a:off x="5095861" y="3787916"/>
            <a:ext cx="645092" cy="327165"/>
          </a:xfrm>
          <a:prstGeom prst="roundRect">
            <a:avLst/>
          </a:prstGeom>
          <a:solidFill>
            <a:srgbClr val="12419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CU-CP-L</a:t>
            </a:r>
          </a:p>
        </p:txBody>
      </p:sp>
      <p:cxnSp>
        <p:nvCxnSpPr>
          <p:cNvPr id="101" name="Straight Arrow Connector 100"/>
          <p:cNvCxnSpPr/>
          <p:nvPr/>
        </p:nvCxnSpPr>
        <p:spPr>
          <a:xfrm>
            <a:off x="5418407" y="3613274"/>
            <a:ext cx="0" cy="163826"/>
          </a:xfrm>
          <a:prstGeom prst="straightConnector1">
            <a:avLst/>
          </a:prstGeom>
          <a:ln>
            <a:solidFill>
              <a:schemeClr val="tx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87" idx="3"/>
            <a:endCxn id="88" idx="1"/>
          </p:cNvCxnSpPr>
          <p:nvPr/>
        </p:nvCxnSpPr>
        <p:spPr>
          <a:xfrm>
            <a:off x="3232455" y="4456373"/>
            <a:ext cx="436178"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825949" y="5261516"/>
            <a:ext cx="2713221" cy="707886"/>
          </a:xfrm>
          <a:prstGeom prst="rect">
            <a:avLst/>
          </a:prstGeom>
          <a:noFill/>
        </p:spPr>
        <p:txBody>
          <a:bodyPr wrap="square" rtlCol="0">
            <a:spAutoFit/>
          </a:bodyPr>
          <a:lstStyle/>
          <a:p>
            <a:r>
              <a:rPr lang="en-US" sz="1000" dirty="0"/>
              <a:t>RU – Remote Radio Unit</a:t>
            </a:r>
          </a:p>
          <a:p>
            <a:r>
              <a:rPr lang="en-US" sz="1000" dirty="0"/>
              <a:t>DU – Distributed Unit (5G Base Unit)</a:t>
            </a:r>
          </a:p>
          <a:p>
            <a:r>
              <a:rPr lang="en-US" sz="1000" dirty="0"/>
              <a:t>CU-UP – Centralized User Plane</a:t>
            </a:r>
          </a:p>
          <a:p>
            <a:r>
              <a:rPr lang="en-US" sz="1000" dirty="0"/>
              <a:t>CU-CP – Centralized Control Plane (low and high)</a:t>
            </a:r>
          </a:p>
        </p:txBody>
      </p:sp>
      <p:sp>
        <p:nvSpPr>
          <p:cNvPr id="108" name="TextBox 107"/>
          <p:cNvSpPr txBox="1"/>
          <p:nvPr/>
        </p:nvSpPr>
        <p:spPr>
          <a:xfrm>
            <a:off x="3173938" y="4544934"/>
            <a:ext cx="900634" cy="507831"/>
          </a:xfrm>
          <a:prstGeom prst="rect">
            <a:avLst/>
          </a:prstGeom>
          <a:noFill/>
        </p:spPr>
        <p:txBody>
          <a:bodyPr wrap="square" rtlCol="0">
            <a:spAutoFit/>
          </a:bodyPr>
          <a:lstStyle/>
          <a:p>
            <a:r>
              <a:rPr lang="en-US" sz="1350" dirty="0">
                <a:solidFill>
                  <a:srgbClr val="0000CC"/>
                </a:solidFill>
              </a:rPr>
              <a:t>Front Haul</a:t>
            </a:r>
          </a:p>
        </p:txBody>
      </p:sp>
      <p:sp>
        <p:nvSpPr>
          <p:cNvPr id="109" name="TextBox 108"/>
          <p:cNvSpPr txBox="1"/>
          <p:nvPr/>
        </p:nvSpPr>
        <p:spPr>
          <a:xfrm>
            <a:off x="4690611" y="4633204"/>
            <a:ext cx="900634" cy="300082"/>
          </a:xfrm>
          <a:prstGeom prst="rect">
            <a:avLst/>
          </a:prstGeom>
          <a:noFill/>
        </p:spPr>
        <p:txBody>
          <a:bodyPr wrap="square" rtlCol="0">
            <a:spAutoFit/>
          </a:bodyPr>
          <a:lstStyle/>
          <a:p>
            <a:r>
              <a:rPr lang="en-US" sz="1350" dirty="0">
                <a:solidFill>
                  <a:srgbClr val="0000CC"/>
                </a:solidFill>
              </a:rPr>
              <a:t>Mid Haul</a:t>
            </a:r>
          </a:p>
        </p:txBody>
      </p:sp>
      <p:sp>
        <p:nvSpPr>
          <p:cNvPr id="110" name="TextBox 109"/>
          <p:cNvSpPr txBox="1"/>
          <p:nvPr/>
        </p:nvSpPr>
        <p:spPr>
          <a:xfrm>
            <a:off x="6531978" y="4210336"/>
            <a:ext cx="900634" cy="300082"/>
          </a:xfrm>
          <a:prstGeom prst="rect">
            <a:avLst/>
          </a:prstGeom>
          <a:noFill/>
        </p:spPr>
        <p:txBody>
          <a:bodyPr wrap="square" rtlCol="0">
            <a:spAutoFit/>
          </a:bodyPr>
          <a:lstStyle/>
          <a:p>
            <a:r>
              <a:rPr lang="en-US" sz="1350" dirty="0">
                <a:solidFill>
                  <a:srgbClr val="0000CC"/>
                </a:solidFill>
              </a:rPr>
              <a:t>Back Haul</a:t>
            </a:r>
          </a:p>
        </p:txBody>
      </p:sp>
      <p:sp>
        <p:nvSpPr>
          <p:cNvPr id="114" name="TextBox 113"/>
          <p:cNvSpPr txBox="1"/>
          <p:nvPr/>
        </p:nvSpPr>
        <p:spPr>
          <a:xfrm>
            <a:off x="7541043" y="4298413"/>
            <a:ext cx="630301" cy="323165"/>
          </a:xfrm>
          <a:prstGeom prst="rect">
            <a:avLst/>
          </a:prstGeom>
          <a:noFill/>
        </p:spPr>
        <p:txBody>
          <a:bodyPr wrap="none" rtlCol="0">
            <a:spAutoFit/>
          </a:bodyPr>
          <a:lstStyle/>
          <a:p>
            <a:pPr algn="ctr"/>
            <a:r>
              <a:rPr lang="en-US" sz="750" dirty="0">
                <a:solidFill>
                  <a:srgbClr val="0000CC"/>
                </a:solidFill>
              </a:rPr>
              <a:t>Centralized</a:t>
            </a:r>
          </a:p>
          <a:p>
            <a:pPr algn="ctr"/>
            <a:r>
              <a:rPr lang="en-US" sz="750" dirty="0">
                <a:solidFill>
                  <a:srgbClr val="0000CC"/>
                </a:solidFill>
              </a:rPr>
              <a:t>Cloud</a:t>
            </a:r>
          </a:p>
        </p:txBody>
      </p:sp>
      <p:sp>
        <p:nvSpPr>
          <p:cNvPr id="115" name="Rectangle: Rounded Corners 36"/>
          <p:cNvSpPr/>
          <p:nvPr/>
        </p:nvSpPr>
        <p:spPr>
          <a:xfrm>
            <a:off x="7030327" y="3256911"/>
            <a:ext cx="2278674" cy="642143"/>
          </a:xfrm>
          <a:prstGeom prst="roundRect">
            <a:avLst/>
          </a:prstGeom>
          <a:solidFill>
            <a:schemeClr val="accent3">
              <a:lumMod val="20000"/>
              <a:lumOff val="80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dirty="0">
                <a:solidFill>
                  <a:srgbClr val="0000CC"/>
                </a:solidFill>
              </a:rPr>
              <a:t>Disaggregated Core</a:t>
            </a:r>
          </a:p>
        </p:txBody>
      </p:sp>
      <p:sp>
        <p:nvSpPr>
          <p:cNvPr id="116" name="Rounded Rectangle 30"/>
          <p:cNvSpPr/>
          <p:nvPr/>
        </p:nvSpPr>
        <p:spPr>
          <a:xfrm>
            <a:off x="7098989" y="3503836"/>
            <a:ext cx="534623" cy="313291"/>
          </a:xfrm>
          <a:prstGeom prst="roundRect">
            <a:avLst/>
          </a:prstGeom>
          <a:solidFill>
            <a:srgbClr val="12419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UPF</a:t>
            </a:r>
          </a:p>
        </p:txBody>
      </p:sp>
      <p:sp>
        <p:nvSpPr>
          <p:cNvPr id="117" name="Rounded Rectangle 30"/>
          <p:cNvSpPr/>
          <p:nvPr/>
        </p:nvSpPr>
        <p:spPr>
          <a:xfrm>
            <a:off x="7647527" y="3503836"/>
            <a:ext cx="534623" cy="313291"/>
          </a:xfrm>
          <a:prstGeom prst="roundRect">
            <a:avLst/>
          </a:prstGeom>
          <a:solidFill>
            <a:srgbClr val="12419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SMF</a:t>
            </a:r>
          </a:p>
        </p:txBody>
      </p:sp>
      <p:sp>
        <p:nvSpPr>
          <p:cNvPr id="118" name="Rounded Rectangle 30"/>
          <p:cNvSpPr/>
          <p:nvPr/>
        </p:nvSpPr>
        <p:spPr>
          <a:xfrm>
            <a:off x="8196065" y="3503836"/>
            <a:ext cx="534623" cy="313291"/>
          </a:xfrm>
          <a:prstGeom prst="roundRect">
            <a:avLst/>
          </a:prstGeom>
          <a:solidFill>
            <a:srgbClr val="12419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UDM</a:t>
            </a:r>
          </a:p>
        </p:txBody>
      </p:sp>
      <p:sp>
        <p:nvSpPr>
          <p:cNvPr id="119" name="Rounded Rectangle 30"/>
          <p:cNvSpPr/>
          <p:nvPr/>
        </p:nvSpPr>
        <p:spPr>
          <a:xfrm>
            <a:off x="8744603" y="3503836"/>
            <a:ext cx="534623" cy="313291"/>
          </a:xfrm>
          <a:prstGeom prst="roundRect">
            <a:avLst/>
          </a:prstGeom>
          <a:solidFill>
            <a:srgbClr val="12419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AUSF</a:t>
            </a:r>
          </a:p>
        </p:txBody>
      </p:sp>
      <p:sp>
        <p:nvSpPr>
          <p:cNvPr id="4" name="Rectangle 3"/>
          <p:cNvSpPr/>
          <p:nvPr/>
        </p:nvSpPr>
        <p:spPr>
          <a:xfrm>
            <a:off x="8423797" y="5345923"/>
            <a:ext cx="2539565" cy="646331"/>
          </a:xfrm>
          <a:prstGeom prst="rect">
            <a:avLst/>
          </a:prstGeom>
        </p:spPr>
        <p:txBody>
          <a:bodyPr wrap="square">
            <a:spAutoFit/>
          </a:bodyPr>
          <a:lstStyle/>
          <a:p>
            <a:pPr algn="just"/>
            <a:r>
              <a:rPr lang="en-US" sz="900" dirty="0"/>
              <a:t>UPF – User Plane Function	</a:t>
            </a:r>
          </a:p>
          <a:p>
            <a:pPr algn="just"/>
            <a:r>
              <a:rPr lang="en-US" sz="900" dirty="0"/>
              <a:t>SMF – Session Management Function</a:t>
            </a:r>
          </a:p>
          <a:p>
            <a:pPr algn="just"/>
            <a:r>
              <a:rPr lang="en-US" sz="900" dirty="0"/>
              <a:t>UDM – Unified Data Management Function</a:t>
            </a:r>
          </a:p>
          <a:p>
            <a:pPr algn="just"/>
            <a:r>
              <a:rPr lang="en-US" sz="900" dirty="0"/>
              <a:t>AUSF – Authentication Service Function</a:t>
            </a:r>
          </a:p>
        </p:txBody>
      </p:sp>
      <p:sp>
        <p:nvSpPr>
          <p:cNvPr id="67" name="Rectangle 66"/>
          <p:cNvSpPr/>
          <p:nvPr/>
        </p:nvSpPr>
        <p:spPr>
          <a:xfrm>
            <a:off x="3348172" y="2876178"/>
            <a:ext cx="2464940" cy="259762"/>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RAN Network Elements</a:t>
            </a:r>
          </a:p>
        </p:txBody>
      </p:sp>
      <p:sp>
        <p:nvSpPr>
          <p:cNvPr id="68" name="Rectangle 67"/>
          <p:cNvSpPr/>
          <p:nvPr/>
        </p:nvSpPr>
        <p:spPr>
          <a:xfrm>
            <a:off x="6945537" y="2852507"/>
            <a:ext cx="2431731" cy="283433"/>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Core Network Elements</a:t>
            </a:r>
          </a:p>
        </p:txBody>
      </p:sp>
      <p:pic>
        <p:nvPicPr>
          <p:cNvPr id="125" name="Picture 124">
            <a:extLst>
              <a:ext uri="{FF2B5EF4-FFF2-40B4-BE49-F238E27FC236}">
                <a16:creationId xmlns:a16="http://schemas.microsoft.com/office/drawing/2014/main" id="{0555E644-B557-4177-BA8B-950A58356D83}"/>
              </a:ext>
            </a:extLst>
          </p:cNvPr>
          <p:cNvPicPr>
            <a:picLocks noChangeAspect="1"/>
          </p:cNvPicPr>
          <p:nvPr/>
        </p:nvPicPr>
        <p:blipFill>
          <a:blip r:embed="rId12">
            <a:clrChange>
              <a:clrFrom>
                <a:srgbClr val="EBFFFF"/>
              </a:clrFrom>
              <a:clrTo>
                <a:srgbClr val="EBFFFF">
                  <a:alpha val="0"/>
                </a:srgbClr>
              </a:clrTo>
            </a:clrChange>
            <a:extLst>
              <a:ext uri="{BEBA8EAE-BF5A-486C-A8C5-ECC9F3942E4B}">
                <a14:imgProps xmlns:a14="http://schemas.microsoft.com/office/drawing/2010/main">
                  <a14:imgLayer r:embed="rId13">
                    <a14:imgEffect>
                      <a14:colorTemperature colorTemp="4700"/>
                    </a14:imgEffect>
                  </a14:imgLayer>
                </a14:imgProps>
              </a:ext>
            </a:extLst>
          </a:blip>
          <a:stretch>
            <a:fillRect/>
          </a:stretch>
        </p:blipFill>
        <p:spPr>
          <a:xfrm>
            <a:off x="5334545" y="4051600"/>
            <a:ext cx="1198062" cy="770965"/>
          </a:xfrm>
          <a:prstGeom prst="rect">
            <a:avLst/>
          </a:prstGeom>
        </p:spPr>
      </p:pic>
      <p:pic>
        <p:nvPicPr>
          <p:cNvPr id="129" name="Picture 128">
            <a:extLst>
              <a:ext uri="{FF2B5EF4-FFF2-40B4-BE49-F238E27FC236}">
                <a16:creationId xmlns:a16="http://schemas.microsoft.com/office/drawing/2014/main" id="{732DE52F-E09B-4E67-9F5C-19228E869F96}"/>
              </a:ext>
            </a:extLst>
          </p:cNvPr>
          <p:cNvPicPr>
            <a:picLocks noChangeAspect="1"/>
          </p:cNvPicPr>
          <p:nvPr/>
        </p:nvPicPr>
        <p:blipFill>
          <a:blip r:embed="rId12">
            <a:clrChange>
              <a:clrFrom>
                <a:srgbClr val="EBFFFF"/>
              </a:clrFrom>
              <a:clrTo>
                <a:srgbClr val="EBFFFF">
                  <a:alpha val="0"/>
                </a:srgbClr>
              </a:clrTo>
            </a:clrChange>
            <a:extLst>
              <a:ext uri="{BEBA8EAE-BF5A-486C-A8C5-ECC9F3942E4B}">
                <a14:imgProps xmlns:a14="http://schemas.microsoft.com/office/drawing/2010/main">
                  <a14:imgLayer r:embed="rId13">
                    <a14:imgEffect>
                      <a14:colorTemperature colorTemp="4700"/>
                    </a14:imgEffect>
                  </a14:imgLayer>
                </a14:imgProps>
              </a:ext>
            </a:extLst>
          </a:blip>
          <a:stretch>
            <a:fillRect/>
          </a:stretch>
        </p:blipFill>
        <p:spPr>
          <a:xfrm>
            <a:off x="7272268" y="4009510"/>
            <a:ext cx="1198062" cy="770965"/>
          </a:xfrm>
          <a:prstGeom prst="rect">
            <a:avLst/>
          </a:prstGeom>
        </p:spPr>
      </p:pic>
      <p:pic>
        <p:nvPicPr>
          <p:cNvPr id="130" name="Picture 129">
            <a:extLst>
              <a:ext uri="{FF2B5EF4-FFF2-40B4-BE49-F238E27FC236}">
                <a16:creationId xmlns:a16="http://schemas.microsoft.com/office/drawing/2014/main" id="{22ACB483-1D13-47AC-920E-B7F9A6D48CBC}"/>
              </a:ext>
            </a:extLst>
          </p:cNvPr>
          <p:cNvPicPr>
            <a:picLocks noChangeAspect="1"/>
          </p:cNvPicPr>
          <p:nvPr/>
        </p:nvPicPr>
        <p:blipFill>
          <a:blip r:embed="rId12">
            <a:clrChange>
              <a:clrFrom>
                <a:srgbClr val="EBFFFF"/>
              </a:clrFrom>
              <a:clrTo>
                <a:srgbClr val="EBFFFF">
                  <a:alpha val="0"/>
                </a:srgbClr>
              </a:clrTo>
            </a:clrChange>
            <a:extLst>
              <a:ext uri="{BEBA8EAE-BF5A-486C-A8C5-ECC9F3942E4B}">
                <a14:imgProps xmlns:a14="http://schemas.microsoft.com/office/drawing/2010/main">
                  <a14:imgLayer r:embed="rId13">
                    <a14:imgEffect>
                      <a14:colorTemperature colorTemp="4700"/>
                    </a14:imgEffect>
                  </a14:imgLayer>
                </a14:imgProps>
              </a:ext>
            </a:extLst>
          </a:blip>
          <a:stretch>
            <a:fillRect/>
          </a:stretch>
        </p:blipFill>
        <p:spPr>
          <a:xfrm>
            <a:off x="8740077" y="3912930"/>
            <a:ext cx="1198062" cy="770965"/>
          </a:xfrm>
          <a:prstGeom prst="rect">
            <a:avLst/>
          </a:prstGeom>
        </p:spPr>
      </p:pic>
      <p:pic>
        <p:nvPicPr>
          <p:cNvPr id="131" name="Picture 2" descr="C:\Users\cheung\AppData\Local\Temp\SNAGHTML105560.PNG">
            <a:extLst>
              <a:ext uri="{FF2B5EF4-FFF2-40B4-BE49-F238E27FC236}">
                <a16:creationId xmlns:a16="http://schemas.microsoft.com/office/drawing/2014/main" id="{A7FE41D9-5715-4BA4-87CB-DECA20E17D9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99921" y="3804950"/>
            <a:ext cx="247706" cy="4425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7E26243-3654-4519-83FF-ED455BA7D18E}"/>
              </a:ext>
            </a:extLst>
          </p:cNvPr>
          <p:cNvPicPr>
            <a:picLocks noChangeAspect="1"/>
          </p:cNvPicPr>
          <p:nvPr/>
        </p:nvPicPr>
        <p:blipFill rotWithShape="1">
          <a:blip r:embed="rId15"/>
          <a:srcRect t="1119"/>
          <a:stretch/>
        </p:blipFill>
        <p:spPr>
          <a:xfrm>
            <a:off x="2787961" y="3807027"/>
            <a:ext cx="284738" cy="444375"/>
          </a:xfrm>
          <a:prstGeom prst="rect">
            <a:avLst/>
          </a:prstGeom>
        </p:spPr>
      </p:pic>
      <p:cxnSp>
        <p:nvCxnSpPr>
          <p:cNvPr id="133" name="Straight Connector 132">
            <a:extLst>
              <a:ext uri="{FF2B5EF4-FFF2-40B4-BE49-F238E27FC236}">
                <a16:creationId xmlns:a16="http://schemas.microsoft.com/office/drawing/2014/main" id="{36E656D9-590C-43A5-A930-D83CD24BD103}"/>
              </a:ext>
            </a:extLst>
          </p:cNvPr>
          <p:cNvCxnSpPr>
            <a:cxnSpLocks/>
            <a:stCxn id="88" idx="3"/>
            <a:endCxn id="89" idx="1"/>
          </p:cNvCxnSpPr>
          <p:nvPr/>
        </p:nvCxnSpPr>
        <p:spPr>
          <a:xfrm>
            <a:off x="4230707" y="4456373"/>
            <a:ext cx="210929"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6793C052-0A2C-4E80-AA30-5EC99E94D756}"/>
              </a:ext>
            </a:extLst>
          </p:cNvPr>
          <p:cNvGrpSpPr/>
          <p:nvPr/>
        </p:nvGrpSpPr>
        <p:grpSpPr>
          <a:xfrm>
            <a:off x="1707565" y="2793464"/>
            <a:ext cx="8834195" cy="3200936"/>
            <a:chOff x="183564" y="2793464"/>
            <a:chExt cx="8834195" cy="2842313"/>
          </a:xfrm>
        </p:grpSpPr>
        <p:sp>
          <p:nvSpPr>
            <p:cNvPr id="5" name="Rectangle 4"/>
            <p:cNvSpPr/>
            <p:nvPr/>
          </p:nvSpPr>
          <p:spPr>
            <a:xfrm>
              <a:off x="1012028" y="2793464"/>
              <a:ext cx="3915865" cy="2833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2" name="Rectangle 131">
              <a:extLst>
                <a:ext uri="{FF2B5EF4-FFF2-40B4-BE49-F238E27FC236}">
                  <a16:creationId xmlns:a16="http://schemas.microsoft.com/office/drawing/2014/main" id="{4ADBA444-28AB-46BF-9BA5-A9001E532A23}"/>
                </a:ext>
              </a:extLst>
            </p:cNvPr>
            <p:cNvSpPr/>
            <p:nvPr/>
          </p:nvSpPr>
          <p:spPr>
            <a:xfrm>
              <a:off x="183564" y="2802030"/>
              <a:ext cx="790267" cy="2833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 name="Rectangle 133">
              <a:extLst>
                <a:ext uri="{FF2B5EF4-FFF2-40B4-BE49-F238E27FC236}">
                  <a16:creationId xmlns:a16="http://schemas.microsoft.com/office/drawing/2014/main" id="{DA41C9CB-D5BA-42C8-87A7-437F787378EF}"/>
                </a:ext>
              </a:extLst>
            </p:cNvPr>
            <p:cNvSpPr/>
            <p:nvPr/>
          </p:nvSpPr>
          <p:spPr>
            <a:xfrm>
              <a:off x="5015169" y="2793964"/>
              <a:ext cx="4002590" cy="2833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5" name="Rectangle 134">
            <a:extLst>
              <a:ext uri="{FF2B5EF4-FFF2-40B4-BE49-F238E27FC236}">
                <a16:creationId xmlns:a16="http://schemas.microsoft.com/office/drawing/2014/main" id="{D2F1CBB7-13F9-458A-B0F6-8A6A6B1C4592}"/>
              </a:ext>
            </a:extLst>
          </p:cNvPr>
          <p:cNvSpPr/>
          <p:nvPr/>
        </p:nvSpPr>
        <p:spPr>
          <a:xfrm>
            <a:off x="6014487" y="1606005"/>
            <a:ext cx="769520" cy="11503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 name="Rectangle 136">
            <a:extLst>
              <a:ext uri="{FF2B5EF4-FFF2-40B4-BE49-F238E27FC236}">
                <a16:creationId xmlns:a16="http://schemas.microsoft.com/office/drawing/2014/main" id="{F6DA46C4-BD96-4E8E-A8E8-DC033C2D4C94}"/>
              </a:ext>
            </a:extLst>
          </p:cNvPr>
          <p:cNvSpPr/>
          <p:nvPr/>
        </p:nvSpPr>
        <p:spPr>
          <a:xfrm>
            <a:off x="7043856" y="1745134"/>
            <a:ext cx="2431731" cy="283433"/>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ONAP Run Time Management</a:t>
            </a:r>
          </a:p>
        </p:txBody>
      </p:sp>
      <p:sp>
        <p:nvSpPr>
          <p:cNvPr id="143" name="Rounded Rectangle 28">
            <a:extLst>
              <a:ext uri="{FF2B5EF4-FFF2-40B4-BE49-F238E27FC236}">
                <a16:creationId xmlns:a16="http://schemas.microsoft.com/office/drawing/2014/main" id="{97C7D625-45D4-4478-AF6B-2229CE59B8E0}"/>
              </a:ext>
            </a:extLst>
          </p:cNvPr>
          <p:cNvSpPr/>
          <p:nvPr/>
        </p:nvSpPr>
        <p:spPr>
          <a:xfrm>
            <a:off x="6920738" y="2234031"/>
            <a:ext cx="562073" cy="358808"/>
          </a:xfrm>
          <a:prstGeom prst="roundRect">
            <a:avLst/>
          </a:prstGeom>
          <a:solidFill>
            <a:srgbClr val="12419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SO</a:t>
            </a:r>
          </a:p>
        </p:txBody>
      </p:sp>
      <p:sp>
        <p:nvSpPr>
          <p:cNvPr id="144" name="Rounded Rectangle 28">
            <a:extLst>
              <a:ext uri="{FF2B5EF4-FFF2-40B4-BE49-F238E27FC236}">
                <a16:creationId xmlns:a16="http://schemas.microsoft.com/office/drawing/2014/main" id="{69836F09-15F4-44E9-B749-CD8020605F33}"/>
              </a:ext>
            </a:extLst>
          </p:cNvPr>
          <p:cNvSpPr/>
          <p:nvPr/>
        </p:nvSpPr>
        <p:spPr>
          <a:xfrm>
            <a:off x="7534820" y="2234031"/>
            <a:ext cx="562073" cy="358808"/>
          </a:xfrm>
          <a:prstGeom prst="roundRect">
            <a:avLst/>
          </a:prstGeom>
          <a:solidFill>
            <a:srgbClr val="12419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SDN-C</a:t>
            </a:r>
          </a:p>
        </p:txBody>
      </p:sp>
      <p:sp>
        <p:nvSpPr>
          <p:cNvPr id="145" name="Rounded Rectangle 28">
            <a:extLst>
              <a:ext uri="{FF2B5EF4-FFF2-40B4-BE49-F238E27FC236}">
                <a16:creationId xmlns:a16="http://schemas.microsoft.com/office/drawing/2014/main" id="{F1C98AFE-B24D-46EC-920F-F30D865061F5}"/>
              </a:ext>
            </a:extLst>
          </p:cNvPr>
          <p:cNvSpPr/>
          <p:nvPr/>
        </p:nvSpPr>
        <p:spPr>
          <a:xfrm>
            <a:off x="8148902" y="2234031"/>
            <a:ext cx="562073" cy="358808"/>
          </a:xfrm>
          <a:prstGeom prst="roundRect">
            <a:avLst/>
          </a:prstGeom>
          <a:solidFill>
            <a:srgbClr val="12419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DCAE</a:t>
            </a:r>
          </a:p>
        </p:txBody>
      </p:sp>
      <p:sp>
        <p:nvSpPr>
          <p:cNvPr id="16" name="Flowchart: Magnetic Disk 15">
            <a:extLst>
              <a:ext uri="{FF2B5EF4-FFF2-40B4-BE49-F238E27FC236}">
                <a16:creationId xmlns:a16="http://schemas.microsoft.com/office/drawing/2014/main" id="{44F3BC49-417D-451E-805C-8E6A494DEFFF}"/>
              </a:ext>
            </a:extLst>
          </p:cNvPr>
          <p:cNvSpPr/>
          <p:nvPr/>
        </p:nvSpPr>
        <p:spPr>
          <a:xfrm>
            <a:off x="8762982" y="2238357"/>
            <a:ext cx="555976" cy="354483"/>
          </a:xfrm>
          <a:prstGeom prst="flowChartMagneticDisk">
            <a:avLst/>
          </a:prstGeom>
          <a:solidFill>
            <a:srgbClr val="124191"/>
          </a:solidFill>
          <a:ln>
            <a:solidFill>
              <a:srgbClr val="00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A&amp;AI</a:t>
            </a:r>
          </a:p>
        </p:txBody>
      </p:sp>
      <p:pic>
        <p:nvPicPr>
          <p:cNvPr id="149" name="Picture 148">
            <a:extLst>
              <a:ext uri="{FF2B5EF4-FFF2-40B4-BE49-F238E27FC236}">
                <a16:creationId xmlns:a16="http://schemas.microsoft.com/office/drawing/2014/main" id="{F464B1A5-9C80-4B1B-8247-4FEDAAC09527}"/>
              </a:ext>
            </a:extLst>
          </p:cNvPr>
          <p:cNvPicPr>
            <a:picLocks noChangeAspect="1"/>
          </p:cNvPicPr>
          <p:nvPr/>
        </p:nvPicPr>
        <p:blipFill>
          <a:blip r:embed="rId16"/>
          <a:stretch>
            <a:fillRect/>
          </a:stretch>
        </p:blipFill>
        <p:spPr>
          <a:xfrm>
            <a:off x="6271187" y="1870523"/>
            <a:ext cx="256121" cy="223894"/>
          </a:xfrm>
          <a:prstGeom prst="rect">
            <a:avLst/>
          </a:prstGeom>
        </p:spPr>
      </p:pic>
      <p:sp>
        <p:nvSpPr>
          <p:cNvPr id="150" name="Rounded Rectangle 28">
            <a:extLst>
              <a:ext uri="{FF2B5EF4-FFF2-40B4-BE49-F238E27FC236}">
                <a16:creationId xmlns:a16="http://schemas.microsoft.com/office/drawing/2014/main" id="{0A25A22D-C783-482F-9913-061F682EB156}"/>
              </a:ext>
            </a:extLst>
          </p:cNvPr>
          <p:cNvSpPr/>
          <p:nvPr/>
        </p:nvSpPr>
        <p:spPr>
          <a:xfrm>
            <a:off x="6111256" y="2219742"/>
            <a:ext cx="562073" cy="358808"/>
          </a:xfrm>
          <a:prstGeom prst="roundRect">
            <a:avLst/>
          </a:prstGeom>
          <a:solidFill>
            <a:srgbClr val="12419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OSS</a:t>
            </a:r>
          </a:p>
          <a:p>
            <a:pPr algn="ctr"/>
            <a:r>
              <a:rPr lang="en-US" sz="900" dirty="0"/>
              <a:t>BSS</a:t>
            </a:r>
          </a:p>
        </p:txBody>
      </p:sp>
      <p:sp>
        <p:nvSpPr>
          <p:cNvPr id="151" name="Rectangle 150">
            <a:extLst>
              <a:ext uri="{FF2B5EF4-FFF2-40B4-BE49-F238E27FC236}">
                <a16:creationId xmlns:a16="http://schemas.microsoft.com/office/drawing/2014/main" id="{ACCC0C7C-3575-4B85-8B4C-DBC1A7922CA1}"/>
              </a:ext>
            </a:extLst>
          </p:cNvPr>
          <p:cNvSpPr/>
          <p:nvPr/>
        </p:nvSpPr>
        <p:spPr>
          <a:xfrm>
            <a:off x="6836224" y="1606005"/>
            <a:ext cx="3175146" cy="11503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2" name="Rounded Rectangle 28">
            <a:extLst>
              <a:ext uri="{FF2B5EF4-FFF2-40B4-BE49-F238E27FC236}">
                <a16:creationId xmlns:a16="http://schemas.microsoft.com/office/drawing/2014/main" id="{68736638-AA3E-4771-953B-A648C4C9797C}"/>
              </a:ext>
            </a:extLst>
          </p:cNvPr>
          <p:cNvSpPr/>
          <p:nvPr/>
        </p:nvSpPr>
        <p:spPr>
          <a:xfrm>
            <a:off x="9370967" y="2234031"/>
            <a:ext cx="562073" cy="358808"/>
          </a:xfrm>
          <a:prstGeom prst="roundRect">
            <a:avLst/>
          </a:prstGeom>
          <a:solidFill>
            <a:srgbClr val="12419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APP-C</a:t>
            </a:r>
          </a:p>
        </p:txBody>
      </p:sp>
      <p:sp>
        <p:nvSpPr>
          <p:cNvPr id="90" name="Rectangle 89">
            <a:extLst>
              <a:ext uri="{FF2B5EF4-FFF2-40B4-BE49-F238E27FC236}">
                <a16:creationId xmlns:a16="http://schemas.microsoft.com/office/drawing/2014/main" id="{D60104F6-CE3E-447F-8A5D-B76FB89C806C}"/>
              </a:ext>
            </a:extLst>
          </p:cNvPr>
          <p:cNvSpPr/>
          <p:nvPr/>
        </p:nvSpPr>
        <p:spPr>
          <a:xfrm>
            <a:off x="3760876" y="1598986"/>
            <a:ext cx="2539565" cy="861774"/>
          </a:xfrm>
          <a:prstGeom prst="rect">
            <a:avLst/>
          </a:prstGeom>
        </p:spPr>
        <p:txBody>
          <a:bodyPr wrap="square">
            <a:spAutoFit/>
          </a:bodyPr>
          <a:lstStyle/>
          <a:p>
            <a:r>
              <a:rPr lang="en-US" sz="1000" dirty="0"/>
              <a:t>SO – Service Orchestrator</a:t>
            </a:r>
          </a:p>
          <a:p>
            <a:r>
              <a:rPr lang="en-US" sz="1000" dirty="0"/>
              <a:t>SDN-C – Service Design Network Controller</a:t>
            </a:r>
          </a:p>
          <a:p>
            <a:r>
              <a:rPr lang="en-US" sz="1000" dirty="0"/>
              <a:t>DCA&amp;E – Data Collection Analytics &amp; Events</a:t>
            </a:r>
          </a:p>
          <a:p>
            <a:r>
              <a:rPr lang="en-US" sz="1000" dirty="0"/>
              <a:t>A&amp;AI – Available &amp; Active Inventory</a:t>
            </a:r>
          </a:p>
          <a:p>
            <a:r>
              <a:rPr lang="en-US" sz="1000" dirty="0"/>
              <a:t>APP-C – Application Control</a:t>
            </a:r>
          </a:p>
        </p:txBody>
      </p:sp>
    </p:spTree>
    <p:extLst>
      <p:ext uri="{BB962C8B-B14F-4D97-AF65-F5344CB8AC3E}">
        <p14:creationId xmlns:p14="http://schemas.microsoft.com/office/powerpoint/2010/main" val="3044080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b="1" dirty="0"/>
              <a:t>5G Network Slices (Example)</a:t>
            </a:r>
          </a:p>
        </p:txBody>
      </p:sp>
      <p:pic>
        <p:nvPicPr>
          <p:cNvPr id="2" name="Picture 1">
            <a:extLst>
              <a:ext uri="{FF2B5EF4-FFF2-40B4-BE49-F238E27FC236}">
                <a16:creationId xmlns:a16="http://schemas.microsoft.com/office/drawing/2014/main" id="{4C120484-55AF-4783-9168-C606AE88159D}"/>
              </a:ext>
            </a:extLst>
          </p:cNvPr>
          <p:cNvPicPr>
            <a:picLocks noChangeAspect="1"/>
          </p:cNvPicPr>
          <p:nvPr/>
        </p:nvPicPr>
        <p:blipFill>
          <a:blip r:embed="rId3"/>
          <a:stretch>
            <a:fillRect/>
          </a:stretch>
        </p:blipFill>
        <p:spPr>
          <a:xfrm>
            <a:off x="1814947" y="1717223"/>
            <a:ext cx="8515040" cy="4391477"/>
          </a:xfrm>
          <a:prstGeom prst="rect">
            <a:avLst/>
          </a:prstGeom>
        </p:spPr>
      </p:pic>
      <p:pic>
        <p:nvPicPr>
          <p:cNvPr id="1026" name="Picture 2" descr="C:\Users\cheung\AppData\Local\Temp\SNAGHTMLa59bbe5.PNG">
            <a:extLst>
              <a:ext uri="{FF2B5EF4-FFF2-40B4-BE49-F238E27FC236}">
                <a16:creationId xmlns:a16="http://schemas.microsoft.com/office/drawing/2014/main" id="{3C774762-C5E1-4321-BAF2-C8C7715DBE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50" y="3175556"/>
            <a:ext cx="1149350" cy="11613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cheung\AppData\Local\Temp\SNAGHTMLa5b7a72.PNG">
            <a:extLst>
              <a:ext uri="{FF2B5EF4-FFF2-40B4-BE49-F238E27FC236}">
                <a16:creationId xmlns:a16="http://schemas.microsoft.com/office/drawing/2014/main" id="{7CBBE349-894A-4640-BD26-7A60DCF277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1298" y="2441139"/>
            <a:ext cx="1182253" cy="11822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cheung\AppData\Local\Temp\SNAGHTMLa60b1c7.PNG">
            <a:extLst>
              <a:ext uri="{FF2B5EF4-FFF2-40B4-BE49-F238E27FC236}">
                <a16:creationId xmlns:a16="http://schemas.microsoft.com/office/drawing/2014/main" id="{2A3BC195-8067-430E-809F-DD2BD90CBA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5422" y="3877514"/>
            <a:ext cx="1198128" cy="12056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cheung\AppData\Local\Temp\SNAGHTMLa65520c.PNG">
            <a:extLst>
              <a:ext uri="{FF2B5EF4-FFF2-40B4-BE49-F238E27FC236}">
                <a16:creationId xmlns:a16="http://schemas.microsoft.com/office/drawing/2014/main" id="{435DFBBB-CBDC-41B4-8F06-85DE0FBD35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2307" y="4629127"/>
            <a:ext cx="1132794" cy="1128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85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2E00832-8C55-435A-A0B4-D454A37CF665}"/>
              </a:ext>
            </a:extLst>
          </p:cNvPr>
          <p:cNvSpPr>
            <a:spLocks noGrp="1"/>
          </p:cNvSpPr>
          <p:nvPr/>
        </p:nvSpPr>
        <p:spPr>
          <a:xfrm>
            <a:off x="86034" y="-23579"/>
            <a:ext cx="8229600" cy="640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Customized Horizontal &amp; Vertical Slices </a:t>
            </a:r>
          </a:p>
        </p:txBody>
      </p:sp>
      <p:pic>
        <p:nvPicPr>
          <p:cNvPr id="7" name="Picture 6">
            <a:extLst>
              <a:ext uri="{FF2B5EF4-FFF2-40B4-BE49-F238E27FC236}">
                <a16:creationId xmlns:a16="http://schemas.microsoft.com/office/drawing/2014/main" id="{450260F1-52F9-4054-A0BC-26B21ECB3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416" y="3522996"/>
            <a:ext cx="732101" cy="7397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8D3C0C6-2A77-459F-BD48-F47CDB2D1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287" y="2350602"/>
            <a:ext cx="753060" cy="7530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717F4D3-7B04-4039-965F-FEC58F1CA7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786" y="4569812"/>
            <a:ext cx="763172" cy="7679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E5C121B-473A-4CDE-8DF7-44FC94327A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403" y="5608437"/>
            <a:ext cx="721556" cy="71856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33882FA-2B16-47E0-B556-711275858E4F}"/>
              </a:ext>
            </a:extLst>
          </p:cNvPr>
          <p:cNvSpPr txBox="1"/>
          <p:nvPr/>
        </p:nvSpPr>
        <p:spPr>
          <a:xfrm>
            <a:off x="363429" y="3207843"/>
            <a:ext cx="1436868"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00CC"/>
                </a:solidFill>
              </a:rPr>
              <a:t>Wireless Broadband</a:t>
            </a:r>
          </a:p>
        </p:txBody>
      </p:sp>
      <p:sp>
        <p:nvSpPr>
          <p:cNvPr id="12" name="TextBox 11">
            <a:extLst>
              <a:ext uri="{FF2B5EF4-FFF2-40B4-BE49-F238E27FC236}">
                <a16:creationId xmlns:a16="http://schemas.microsoft.com/office/drawing/2014/main" id="{8FA793C2-C436-46EA-ADDE-BA9A5F4096FB}"/>
              </a:ext>
            </a:extLst>
          </p:cNvPr>
          <p:cNvSpPr txBox="1"/>
          <p:nvPr/>
        </p:nvSpPr>
        <p:spPr>
          <a:xfrm>
            <a:off x="429376" y="4226212"/>
            <a:ext cx="1304973"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00CC"/>
                </a:solidFill>
              </a:rPr>
              <a:t>Real-Time Control</a:t>
            </a:r>
          </a:p>
        </p:txBody>
      </p:sp>
      <p:sp>
        <p:nvSpPr>
          <p:cNvPr id="13" name="TextBox 12">
            <a:extLst>
              <a:ext uri="{FF2B5EF4-FFF2-40B4-BE49-F238E27FC236}">
                <a16:creationId xmlns:a16="http://schemas.microsoft.com/office/drawing/2014/main" id="{838A021A-DE34-4899-BCB5-73217E3BB9E8}"/>
              </a:ext>
            </a:extLst>
          </p:cNvPr>
          <p:cNvSpPr txBox="1"/>
          <p:nvPr/>
        </p:nvSpPr>
        <p:spPr>
          <a:xfrm>
            <a:off x="571817" y="5345219"/>
            <a:ext cx="896977"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00CC"/>
                </a:solidFill>
              </a:rPr>
              <a:t>IoT Sensors</a:t>
            </a:r>
          </a:p>
        </p:txBody>
      </p:sp>
      <p:sp>
        <p:nvSpPr>
          <p:cNvPr id="14" name="TextBox 13">
            <a:extLst>
              <a:ext uri="{FF2B5EF4-FFF2-40B4-BE49-F238E27FC236}">
                <a16:creationId xmlns:a16="http://schemas.microsoft.com/office/drawing/2014/main" id="{E1E7E5C8-C457-496F-BE13-6309262B983E}"/>
              </a:ext>
            </a:extLst>
          </p:cNvPr>
          <p:cNvSpPr txBox="1"/>
          <p:nvPr/>
        </p:nvSpPr>
        <p:spPr>
          <a:xfrm>
            <a:off x="472567" y="6412360"/>
            <a:ext cx="1214948"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00CC"/>
                </a:solidFill>
              </a:rPr>
              <a:t>Video Streaming</a:t>
            </a:r>
          </a:p>
        </p:txBody>
      </p:sp>
      <p:sp>
        <p:nvSpPr>
          <p:cNvPr id="24" name="TextBox 25">
            <a:extLst>
              <a:ext uri="{FF2B5EF4-FFF2-40B4-BE49-F238E27FC236}">
                <a16:creationId xmlns:a16="http://schemas.microsoft.com/office/drawing/2014/main" id="{9F827D8C-9BBC-4DFE-8ADE-4141A9EC075D}"/>
              </a:ext>
            </a:extLst>
          </p:cNvPr>
          <p:cNvSpPr txBox="1"/>
          <p:nvPr/>
        </p:nvSpPr>
        <p:spPr>
          <a:xfrm>
            <a:off x="5453742" y="1806620"/>
            <a:ext cx="145638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00CC"/>
                </a:solidFill>
              </a:rPr>
              <a:t>Subscriber  #1</a:t>
            </a:r>
          </a:p>
        </p:txBody>
      </p:sp>
      <p:pic>
        <p:nvPicPr>
          <p:cNvPr id="47" name="Picture 46">
            <a:extLst>
              <a:ext uri="{FF2B5EF4-FFF2-40B4-BE49-F238E27FC236}">
                <a16:creationId xmlns:a16="http://schemas.microsoft.com/office/drawing/2014/main" id="{AFF2984B-3A36-4540-BBE3-E158E4EBA40E}"/>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46736" y="1618889"/>
            <a:ext cx="963640" cy="755668"/>
          </a:xfrm>
          <a:prstGeom prst="rect">
            <a:avLst/>
          </a:prstGeom>
        </p:spPr>
      </p:pic>
      <p:pic>
        <p:nvPicPr>
          <p:cNvPr id="48" name="Picture 47">
            <a:extLst>
              <a:ext uri="{FF2B5EF4-FFF2-40B4-BE49-F238E27FC236}">
                <a16:creationId xmlns:a16="http://schemas.microsoft.com/office/drawing/2014/main" id="{F301DABB-CECA-4A3D-B91F-9130D982FA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498" y="1927785"/>
            <a:ext cx="725889" cy="37948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9">
            <a:extLst>
              <a:ext uri="{FF2B5EF4-FFF2-40B4-BE49-F238E27FC236}">
                <a16:creationId xmlns:a16="http://schemas.microsoft.com/office/drawing/2014/main" id="{A0DCED30-09FC-4D1F-A568-B8CDC8861C3E}"/>
              </a:ext>
            </a:extLst>
          </p:cNvPr>
          <p:cNvSpPr txBox="1"/>
          <p:nvPr/>
        </p:nvSpPr>
        <p:spPr>
          <a:xfrm>
            <a:off x="10108138" y="1887816"/>
            <a:ext cx="135880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00CC"/>
                </a:solidFill>
              </a:rPr>
              <a:t>Subscriber  #2</a:t>
            </a:r>
          </a:p>
        </p:txBody>
      </p:sp>
      <p:sp>
        <p:nvSpPr>
          <p:cNvPr id="27" name="Rectangle 26">
            <a:extLst>
              <a:ext uri="{FF2B5EF4-FFF2-40B4-BE49-F238E27FC236}">
                <a16:creationId xmlns:a16="http://schemas.microsoft.com/office/drawing/2014/main" id="{4F253178-6EBA-4784-813E-9B71CB06A596}"/>
              </a:ext>
            </a:extLst>
          </p:cNvPr>
          <p:cNvSpPr/>
          <p:nvPr/>
        </p:nvSpPr>
        <p:spPr>
          <a:xfrm rot="16200000">
            <a:off x="478184" y="4342809"/>
            <a:ext cx="4070474" cy="34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350" dirty="0"/>
              <a:t>HORIZONTAL SLICE</a:t>
            </a:r>
          </a:p>
        </p:txBody>
      </p:sp>
      <p:sp>
        <p:nvSpPr>
          <p:cNvPr id="28" name="Rectangle 27">
            <a:extLst>
              <a:ext uri="{FF2B5EF4-FFF2-40B4-BE49-F238E27FC236}">
                <a16:creationId xmlns:a16="http://schemas.microsoft.com/office/drawing/2014/main" id="{97CE56EF-3269-4753-A283-3D35B0A70FD7}"/>
              </a:ext>
            </a:extLst>
          </p:cNvPr>
          <p:cNvSpPr/>
          <p:nvPr/>
        </p:nvSpPr>
        <p:spPr>
          <a:xfrm>
            <a:off x="2712187" y="1109239"/>
            <a:ext cx="9032426" cy="3337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350" dirty="0"/>
              <a:t>VERTICAL SLICE</a:t>
            </a:r>
          </a:p>
        </p:txBody>
      </p:sp>
      <p:grpSp>
        <p:nvGrpSpPr>
          <p:cNvPr id="31" name="Group 30">
            <a:extLst>
              <a:ext uri="{FF2B5EF4-FFF2-40B4-BE49-F238E27FC236}">
                <a16:creationId xmlns:a16="http://schemas.microsoft.com/office/drawing/2014/main" id="{941C3F4E-E2C6-4230-B2D2-2738D5A58309}"/>
              </a:ext>
            </a:extLst>
          </p:cNvPr>
          <p:cNvGrpSpPr/>
          <p:nvPr/>
        </p:nvGrpSpPr>
        <p:grpSpPr>
          <a:xfrm>
            <a:off x="3063205" y="2480384"/>
            <a:ext cx="4167331" cy="4121120"/>
            <a:chOff x="1722260" y="2530004"/>
            <a:chExt cx="3048983" cy="4121120"/>
          </a:xfrm>
        </p:grpSpPr>
        <p:sp>
          <p:nvSpPr>
            <p:cNvPr id="37" name="TextBox 21">
              <a:extLst>
                <a:ext uri="{FF2B5EF4-FFF2-40B4-BE49-F238E27FC236}">
                  <a16:creationId xmlns:a16="http://schemas.microsoft.com/office/drawing/2014/main" id="{694C10AF-A947-4ED7-A7F4-56501AECD47D}"/>
                </a:ext>
              </a:extLst>
            </p:cNvPr>
            <p:cNvSpPr txBox="1"/>
            <p:nvPr/>
          </p:nvSpPr>
          <p:spPr>
            <a:xfrm>
              <a:off x="1758048" y="2530004"/>
              <a:ext cx="3013195" cy="10156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00CC"/>
                  </a:solidFill>
                </a:rPr>
                <a:t>Subscriber #1’s Wireless Broadband Slice</a:t>
              </a:r>
            </a:p>
            <a:p>
              <a:r>
                <a:rPr lang="en-US" sz="1200" dirty="0"/>
                <a:t>Customizations of the “general” Wireless broadband slice. Customized for particular monitoring</a:t>
              </a:r>
            </a:p>
            <a:p>
              <a:endParaRPr lang="en-US" sz="1200" dirty="0"/>
            </a:p>
          </p:txBody>
        </p:sp>
        <p:sp>
          <p:nvSpPr>
            <p:cNvPr id="38" name="TextBox 54">
              <a:extLst>
                <a:ext uri="{FF2B5EF4-FFF2-40B4-BE49-F238E27FC236}">
                  <a16:creationId xmlns:a16="http://schemas.microsoft.com/office/drawing/2014/main" id="{56C1C215-0AF6-4756-8C10-15BEC5434BD3}"/>
                </a:ext>
              </a:extLst>
            </p:cNvPr>
            <p:cNvSpPr txBox="1"/>
            <p:nvPr/>
          </p:nvSpPr>
          <p:spPr>
            <a:xfrm>
              <a:off x="1729975" y="3545667"/>
              <a:ext cx="3013195" cy="10156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00CC"/>
                  </a:solidFill>
                </a:rPr>
                <a:t>Subscriber #1’s Real-Time Control Slice</a:t>
              </a:r>
            </a:p>
            <a:p>
              <a:r>
                <a:rPr lang="en-US" sz="1200" dirty="0"/>
                <a:t>Customizations of the “general” Wireless Real-Time Control slice. Installed with specialized Subscriber vehicular controls</a:t>
              </a:r>
            </a:p>
            <a:p>
              <a:endParaRPr lang="en-US" sz="1200" dirty="0"/>
            </a:p>
          </p:txBody>
        </p:sp>
        <p:sp>
          <p:nvSpPr>
            <p:cNvPr id="39" name="TextBox 55">
              <a:extLst>
                <a:ext uri="{FF2B5EF4-FFF2-40B4-BE49-F238E27FC236}">
                  <a16:creationId xmlns:a16="http://schemas.microsoft.com/office/drawing/2014/main" id="{ABBFA587-83E4-4E3E-BD6C-640954BB7EE6}"/>
                </a:ext>
              </a:extLst>
            </p:cNvPr>
            <p:cNvSpPr txBox="1"/>
            <p:nvPr/>
          </p:nvSpPr>
          <p:spPr>
            <a:xfrm>
              <a:off x="1722261" y="4590564"/>
              <a:ext cx="3013195" cy="10156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00CC"/>
                  </a:solidFill>
                </a:rPr>
                <a:t>Subscriber #1’s IoT Slice</a:t>
              </a:r>
            </a:p>
            <a:p>
              <a:r>
                <a:rPr lang="en-US" sz="1200" dirty="0"/>
                <a:t>Customizations of the “general” Wireless IoT  slice. Security Sensors tailored to the unique location of the Subscriber.</a:t>
              </a:r>
            </a:p>
            <a:p>
              <a:endParaRPr lang="en-US" sz="1200" dirty="0"/>
            </a:p>
          </p:txBody>
        </p:sp>
        <p:sp>
          <p:nvSpPr>
            <p:cNvPr id="40" name="TextBox 56">
              <a:extLst>
                <a:ext uri="{FF2B5EF4-FFF2-40B4-BE49-F238E27FC236}">
                  <a16:creationId xmlns:a16="http://schemas.microsoft.com/office/drawing/2014/main" id="{0C586F17-C311-468A-A7A0-B0B1197DD32A}"/>
                </a:ext>
              </a:extLst>
            </p:cNvPr>
            <p:cNvSpPr txBox="1"/>
            <p:nvPr/>
          </p:nvSpPr>
          <p:spPr>
            <a:xfrm>
              <a:off x="1722260" y="5635461"/>
              <a:ext cx="3013195" cy="10156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00CC"/>
                  </a:solidFill>
                </a:rPr>
                <a:t>Subscriber #1’s Video Streaming Slice</a:t>
              </a:r>
            </a:p>
            <a:p>
              <a:r>
                <a:rPr lang="en-US" sz="1200" dirty="0"/>
                <a:t>Customizations of the “general” Wireless Video Streaming slice. Currently is using a training video to all employees.</a:t>
              </a:r>
            </a:p>
            <a:p>
              <a:endParaRPr lang="en-US" sz="1200" dirty="0"/>
            </a:p>
          </p:txBody>
        </p:sp>
      </p:grpSp>
      <p:grpSp>
        <p:nvGrpSpPr>
          <p:cNvPr id="32" name="Group 31">
            <a:extLst>
              <a:ext uri="{FF2B5EF4-FFF2-40B4-BE49-F238E27FC236}">
                <a16:creationId xmlns:a16="http://schemas.microsoft.com/office/drawing/2014/main" id="{5B931508-AD77-4869-A593-B5FE4A1CF527}"/>
              </a:ext>
            </a:extLst>
          </p:cNvPr>
          <p:cNvGrpSpPr/>
          <p:nvPr/>
        </p:nvGrpSpPr>
        <p:grpSpPr>
          <a:xfrm>
            <a:off x="7626198" y="2412494"/>
            <a:ext cx="4160734" cy="4396272"/>
            <a:chOff x="3561567" y="2350955"/>
            <a:chExt cx="3108028" cy="4396272"/>
          </a:xfrm>
        </p:grpSpPr>
        <p:sp>
          <p:nvSpPr>
            <p:cNvPr id="33" name="TextBox 59">
              <a:extLst>
                <a:ext uri="{FF2B5EF4-FFF2-40B4-BE49-F238E27FC236}">
                  <a16:creationId xmlns:a16="http://schemas.microsoft.com/office/drawing/2014/main" id="{3CA49CB0-1FFB-479B-8036-AE946258FB2A}"/>
                </a:ext>
              </a:extLst>
            </p:cNvPr>
            <p:cNvSpPr txBox="1"/>
            <p:nvPr/>
          </p:nvSpPr>
          <p:spPr>
            <a:xfrm>
              <a:off x="3656400" y="2350955"/>
              <a:ext cx="3013195"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00CC"/>
                  </a:solidFill>
                </a:rPr>
                <a:t>Subscriber #2’s Wireless Broadband Slice</a:t>
              </a:r>
            </a:p>
            <a:p>
              <a:r>
                <a:rPr lang="en-US" sz="1200" dirty="0"/>
                <a:t>Customizations of the “general” Wireless broadband slice. Is hosting a general assembly meeting and wants more dedicated wireless broadband usage.</a:t>
              </a:r>
            </a:p>
            <a:p>
              <a:endParaRPr lang="en-US" sz="1200" dirty="0"/>
            </a:p>
          </p:txBody>
        </p:sp>
        <p:sp>
          <p:nvSpPr>
            <p:cNvPr id="34" name="TextBox 60">
              <a:extLst>
                <a:ext uri="{FF2B5EF4-FFF2-40B4-BE49-F238E27FC236}">
                  <a16:creationId xmlns:a16="http://schemas.microsoft.com/office/drawing/2014/main" id="{D348D5DB-5C31-468E-9300-74923EC8C76A}"/>
                </a:ext>
              </a:extLst>
            </p:cNvPr>
            <p:cNvSpPr txBox="1"/>
            <p:nvPr/>
          </p:nvSpPr>
          <p:spPr>
            <a:xfrm>
              <a:off x="3561567" y="3456977"/>
              <a:ext cx="3013195"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00CC"/>
                  </a:solidFill>
                </a:rPr>
                <a:t>Subscriber #2’s Real-Time Control Slice</a:t>
              </a:r>
            </a:p>
            <a:p>
              <a:r>
                <a:rPr lang="en-US" sz="1200" dirty="0"/>
                <a:t>Customizations of the “general” Wireless Real-Time Control slice. Is testing a trial prototype proof of concept vehicular control platform.</a:t>
              </a:r>
            </a:p>
            <a:p>
              <a:endParaRPr lang="en-US" sz="1200" dirty="0"/>
            </a:p>
          </p:txBody>
        </p:sp>
        <p:sp>
          <p:nvSpPr>
            <p:cNvPr id="35" name="TextBox 61">
              <a:extLst>
                <a:ext uri="{FF2B5EF4-FFF2-40B4-BE49-F238E27FC236}">
                  <a16:creationId xmlns:a16="http://schemas.microsoft.com/office/drawing/2014/main" id="{EBA16B60-8347-4A81-B8EB-F2DAAC2C1104}"/>
                </a:ext>
              </a:extLst>
            </p:cNvPr>
            <p:cNvSpPr txBox="1"/>
            <p:nvPr/>
          </p:nvSpPr>
          <p:spPr>
            <a:xfrm>
              <a:off x="3624789" y="4524315"/>
              <a:ext cx="3013195" cy="10156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00CC"/>
                  </a:solidFill>
                </a:rPr>
                <a:t>Subscriber #2’s IoT Slice</a:t>
              </a:r>
            </a:p>
            <a:p>
              <a:r>
                <a:rPr lang="en-US" sz="1200" dirty="0"/>
                <a:t>Customizations of the “general” Wireless IoT  slice. Has recently installed IoT sensors in their HVAC systems.</a:t>
              </a:r>
            </a:p>
            <a:p>
              <a:endParaRPr lang="en-US" sz="1200" dirty="0"/>
            </a:p>
          </p:txBody>
        </p:sp>
        <p:sp>
          <p:nvSpPr>
            <p:cNvPr id="36" name="TextBox 62">
              <a:extLst>
                <a:ext uri="{FF2B5EF4-FFF2-40B4-BE49-F238E27FC236}">
                  <a16:creationId xmlns:a16="http://schemas.microsoft.com/office/drawing/2014/main" id="{BEA3A174-600D-493C-8329-FD6A20AFF289}"/>
                </a:ext>
              </a:extLst>
            </p:cNvPr>
            <p:cNvSpPr txBox="1"/>
            <p:nvPr/>
          </p:nvSpPr>
          <p:spPr>
            <a:xfrm>
              <a:off x="3589955" y="5546898"/>
              <a:ext cx="3013195"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0000CC"/>
                  </a:solidFill>
                </a:rPr>
                <a:t>Subscriber #2’s Video Streaming Slice</a:t>
              </a:r>
            </a:p>
            <a:p>
              <a:r>
                <a:rPr lang="en-US" sz="1200" dirty="0"/>
                <a:t>Customizations of the “general” Wireless Video Streaming slice. Is currently setting up a video streaming slice for their CEO to give a presentation.</a:t>
              </a:r>
            </a:p>
            <a:p>
              <a:endParaRPr lang="en-US" sz="1200" dirty="0"/>
            </a:p>
          </p:txBody>
        </p:sp>
      </p:grpSp>
      <p:pic>
        <p:nvPicPr>
          <p:cNvPr id="54" name="Picture 53">
            <a:extLst>
              <a:ext uri="{FF2B5EF4-FFF2-40B4-BE49-F238E27FC236}">
                <a16:creationId xmlns:a16="http://schemas.microsoft.com/office/drawing/2014/main" id="{D114E495-EF69-4F5A-B64A-20F4560E6AAE}"/>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92899" y="1646670"/>
            <a:ext cx="960843" cy="560831"/>
          </a:xfrm>
          <a:prstGeom prst="rect">
            <a:avLst/>
          </a:prstGeom>
        </p:spPr>
      </p:pic>
      <p:cxnSp>
        <p:nvCxnSpPr>
          <p:cNvPr id="56" name="Straight Connector 55">
            <a:extLst>
              <a:ext uri="{FF2B5EF4-FFF2-40B4-BE49-F238E27FC236}">
                <a16:creationId xmlns:a16="http://schemas.microsoft.com/office/drawing/2014/main" id="{872EA7AC-73D9-4426-B9BB-E834A9EC684E}"/>
              </a:ext>
            </a:extLst>
          </p:cNvPr>
          <p:cNvCxnSpPr>
            <a:cxnSpLocks/>
          </p:cNvCxnSpPr>
          <p:nvPr/>
        </p:nvCxnSpPr>
        <p:spPr>
          <a:xfrm>
            <a:off x="2758819" y="3390220"/>
            <a:ext cx="898579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53882B22-8F0C-43A6-95F6-22FCB3AE936A}"/>
              </a:ext>
            </a:extLst>
          </p:cNvPr>
          <p:cNvCxnSpPr>
            <a:cxnSpLocks/>
          </p:cNvCxnSpPr>
          <p:nvPr/>
        </p:nvCxnSpPr>
        <p:spPr>
          <a:xfrm>
            <a:off x="2712187" y="4376888"/>
            <a:ext cx="898579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92D2E3EB-20CE-49B9-8AAD-CCBF63B7F268}"/>
              </a:ext>
            </a:extLst>
          </p:cNvPr>
          <p:cNvCxnSpPr>
            <a:cxnSpLocks/>
          </p:cNvCxnSpPr>
          <p:nvPr/>
        </p:nvCxnSpPr>
        <p:spPr>
          <a:xfrm>
            <a:off x="2758818" y="5382263"/>
            <a:ext cx="898579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3A95D5D-0EEA-468D-94C6-7F20ED745B4E}"/>
              </a:ext>
            </a:extLst>
          </p:cNvPr>
          <p:cNvCxnSpPr>
            <a:cxnSpLocks/>
          </p:cNvCxnSpPr>
          <p:nvPr/>
        </p:nvCxnSpPr>
        <p:spPr>
          <a:xfrm flipV="1">
            <a:off x="7272858" y="1618889"/>
            <a:ext cx="0" cy="492069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D985BC06-5970-46F4-A267-CD261B123C7F}"/>
              </a:ext>
            </a:extLst>
          </p:cNvPr>
          <p:cNvSpPr/>
          <p:nvPr/>
        </p:nvSpPr>
        <p:spPr>
          <a:xfrm>
            <a:off x="463507" y="1834918"/>
            <a:ext cx="2406456" cy="3858967"/>
          </a:xfrm>
          <a:prstGeom prst="roundRect">
            <a:avLst>
              <a:gd name="adj" fmla="val 472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3" name="Title 2"/>
          <p:cNvSpPr>
            <a:spLocks noGrp="1"/>
          </p:cNvSpPr>
          <p:nvPr>
            <p:ph type="title"/>
          </p:nvPr>
        </p:nvSpPr>
        <p:spPr/>
        <p:txBody>
          <a:bodyPr>
            <a:normAutofit fontScale="90000"/>
          </a:bodyPr>
          <a:lstStyle/>
          <a:p>
            <a:r>
              <a:rPr lang="en-US" sz="3600" b="1" dirty="0"/>
              <a:t>Slice Groups</a:t>
            </a:r>
          </a:p>
        </p:txBody>
      </p:sp>
      <p:sp>
        <p:nvSpPr>
          <p:cNvPr id="223" name="Rectangle 222">
            <a:extLst>
              <a:ext uri="{FF2B5EF4-FFF2-40B4-BE49-F238E27FC236}">
                <a16:creationId xmlns:a16="http://schemas.microsoft.com/office/drawing/2014/main" id="{3DC1E033-981F-40BA-9E26-31A5C890C3A5}"/>
              </a:ext>
            </a:extLst>
          </p:cNvPr>
          <p:cNvSpPr/>
          <p:nvPr/>
        </p:nvSpPr>
        <p:spPr>
          <a:xfrm>
            <a:off x="1201758" y="1839851"/>
            <a:ext cx="1169941" cy="259762"/>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Subscriber  #1</a:t>
            </a:r>
          </a:p>
        </p:txBody>
      </p:sp>
      <p:sp>
        <p:nvSpPr>
          <p:cNvPr id="2" name="TextBox 1">
            <a:extLst>
              <a:ext uri="{FF2B5EF4-FFF2-40B4-BE49-F238E27FC236}">
                <a16:creationId xmlns:a16="http://schemas.microsoft.com/office/drawing/2014/main" id="{19CD5870-46A4-4017-B14F-2A1ABF17A4BD}"/>
              </a:ext>
            </a:extLst>
          </p:cNvPr>
          <p:cNvSpPr txBox="1"/>
          <p:nvPr/>
        </p:nvSpPr>
        <p:spPr>
          <a:xfrm>
            <a:off x="8247734" y="1101331"/>
            <a:ext cx="4615550" cy="5693866"/>
          </a:xfrm>
          <a:prstGeom prst="rect">
            <a:avLst/>
          </a:prstGeom>
          <a:noFill/>
        </p:spPr>
        <p:txBody>
          <a:bodyPr wrap="square" rtlCol="0">
            <a:spAutoFit/>
          </a:bodyPr>
          <a:lstStyle/>
          <a:p>
            <a:r>
              <a:rPr lang="en-US" sz="1400" b="1" u="sng" dirty="0">
                <a:solidFill>
                  <a:srgbClr val="0000CC"/>
                </a:solidFill>
              </a:rPr>
              <a:t>VERTICAL SLICES (examples)</a:t>
            </a:r>
            <a:r>
              <a:rPr lang="en-US" sz="1400" dirty="0"/>
              <a:t>:</a:t>
            </a:r>
          </a:p>
          <a:p>
            <a:r>
              <a:rPr lang="en-US" sz="1400" dirty="0"/>
              <a:t>-</a:t>
            </a:r>
            <a:r>
              <a:rPr lang="en-US" sz="1400" i="1" dirty="0"/>
              <a:t>Hospitals</a:t>
            </a:r>
            <a:r>
              <a:rPr lang="en-US" sz="1400" dirty="0"/>
              <a:t>, </a:t>
            </a:r>
          </a:p>
          <a:p>
            <a:r>
              <a:rPr lang="en-US" sz="1400" dirty="0"/>
              <a:t>-Companies, </a:t>
            </a:r>
          </a:p>
          <a:p>
            <a:r>
              <a:rPr lang="en-US" sz="1400" dirty="0"/>
              <a:t>-Airports</a:t>
            </a:r>
          </a:p>
          <a:p>
            <a:r>
              <a:rPr lang="en-US" sz="1400" dirty="0"/>
              <a:t>-Stadium</a:t>
            </a:r>
          </a:p>
          <a:p>
            <a:r>
              <a:rPr lang="en-US" sz="1400" dirty="0"/>
              <a:t>-University Campus</a:t>
            </a:r>
          </a:p>
          <a:p>
            <a:r>
              <a:rPr lang="en-US" sz="1400" dirty="0"/>
              <a:t>-Disaster Area or Security forces</a:t>
            </a:r>
          </a:p>
          <a:p>
            <a:r>
              <a:rPr lang="en-US" sz="1400" dirty="0"/>
              <a:t>-Regional Trials </a:t>
            </a:r>
          </a:p>
          <a:p>
            <a:r>
              <a:rPr lang="en-US" sz="1400" dirty="0"/>
              <a:t>-High Density Urban Community</a:t>
            </a:r>
          </a:p>
          <a:p>
            <a:r>
              <a:rPr lang="en-US" sz="1400" dirty="0"/>
              <a:t>-Railway</a:t>
            </a:r>
          </a:p>
          <a:p>
            <a:r>
              <a:rPr lang="en-US" sz="1400" b="1" u="sng" dirty="0">
                <a:solidFill>
                  <a:srgbClr val="0000CC"/>
                </a:solidFill>
              </a:rPr>
              <a:t>HORIZONTAL SLICES (examples)</a:t>
            </a:r>
            <a:r>
              <a:rPr lang="en-US" sz="1400" dirty="0"/>
              <a:t>:</a:t>
            </a:r>
          </a:p>
          <a:p>
            <a:r>
              <a:rPr lang="en-US" sz="1400" dirty="0"/>
              <a:t>Wireless Broadband</a:t>
            </a:r>
          </a:p>
          <a:p>
            <a:r>
              <a:rPr lang="en-US" sz="1400" dirty="0"/>
              <a:t>Real-Time Control</a:t>
            </a:r>
          </a:p>
          <a:p>
            <a:r>
              <a:rPr lang="en-US" sz="1400" dirty="0"/>
              <a:t>IoT &amp; Sensors</a:t>
            </a:r>
          </a:p>
          <a:p>
            <a:r>
              <a:rPr lang="en-US" sz="1400" dirty="0"/>
              <a:t>Video Streaming</a:t>
            </a:r>
          </a:p>
          <a:p>
            <a:endParaRPr lang="en-US" sz="1400" dirty="0"/>
          </a:p>
          <a:p>
            <a:r>
              <a:rPr lang="en-US" sz="1400" b="1" u="sng" dirty="0">
                <a:solidFill>
                  <a:srgbClr val="0000CC"/>
                </a:solidFill>
              </a:rPr>
              <a:t>5G AVANTAGE OVER 4G</a:t>
            </a:r>
            <a:r>
              <a:rPr lang="en-US" sz="1400" dirty="0"/>
              <a:t>:</a:t>
            </a:r>
          </a:p>
          <a:p>
            <a:r>
              <a:rPr lang="en-US" sz="1400" dirty="0"/>
              <a:t>End to End Accounting</a:t>
            </a:r>
          </a:p>
          <a:p>
            <a:r>
              <a:rPr lang="en-US" sz="1400" dirty="0"/>
              <a:t>Built in to 5G framework (report, verify, account)</a:t>
            </a:r>
          </a:p>
          <a:p>
            <a:r>
              <a:rPr lang="en-US" sz="1400" b="1" u="sng" dirty="0">
                <a:solidFill>
                  <a:srgbClr val="0000CC"/>
                </a:solidFill>
              </a:rPr>
              <a:t>FUNCTIONALLY</a:t>
            </a:r>
            <a:r>
              <a:rPr lang="en-US" sz="1400" dirty="0"/>
              <a:t>:</a:t>
            </a:r>
          </a:p>
          <a:p>
            <a:r>
              <a:rPr lang="en-US" sz="1400" dirty="0"/>
              <a:t>NSSP configures device.</a:t>
            </a:r>
          </a:p>
          <a:p>
            <a:r>
              <a:rPr lang="en-US" sz="1400" dirty="0"/>
              <a:t>NSSP Maps applications to Slices</a:t>
            </a:r>
          </a:p>
          <a:p>
            <a:r>
              <a:rPr lang="en-US" sz="1400" dirty="0"/>
              <a:t>A valid slice over multiple </a:t>
            </a:r>
            <a:r>
              <a:rPr lang="en-US" sz="1400" dirty="0" err="1"/>
              <a:t>RegAreas</a:t>
            </a:r>
            <a:r>
              <a:rPr lang="en-US" sz="1400" dirty="0"/>
              <a:t> would have</a:t>
            </a:r>
          </a:p>
          <a:p>
            <a:r>
              <a:rPr lang="en-US" sz="1400" dirty="0"/>
              <a:t>Valid NSSAIs in multiple </a:t>
            </a:r>
            <a:r>
              <a:rPr lang="en-US" sz="1400" dirty="0" err="1"/>
              <a:t>RegAreas</a:t>
            </a:r>
            <a:endParaRPr lang="en-US" sz="1400" dirty="0"/>
          </a:p>
          <a:p>
            <a:endParaRPr lang="en-US" sz="1400" dirty="0"/>
          </a:p>
        </p:txBody>
      </p:sp>
      <p:sp>
        <p:nvSpPr>
          <p:cNvPr id="51" name="Oval 50">
            <a:extLst>
              <a:ext uri="{FF2B5EF4-FFF2-40B4-BE49-F238E27FC236}">
                <a16:creationId xmlns:a16="http://schemas.microsoft.com/office/drawing/2014/main" id="{54633CFC-EF2A-4491-BB0F-B04C6D1278D6}"/>
              </a:ext>
            </a:extLst>
          </p:cNvPr>
          <p:cNvSpPr/>
          <p:nvPr/>
        </p:nvSpPr>
        <p:spPr>
          <a:xfrm>
            <a:off x="589290" y="2352274"/>
            <a:ext cx="2239528" cy="2379170"/>
          </a:xfrm>
          <a:prstGeom prst="ellipse">
            <a:avLst/>
          </a:prstGeom>
          <a:solidFill>
            <a:srgbClr val="A8B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938822B-87EA-4A5A-824C-F1AE2EE5887A}"/>
              </a:ext>
            </a:extLst>
          </p:cNvPr>
          <p:cNvSpPr/>
          <p:nvPr/>
        </p:nvSpPr>
        <p:spPr>
          <a:xfrm>
            <a:off x="787400" y="3048929"/>
            <a:ext cx="1883178" cy="456250"/>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Cell #1</a:t>
            </a:r>
          </a:p>
        </p:txBody>
      </p:sp>
      <p:sp>
        <p:nvSpPr>
          <p:cNvPr id="54" name="Oval 53">
            <a:extLst>
              <a:ext uri="{FF2B5EF4-FFF2-40B4-BE49-F238E27FC236}">
                <a16:creationId xmlns:a16="http://schemas.microsoft.com/office/drawing/2014/main" id="{99673A74-46FA-4138-B851-D8EBE1B541DE}"/>
              </a:ext>
            </a:extLst>
          </p:cNvPr>
          <p:cNvSpPr/>
          <p:nvPr/>
        </p:nvSpPr>
        <p:spPr>
          <a:xfrm>
            <a:off x="788955" y="3602416"/>
            <a:ext cx="1883178" cy="456250"/>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Cell #2</a:t>
            </a:r>
          </a:p>
        </p:txBody>
      </p:sp>
      <p:sp>
        <p:nvSpPr>
          <p:cNvPr id="56" name="TextBox 55">
            <a:extLst>
              <a:ext uri="{FF2B5EF4-FFF2-40B4-BE49-F238E27FC236}">
                <a16:creationId xmlns:a16="http://schemas.microsoft.com/office/drawing/2014/main" id="{24FE56D1-1A5F-4211-8738-D8769CC02D68}"/>
              </a:ext>
            </a:extLst>
          </p:cNvPr>
          <p:cNvSpPr txBox="1"/>
          <p:nvPr/>
        </p:nvSpPr>
        <p:spPr>
          <a:xfrm>
            <a:off x="1178755" y="4067198"/>
            <a:ext cx="1141659" cy="261610"/>
          </a:xfrm>
          <a:prstGeom prst="rect">
            <a:avLst/>
          </a:prstGeom>
          <a:noFill/>
        </p:spPr>
        <p:txBody>
          <a:bodyPr wrap="none" rtlCol="0">
            <a:spAutoFit/>
          </a:bodyPr>
          <a:lstStyle/>
          <a:p>
            <a:r>
              <a:rPr lang="en-US" sz="1100" dirty="0"/>
              <a:t>Tracking Area #1</a:t>
            </a:r>
          </a:p>
        </p:txBody>
      </p:sp>
      <p:sp>
        <p:nvSpPr>
          <p:cNvPr id="58" name="TextBox 57">
            <a:extLst>
              <a:ext uri="{FF2B5EF4-FFF2-40B4-BE49-F238E27FC236}">
                <a16:creationId xmlns:a16="http://schemas.microsoft.com/office/drawing/2014/main" id="{FC97E1D9-B223-4B4A-9126-A49619A39C19}"/>
              </a:ext>
            </a:extLst>
          </p:cNvPr>
          <p:cNvSpPr txBox="1"/>
          <p:nvPr/>
        </p:nvSpPr>
        <p:spPr>
          <a:xfrm>
            <a:off x="1031745" y="5054083"/>
            <a:ext cx="1250587" cy="584775"/>
          </a:xfrm>
          <a:prstGeom prst="rect">
            <a:avLst/>
          </a:prstGeom>
          <a:noFill/>
        </p:spPr>
        <p:txBody>
          <a:bodyPr wrap="square" rtlCol="0">
            <a:spAutoFit/>
          </a:bodyPr>
          <a:lstStyle/>
          <a:p>
            <a:pPr algn="ctr"/>
            <a:r>
              <a:rPr lang="en-US" sz="1600" dirty="0">
                <a:solidFill>
                  <a:srgbClr val="0000CC"/>
                </a:solidFill>
              </a:rPr>
              <a:t>Registration Area #1</a:t>
            </a:r>
          </a:p>
        </p:txBody>
      </p:sp>
      <p:grpSp>
        <p:nvGrpSpPr>
          <p:cNvPr id="8" name="Group 7">
            <a:extLst>
              <a:ext uri="{FF2B5EF4-FFF2-40B4-BE49-F238E27FC236}">
                <a16:creationId xmlns:a16="http://schemas.microsoft.com/office/drawing/2014/main" id="{E26387E2-D1C1-4150-8832-3B0A9EB5BEE2}"/>
              </a:ext>
            </a:extLst>
          </p:cNvPr>
          <p:cNvGrpSpPr/>
          <p:nvPr/>
        </p:nvGrpSpPr>
        <p:grpSpPr>
          <a:xfrm>
            <a:off x="1248323" y="2169959"/>
            <a:ext cx="896143" cy="896143"/>
            <a:chOff x="2710424" y="1825911"/>
            <a:chExt cx="2465725" cy="2465725"/>
          </a:xfrm>
        </p:grpSpPr>
        <p:pic>
          <p:nvPicPr>
            <p:cNvPr id="5" name="Picture 4">
              <a:extLst>
                <a:ext uri="{FF2B5EF4-FFF2-40B4-BE49-F238E27FC236}">
                  <a16:creationId xmlns:a16="http://schemas.microsoft.com/office/drawing/2014/main" id="{204F7DBD-68D2-48C5-BE57-C4DD3849421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10424" y="1825911"/>
              <a:ext cx="2465725" cy="2465725"/>
            </a:xfrm>
            <a:prstGeom prst="rect">
              <a:avLst/>
            </a:prstGeom>
          </p:spPr>
        </p:pic>
        <p:pic>
          <p:nvPicPr>
            <p:cNvPr id="1026" name="Picture 2" descr="C:\Users\cheung\AppData\Local\Temp\SNAGHTML6d70c91.PNG">
              <a:extLst>
                <a:ext uri="{FF2B5EF4-FFF2-40B4-BE49-F238E27FC236}">
                  <a16:creationId xmlns:a16="http://schemas.microsoft.com/office/drawing/2014/main" id="{D496D41F-4CA6-4F30-877A-453CBE1E6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6042" y="2802854"/>
              <a:ext cx="1857375" cy="1238250"/>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2" descr="C:\Users\cheung\AppData\Local\Temp\SNAGHTMLa59bbe5.PNG">
            <a:extLst>
              <a:ext uri="{FF2B5EF4-FFF2-40B4-BE49-F238E27FC236}">
                <a16:creationId xmlns:a16="http://schemas.microsoft.com/office/drawing/2014/main" id="{31C90E2A-6BEA-4C38-92DE-17633A15B9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4618" y="2887388"/>
            <a:ext cx="844890" cy="85371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C:\Users\cheung\AppData\Local\Temp\SNAGHTMLa5b7a72.PNG">
            <a:extLst>
              <a:ext uri="{FF2B5EF4-FFF2-40B4-BE49-F238E27FC236}">
                <a16:creationId xmlns:a16="http://schemas.microsoft.com/office/drawing/2014/main" id="{4758AE63-BCDE-4AAF-A2C1-5A208F69C0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762" y="1823076"/>
            <a:ext cx="869077" cy="86907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cheung\AppData\Local\Temp\SNAGHTMLa60b1c7.PNG">
            <a:extLst>
              <a:ext uri="{FF2B5EF4-FFF2-40B4-BE49-F238E27FC236}">
                <a16:creationId xmlns:a16="http://schemas.microsoft.com/office/drawing/2014/main" id="{DE94D0D8-D570-4443-A7BA-74ED16149C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44619" y="3936335"/>
            <a:ext cx="880747" cy="88625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cheung\AppData\Local\Temp\SNAGHTMLa65520c.PNG">
            <a:extLst>
              <a:ext uri="{FF2B5EF4-FFF2-40B4-BE49-F238E27FC236}">
                <a16:creationId xmlns:a16="http://schemas.microsoft.com/office/drawing/2014/main" id="{B628BC28-E2E6-40BC-8D40-987EEB2731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9320" y="5017822"/>
            <a:ext cx="832720" cy="8292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431A7AA-CF36-40B9-A116-DF1FC56FBE1F}"/>
              </a:ext>
            </a:extLst>
          </p:cNvPr>
          <p:cNvSpPr txBox="1"/>
          <p:nvPr/>
        </p:nvSpPr>
        <p:spPr>
          <a:xfrm>
            <a:off x="6446747" y="2715433"/>
            <a:ext cx="1436868" cy="276999"/>
          </a:xfrm>
          <a:prstGeom prst="rect">
            <a:avLst/>
          </a:prstGeom>
          <a:noFill/>
        </p:spPr>
        <p:txBody>
          <a:bodyPr wrap="none" rtlCol="0">
            <a:spAutoFit/>
          </a:bodyPr>
          <a:lstStyle/>
          <a:p>
            <a:r>
              <a:rPr lang="en-US" sz="1200" dirty="0">
                <a:solidFill>
                  <a:srgbClr val="0000CC"/>
                </a:solidFill>
              </a:rPr>
              <a:t>Wireless Broadband</a:t>
            </a:r>
          </a:p>
        </p:txBody>
      </p:sp>
      <p:sp>
        <p:nvSpPr>
          <p:cNvPr id="23" name="TextBox 22">
            <a:extLst>
              <a:ext uri="{FF2B5EF4-FFF2-40B4-BE49-F238E27FC236}">
                <a16:creationId xmlns:a16="http://schemas.microsoft.com/office/drawing/2014/main" id="{7163DC1D-5302-4269-A0D0-5E154F4717D5}"/>
              </a:ext>
            </a:extLst>
          </p:cNvPr>
          <p:cNvSpPr txBox="1"/>
          <p:nvPr/>
        </p:nvSpPr>
        <p:spPr>
          <a:xfrm>
            <a:off x="6446748" y="3759318"/>
            <a:ext cx="1304973" cy="276999"/>
          </a:xfrm>
          <a:prstGeom prst="rect">
            <a:avLst/>
          </a:prstGeom>
          <a:noFill/>
        </p:spPr>
        <p:txBody>
          <a:bodyPr wrap="none" rtlCol="0">
            <a:spAutoFit/>
          </a:bodyPr>
          <a:lstStyle/>
          <a:p>
            <a:r>
              <a:rPr lang="en-US" sz="1200" dirty="0">
                <a:solidFill>
                  <a:srgbClr val="0000CC"/>
                </a:solidFill>
              </a:rPr>
              <a:t>Real-Time Control</a:t>
            </a:r>
          </a:p>
        </p:txBody>
      </p:sp>
      <p:sp>
        <p:nvSpPr>
          <p:cNvPr id="24" name="TextBox 23">
            <a:extLst>
              <a:ext uri="{FF2B5EF4-FFF2-40B4-BE49-F238E27FC236}">
                <a16:creationId xmlns:a16="http://schemas.microsoft.com/office/drawing/2014/main" id="{59E6BA08-556F-46FF-9372-B0CC6605E3A6}"/>
              </a:ext>
            </a:extLst>
          </p:cNvPr>
          <p:cNvSpPr txBox="1"/>
          <p:nvPr/>
        </p:nvSpPr>
        <p:spPr>
          <a:xfrm>
            <a:off x="6446748" y="4803203"/>
            <a:ext cx="896977" cy="276999"/>
          </a:xfrm>
          <a:prstGeom prst="rect">
            <a:avLst/>
          </a:prstGeom>
          <a:noFill/>
        </p:spPr>
        <p:txBody>
          <a:bodyPr wrap="none" rtlCol="0">
            <a:spAutoFit/>
          </a:bodyPr>
          <a:lstStyle/>
          <a:p>
            <a:r>
              <a:rPr lang="en-US" sz="1200" dirty="0">
                <a:solidFill>
                  <a:srgbClr val="0000CC"/>
                </a:solidFill>
              </a:rPr>
              <a:t>IoT Sensors</a:t>
            </a:r>
          </a:p>
        </p:txBody>
      </p:sp>
      <p:sp>
        <p:nvSpPr>
          <p:cNvPr id="25" name="TextBox 24">
            <a:extLst>
              <a:ext uri="{FF2B5EF4-FFF2-40B4-BE49-F238E27FC236}">
                <a16:creationId xmlns:a16="http://schemas.microsoft.com/office/drawing/2014/main" id="{ABA1FAC6-6D04-4466-96A1-5E83545F9F40}"/>
              </a:ext>
            </a:extLst>
          </p:cNvPr>
          <p:cNvSpPr txBox="1"/>
          <p:nvPr/>
        </p:nvSpPr>
        <p:spPr>
          <a:xfrm>
            <a:off x="6446747" y="5847087"/>
            <a:ext cx="1214948" cy="276999"/>
          </a:xfrm>
          <a:prstGeom prst="rect">
            <a:avLst/>
          </a:prstGeom>
          <a:noFill/>
        </p:spPr>
        <p:txBody>
          <a:bodyPr wrap="none" rtlCol="0">
            <a:spAutoFit/>
          </a:bodyPr>
          <a:lstStyle/>
          <a:p>
            <a:r>
              <a:rPr lang="en-US" sz="1200" dirty="0">
                <a:solidFill>
                  <a:srgbClr val="0000CC"/>
                </a:solidFill>
              </a:rPr>
              <a:t>Video Streaming</a:t>
            </a:r>
          </a:p>
        </p:txBody>
      </p:sp>
      <p:sp>
        <p:nvSpPr>
          <p:cNvPr id="26" name="Rectangle 25">
            <a:extLst>
              <a:ext uri="{FF2B5EF4-FFF2-40B4-BE49-F238E27FC236}">
                <a16:creationId xmlns:a16="http://schemas.microsoft.com/office/drawing/2014/main" id="{5D695D23-4A03-4A46-B493-42D2A0131F05}"/>
              </a:ext>
            </a:extLst>
          </p:cNvPr>
          <p:cNvSpPr/>
          <p:nvPr/>
        </p:nvSpPr>
        <p:spPr>
          <a:xfrm>
            <a:off x="6087155" y="1253422"/>
            <a:ext cx="1616162" cy="4375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a:t>HORIZONTAL SLICE</a:t>
            </a:r>
          </a:p>
        </p:txBody>
      </p:sp>
      <p:sp>
        <p:nvSpPr>
          <p:cNvPr id="27" name="Rectangle 26">
            <a:extLst>
              <a:ext uri="{FF2B5EF4-FFF2-40B4-BE49-F238E27FC236}">
                <a16:creationId xmlns:a16="http://schemas.microsoft.com/office/drawing/2014/main" id="{E9539243-FBC4-4C36-8DCD-CF1D23B8E4F1}"/>
              </a:ext>
            </a:extLst>
          </p:cNvPr>
          <p:cNvSpPr/>
          <p:nvPr/>
        </p:nvSpPr>
        <p:spPr>
          <a:xfrm>
            <a:off x="902600" y="1202592"/>
            <a:ext cx="1616162" cy="4375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a:t>VERTICAL SLICE</a:t>
            </a:r>
          </a:p>
        </p:txBody>
      </p:sp>
      <p:sp>
        <p:nvSpPr>
          <p:cNvPr id="28" name="Rectangle: Rounded Corners 27">
            <a:extLst>
              <a:ext uri="{FF2B5EF4-FFF2-40B4-BE49-F238E27FC236}">
                <a16:creationId xmlns:a16="http://schemas.microsoft.com/office/drawing/2014/main" id="{3FD5D827-20CA-4AC9-AE3B-D21152F4F859}"/>
              </a:ext>
            </a:extLst>
          </p:cNvPr>
          <p:cNvSpPr/>
          <p:nvPr/>
        </p:nvSpPr>
        <p:spPr>
          <a:xfrm>
            <a:off x="2929282" y="1834918"/>
            <a:ext cx="2406456" cy="3858967"/>
          </a:xfrm>
          <a:prstGeom prst="roundRect">
            <a:avLst>
              <a:gd name="adj" fmla="val 472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29" name="Rectangle 28">
            <a:extLst>
              <a:ext uri="{FF2B5EF4-FFF2-40B4-BE49-F238E27FC236}">
                <a16:creationId xmlns:a16="http://schemas.microsoft.com/office/drawing/2014/main" id="{36DFF914-1753-4FFF-BE9E-1F2157C1F5AA}"/>
              </a:ext>
            </a:extLst>
          </p:cNvPr>
          <p:cNvSpPr/>
          <p:nvPr/>
        </p:nvSpPr>
        <p:spPr>
          <a:xfrm>
            <a:off x="3667533" y="1839851"/>
            <a:ext cx="1169941" cy="259762"/>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Subscriber #2</a:t>
            </a:r>
          </a:p>
        </p:txBody>
      </p:sp>
      <p:sp>
        <p:nvSpPr>
          <p:cNvPr id="30" name="Oval 29">
            <a:extLst>
              <a:ext uri="{FF2B5EF4-FFF2-40B4-BE49-F238E27FC236}">
                <a16:creationId xmlns:a16="http://schemas.microsoft.com/office/drawing/2014/main" id="{FEA469E9-958D-4B07-88F3-BEAB9532F84A}"/>
              </a:ext>
            </a:extLst>
          </p:cNvPr>
          <p:cNvSpPr/>
          <p:nvPr/>
        </p:nvSpPr>
        <p:spPr>
          <a:xfrm>
            <a:off x="3055065" y="2352274"/>
            <a:ext cx="2239528" cy="2379170"/>
          </a:xfrm>
          <a:prstGeom prst="ellipse">
            <a:avLst/>
          </a:prstGeom>
          <a:solidFill>
            <a:srgbClr val="A8B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FB2A2F7-CE13-47BC-AEB3-70FCBE866989}"/>
              </a:ext>
            </a:extLst>
          </p:cNvPr>
          <p:cNvSpPr/>
          <p:nvPr/>
        </p:nvSpPr>
        <p:spPr>
          <a:xfrm>
            <a:off x="3253175" y="3048929"/>
            <a:ext cx="1883178" cy="456250"/>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Cell #1</a:t>
            </a:r>
          </a:p>
        </p:txBody>
      </p:sp>
      <p:sp>
        <p:nvSpPr>
          <p:cNvPr id="33" name="Oval 32">
            <a:extLst>
              <a:ext uri="{FF2B5EF4-FFF2-40B4-BE49-F238E27FC236}">
                <a16:creationId xmlns:a16="http://schemas.microsoft.com/office/drawing/2014/main" id="{D871C192-9431-4A29-9FBF-145307FB57DD}"/>
              </a:ext>
            </a:extLst>
          </p:cNvPr>
          <p:cNvSpPr/>
          <p:nvPr/>
        </p:nvSpPr>
        <p:spPr>
          <a:xfrm>
            <a:off x="3254730" y="3602416"/>
            <a:ext cx="1883178" cy="456250"/>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Cell #2</a:t>
            </a:r>
          </a:p>
        </p:txBody>
      </p:sp>
      <p:sp>
        <p:nvSpPr>
          <p:cNvPr id="35" name="TextBox 34">
            <a:extLst>
              <a:ext uri="{FF2B5EF4-FFF2-40B4-BE49-F238E27FC236}">
                <a16:creationId xmlns:a16="http://schemas.microsoft.com/office/drawing/2014/main" id="{19F7B564-7C0B-487B-B245-A2FD5A433376}"/>
              </a:ext>
            </a:extLst>
          </p:cNvPr>
          <p:cNvSpPr txBox="1"/>
          <p:nvPr/>
        </p:nvSpPr>
        <p:spPr>
          <a:xfrm>
            <a:off x="3644530" y="4067198"/>
            <a:ext cx="1141659" cy="261610"/>
          </a:xfrm>
          <a:prstGeom prst="rect">
            <a:avLst/>
          </a:prstGeom>
          <a:noFill/>
        </p:spPr>
        <p:txBody>
          <a:bodyPr wrap="none" rtlCol="0">
            <a:spAutoFit/>
          </a:bodyPr>
          <a:lstStyle/>
          <a:p>
            <a:r>
              <a:rPr lang="en-US" sz="1100" dirty="0"/>
              <a:t>Tracking Area #1</a:t>
            </a:r>
          </a:p>
        </p:txBody>
      </p:sp>
      <p:sp>
        <p:nvSpPr>
          <p:cNvPr id="36" name="TextBox 35">
            <a:extLst>
              <a:ext uri="{FF2B5EF4-FFF2-40B4-BE49-F238E27FC236}">
                <a16:creationId xmlns:a16="http://schemas.microsoft.com/office/drawing/2014/main" id="{8FB4ED4A-A9CB-4D43-9F4F-01E74257754B}"/>
              </a:ext>
            </a:extLst>
          </p:cNvPr>
          <p:cNvSpPr txBox="1"/>
          <p:nvPr/>
        </p:nvSpPr>
        <p:spPr>
          <a:xfrm>
            <a:off x="3497520" y="5054083"/>
            <a:ext cx="1250587" cy="584775"/>
          </a:xfrm>
          <a:prstGeom prst="rect">
            <a:avLst/>
          </a:prstGeom>
          <a:noFill/>
        </p:spPr>
        <p:txBody>
          <a:bodyPr wrap="square" rtlCol="0">
            <a:spAutoFit/>
          </a:bodyPr>
          <a:lstStyle/>
          <a:p>
            <a:pPr algn="ctr"/>
            <a:r>
              <a:rPr lang="en-US" sz="1600" dirty="0">
                <a:solidFill>
                  <a:srgbClr val="0000CC"/>
                </a:solidFill>
              </a:rPr>
              <a:t>Registration Area #1</a:t>
            </a:r>
          </a:p>
        </p:txBody>
      </p:sp>
      <p:grpSp>
        <p:nvGrpSpPr>
          <p:cNvPr id="37" name="Group 36">
            <a:extLst>
              <a:ext uri="{FF2B5EF4-FFF2-40B4-BE49-F238E27FC236}">
                <a16:creationId xmlns:a16="http://schemas.microsoft.com/office/drawing/2014/main" id="{FE8F83AA-0B7A-4112-91FB-687724621568}"/>
              </a:ext>
            </a:extLst>
          </p:cNvPr>
          <p:cNvGrpSpPr/>
          <p:nvPr/>
        </p:nvGrpSpPr>
        <p:grpSpPr>
          <a:xfrm>
            <a:off x="3714098" y="2169959"/>
            <a:ext cx="896143" cy="896143"/>
            <a:chOff x="2710424" y="1825911"/>
            <a:chExt cx="2465725" cy="2465725"/>
          </a:xfrm>
        </p:grpSpPr>
        <p:pic>
          <p:nvPicPr>
            <p:cNvPr id="39" name="Picture 38">
              <a:extLst>
                <a:ext uri="{FF2B5EF4-FFF2-40B4-BE49-F238E27FC236}">
                  <a16:creationId xmlns:a16="http://schemas.microsoft.com/office/drawing/2014/main" id="{8B608E50-5F60-49A1-9009-849F3EA7E3C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10424" y="1825911"/>
              <a:ext cx="2465725" cy="2465725"/>
            </a:xfrm>
            <a:prstGeom prst="rect">
              <a:avLst/>
            </a:prstGeom>
          </p:spPr>
        </p:pic>
        <p:pic>
          <p:nvPicPr>
            <p:cNvPr id="40" name="Picture 2" descr="C:\Users\cheung\AppData\Local\Temp\SNAGHTML6d70c91.PNG">
              <a:extLst>
                <a:ext uri="{FF2B5EF4-FFF2-40B4-BE49-F238E27FC236}">
                  <a16:creationId xmlns:a16="http://schemas.microsoft.com/office/drawing/2014/main" id="{BF0B195E-FDD5-444D-B654-9AFA82CF00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6042" y="2802854"/>
              <a:ext cx="1857375" cy="1238250"/>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Rectangle 40">
            <a:extLst>
              <a:ext uri="{FF2B5EF4-FFF2-40B4-BE49-F238E27FC236}">
                <a16:creationId xmlns:a16="http://schemas.microsoft.com/office/drawing/2014/main" id="{A60608B7-5652-4589-990F-EF817A278FED}"/>
              </a:ext>
            </a:extLst>
          </p:cNvPr>
          <p:cNvSpPr/>
          <p:nvPr/>
        </p:nvSpPr>
        <p:spPr>
          <a:xfrm>
            <a:off x="3350978" y="1229228"/>
            <a:ext cx="1616162" cy="4375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50" dirty="0"/>
              <a:t>VERTICAL SLICE</a:t>
            </a:r>
          </a:p>
        </p:txBody>
      </p:sp>
    </p:spTree>
    <p:extLst>
      <p:ext uri="{BB962C8B-B14F-4D97-AF65-F5344CB8AC3E}">
        <p14:creationId xmlns:p14="http://schemas.microsoft.com/office/powerpoint/2010/main" val="3496369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b="1" dirty="0"/>
              <a:t>Slice within a Tracking Area</a:t>
            </a:r>
          </a:p>
        </p:txBody>
      </p:sp>
      <p:sp>
        <p:nvSpPr>
          <p:cNvPr id="2" name="TextBox 1">
            <a:extLst>
              <a:ext uri="{FF2B5EF4-FFF2-40B4-BE49-F238E27FC236}">
                <a16:creationId xmlns:a16="http://schemas.microsoft.com/office/drawing/2014/main" id="{19CD5870-46A4-4017-B14F-2A1ABF17A4BD}"/>
              </a:ext>
            </a:extLst>
          </p:cNvPr>
          <p:cNvSpPr txBox="1"/>
          <p:nvPr/>
        </p:nvSpPr>
        <p:spPr>
          <a:xfrm>
            <a:off x="5904792" y="1465886"/>
            <a:ext cx="5842708" cy="4401205"/>
          </a:xfrm>
          <a:prstGeom prst="rect">
            <a:avLst/>
          </a:prstGeom>
          <a:noFill/>
        </p:spPr>
        <p:txBody>
          <a:bodyPr wrap="square" rtlCol="0">
            <a:spAutoFit/>
          </a:bodyPr>
          <a:lstStyle/>
          <a:p>
            <a:r>
              <a:rPr lang="en-US" sz="1400" b="1" u="sng" dirty="0">
                <a:solidFill>
                  <a:srgbClr val="0000CC"/>
                </a:solidFill>
              </a:rPr>
              <a:t>OPERATION</a:t>
            </a:r>
            <a:r>
              <a:rPr lang="en-US" sz="1400" dirty="0"/>
              <a:t>:</a:t>
            </a:r>
          </a:p>
          <a:p>
            <a:r>
              <a:rPr lang="en-US" sz="1400" dirty="0"/>
              <a:t>- </a:t>
            </a:r>
            <a:r>
              <a:rPr lang="en-US" sz="1400" b="1" u="sng" dirty="0">
                <a:solidFill>
                  <a:srgbClr val="0000CC"/>
                </a:solidFill>
              </a:rPr>
              <a:t>A slice must be consistent throughout a Tracking Area </a:t>
            </a:r>
            <a:r>
              <a:rPr lang="en-US" sz="1400" dirty="0"/>
              <a:t>(e.g. the Real-Time Control Slice is the same for the UE throughout the Tracking Area #1)</a:t>
            </a:r>
          </a:p>
          <a:p>
            <a:r>
              <a:rPr lang="en-US" sz="1400" dirty="0"/>
              <a:t>- A slice must be consistent for all of the Cells that comprise a Tracking Area.</a:t>
            </a:r>
          </a:p>
          <a:p>
            <a:r>
              <a:rPr lang="en-US" sz="1400" dirty="0"/>
              <a:t>- Slices are only valid within the PLMN. </a:t>
            </a:r>
          </a:p>
          <a:p>
            <a:r>
              <a:rPr lang="en-US" sz="1400" dirty="0"/>
              <a:t>- NSSAI (Network Slice Selection Assistance Information) are PLMN specific</a:t>
            </a:r>
          </a:p>
          <a:p>
            <a:r>
              <a:rPr lang="en-US" sz="1400" dirty="0"/>
              <a:t>- Two PLMNs have NSSAI independent of each other.</a:t>
            </a:r>
          </a:p>
          <a:p>
            <a:endParaRPr lang="en-US" sz="1400" dirty="0"/>
          </a:p>
          <a:p>
            <a:r>
              <a:rPr lang="en-US" sz="1400" b="1" u="sng" dirty="0">
                <a:solidFill>
                  <a:srgbClr val="0000CC"/>
                </a:solidFill>
              </a:rPr>
              <a:t>REGISTRATION AREAS</a:t>
            </a:r>
            <a:r>
              <a:rPr lang="en-US" sz="1400" dirty="0"/>
              <a:t>:</a:t>
            </a:r>
          </a:p>
          <a:p>
            <a:r>
              <a:rPr lang="en-US" sz="1400" dirty="0"/>
              <a:t>- Registration Areas are tied to NSSAI</a:t>
            </a:r>
          </a:p>
          <a:p>
            <a:r>
              <a:rPr lang="en-US" sz="1400" dirty="0"/>
              <a:t>- UE registers with AMF (which provides the UE with the TAI and thus the registration area it is in)</a:t>
            </a:r>
          </a:p>
          <a:p>
            <a:r>
              <a:rPr lang="en-US" sz="1400" dirty="0"/>
              <a:t>- Note: Cells don’t announce slices</a:t>
            </a:r>
          </a:p>
          <a:p>
            <a:r>
              <a:rPr lang="en-US" sz="1400" dirty="0"/>
              <a:t>- If you stay within the Registration Area the NSSAI is valid.</a:t>
            </a:r>
          </a:p>
          <a:p>
            <a:endParaRPr lang="en-US" sz="1400" dirty="0"/>
          </a:p>
          <a:p>
            <a:r>
              <a:rPr lang="en-US" sz="1400" b="1" u="sng" dirty="0">
                <a:solidFill>
                  <a:srgbClr val="0000CC"/>
                </a:solidFill>
              </a:rPr>
              <a:t>CONFIGURATION</a:t>
            </a:r>
          </a:p>
          <a:p>
            <a:r>
              <a:rPr lang="en-US" sz="1400" dirty="0"/>
              <a:t>- Core control is done in CU, CallP is in CU.</a:t>
            </a:r>
          </a:p>
          <a:p>
            <a:r>
              <a:rPr lang="en-US" sz="1400" dirty="0"/>
              <a:t>- “Race condition” of CU provisioning</a:t>
            </a:r>
          </a:p>
          <a:p>
            <a:r>
              <a:rPr lang="en-US" sz="1400" dirty="0"/>
              <a:t>- Slice supported in a TA List</a:t>
            </a:r>
          </a:p>
          <a:p>
            <a:r>
              <a:rPr lang="en-US" sz="1400" dirty="0"/>
              <a:t>- Configuration, Activation/Operation</a:t>
            </a:r>
          </a:p>
        </p:txBody>
      </p:sp>
      <p:sp>
        <p:nvSpPr>
          <p:cNvPr id="34" name="Rectangle: Rounded Corners 33">
            <a:extLst>
              <a:ext uri="{FF2B5EF4-FFF2-40B4-BE49-F238E27FC236}">
                <a16:creationId xmlns:a16="http://schemas.microsoft.com/office/drawing/2014/main" id="{D985BC06-5970-46F4-A267-CD261B123C7F}"/>
              </a:ext>
            </a:extLst>
          </p:cNvPr>
          <p:cNvSpPr/>
          <p:nvPr/>
        </p:nvSpPr>
        <p:spPr>
          <a:xfrm>
            <a:off x="1689402" y="1465886"/>
            <a:ext cx="3476821" cy="4499099"/>
          </a:xfrm>
          <a:prstGeom prst="roundRect">
            <a:avLst>
              <a:gd name="adj" fmla="val 3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p>
        </p:txBody>
      </p:sp>
      <p:sp>
        <p:nvSpPr>
          <p:cNvPr id="51" name="Oval 50">
            <a:extLst>
              <a:ext uri="{FF2B5EF4-FFF2-40B4-BE49-F238E27FC236}">
                <a16:creationId xmlns:a16="http://schemas.microsoft.com/office/drawing/2014/main" id="{54633CFC-EF2A-4491-BB0F-B04C6D1278D6}"/>
              </a:ext>
            </a:extLst>
          </p:cNvPr>
          <p:cNvSpPr/>
          <p:nvPr/>
        </p:nvSpPr>
        <p:spPr>
          <a:xfrm>
            <a:off x="1817495" y="1811002"/>
            <a:ext cx="3235646" cy="3446096"/>
          </a:xfrm>
          <a:prstGeom prst="ellipse">
            <a:avLst/>
          </a:prstGeom>
          <a:solidFill>
            <a:srgbClr val="A8B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3" name="Oval 52">
            <a:extLst>
              <a:ext uri="{FF2B5EF4-FFF2-40B4-BE49-F238E27FC236}">
                <a16:creationId xmlns:a16="http://schemas.microsoft.com/office/drawing/2014/main" id="{8938822B-87EA-4A5A-824C-F1AE2EE5887A}"/>
              </a:ext>
            </a:extLst>
          </p:cNvPr>
          <p:cNvSpPr/>
          <p:nvPr/>
        </p:nvSpPr>
        <p:spPr>
          <a:xfrm>
            <a:off x="2103723" y="2468665"/>
            <a:ext cx="2720795" cy="1018626"/>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Cell #1</a:t>
            </a:r>
          </a:p>
        </p:txBody>
      </p:sp>
      <p:sp>
        <p:nvSpPr>
          <p:cNvPr id="54" name="Oval 53">
            <a:extLst>
              <a:ext uri="{FF2B5EF4-FFF2-40B4-BE49-F238E27FC236}">
                <a16:creationId xmlns:a16="http://schemas.microsoft.com/office/drawing/2014/main" id="{99673A74-46FA-4138-B851-D8EBE1B541DE}"/>
              </a:ext>
            </a:extLst>
          </p:cNvPr>
          <p:cNvSpPr/>
          <p:nvPr/>
        </p:nvSpPr>
        <p:spPr>
          <a:xfrm>
            <a:off x="2105970" y="3545765"/>
            <a:ext cx="2720795" cy="1018626"/>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Cell #2</a:t>
            </a:r>
          </a:p>
        </p:txBody>
      </p:sp>
      <p:sp>
        <p:nvSpPr>
          <p:cNvPr id="56" name="TextBox 55">
            <a:extLst>
              <a:ext uri="{FF2B5EF4-FFF2-40B4-BE49-F238E27FC236}">
                <a16:creationId xmlns:a16="http://schemas.microsoft.com/office/drawing/2014/main" id="{24FE56D1-1A5F-4211-8738-D8769CC02D68}"/>
              </a:ext>
            </a:extLst>
          </p:cNvPr>
          <p:cNvSpPr txBox="1"/>
          <p:nvPr/>
        </p:nvSpPr>
        <p:spPr>
          <a:xfrm>
            <a:off x="2669146" y="4625139"/>
            <a:ext cx="1387367" cy="307777"/>
          </a:xfrm>
          <a:prstGeom prst="rect">
            <a:avLst/>
          </a:prstGeom>
          <a:noFill/>
        </p:spPr>
        <p:txBody>
          <a:bodyPr wrap="none" rtlCol="0">
            <a:spAutoFit/>
          </a:bodyPr>
          <a:lstStyle/>
          <a:p>
            <a:r>
              <a:rPr lang="en-US" sz="1400" dirty="0"/>
              <a:t>Tracking Area #1</a:t>
            </a:r>
          </a:p>
        </p:txBody>
      </p:sp>
      <p:sp>
        <p:nvSpPr>
          <p:cNvPr id="58" name="TextBox 57">
            <a:extLst>
              <a:ext uri="{FF2B5EF4-FFF2-40B4-BE49-F238E27FC236}">
                <a16:creationId xmlns:a16="http://schemas.microsoft.com/office/drawing/2014/main" id="{FC97E1D9-B223-4B4A-9126-A49619A39C19}"/>
              </a:ext>
            </a:extLst>
          </p:cNvPr>
          <p:cNvSpPr txBox="1"/>
          <p:nvPr/>
        </p:nvSpPr>
        <p:spPr>
          <a:xfrm>
            <a:off x="2456747" y="5293128"/>
            <a:ext cx="1806834" cy="707886"/>
          </a:xfrm>
          <a:prstGeom prst="rect">
            <a:avLst/>
          </a:prstGeom>
          <a:noFill/>
        </p:spPr>
        <p:txBody>
          <a:bodyPr wrap="square" rtlCol="0">
            <a:spAutoFit/>
          </a:bodyPr>
          <a:lstStyle/>
          <a:p>
            <a:pPr algn="ctr"/>
            <a:r>
              <a:rPr lang="en-US" sz="2000" dirty="0">
                <a:solidFill>
                  <a:srgbClr val="0000CC"/>
                </a:solidFill>
              </a:rPr>
              <a:t>Registration Area #1</a:t>
            </a:r>
          </a:p>
        </p:txBody>
      </p:sp>
      <p:grpSp>
        <p:nvGrpSpPr>
          <p:cNvPr id="8" name="Group 7">
            <a:extLst>
              <a:ext uri="{FF2B5EF4-FFF2-40B4-BE49-F238E27FC236}">
                <a16:creationId xmlns:a16="http://schemas.microsoft.com/office/drawing/2014/main" id="{E26387E2-D1C1-4150-8832-3B0A9EB5BEE2}"/>
              </a:ext>
            </a:extLst>
          </p:cNvPr>
          <p:cNvGrpSpPr/>
          <p:nvPr/>
        </p:nvGrpSpPr>
        <p:grpSpPr>
          <a:xfrm>
            <a:off x="2956140" y="1573702"/>
            <a:ext cx="896143" cy="896143"/>
            <a:chOff x="2710424" y="1825911"/>
            <a:chExt cx="2465725" cy="2465725"/>
          </a:xfrm>
        </p:grpSpPr>
        <p:pic>
          <p:nvPicPr>
            <p:cNvPr id="5" name="Picture 4">
              <a:extLst>
                <a:ext uri="{FF2B5EF4-FFF2-40B4-BE49-F238E27FC236}">
                  <a16:creationId xmlns:a16="http://schemas.microsoft.com/office/drawing/2014/main" id="{204F7DBD-68D2-48C5-BE57-C4DD3849421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10424" y="1825911"/>
              <a:ext cx="2465725" cy="2465725"/>
            </a:xfrm>
            <a:prstGeom prst="rect">
              <a:avLst/>
            </a:prstGeom>
          </p:spPr>
        </p:pic>
        <p:pic>
          <p:nvPicPr>
            <p:cNvPr id="1026" name="Picture 2" descr="C:\Users\cheung\AppData\Local\Temp\SNAGHTML6d70c91.PNG">
              <a:extLst>
                <a:ext uri="{FF2B5EF4-FFF2-40B4-BE49-F238E27FC236}">
                  <a16:creationId xmlns:a16="http://schemas.microsoft.com/office/drawing/2014/main" id="{D496D41F-4CA6-4F30-877A-453CBE1E6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6042" y="2802854"/>
              <a:ext cx="1857375" cy="1238250"/>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2" descr="C:\Users\cheung\AppData\Local\Temp\SNAGHTMLa59bbe5.PNG">
            <a:extLst>
              <a:ext uri="{FF2B5EF4-FFF2-40B4-BE49-F238E27FC236}">
                <a16:creationId xmlns:a16="http://schemas.microsoft.com/office/drawing/2014/main" id="{31C90E2A-6BEA-4C38-92DE-17633A15B9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3582" y="2656856"/>
            <a:ext cx="650731" cy="65752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163DC1D-5302-4269-A0D0-5E154F4717D5}"/>
              </a:ext>
            </a:extLst>
          </p:cNvPr>
          <p:cNvSpPr txBox="1"/>
          <p:nvPr/>
        </p:nvSpPr>
        <p:spPr>
          <a:xfrm>
            <a:off x="4167740" y="3346238"/>
            <a:ext cx="1623971" cy="276999"/>
          </a:xfrm>
          <a:prstGeom prst="rect">
            <a:avLst/>
          </a:prstGeom>
          <a:noFill/>
        </p:spPr>
        <p:txBody>
          <a:bodyPr wrap="none" rtlCol="0">
            <a:spAutoFit/>
          </a:bodyPr>
          <a:lstStyle/>
          <a:p>
            <a:r>
              <a:rPr lang="en-US" sz="1200" dirty="0">
                <a:solidFill>
                  <a:srgbClr val="0000CC"/>
                </a:solidFill>
              </a:rPr>
              <a:t>Real-Time Control Slice</a:t>
            </a:r>
          </a:p>
        </p:txBody>
      </p:sp>
      <p:sp>
        <p:nvSpPr>
          <p:cNvPr id="30" name="TextBox 29">
            <a:extLst>
              <a:ext uri="{FF2B5EF4-FFF2-40B4-BE49-F238E27FC236}">
                <a16:creationId xmlns:a16="http://schemas.microsoft.com/office/drawing/2014/main" id="{85A90124-803D-46D8-A725-DBBEDC6B3314}"/>
              </a:ext>
            </a:extLst>
          </p:cNvPr>
          <p:cNvSpPr txBox="1"/>
          <p:nvPr/>
        </p:nvSpPr>
        <p:spPr>
          <a:xfrm>
            <a:off x="2506501" y="6006620"/>
            <a:ext cx="1806834" cy="400110"/>
          </a:xfrm>
          <a:prstGeom prst="rect">
            <a:avLst/>
          </a:prstGeom>
          <a:noFill/>
        </p:spPr>
        <p:txBody>
          <a:bodyPr wrap="square" rtlCol="0">
            <a:spAutoFit/>
          </a:bodyPr>
          <a:lstStyle/>
          <a:p>
            <a:pPr algn="ctr"/>
            <a:r>
              <a:rPr lang="en-US" sz="2000" dirty="0">
                <a:solidFill>
                  <a:srgbClr val="0000CC"/>
                </a:solidFill>
              </a:rPr>
              <a:t>PLMN</a:t>
            </a:r>
          </a:p>
        </p:txBody>
      </p:sp>
      <p:pic>
        <p:nvPicPr>
          <p:cNvPr id="31" name="Picture 2" descr="C:\Users\cheung\AppData\Local\Temp\SNAGHTMLa59bbe5.PNG">
            <a:extLst>
              <a:ext uri="{FF2B5EF4-FFF2-40B4-BE49-F238E27FC236}">
                <a16:creationId xmlns:a16="http://schemas.microsoft.com/office/drawing/2014/main" id="{42F7CEE1-F170-4369-B31F-FB882AA584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0922" y="3740197"/>
            <a:ext cx="650731" cy="65752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813D6BEE-6784-4B7D-88A7-F44982542A2D}"/>
              </a:ext>
            </a:extLst>
          </p:cNvPr>
          <p:cNvSpPr txBox="1"/>
          <p:nvPr/>
        </p:nvSpPr>
        <p:spPr>
          <a:xfrm>
            <a:off x="4102327" y="4498762"/>
            <a:ext cx="1623971" cy="276999"/>
          </a:xfrm>
          <a:prstGeom prst="rect">
            <a:avLst/>
          </a:prstGeom>
          <a:noFill/>
        </p:spPr>
        <p:txBody>
          <a:bodyPr wrap="none" rtlCol="0">
            <a:spAutoFit/>
          </a:bodyPr>
          <a:lstStyle/>
          <a:p>
            <a:r>
              <a:rPr lang="en-US" sz="1200" dirty="0">
                <a:solidFill>
                  <a:srgbClr val="0000CC"/>
                </a:solidFill>
              </a:rPr>
              <a:t>Real-Time Control Slice</a:t>
            </a:r>
          </a:p>
        </p:txBody>
      </p:sp>
      <p:pic>
        <p:nvPicPr>
          <p:cNvPr id="20" name="Picture 19">
            <a:extLst>
              <a:ext uri="{FF2B5EF4-FFF2-40B4-BE49-F238E27FC236}">
                <a16:creationId xmlns:a16="http://schemas.microsoft.com/office/drawing/2014/main" id="{652FC417-F090-49B6-8492-44DF7DE73DAB}"/>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852282" y="2469844"/>
            <a:ext cx="536122" cy="227540"/>
          </a:xfrm>
          <a:prstGeom prst="rect">
            <a:avLst/>
          </a:prstGeom>
        </p:spPr>
      </p:pic>
      <p:pic>
        <p:nvPicPr>
          <p:cNvPr id="21" name="Picture 20">
            <a:extLst>
              <a:ext uri="{FF2B5EF4-FFF2-40B4-BE49-F238E27FC236}">
                <a16:creationId xmlns:a16="http://schemas.microsoft.com/office/drawing/2014/main" id="{CDC31737-ED16-4550-AFD7-CD32C4B425B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852282" y="3603299"/>
            <a:ext cx="536122" cy="227540"/>
          </a:xfrm>
          <a:prstGeom prst="rect">
            <a:avLst/>
          </a:prstGeom>
        </p:spPr>
      </p:pic>
      <p:grpSp>
        <p:nvGrpSpPr>
          <p:cNvPr id="22" name="Group 21">
            <a:extLst>
              <a:ext uri="{FF2B5EF4-FFF2-40B4-BE49-F238E27FC236}">
                <a16:creationId xmlns:a16="http://schemas.microsoft.com/office/drawing/2014/main" id="{404081BC-79A2-4C68-98BC-B5E24E989A6B}"/>
              </a:ext>
            </a:extLst>
          </p:cNvPr>
          <p:cNvGrpSpPr/>
          <p:nvPr/>
        </p:nvGrpSpPr>
        <p:grpSpPr>
          <a:xfrm>
            <a:off x="3939367" y="2805848"/>
            <a:ext cx="267674" cy="356031"/>
            <a:chOff x="2961423" y="4223584"/>
            <a:chExt cx="267674" cy="356031"/>
          </a:xfrm>
        </p:grpSpPr>
        <p:sp>
          <p:nvSpPr>
            <p:cNvPr id="24" name="Rectangle: Rounded Corners 23">
              <a:extLst>
                <a:ext uri="{FF2B5EF4-FFF2-40B4-BE49-F238E27FC236}">
                  <a16:creationId xmlns:a16="http://schemas.microsoft.com/office/drawing/2014/main" id="{E6D23F2A-FD01-46BE-AB4D-080F981D298E}"/>
                </a:ext>
              </a:extLst>
            </p:cNvPr>
            <p:cNvSpPr/>
            <p:nvPr/>
          </p:nvSpPr>
          <p:spPr>
            <a:xfrm>
              <a:off x="3025442" y="4329114"/>
              <a:ext cx="142962" cy="2362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739F5AF-ACF8-4A2E-8657-46DA31F5D75F}"/>
                </a:ext>
              </a:extLst>
            </p:cNvPr>
            <p:cNvGrpSpPr/>
            <p:nvPr/>
          </p:nvGrpSpPr>
          <p:grpSpPr>
            <a:xfrm>
              <a:off x="2961423" y="4223584"/>
              <a:ext cx="267674" cy="356031"/>
              <a:chOff x="1099376" y="4194209"/>
              <a:chExt cx="582617" cy="774934"/>
            </a:xfrm>
          </p:grpSpPr>
          <p:pic>
            <p:nvPicPr>
              <p:cNvPr id="26" name="Picture 25">
                <a:extLst>
                  <a:ext uri="{FF2B5EF4-FFF2-40B4-BE49-F238E27FC236}">
                    <a16:creationId xmlns:a16="http://schemas.microsoft.com/office/drawing/2014/main" id="{70A847AD-3C50-4853-BB4C-B52BC87B500B}"/>
                  </a:ext>
                </a:extLst>
              </p:cNvPr>
              <p:cNvPicPr>
                <a:picLocks noChangeAspect="1"/>
              </p:cNvPicPr>
              <p:nvPr/>
            </p:nvPicPr>
            <p:blipFill>
              <a:blip r:embed="rId7"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099376" y="4386526"/>
                <a:ext cx="582617" cy="582617"/>
              </a:xfrm>
              <a:prstGeom prst="rect">
                <a:avLst/>
              </a:prstGeom>
            </p:spPr>
          </p:pic>
          <p:pic>
            <p:nvPicPr>
              <p:cNvPr id="27" name="Picture 26">
                <a:extLst>
                  <a:ext uri="{FF2B5EF4-FFF2-40B4-BE49-F238E27FC236}">
                    <a16:creationId xmlns:a16="http://schemas.microsoft.com/office/drawing/2014/main" id="{DEBF5683-48CA-45FD-A09A-C2A64944C9EE}"/>
                  </a:ext>
                </a:extLst>
              </p:cNvPr>
              <p:cNvPicPr>
                <a:picLocks noChangeAspect="1"/>
              </p:cNvPicPr>
              <p:nvPr/>
            </p:nvPicPr>
            <p:blipFill>
              <a:blip r:embed="rId8"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217987" y="4194209"/>
                <a:ext cx="178899" cy="178899"/>
              </a:xfrm>
              <a:prstGeom prst="rect">
                <a:avLst/>
              </a:prstGeom>
            </p:spPr>
          </p:pic>
        </p:grpSp>
      </p:grpSp>
    </p:spTree>
    <p:extLst>
      <p:ext uri="{BB962C8B-B14F-4D97-AF65-F5344CB8AC3E}">
        <p14:creationId xmlns:p14="http://schemas.microsoft.com/office/powerpoint/2010/main" val="65288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b="1" dirty="0"/>
              <a:t>Slicing “Costs”</a:t>
            </a:r>
          </a:p>
        </p:txBody>
      </p:sp>
      <p:sp>
        <p:nvSpPr>
          <p:cNvPr id="2" name="TextBox 1">
            <a:extLst>
              <a:ext uri="{FF2B5EF4-FFF2-40B4-BE49-F238E27FC236}">
                <a16:creationId xmlns:a16="http://schemas.microsoft.com/office/drawing/2014/main" id="{19CD5870-46A4-4017-B14F-2A1ABF17A4BD}"/>
              </a:ext>
            </a:extLst>
          </p:cNvPr>
          <p:cNvSpPr txBox="1"/>
          <p:nvPr/>
        </p:nvSpPr>
        <p:spPr>
          <a:xfrm>
            <a:off x="5802966" y="1173299"/>
            <a:ext cx="4877734" cy="4832092"/>
          </a:xfrm>
          <a:prstGeom prst="rect">
            <a:avLst/>
          </a:prstGeom>
          <a:noFill/>
        </p:spPr>
        <p:txBody>
          <a:bodyPr wrap="square" rtlCol="0">
            <a:spAutoFit/>
          </a:bodyPr>
          <a:lstStyle/>
          <a:p>
            <a:r>
              <a:rPr lang="en-US" sz="1400" dirty="0"/>
              <a:t>Slice “Costs”</a:t>
            </a:r>
          </a:p>
          <a:p>
            <a:r>
              <a:rPr lang="en-US" sz="1400" dirty="0"/>
              <a:t>There are “costs” (OPEX, CAPEX) associated with Slices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sp>
        <p:nvSpPr>
          <p:cNvPr id="7" name="Rectangle: Rounded Corners 6">
            <a:extLst>
              <a:ext uri="{FF2B5EF4-FFF2-40B4-BE49-F238E27FC236}">
                <a16:creationId xmlns:a16="http://schemas.microsoft.com/office/drawing/2014/main" id="{4885EB57-073D-49A0-9014-F77C42977DC7}"/>
              </a:ext>
            </a:extLst>
          </p:cNvPr>
          <p:cNvSpPr/>
          <p:nvPr/>
        </p:nvSpPr>
        <p:spPr>
          <a:xfrm>
            <a:off x="1878813" y="2054875"/>
            <a:ext cx="3072436" cy="3858967"/>
          </a:xfrm>
          <a:prstGeom prst="roundRect">
            <a:avLst>
              <a:gd name="adj" fmla="val 47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pic>
        <p:nvPicPr>
          <p:cNvPr id="8" name="Picture 7">
            <a:extLst>
              <a:ext uri="{FF2B5EF4-FFF2-40B4-BE49-F238E27FC236}">
                <a16:creationId xmlns:a16="http://schemas.microsoft.com/office/drawing/2014/main" id="{3E30806A-43E1-4F4E-88E6-6A542AFE9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591" y="2126495"/>
            <a:ext cx="1610154" cy="601025"/>
          </a:xfrm>
          <a:prstGeom prst="rect">
            <a:avLst/>
          </a:prstGeom>
        </p:spPr>
      </p:pic>
      <p:sp>
        <p:nvSpPr>
          <p:cNvPr id="9" name="Oval 8">
            <a:extLst>
              <a:ext uri="{FF2B5EF4-FFF2-40B4-BE49-F238E27FC236}">
                <a16:creationId xmlns:a16="http://schemas.microsoft.com/office/drawing/2014/main" id="{6CED4311-4185-4856-A2FC-E64DAF97E77E}"/>
              </a:ext>
            </a:extLst>
          </p:cNvPr>
          <p:cNvSpPr/>
          <p:nvPr/>
        </p:nvSpPr>
        <p:spPr>
          <a:xfrm>
            <a:off x="2865500" y="2545523"/>
            <a:ext cx="2056602" cy="1638236"/>
          </a:xfrm>
          <a:prstGeom prst="ellipse">
            <a:avLst/>
          </a:prstGeom>
          <a:solidFill>
            <a:srgbClr val="A8BB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id="{31D34188-BA2B-4EEA-AA80-DBA8A991E1DE}"/>
              </a:ext>
            </a:extLst>
          </p:cNvPr>
          <p:cNvSpPr/>
          <p:nvPr/>
        </p:nvSpPr>
        <p:spPr>
          <a:xfrm>
            <a:off x="2859505" y="4226395"/>
            <a:ext cx="2056602" cy="1158532"/>
          </a:xfrm>
          <a:prstGeom prst="ellipse">
            <a:avLst/>
          </a:prstGeom>
          <a:solidFill>
            <a:srgbClr val="D8D9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F5244D4F-919E-4E33-A242-F304BC4D08DC}"/>
              </a:ext>
            </a:extLst>
          </p:cNvPr>
          <p:cNvPicPr>
            <a:picLocks noChangeAspect="1"/>
          </p:cNvPicPr>
          <p:nvPr/>
        </p:nvPicPr>
        <p:blipFill rotWithShape="1">
          <a:blip r:embed="rId4"/>
          <a:srcRect t="1119"/>
          <a:stretch/>
        </p:blipFill>
        <p:spPr>
          <a:xfrm>
            <a:off x="5437184" y="3409915"/>
            <a:ext cx="236521" cy="369123"/>
          </a:xfrm>
          <a:prstGeom prst="rect">
            <a:avLst/>
          </a:prstGeom>
        </p:spPr>
      </p:pic>
      <p:cxnSp>
        <p:nvCxnSpPr>
          <p:cNvPr id="12" name="Straight Connector 11">
            <a:extLst>
              <a:ext uri="{FF2B5EF4-FFF2-40B4-BE49-F238E27FC236}">
                <a16:creationId xmlns:a16="http://schemas.microsoft.com/office/drawing/2014/main" id="{80B958E0-4D1E-4089-B638-5E771AAB04B0}"/>
              </a:ext>
            </a:extLst>
          </p:cNvPr>
          <p:cNvCxnSpPr>
            <a:cxnSpLocks/>
            <a:stCxn id="16" idx="6"/>
            <a:endCxn id="11" idx="1"/>
          </p:cNvCxnSpPr>
          <p:nvPr/>
        </p:nvCxnSpPr>
        <p:spPr>
          <a:xfrm flipV="1">
            <a:off x="4774522" y="3594476"/>
            <a:ext cx="662662" cy="1568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02ADC63A-F6A1-4200-92D6-2BEF8CC576D8}"/>
              </a:ext>
            </a:extLst>
          </p:cNvPr>
          <p:cNvCxnSpPr>
            <a:cxnSpLocks/>
            <a:stCxn id="11" idx="1"/>
            <a:endCxn id="15" idx="6"/>
          </p:cNvCxnSpPr>
          <p:nvPr/>
        </p:nvCxnSpPr>
        <p:spPr>
          <a:xfrm rot="10800000">
            <a:off x="4773868" y="3043538"/>
            <a:ext cx="663317" cy="550939"/>
          </a:xfrm>
          <a:prstGeom prst="bentConnector3">
            <a:avLst>
              <a:gd name="adj1" fmla="val 50000"/>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2413E396-824A-419F-9FE2-0BDF0863394A}"/>
              </a:ext>
            </a:extLst>
          </p:cNvPr>
          <p:cNvCxnSpPr>
            <a:cxnSpLocks/>
            <a:stCxn id="11" idx="1"/>
            <a:endCxn id="17" idx="6"/>
          </p:cNvCxnSpPr>
          <p:nvPr/>
        </p:nvCxnSpPr>
        <p:spPr>
          <a:xfrm rot="10800000" flipV="1">
            <a:off x="4775177" y="3594476"/>
            <a:ext cx="662007" cy="1047303"/>
          </a:xfrm>
          <a:prstGeom prst="bentConnector3">
            <a:avLst>
              <a:gd name="adj1" fmla="val 50000"/>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664E5F6-DBF9-4DEF-B989-4ECD6CD5477A}"/>
              </a:ext>
            </a:extLst>
          </p:cNvPr>
          <p:cNvSpPr/>
          <p:nvPr/>
        </p:nvSpPr>
        <p:spPr>
          <a:xfrm>
            <a:off x="3980743" y="2810000"/>
            <a:ext cx="793125" cy="467074"/>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Cell #1</a:t>
            </a:r>
          </a:p>
        </p:txBody>
      </p:sp>
      <p:sp>
        <p:nvSpPr>
          <p:cNvPr id="16" name="Oval 15">
            <a:extLst>
              <a:ext uri="{FF2B5EF4-FFF2-40B4-BE49-F238E27FC236}">
                <a16:creationId xmlns:a16="http://schemas.microsoft.com/office/drawing/2014/main" id="{9329DD39-6DFB-4565-BB48-15631D2A9D1F}"/>
              </a:ext>
            </a:extLst>
          </p:cNvPr>
          <p:cNvSpPr/>
          <p:nvPr/>
        </p:nvSpPr>
        <p:spPr>
          <a:xfrm>
            <a:off x="3981398" y="3376619"/>
            <a:ext cx="793125" cy="467074"/>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Cell #2</a:t>
            </a:r>
          </a:p>
        </p:txBody>
      </p:sp>
      <p:sp>
        <p:nvSpPr>
          <p:cNvPr id="17" name="Oval 16">
            <a:extLst>
              <a:ext uri="{FF2B5EF4-FFF2-40B4-BE49-F238E27FC236}">
                <a16:creationId xmlns:a16="http://schemas.microsoft.com/office/drawing/2014/main" id="{C2B53A0E-4655-4C73-B8A2-79E15BA6D7E6}"/>
              </a:ext>
            </a:extLst>
          </p:cNvPr>
          <p:cNvSpPr/>
          <p:nvPr/>
        </p:nvSpPr>
        <p:spPr>
          <a:xfrm>
            <a:off x="3982052" y="4408242"/>
            <a:ext cx="793125" cy="467074"/>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Cell #n</a:t>
            </a:r>
          </a:p>
        </p:txBody>
      </p:sp>
      <p:sp>
        <p:nvSpPr>
          <p:cNvPr id="18" name="TextBox 17">
            <a:extLst>
              <a:ext uri="{FF2B5EF4-FFF2-40B4-BE49-F238E27FC236}">
                <a16:creationId xmlns:a16="http://schemas.microsoft.com/office/drawing/2014/main" id="{62D0E0B0-4873-4656-B67C-2D240453B811}"/>
              </a:ext>
            </a:extLst>
          </p:cNvPr>
          <p:cNvSpPr txBox="1"/>
          <p:nvPr/>
        </p:nvSpPr>
        <p:spPr>
          <a:xfrm>
            <a:off x="2839847" y="3317492"/>
            <a:ext cx="1188980" cy="307777"/>
          </a:xfrm>
          <a:prstGeom prst="rect">
            <a:avLst/>
          </a:prstGeom>
          <a:noFill/>
        </p:spPr>
        <p:txBody>
          <a:bodyPr wrap="none" rtlCol="0">
            <a:spAutoFit/>
          </a:bodyPr>
          <a:lstStyle/>
          <a:p>
            <a:r>
              <a:rPr lang="en-US" sz="1400" b="1" dirty="0"/>
              <a:t>Tracking Area</a:t>
            </a:r>
          </a:p>
        </p:txBody>
      </p:sp>
      <p:sp>
        <p:nvSpPr>
          <p:cNvPr id="19" name="TextBox 18">
            <a:extLst>
              <a:ext uri="{FF2B5EF4-FFF2-40B4-BE49-F238E27FC236}">
                <a16:creationId xmlns:a16="http://schemas.microsoft.com/office/drawing/2014/main" id="{040114FD-AFE2-4E8E-AC91-0D479CA44925}"/>
              </a:ext>
            </a:extLst>
          </p:cNvPr>
          <p:cNvSpPr txBox="1"/>
          <p:nvPr/>
        </p:nvSpPr>
        <p:spPr>
          <a:xfrm>
            <a:off x="2942268" y="4738835"/>
            <a:ext cx="1188980" cy="307777"/>
          </a:xfrm>
          <a:prstGeom prst="rect">
            <a:avLst/>
          </a:prstGeom>
          <a:noFill/>
        </p:spPr>
        <p:txBody>
          <a:bodyPr wrap="none" rtlCol="0">
            <a:spAutoFit/>
          </a:bodyPr>
          <a:lstStyle/>
          <a:p>
            <a:r>
              <a:rPr lang="en-US" sz="1400" b="1" dirty="0"/>
              <a:t>Tracking Area</a:t>
            </a:r>
          </a:p>
        </p:txBody>
      </p:sp>
      <p:sp>
        <p:nvSpPr>
          <p:cNvPr id="20" name="TextBox 19">
            <a:extLst>
              <a:ext uri="{FF2B5EF4-FFF2-40B4-BE49-F238E27FC236}">
                <a16:creationId xmlns:a16="http://schemas.microsoft.com/office/drawing/2014/main" id="{1F76A50A-9303-4648-809D-DED97810C189}"/>
              </a:ext>
            </a:extLst>
          </p:cNvPr>
          <p:cNvSpPr txBox="1"/>
          <p:nvPr/>
        </p:nvSpPr>
        <p:spPr>
          <a:xfrm>
            <a:off x="1870592" y="3786416"/>
            <a:ext cx="1081707" cy="523220"/>
          </a:xfrm>
          <a:prstGeom prst="rect">
            <a:avLst/>
          </a:prstGeom>
          <a:noFill/>
        </p:spPr>
        <p:txBody>
          <a:bodyPr wrap="none" rtlCol="0">
            <a:spAutoFit/>
          </a:bodyPr>
          <a:lstStyle/>
          <a:p>
            <a:pPr algn="ctr"/>
            <a:r>
              <a:rPr lang="en-US" sz="1400" b="1" dirty="0"/>
              <a:t>Registration</a:t>
            </a:r>
          </a:p>
          <a:p>
            <a:pPr algn="ctr"/>
            <a:r>
              <a:rPr lang="en-US" sz="1400" b="1" dirty="0"/>
              <a:t> Area</a:t>
            </a:r>
          </a:p>
        </p:txBody>
      </p:sp>
      <p:grpSp>
        <p:nvGrpSpPr>
          <p:cNvPr id="21" name="Group 20">
            <a:extLst>
              <a:ext uri="{FF2B5EF4-FFF2-40B4-BE49-F238E27FC236}">
                <a16:creationId xmlns:a16="http://schemas.microsoft.com/office/drawing/2014/main" id="{CC9F7A8E-C9C9-4193-829C-53811775E864}"/>
              </a:ext>
            </a:extLst>
          </p:cNvPr>
          <p:cNvGrpSpPr/>
          <p:nvPr/>
        </p:nvGrpSpPr>
        <p:grpSpPr>
          <a:xfrm>
            <a:off x="3906725" y="3409915"/>
            <a:ext cx="267674" cy="356031"/>
            <a:chOff x="2961423" y="4223584"/>
            <a:chExt cx="267674" cy="356031"/>
          </a:xfrm>
        </p:grpSpPr>
        <p:sp>
          <p:nvSpPr>
            <p:cNvPr id="22" name="Rectangle: Rounded Corners 21">
              <a:extLst>
                <a:ext uri="{FF2B5EF4-FFF2-40B4-BE49-F238E27FC236}">
                  <a16:creationId xmlns:a16="http://schemas.microsoft.com/office/drawing/2014/main" id="{F118898B-99FF-45C8-89D7-ADCB0EA84691}"/>
                </a:ext>
              </a:extLst>
            </p:cNvPr>
            <p:cNvSpPr/>
            <p:nvPr/>
          </p:nvSpPr>
          <p:spPr>
            <a:xfrm>
              <a:off x="3025442" y="4329114"/>
              <a:ext cx="142962" cy="2362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75F4106C-7358-493B-91FA-E7DA91C44868}"/>
                </a:ext>
              </a:extLst>
            </p:cNvPr>
            <p:cNvGrpSpPr/>
            <p:nvPr/>
          </p:nvGrpSpPr>
          <p:grpSpPr>
            <a:xfrm>
              <a:off x="2961423" y="4223584"/>
              <a:ext cx="267674" cy="356031"/>
              <a:chOff x="1099376" y="4194209"/>
              <a:chExt cx="582617" cy="774934"/>
            </a:xfrm>
          </p:grpSpPr>
          <p:pic>
            <p:nvPicPr>
              <p:cNvPr id="24" name="Picture 23">
                <a:extLst>
                  <a:ext uri="{FF2B5EF4-FFF2-40B4-BE49-F238E27FC236}">
                    <a16:creationId xmlns:a16="http://schemas.microsoft.com/office/drawing/2014/main" id="{1193D594-D0B1-4EBB-87A4-6FE16642FA41}"/>
                  </a:ext>
                </a:extLst>
              </p:cNvPr>
              <p:cNvPicPr>
                <a:picLocks noChangeAspect="1"/>
              </p:cNvPicPr>
              <p:nvPr/>
            </p:nvPicPr>
            <p:blipFill>
              <a:blip r:embed="rId5"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099376" y="4386526"/>
                <a:ext cx="582617" cy="582617"/>
              </a:xfrm>
              <a:prstGeom prst="rect">
                <a:avLst/>
              </a:prstGeom>
            </p:spPr>
          </p:pic>
          <p:pic>
            <p:nvPicPr>
              <p:cNvPr id="25" name="Picture 24">
                <a:extLst>
                  <a:ext uri="{FF2B5EF4-FFF2-40B4-BE49-F238E27FC236}">
                    <a16:creationId xmlns:a16="http://schemas.microsoft.com/office/drawing/2014/main" id="{467CB45C-FB88-475D-9A91-C8D24E3BF2D5}"/>
                  </a:ext>
                </a:extLst>
              </p:cNvPr>
              <p:cNvPicPr>
                <a:picLocks noChangeAspect="1"/>
              </p:cNvPicPr>
              <p:nvPr/>
            </p:nvPicPr>
            <p:blipFill>
              <a:blip r:embed="rId6"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1217987" y="4194209"/>
                <a:ext cx="178899" cy="178899"/>
              </a:xfrm>
              <a:prstGeom prst="rect">
                <a:avLst/>
              </a:prstGeom>
            </p:spPr>
          </p:pic>
        </p:grpSp>
      </p:grpSp>
      <p:pic>
        <p:nvPicPr>
          <p:cNvPr id="26" name="Picture 25">
            <a:extLst>
              <a:ext uri="{FF2B5EF4-FFF2-40B4-BE49-F238E27FC236}">
                <a16:creationId xmlns:a16="http://schemas.microsoft.com/office/drawing/2014/main" id="{23CAA54B-1705-48C4-B053-2A382CC066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18988" y="4318810"/>
            <a:ext cx="441825" cy="441825"/>
          </a:xfrm>
          <a:prstGeom prst="rect">
            <a:avLst/>
          </a:prstGeom>
        </p:spPr>
      </p:pic>
      <p:pic>
        <p:nvPicPr>
          <p:cNvPr id="27" name="Picture 26">
            <a:extLst>
              <a:ext uri="{FF2B5EF4-FFF2-40B4-BE49-F238E27FC236}">
                <a16:creationId xmlns:a16="http://schemas.microsoft.com/office/drawing/2014/main" id="{51115D88-B0C6-4434-85EB-0E272D26BD33}"/>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77551" y="2786658"/>
            <a:ext cx="702991" cy="560831"/>
          </a:xfrm>
          <a:prstGeom prst="rect">
            <a:avLst/>
          </a:prstGeom>
        </p:spPr>
      </p:pic>
      <p:graphicFrame>
        <p:nvGraphicFramePr>
          <p:cNvPr id="4" name="Table 3">
            <a:extLst>
              <a:ext uri="{FF2B5EF4-FFF2-40B4-BE49-F238E27FC236}">
                <a16:creationId xmlns:a16="http://schemas.microsoft.com/office/drawing/2014/main" id="{BB5218EF-2916-461A-B9EC-8BF1D3463A1E}"/>
              </a:ext>
            </a:extLst>
          </p:cNvPr>
          <p:cNvGraphicFramePr>
            <a:graphicFrameLocks noGrp="1"/>
          </p:cNvGraphicFramePr>
          <p:nvPr/>
        </p:nvGraphicFramePr>
        <p:xfrm>
          <a:off x="5802966" y="2538180"/>
          <a:ext cx="4615294" cy="2443480"/>
        </p:xfrm>
        <a:graphic>
          <a:graphicData uri="http://schemas.openxmlformats.org/drawingml/2006/table">
            <a:tbl>
              <a:tblPr firstRow="1" bandRow="1">
                <a:tableStyleId>{5C22544A-7EE6-4342-B048-85BDC9FD1C3A}</a:tableStyleId>
              </a:tblPr>
              <a:tblGrid>
                <a:gridCol w="1740834">
                  <a:extLst>
                    <a:ext uri="{9D8B030D-6E8A-4147-A177-3AD203B41FA5}">
                      <a16:colId xmlns:a16="http://schemas.microsoft.com/office/drawing/2014/main" val="2949140820"/>
                    </a:ext>
                  </a:extLst>
                </a:gridCol>
                <a:gridCol w="2874460">
                  <a:extLst>
                    <a:ext uri="{9D8B030D-6E8A-4147-A177-3AD203B41FA5}">
                      <a16:colId xmlns:a16="http://schemas.microsoft.com/office/drawing/2014/main" val="3350147611"/>
                    </a:ext>
                  </a:extLst>
                </a:gridCol>
              </a:tblGrid>
              <a:tr h="370840">
                <a:tc>
                  <a:txBody>
                    <a:bodyPr/>
                    <a:lstStyle/>
                    <a:p>
                      <a:r>
                        <a:rPr lang="en-US" sz="1400" dirty="0">
                          <a:latin typeface="Nokia Pure Text Light" panose="020B0304040602060303" pitchFamily="34" charset="0"/>
                          <a:ea typeface="Nokia Pure Text Light" panose="020B0304040602060303" pitchFamily="34" charset="0"/>
                          <a:cs typeface="Nokia Pure Text Light" panose="020B0304040602060303" pitchFamily="34" charset="0"/>
                        </a:rPr>
                        <a:t>TOPIC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Nokia Pure Text Light" panose="020B0304040602060303" pitchFamily="34" charset="0"/>
                          <a:ea typeface="Nokia Pure Text Light" panose="020B0304040602060303" pitchFamily="34" charset="0"/>
                          <a:cs typeface="Nokia Pure Text Light" panose="020B0304040602060303" pitchFamily="34"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401105"/>
                  </a:ext>
                </a:extLst>
              </a:tr>
              <a:tr h="370840">
                <a:tc>
                  <a:txBody>
                    <a:bodyPr/>
                    <a:lstStyle/>
                    <a:p>
                      <a:r>
                        <a:rPr lang="en-US" sz="1400" dirty="0">
                          <a:solidFill>
                            <a:srgbClr val="0000CC"/>
                          </a:solidFill>
                          <a:latin typeface="Nokia Pure Text Light" panose="020B0304040602060303" pitchFamily="34" charset="0"/>
                          <a:ea typeface="Nokia Pure Text Light" panose="020B0304040602060303" pitchFamily="34" charset="0"/>
                          <a:cs typeface="Nokia Pure Text Light" panose="020B0304040602060303" pitchFamily="34" charset="0"/>
                        </a:rPr>
                        <a:t>Counters / KPIs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Nokia Pure Text Light" panose="020B0304040602060303" pitchFamily="34" charset="0"/>
                          <a:ea typeface="Nokia Pure Text Light" panose="020B0304040602060303" pitchFamily="34" charset="0"/>
                          <a:cs typeface="Nokia Pure Text Light" panose="020B0304040602060303" pitchFamily="34" charset="0"/>
                        </a:rPr>
                        <a:t>Performance measurements &amp; monitoring of slices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1271970"/>
                  </a:ext>
                </a:extLst>
              </a:tr>
              <a:tr h="370840">
                <a:tc>
                  <a:txBody>
                    <a:bodyPr/>
                    <a:lstStyle/>
                    <a:p>
                      <a:r>
                        <a:rPr lang="en-US" sz="1400" dirty="0">
                          <a:solidFill>
                            <a:srgbClr val="0000CC"/>
                          </a:solidFill>
                          <a:latin typeface="Nokia Pure Text Light" panose="020B0304040602060303" pitchFamily="34" charset="0"/>
                          <a:ea typeface="Nokia Pure Text Light" panose="020B0304040602060303" pitchFamily="34" charset="0"/>
                          <a:cs typeface="Nokia Pure Text Light" panose="020B0304040602060303" pitchFamily="34" charset="0"/>
                        </a:rPr>
                        <a:t>Definition, Network Provisioning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Nokia Pure Text Light" panose="020B0304040602060303" pitchFamily="34" charset="0"/>
                          <a:ea typeface="Nokia Pure Text Light" panose="020B0304040602060303" pitchFamily="34" charset="0"/>
                          <a:cs typeface="Nokia Pure Text Light" panose="020B0304040602060303" pitchFamily="34" charset="0"/>
                        </a:rPr>
                        <a:t>Defining parameters for operation of slices and RA/TA Configuration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865282"/>
                  </a:ext>
                </a:extLst>
              </a:tr>
              <a:tr h="370840">
                <a:tc>
                  <a:txBody>
                    <a:bodyPr/>
                    <a:lstStyle/>
                    <a:p>
                      <a:r>
                        <a:rPr lang="en-US" sz="1400" dirty="0">
                          <a:solidFill>
                            <a:srgbClr val="0000CC"/>
                          </a:solidFill>
                          <a:latin typeface="Nokia Pure Text Light" panose="020B0304040602060303" pitchFamily="34" charset="0"/>
                          <a:ea typeface="Nokia Pure Text Light" panose="020B0304040602060303" pitchFamily="34" charset="0"/>
                          <a:cs typeface="Nokia Pure Text Light" panose="020B0304040602060303" pitchFamily="34" charset="0"/>
                        </a:rPr>
                        <a:t>Network Standardization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Nokia Pure Text Light" panose="020B0304040602060303" pitchFamily="34" charset="0"/>
                          <a:ea typeface="Nokia Pure Text Light" panose="020B0304040602060303" pitchFamily="34" charset="0"/>
                          <a:cs typeface="Nokia Pure Text Light" panose="020B0304040602060303" pitchFamily="34" charset="0"/>
                        </a:rPr>
                        <a:t>Network usage and corporate communication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8629840"/>
                  </a:ext>
                </a:extLst>
              </a:tr>
              <a:tr h="370840">
                <a:tc>
                  <a:txBody>
                    <a:bodyPr/>
                    <a:lstStyle/>
                    <a:p>
                      <a:r>
                        <a:rPr lang="en-US" sz="1400" dirty="0">
                          <a:solidFill>
                            <a:srgbClr val="0000CC"/>
                          </a:solidFill>
                          <a:latin typeface="Nokia Pure Text Light" panose="020B0304040602060303" pitchFamily="34" charset="0"/>
                          <a:ea typeface="Nokia Pure Text Light" panose="020B0304040602060303" pitchFamily="34" charset="0"/>
                          <a:cs typeface="Nokia Pure Text Light" panose="020B0304040602060303" pitchFamily="34" charset="0"/>
                        </a:rPr>
                        <a:t>Instantiating Slices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Nokia Pure Text Light" panose="020B0304040602060303" pitchFamily="34" charset="0"/>
                          <a:ea typeface="Nokia Pure Text Light" panose="020B0304040602060303" pitchFamily="34" charset="0"/>
                          <a:cs typeface="Nokia Pure Text Light" panose="020B0304040602060303" pitchFamily="34" charset="0"/>
                        </a:rPr>
                        <a:t>Maintenance of slices and “cataloging” slices &amp; SLAs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486373"/>
                  </a:ext>
                </a:extLst>
              </a:tr>
            </a:tbl>
          </a:graphicData>
        </a:graphic>
      </p:graphicFrame>
    </p:spTree>
    <p:extLst>
      <p:ext uri="{BB962C8B-B14F-4D97-AF65-F5344CB8AC3E}">
        <p14:creationId xmlns:p14="http://schemas.microsoft.com/office/powerpoint/2010/main" val="410523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B4AA70-EF4E-4C69-8B78-4A1C082C9DE8}"/>
              </a:ext>
            </a:extLst>
          </p:cNvPr>
          <p:cNvSpPr txBox="1"/>
          <p:nvPr/>
        </p:nvSpPr>
        <p:spPr>
          <a:xfrm>
            <a:off x="7955667" y="1122811"/>
            <a:ext cx="1447800" cy="307777"/>
          </a:xfrm>
          <a:prstGeom prst="rect">
            <a:avLst/>
          </a:prstGeom>
          <a:solidFill>
            <a:schemeClr val="bg1">
              <a:lumMod val="75000"/>
            </a:schemeClr>
          </a:solidFill>
        </p:spPr>
        <p:txBody>
          <a:bodyPr wrap="square" rtlCol="0">
            <a:spAutoFit/>
          </a:bodyPr>
          <a:lstStyle/>
          <a:p>
            <a:pPr algn="ctr"/>
            <a:r>
              <a:rPr lang="en-US" sz="1400" dirty="0"/>
              <a:t>Load Optimizer</a:t>
            </a:r>
          </a:p>
        </p:txBody>
      </p:sp>
      <p:sp>
        <p:nvSpPr>
          <p:cNvPr id="4" name="TextBox 3">
            <a:extLst>
              <a:ext uri="{FF2B5EF4-FFF2-40B4-BE49-F238E27FC236}">
                <a16:creationId xmlns:a16="http://schemas.microsoft.com/office/drawing/2014/main" id="{23ED8DF7-96F8-445D-A442-0B4B3F6F1108}"/>
              </a:ext>
            </a:extLst>
          </p:cNvPr>
          <p:cNvSpPr txBox="1"/>
          <p:nvPr/>
        </p:nvSpPr>
        <p:spPr>
          <a:xfrm>
            <a:off x="3630344" y="1118301"/>
            <a:ext cx="1447800" cy="307777"/>
          </a:xfrm>
          <a:prstGeom prst="rect">
            <a:avLst/>
          </a:prstGeom>
          <a:solidFill>
            <a:schemeClr val="bg1">
              <a:lumMod val="75000"/>
            </a:schemeClr>
          </a:solidFill>
        </p:spPr>
        <p:txBody>
          <a:bodyPr wrap="square" rtlCol="0">
            <a:spAutoFit/>
          </a:bodyPr>
          <a:lstStyle/>
          <a:p>
            <a:pPr algn="ctr"/>
            <a:r>
              <a:rPr lang="en-US" sz="1400" dirty="0"/>
              <a:t>Demand Forecast</a:t>
            </a:r>
          </a:p>
        </p:txBody>
      </p:sp>
      <p:sp>
        <p:nvSpPr>
          <p:cNvPr id="5" name="TextBox 4">
            <a:extLst>
              <a:ext uri="{FF2B5EF4-FFF2-40B4-BE49-F238E27FC236}">
                <a16:creationId xmlns:a16="http://schemas.microsoft.com/office/drawing/2014/main" id="{BE2448C9-21E0-4940-9DD0-AB348CE46DEE}"/>
              </a:ext>
            </a:extLst>
          </p:cNvPr>
          <p:cNvSpPr txBox="1"/>
          <p:nvPr/>
        </p:nvSpPr>
        <p:spPr>
          <a:xfrm>
            <a:off x="5243244" y="1114003"/>
            <a:ext cx="2428638" cy="307777"/>
          </a:xfrm>
          <a:prstGeom prst="rect">
            <a:avLst/>
          </a:prstGeom>
          <a:solidFill>
            <a:schemeClr val="bg1">
              <a:lumMod val="75000"/>
            </a:schemeClr>
          </a:solidFill>
        </p:spPr>
        <p:txBody>
          <a:bodyPr wrap="square" rtlCol="0">
            <a:spAutoFit/>
          </a:bodyPr>
          <a:lstStyle/>
          <a:p>
            <a:pPr algn="ctr"/>
            <a:r>
              <a:rPr lang="en-US" sz="1400" dirty="0"/>
              <a:t>Resource Management </a:t>
            </a:r>
          </a:p>
        </p:txBody>
      </p:sp>
      <p:pic>
        <p:nvPicPr>
          <p:cNvPr id="2054" name="Picture 6" descr="Artificial intelligence, career, engineer, robot, robotic, technology icon  - Download on Iconfinder">
            <a:extLst>
              <a:ext uri="{FF2B5EF4-FFF2-40B4-BE49-F238E27FC236}">
                <a16:creationId xmlns:a16="http://schemas.microsoft.com/office/drawing/2014/main" id="{64DC3130-9546-4BEE-8A6E-9CA843AA9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948" y="977846"/>
            <a:ext cx="523221" cy="52322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4A3CEB92-5969-4174-AED8-CF46C55556B1}"/>
              </a:ext>
            </a:extLst>
          </p:cNvPr>
          <p:cNvCxnSpPr>
            <a:cxnSpLocks/>
          </p:cNvCxnSpPr>
          <p:nvPr/>
        </p:nvCxnSpPr>
        <p:spPr>
          <a:xfrm>
            <a:off x="2680109" y="1891290"/>
            <a:ext cx="0" cy="430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2967F2-CDE1-4E7B-9DE5-DC50027A95F8}"/>
              </a:ext>
            </a:extLst>
          </p:cNvPr>
          <p:cNvCxnSpPr>
            <a:cxnSpLocks/>
          </p:cNvCxnSpPr>
          <p:nvPr/>
        </p:nvCxnSpPr>
        <p:spPr>
          <a:xfrm>
            <a:off x="1650278" y="1984663"/>
            <a:ext cx="0" cy="430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DF0CDD4-7239-488D-9664-4B1D7A68BE53}"/>
              </a:ext>
            </a:extLst>
          </p:cNvPr>
          <p:cNvCxnSpPr>
            <a:cxnSpLocks/>
          </p:cNvCxnSpPr>
          <p:nvPr/>
        </p:nvCxnSpPr>
        <p:spPr>
          <a:xfrm>
            <a:off x="501596" y="1968500"/>
            <a:ext cx="0" cy="43053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A343B58-3ECC-42D1-B0F6-4531B09DD5AF}"/>
              </a:ext>
            </a:extLst>
          </p:cNvPr>
          <p:cNvSpPr txBox="1"/>
          <p:nvPr/>
        </p:nvSpPr>
        <p:spPr>
          <a:xfrm>
            <a:off x="45662" y="1510102"/>
            <a:ext cx="1029465" cy="261610"/>
          </a:xfrm>
          <a:prstGeom prst="rect">
            <a:avLst/>
          </a:prstGeom>
          <a:noFill/>
        </p:spPr>
        <p:txBody>
          <a:bodyPr wrap="square" rtlCol="0">
            <a:spAutoFit/>
          </a:bodyPr>
          <a:lstStyle/>
          <a:p>
            <a:pPr algn="ctr"/>
            <a:r>
              <a:rPr lang="en-US" sz="1100" dirty="0"/>
              <a:t>Subscriber 1</a:t>
            </a:r>
          </a:p>
        </p:txBody>
      </p:sp>
      <p:sp>
        <p:nvSpPr>
          <p:cNvPr id="24" name="TextBox 23">
            <a:extLst>
              <a:ext uri="{FF2B5EF4-FFF2-40B4-BE49-F238E27FC236}">
                <a16:creationId xmlns:a16="http://schemas.microsoft.com/office/drawing/2014/main" id="{B241499E-5357-4349-929E-60B95FC814ED}"/>
              </a:ext>
            </a:extLst>
          </p:cNvPr>
          <p:cNvSpPr txBox="1"/>
          <p:nvPr/>
        </p:nvSpPr>
        <p:spPr>
          <a:xfrm>
            <a:off x="1844219" y="1519497"/>
            <a:ext cx="1692837" cy="261610"/>
          </a:xfrm>
          <a:prstGeom prst="rect">
            <a:avLst/>
          </a:prstGeom>
          <a:noFill/>
        </p:spPr>
        <p:txBody>
          <a:bodyPr wrap="square" rtlCol="0">
            <a:spAutoFit/>
          </a:bodyPr>
          <a:lstStyle/>
          <a:p>
            <a:pPr algn="ctr"/>
            <a:r>
              <a:rPr lang="en-US" sz="1100" dirty="0"/>
              <a:t>Resource Admin</a:t>
            </a:r>
          </a:p>
        </p:txBody>
      </p:sp>
      <p:sp>
        <p:nvSpPr>
          <p:cNvPr id="15" name="Rectangle 14">
            <a:extLst>
              <a:ext uri="{FF2B5EF4-FFF2-40B4-BE49-F238E27FC236}">
                <a16:creationId xmlns:a16="http://schemas.microsoft.com/office/drawing/2014/main" id="{0F8DAD72-1FAA-4D1E-8608-3AC255030DB1}"/>
              </a:ext>
            </a:extLst>
          </p:cNvPr>
          <p:cNvSpPr/>
          <p:nvPr/>
        </p:nvSpPr>
        <p:spPr>
          <a:xfrm>
            <a:off x="3644901" y="1781318"/>
            <a:ext cx="8223249" cy="45086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E22BC0F-4C75-4DD9-B7FC-7BB4DA2FFF7B}"/>
              </a:ext>
            </a:extLst>
          </p:cNvPr>
          <p:cNvCxnSpPr>
            <a:cxnSpLocks/>
          </p:cNvCxnSpPr>
          <p:nvPr/>
        </p:nvCxnSpPr>
        <p:spPr>
          <a:xfrm flipV="1">
            <a:off x="532531" y="2691723"/>
            <a:ext cx="3769054" cy="400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8F2DDC8-06AF-4309-B641-E817F210711B}"/>
              </a:ext>
            </a:extLst>
          </p:cNvPr>
          <p:cNvSpPr/>
          <p:nvPr/>
        </p:nvSpPr>
        <p:spPr>
          <a:xfrm>
            <a:off x="4388637" y="2390250"/>
            <a:ext cx="156010" cy="324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71FEEEC-1C7B-41A9-B78A-9796C5BA2013}"/>
              </a:ext>
            </a:extLst>
          </p:cNvPr>
          <p:cNvSpPr/>
          <p:nvPr/>
        </p:nvSpPr>
        <p:spPr>
          <a:xfrm>
            <a:off x="4403756" y="2888003"/>
            <a:ext cx="151780" cy="389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FD7696CE-87E2-4FE4-A8B2-ACA6E63C6499}"/>
              </a:ext>
            </a:extLst>
          </p:cNvPr>
          <p:cNvCxnSpPr>
            <a:cxnSpLocks/>
          </p:cNvCxnSpPr>
          <p:nvPr/>
        </p:nvCxnSpPr>
        <p:spPr>
          <a:xfrm>
            <a:off x="1739120" y="3060718"/>
            <a:ext cx="2573800" cy="1703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3F876DE-6014-4839-9923-7F9626208A8D}"/>
              </a:ext>
            </a:extLst>
          </p:cNvPr>
          <p:cNvCxnSpPr>
            <a:cxnSpLocks/>
          </p:cNvCxnSpPr>
          <p:nvPr/>
        </p:nvCxnSpPr>
        <p:spPr>
          <a:xfrm flipH="1" flipV="1">
            <a:off x="1358559" y="5038111"/>
            <a:ext cx="4425619" cy="250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DAB4D2-2F34-4E4F-9C31-96B8F0B5D86F}"/>
              </a:ext>
            </a:extLst>
          </p:cNvPr>
          <p:cNvCxnSpPr>
            <a:cxnSpLocks/>
          </p:cNvCxnSpPr>
          <p:nvPr/>
        </p:nvCxnSpPr>
        <p:spPr>
          <a:xfrm>
            <a:off x="4466642" y="1765155"/>
            <a:ext cx="11287" cy="4508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3C3C120-6074-4940-AEA9-8AF2386B7F6B}"/>
              </a:ext>
            </a:extLst>
          </p:cNvPr>
          <p:cNvCxnSpPr>
            <a:cxnSpLocks/>
          </p:cNvCxnSpPr>
          <p:nvPr/>
        </p:nvCxnSpPr>
        <p:spPr>
          <a:xfrm>
            <a:off x="5865444" y="1759489"/>
            <a:ext cx="11287" cy="4508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FBEC483-9409-40BF-885F-B10FCD26ACCC}"/>
              </a:ext>
            </a:extLst>
          </p:cNvPr>
          <p:cNvCxnSpPr>
            <a:cxnSpLocks/>
          </p:cNvCxnSpPr>
          <p:nvPr/>
        </p:nvCxnSpPr>
        <p:spPr>
          <a:xfrm>
            <a:off x="8614168" y="1803632"/>
            <a:ext cx="11287" cy="4508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B5A45A3-E0E4-490E-9A0C-5FAB669B7DD7}"/>
              </a:ext>
            </a:extLst>
          </p:cNvPr>
          <p:cNvCxnSpPr>
            <a:cxnSpLocks/>
          </p:cNvCxnSpPr>
          <p:nvPr/>
        </p:nvCxnSpPr>
        <p:spPr>
          <a:xfrm>
            <a:off x="11186547" y="1789618"/>
            <a:ext cx="11287" cy="45086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67FE3FA-BC32-4860-AF9D-3D503F31118E}"/>
              </a:ext>
            </a:extLst>
          </p:cNvPr>
          <p:cNvSpPr/>
          <p:nvPr/>
        </p:nvSpPr>
        <p:spPr>
          <a:xfrm>
            <a:off x="8541367" y="3390622"/>
            <a:ext cx="205919" cy="1373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2376777-2B80-4F1E-BCA0-B6AF836D3938}"/>
              </a:ext>
            </a:extLst>
          </p:cNvPr>
          <p:cNvSpPr/>
          <p:nvPr/>
        </p:nvSpPr>
        <p:spPr>
          <a:xfrm>
            <a:off x="11155880" y="4947859"/>
            <a:ext cx="159198" cy="1351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E1EE8796-F985-4F43-B00D-A12071223232}"/>
              </a:ext>
            </a:extLst>
          </p:cNvPr>
          <p:cNvCxnSpPr>
            <a:cxnSpLocks/>
          </p:cNvCxnSpPr>
          <p:nvPr/>
        </p:nvCxnSpPr>
        <p:spPr>
          <a:xfrm flipV="1">
            <a:off x="2735485" y="4243590"/>
            <a:ext cx="5706064" cy="15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08B8F7B-6741-44A6-BE00-71B9067A8036}"/>
              </a:ext>
            </a:extLst>
          </p:cNvPr>
          <p:cNvCxnSpPr>
            <a:cxnSpLocks/>
          </p:cNvCxnSpPr>
          <p:nvPr/>
        </p:nvCxnSpPr>
        <p:spPr>
          <a:xfrm flipH="1" flipV="1">
            <a:off x="2752911" y="4389888"/>
            <a:ext cx="5666625" cy="755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35DDFFC-1AAA-4FD1-A463-7D98E4CEB9AA}"/>
              </a:ext>
            </a:extLst>
          </p:cNvPr>
          <p:cNvCxnSpPr>
            <a:cxnSpLocks/>
          </p:cNvCxnSpPr>
          <p:nvPr/>
        </p:nvCxnSpPr>
        <p:spPr>
          <a:xfrm flipH="1">
            <a:off x="532531" y="6152899"/>
            <a:ext cx="10585704"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445D8EC-469C-4219-9A5C-B124ABE25DC8}"/>
              </a:ext>
            </a:extLst>
          </p:cNvPr>
          <p:cNvCxnSpPr>
            <a:cxnSpLocks/>
          </p:cNvCxnSpPr>
          <p:nvPr/>
        </p:nvCxnSpPr>
        <p:spPr>
          <a:xfrm>
            <a:off x="582280" y="3412724"/>
            <a:ext cx="5121634" cy="985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A7B994C-CE18-4C4E-89C1-52EB74B1DAE9}"/>
              </a:ext>
            </a:extLst>
          </p:cNvPr>
          <p:cNvSpPr txBox="1"/>
          <p:nvPr/>
        </p:nvSpPr>
        <p:spPr>
          <a:xfrm>
            <a:off x="500978" y="2515073"/>
            <a:ext cx="1364846" cy="215444"/>
          </a:xfrm>
          <a:prstGeom prst="rect">
            <a:avLst/>
          </a:prstGeom>
          <a:noFill/>
        </p:spPr>
        <p:txBody>
          <a:bodyPr wrap="square" rtlCol="0">
            <a:spAutoFit/>
          </a:bodyPr>
          <a:lstStyle/>
          <a:p>
            <a:r>
              <a:rPr lang="en-US" sz="800" dirty="0"/>
              <a:t>1a. Demand Forecast</a:t>
            </a:r>
          </a:p>
        </p:txBody>
      </p:sp>
      <p:sp>
        <p:nvSpPr>
          <p:cNvPr id="95" name="TextBox 94">
            <a:extLst>
              <a:ext uri="{FF2B5EF4-FFF2-40B4-BE49-F238E27FC236}">
                <a16:creationId xmlns:a16="http://schemas.microsoft.com/office/drawing/2014/main" id="{7EFCCA8A-7ED5-4F67-AA4C-454F44B6B256}"/>
              </a:ext>
            </a:extLst>
          </p:cNvPr>
          <p:cNvSpPr txBox="1"/>
          <p:nvPr/>
        </p:nvSpPr>
        <p:spPr>
          <a:xfrm>
            <a:off x="3548121" y="688016"/>
            <a:ext cx="8464223" cy="307777"/>
          </a:xfrm>
          <a:prstGeom prst="rect">
            <a:avLst/>
          </a:prstGeom>
          <a:solidFill>
            <a:schemeClr val="bg1">
              <a:lumMod val="75000"/>
            </a:schemeClr>
          </a:solidFill>
        </p:spPr>
        <p:txBody>
          <a:bodyPr wrap="square" rtlCol="0">
            <a:spAutoFit/>
          </a:bodyPr>
          <a:lstStyle/>
          <a:p>
            <a:pPr algn="ctr"/>
            <a:r>
              <a:rPr lang="en-US" sz="1400" dirty="0"/>
              <a:t>Systems of interface </a:t>
            </a:r>
          </a:p>
        </p:txBody>
      </p:sp>
      <p:sp>
        <p:nvSpPr>
          <p:cNvPr id="96" name="TextBox 95">
            <a:extLst>
              <a:ext uri="{FF2B5EF4-FFF2-40B4-BE49-F238E27FC236}">
                <a16:creationId xmlns:a16="http://schemas.microsoft.com/office/drawing/2014/main" id="{C36E3AAF-7B55-45EB-9EEA-EF04E141038B}"/>
              </a:ext>
            </a:extLst>
          </p:cNvPr>
          <p:cNvSpPr txBox="1"/>
          <p:nvPr/>
        </p:nvSpPr>
        <p:spPr>
          <a:xfrm>
            <a:off x="277544" y="708088"/>
            <a:ext cx="2908395" cy="307777"/>
          </a:xfrm>
          <a:prstGeom prst="rect">
            <a:avLst/>
          </a:prstGeom>
          <a:solidFill>
            <a:schemeClr val="bg1">
              <a:lumMod val="75000"/>
            </a:schemeClr>
          </a:solidFill>
        </p:spPr>
        <p:txBody>
          <a:bodyPr wrap="square" rtlCol="0">
            <a:spAutoFit/>
          </a:bodyPr>
          <a:lstStyle/>
          <a:p>
            <a:pPr algn="ctr"/>
            <a:r>
              <a:rPr lang="en-US" sz="1400" dirty="0"/>
              <a:t>Actors </a:t>
            </a:r>
          </a:p>
        </p:txBody>
      </p:sp>
      <p:sp>
        <p:nvSpPr>
          <p:cNvPr id="52" name="TextBox 51">
            <a:extLst>
              <a:ext uri="{FF2B5EF4-FFF2-40B4-BE49-F238E27FC236}">
                <a16:creationId xmlns:a16="http://schemas.microsoft.com/office/drawing/2014/main" id="{BB11FFF8-3921-42F4-AB37-97B94A80FFB8}"/>
              </a:ext>
            </a:extLst>
          </p:cNvPr>
          <p:cNvSpPr txBox="1"/>
          <p:nvPr/>
        </p:nvSpPr>
        <p:spPr>
          <a:xfrm>
            <a:off x="796441" y="1706890"/>
            <a:ext cx="1692837" cy="261610"/>
          </a:xfrm>
          <a:prstGeom prst="rect">
            <a:avLst/>
          </a:prstGeom>
          <a:noFill/>
        </p:spPr>
        <p:txBody>
          <a:bodyPr wrap="square" rtlCol="0">
            <a:spAutoFit/>
          </a:bodyPr>
          <a:lstStyle/>
          <a:p>
            <a:pPr algn="ctr"/>
            <a:r>
              <a:rPr lang="en-US" sz="1100" dirty="0"/>
              <a:t>Subscriber 2</a:t>
            </a:r>
          </a:p>
        </p:txBody>
      </p:sp>
      <p:sp>
        <p:nvSpPr>
          <p:cNvPr id="60" name="TextBox 59">
            <a:extLst>
              <a:ext uri="{FF2B5EF4-FFF2-40B4-BE49-F238E27FC236}">
                <a16:creationId xmlns:a16="http://schemas.microsoft.com/office/drawing/2014/main" id="{C278CA47-F361-4352-81FD-C9381B9DD96F}"/>
              </a:ext>
            </a:extLst>
          </p:cNvPr>
          <p:cNvSpPr txBox="1"/>
          <p:nvPr/>
        </p:nvSpPr>
        <p:spPr>
          <a:xfrm>
            <a:off x="9599870" y="1103147"/>
            <a:ext cx="2428638" cy="307777"/>
          </a:xfrm>
          <a:prstGeom prst="rect">
            <a:avLst/>
          </a:prstGeom>
          <a:solidFill>
            <a:schemeClr val="bg1">
              <a:lumMod val="75000"/>
            </a:schemeClr>
          </a:solidFill>
        </p:spPr>
        <p:txBody>
          <a:bodyPr wrap="square" rtlCol="0">
            <a:spAutoFit/>
          </a:bodyPr>
          <a:lstStyle/>
          <a:p>
            <a:pPr algn="ctr"/>
            <a:r>
              <a:rPr lang="en-US" sz="1400" dirty="0"/>
              <a:t>RAN Slice Allocation</a:t>
            </a:r>
          </a:p>
        </p:txBody>
      </p:sp>
      <p:cxnSp>
        <p:nvCxnSpPr>
          <p:cNvPr id="61" name="Straight Arrow Connector 60">
            <a:extLst>
              <a:ext uri="{FF2B5EF4-FFF2-40B4-BE49-F238E27FC236}">
                <a16:creationId xmlns:a16="http://schemas.microsoft.com/office/drawing/2014/main" id="{5A74F820-02A6-471E-919E-826E379B5287}"/>
              </a:ext>
            </a:extLst>
          </p:cNvPr>
          <p:cNvCxnSpPr>
            <a:cxnSpLocks/>
          </p:cNvCxnSpPr>
          <p:nvPr/>
        </p:nvCxnSpPr>
        <p:spPr>
          <a:xfrm>
            <a:off x="1650278" y="3750370"/>
            <a:ext cx="405363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70E30BC4-C754-4653-BA68-2F79C878D911}"/>
              </a:ext>
            </a:extLst>
          </p:cNvPr>
          <p:cNvSpPr/>
          <p:nvPr/>
        </p:nvSpPr>
        <p:spPr>
          <a:xfrm>
            <a:off x="5774355" y="3207512"/>
            <a:ext cx="205919" cy="801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a:extLst>
              <a:ext uri="{FF2B5EF4-FFF2-40B4-BE49-F238E27FC236}">
                <a16:creationId xmlns:a16="http://schemas.microsoft.com/office/drawing/2014/main" id="{2F10B677-B677-43B7-95FE-A9F515B215F8}"/>
              </a:ext>
            </a:extLst>
          </p:cNvPr>
          <p:cNvCxnSpPr>
            <a:cxnSpLocks/>
          </p:cNvCxnSpPr>
          <p:nvPr/>
        </p:nvCxnSpPr>
        <p:spPr>
          <a:xfrm flipH="1" flipV="1">
            <a:off x="1739120" y="5915362"/>
            <a:ext cx="9299516" cy="2763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5C3E6828-660F-40CC-A7E0-0C6906554968}"/>
              </a:ext>
            </a:extLst>
          </p:cNvPr>
          <p:cNvSpPr/>
          <p:nvPr/>
        </p:nvSpPr>
        <p:spPr>
          <a:xfrm>
            <a:off x="5821202" y="4791272"/>
            <a:ext cx="209299" cy="822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1AB0EE41-77D9-42A7-87C2-35CD2B9FCE88}"/>
              </a:ext>
            </a:extLst>
          </p:cNvPr>
          <p:cNvCxnSpPr>
            <a:cxnSpLocks/>
          </p:cNvCxnSpPr>
          <p:nvPr/>
        </p:nvCxnSpPr>
        <p:spPr>
          <a:xfrm flipH="1" flipV="1">
            <a:off x="532531" y="5312761"/>
            <a:ext cx="5241825" cy="931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B1DDFD44-9424-4588-B84E-1412D50F7F30}"/>
              </a:ext>
            </a:extLst>
          </p:cNvPr>
          <p:cNvCxnSpPr>
            <a:cxnSpLocks/>
          </p:cNvCxnSpPr>
          <p:nvPr/>
        </p:nvCxnSpPr>
        <p:spPr>
          <a:xfrm>
            <a:off x="2732558" y="5666285"/>
            <a:ext cx="8385677"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B3DE95C9-50EB-4990-B346-308D85271A45}"/>
              </a:ext>
            </a:extLst>
          </p:cNvPr>
          <p:cNvSpPr txBox="1"/>
          <p:nvPr/>
        </p:nvSpPr>
        <p:spPr>
          <a:xfrm>
            <a:off x="1746297" y="2871871"/>
            <a:ext cx="1364846" cy="215444"/>
          </a:xfrm>
          <a:prstGeom prst="rect">
            <a:avLst/>
          </a:prstGeom>
          <a:noFill/>
        </p:spPr>
        <p:txBody>
          <a:bodyPr wrap="square" rtlCol="0">
            <a:spAutoFit/>
          </a:bodyPr>
          <a:lstStyle/>
          <a:p>
            <a:r>
              <a:rPr lang="en-US" sz="800" dirty="0"/>
              <a:t>1b. Demand Forecast</a:t>
            </a:r>
          </a:p>
        </p:txBody>
      </p:sp>
      <p:sp>
        <p:nvSpPr>
          <p:cNvPr id="124" name="TextBox 123">
            <a:extLst>
              <a:ext uri="{FF2B5EF4-FFF2-40B4-BE49-F238E27FC236}">
                <a16:creationId xmlns:a16="http://schemas.microsoft.com/office/drawing/2014/main" id="{34BAF607-0CB3-4763-B393-E160EB592DC5}"/>
              </a:ext>
            </a:extLst>
          </p:cNvPr>
          <p:cNvSpPr txBox="1"/>
          <p:nvPr/>
        </p:nvSpPr>
        <p:spPr>
          <a:xfrm>
            <a:off x="527451" y="3247900"/>
            <a:ext cx="1364846" cy="215444"/>
          </a:xfrm>
          <a:prstGeom prst="rect">
            <a:avLst/>
          </a:prstGeom>
          <a:noFill/>
        </p:spPr>
        <p:txBody>
          <a:bodyPr wrap="square" rtlCol="0">
            <a:spAutoFit/>
          </a:bodyPr>
          <a:lstStyle/>
          <a:p>
            <a:r>
              <a:rPr lang="en-US" sz="800" dirty="0"/>
              <a:t>2a. Resource request </a:t>
            </a:r>
          </a:p>
        </p:txBody>
      </p:sp>
      <p:sp>
        <p:nvSpPr>
          <p:cNvPr id="125" name="TextBox 124">
            <a:extLst>
              <a:ext uri="{FF2B5EF4-FFF2-40B4-BE49-F238E27FC236}">
                <a16:creationId xmlns:a16="http://schemas.microsoft.com/office/drawing/2014/main" id="{172D5F90-6250-4698-AD56-DF8F1585CDE5}"/>
              </a:ext>
            </a:extLst>
          </p:cNvPr>
          <p:cNvSpPr txBox="1"/>
          <p:nvPr/>
        </p:nvSpPr>
        <p:spPr>
          <a:xfrm>
            <a:off x="1713109" y="3559088"/>
            <a:ext cx="1364846" cy="215444"/>
          </a:xfrm>
          <a:prstGeom prst="rect">
            <a:avLst/>
          </a:prstGeom>
          <a:noFill/>
        </p:spPr>
        <p:txBody>
          <a:bodyPr wrap="square" rtlCol="0">
            <a:spAutoFit/>
          </a:bodyPr>
          <a:lstStyle/>
          <a:p>
            <a:r>
              <a:rPr lang="en-US" sz="800" dirty="0"/>
              <a:t>2b. Resource request </a:t>
            </a:r>
          </a:p>
        </p:txBody>
      </p:sp>
      <p:sp>
        <p:nvSpPr>
          <p:cNvPr id="126" name="TextBox 125">
            <a:extLst>
              <a:ext uri="{FF2B5EF4-FFF2-40B4-BE49-F238E27FC236}">
                <a16:creationId xmlns:a16="http://schemas.microsoft.com/office/drawing/2014/main" id="{B5D678A1-281B-4705-BD6F-4B565B8ED546}"/>
              </a:ext>
            </a:extLst>
          </p:cNvPr>
          <p:cNvSpPr txBox="1"/>
          <p:nvPr/>
        </p:nvSpPr>
        <p:spPr>
          <a:xfrm>
            <a:off x="2649106" y="4057264"/>
            <a:ext cx="1364846" cy="215444"/>
          </a:xfrm>
          <a:prstGeom prst="rect">
            <a:avLst/>
          </a:prstGeom>
          <a:noFill/>
        </p:spPr>
        <p:txBody>
          <a:bodyPr wrap="square" rtlCol="0">
            <a:spAutoFit/>
          </a:bodyPr>
          <a:lstStyle/>
          <a:p>
            <a:r>
              <a:rPr lang="en-US" sz="800" dirty="0"/>
              <a:t>3a. Send details to optimizer </a:t>
            </a:r>
          </a:p>
        </p:txBody>
      </p:sp>
      <p:sp>
        <p:nvSpPr>
          <p:cNvPr id="127" name="TextBox 126">
            <a:extLst>
              <a:ext uri="{FF2B5EF4-FFF2-40B4-BE49-F238E27FC236}">
                <a16:creationId xmlns:a16="http://schemas.microsoft.com/office/drawing/2014/main" id="{12AAEFFD-964A-40BC-ABD5-5E71E2708AF4}"/>
              </a:ext>
            </a:extLst>
          </p:cNvPr>
          <p:cNvSpPr txBox="1"/>
          <p:nvPr/>
        </p:nvSpPr>
        <p:spPr>
          <a:xfrm>
            <a:off x="2671989" y="4389967"/>
            <a:ext cx="1364846" cy="215444"/>
          </a:xfrm>
          <a:prstGeom prst="rect">
            <a:avLst/>
          </a:prstGeom>
          <a:noFill/>
        </p:spPr>
        <p:txBody>
          <a:bodyPr wrap="square" rtlCol="0">
            <a:spAutoFit/>
          </a:bodyPr>
          <a:lstStyle/>
          <a:p>
            <a:r>
              <a:rPr lang="en-US" sz="800" dirty="0"/>
              <a:t>4a. New Distributed Load</a:t>
            </a:r>
          </a:p>
        </p:txBody>
      </p:sp>
      <p:sp>
        <p:nvSpPr>
          <p:cNvPr id="128" name="TextBox 127">
            <a:extLst>
              <a:ext uri="{FF2B5EF4-FFF2-40B4-BE49-F238E27FC236}">
                <a16:creationId xmlns:a16="http://schemas.microsoft.com/office/drawing/2014/main" id="{10F4DD10-56D2-4CDF-AD58-3ADB65ECB0CA}"/>
              </a:ext>
            </a:extLst>
          </p:cNvPr>
          <p:cNvSpPr txBox="1"/>
          <p:nvPr/>
        </p:nvSpPr>
        <p:spPr>
          <a:xfrm>
            <a:off x="2333334" y="4826387"/>
            <a:ext cx="2059029" cy="215444"/>
          </a:xfrm>
          <a:prstGeom prst="rect">
            <a:avLst/>
          </a:prstGeom>
          <a:noFill/>
        </p:spPr>
        <p:txBody>
          <a:bodyPr wrap="square" rtlCol="0">
            <a:spAutoFit/>
          </a:bodyPr>
          <a:lstStyle/>
          <a:p>
            <a:r>
              <a:rPr lang="en-US" sz="800" dirty="0"/>
              <a:t>5a.Communicate to the subscribers</a:t>
            </a:r>
          </a:p>
        </p:txBody>
      </p:sp>
      <p:sp>
        <p:nvSpPr>
          <p:cNvPr id="129" name="TextBox 128">
            <a:extLst>
              <a:ext uri="{FF2B5EF4-FFF2-40B4-BE49-F238E27FC236}">
                <a16:creationId xmlns:a16="http://schemas.microsoft.com/office/drawing/2014/main" id="{6B724B0F-B416-4E6B-9941-C42B2899E61E}"/>
              </a:ext>
            </a:extLst>
          </p:cNvPr>
          <p:cNvSpPr txBox="1"/>
          <p:nvPr/>
        </p:nvSpPr>
        <p:spPr>
          <a:xfrm>
            <a:off x="2340895" y="5126295"/>
            <a:ext cx="2059029" cy="215444"/>
          </a:xfrm>
          <a:prstGeom prst="rect">
            <a:avLst/>
          </a:prstGeom>
          <a:noFill/>
        </p:spPr>
        <p:txBody>
          <a:bodyPr wrap="square" rtlCol="0">
            <a:spAutoFit/>
          </a:bodyPr>
          <a:lstStyle/>
          <a:p>
            <a:r>
              <a:rPr lang="en-US" sz="800" dirty="0"/>
              <a:t>5b.Communicate to the subscribers</a:t>
            </a:r>
          </a:p>
        </p:txBody>
      </p:sp>
      <p:sp>
        <p:nvSpPr>
          <p:cNvPr id="130" name="TextBox 129">
            <a:extLst>
              <a:ext uri="{FF2B5EF4-FFF2-40B4-BE49-F238E27FC236}">
                <a16:creationId xmlns:a16="http://schemas.microsoft.com/office/drawing/2014/main" id="{EA6E18B3-6D9A-48C2-AB16-06D78CD8E56E}"/>
              </a:ext>
            </a:extLst>
          </p:cNvPr>
          <p:cNvSpPr txBox="1"/>
          <p:nvPr/>
        </p:nvSpPr>
        <p:spPr>
          <a:xfrm>
            <a:off x="2865073" y="5449540"/>
            <a:ext cx="2059029" cy="215444"/>
          </a:xfrm>
          <a:prstGeom prst="rect">
            <a:avLst/>
          </a:prstGeom>
          <a:noFill/>
        </p:spPr>
        <p:txBody>
          <a:bodyPr wrap="square" rtlCol="0">
            <a:spAutoFit/>
          </a:bodyPr>
          <a:lstStyle/>
          <a:p>
            <a:r>
              <a:rPr lang="en-US" sz="800" dirty="0"/>
              <a:t>6a. Changes in the RAN Slice</a:t>
            </a:r>
          </a:p>
        </p:txBody>
      </p:sp>
      <p:sp>
        <p:nvSpPr>
          <p:cNvPr id="131" name="TextBox 130">
            <a:extLst>
              <a:ext uri="{FF2B5EF4-FFF2-40B4-BE49-F238E27FC236}">
                <a16:creationId xmlns:a16="http://schemas.microsoft.com/office/drawing/2014/main" id="{490E9649-E894-4BB1-B7A6-61508B56B4FC}"/>
              </a:ext>
            </a:extLst>
          </p:cNvPr>
          <p:cNvSpPr txBox="1"/>
          <p:nvPr/>
        </p:nvSpPr>
        <p:spPr>
          <a:xfrm>
            <a:off x="1901310" y="5746628"/>
            <a:ext cx="2059029" cy="215444"/>
          </a:xfrm>
          <a:prstGeom prst="rect">
            <a:avLst/>
          </a:prstGeom>
          <a:noFill/>
        </p:spPr>
        <p:txBody>
          <a:bodyPr wrap="square" rtlCol="0">
            <a:spAutoFit/>
          </a:bodyPr>
          <a:lstStyle/>
          <a:p>
            <a:r>
              <a:rPr lang="en-US" sz="800" dirty="0"/>
              <a:t>6b. Confirm request to Subscribers </a:t>
            </a:r>
          </a:p>
        </p:txBody>
      </p:sp>
      <p:sp>
        <p:nvSpPr>
          <p:cNvPr id="132" name="TextBox 131">
            <a:extLst>
              <a:ext uri="{FF2B5EF4-FFF2-40B4-BE49-F238E27FC236}">
                <a16:creationId xmlns:a16="http://schemas.microsoft.com/office/drawing/2014/main" id="{6FCA938A-D79F-4A06-8869-532A174585DC}"/>
              </a:ext>
            </a:extLst>
          </p:cNvPr>
          <p:cNvSpPr txBox="1"/>
          <p:nvPr/>
        </p:nvSpPr>
        <p:spPr>
          <a:xfrm>
            <a:off x="796441" y="5981797"/>
            <a:ext cx="2059029" cy="215444"/>
          </a:xfrm>
          <a:prstGeom prst="rect">
            <a:avLst/>
          </a:prstGeom>
          <a:noFill/>
        </p:spPr>
        <p:txBody>
          <a:bodyPr wrap="square" rtlCol="0">
            <a:spAutoFit/>
          </a:bodyPr>
          <a:lstStyle/>
          <a:p>
            <a:r>
              <a:rPr lang="en-US" sz="800" dirty="0"/>
              <a:t>6c. Confirm request to Subscribers </a:t>
            </a:r>
          </a:p>
        </p:txBody>
      </p:sp>
      <p:sp>
        <p:nvSpPr>
          <p:cNvPr id="134" name="TextBox 133">
            <a:extLst>
              <a:ext uri="{FF2B5EF4-FFF2-40B4-BE49-F238E27FC236}">
                <a16:creationId xmlns:a16="http://schemas.microsoft.com/office/drawing/2014/main" id="{1BDF8951-B93C-4ABA-A814-52881A7E5BAD}"/>
              </a:ext>
            </a:extLst>
          </p:cNvPr>
          <p:cNvSpPr txBox="1"/>
          <p:nvPr/>
        </p:nvSpPr>
        <p:spPr>
          <a:xfrm>
            <a:off x="8360729" y="174597"/>
            <a:ext cx="1417470" cy="261610"/>
          </a:xfrm>
          <a:prstGeom prst="rect">
            <a:avLst/>
          </a:prstGeom>
          <a:noFill/>
        </p:spPr>
        <p:txBody>
          <a:bodyPr wrap="square">
            <a:spAutoFit/>
          </a:bodyPr>
          <a:lstStyle/>
          <a:p>
            <a:r>
              <a:rPr lang="en-US" sz="1100" b="0" i="0" dirty="0">
                <a:solidFill>
                  <a:srgbClr val="000000"/>
                </a:solidFill>
                <a:effectLst/>
                <a:latin typeface="Arial Sans"/>
              </a:rPr>
              <a:t>3GPP TS 23.501</a:t>
            </a:r>
            <a:endParaRPr lang="en-US" sz="1100" dirty="0"/>
          </a:p>
        </p:txBody>
      </p:sp>
      <p:sp>
        <p:nvSpPr>
          <p:cNvPr id="137" name="TextBox 136">
            <a:extLst>
              <a:ext uri="{FF2B5EF4-FFF2-40B4-BE49-F238E27FC236}">
                <a16:creationId xmlns:a16="http://schemas.microsoft.com/office/drawing/2014/main" id="{48EAF176-20F7-447F-8F2E-B19023F9FAB2}"/>
              </a:ext>
            </a:extLst>
          </p:cNvPr>
          <p:cNvSpPr txBox="1"/>
          <p:nvPr/>
        </p:nvSpPr>
        <p:spPr>
          <a:xfrm>
            <a:off x="4670833" y="3221834"/>
            <a:ext cx="1612194" cy="200055"/>
          </a:xfrm>
          <a:prstGeom prst="rect">
            <a:avLst/>
          </a:prstGeom>
          <a:noFill/>
        </p:spPr>
        <p:txBody>
          <a:bodyPr wrap="square">
            <a:spAutoFit/>
          </a:bodyPr>
          <a:lstStyle/>
          <a:p>
            <a:r>
              <a:rPr lang="en-US" sz="700" b="0" i="0" dirty="0">
                <a:solidFill>
                  <a:srgbClr val="000000"/>
                </a:solidFill>
                <a:effectLst/>
                <a:latin typeface="Arial Sans"/>
              </a:rPr>
              <a:t>S-NSSAI -RRC Setup</a:t>
            </a:r>
            <a:endParaRPr lang="en-US" sz="700" dirty="0"/>
          </a:p>
        </p:txBody>
      </p:sp>
      <p:sp>
        <p:nvSpPr>
          <p:cNvPr id="140" name="TextBox 139">
            <a:extLst>
              <a:ext uri="{FF2B5EF4-FFF2-40B4-BE49-F238E27FC236}">
                <a16:creationId xmlns:a16="http://schemas.microsoft.com/office/drawing/2014/main" id="{C5B880C3-BBFB-4D32-B672-8307DDFB75B1}"/>
              </a:ext>
            </a:extLst>
          </p:cNvPr>
          <p:cNvSpPr txBox="1"/>
          <p:nvPr/>
        </p:nvSpPr>
        <p:spPr>
          <a:xfrm>
            <a:off x="10271816" y="1449810"/>
            <a:ext cx="1692837" cy="307777"/>
          </a:xfrm>
          <a:prstGeom prst="rect">
            <a:avLst/>
          </a:prstGeom>
          <a:noFill/>
        </p:spPr>
        <p:txBody>
          <a:bodyPr wrap="square">
            <a:spAutoFit/>
          </a:bodyPr>
          <a:lstStyle/>
          <a:p>
            <a:r>
              <a:rPr lang="en-US" sz="1400" b="0" i="0" dirty="0">
                <a:solidFill>
                  <a:srgbClr val="000000"/>
                </a:solidFill>
                <a:effectLst/>
                <a:latin typeface="Arial Sans"/>
              </a:rPr>
              <a:t>5GC, 5G-RAN</a:t>
            </a:r>
            <a:endParaRPr lang="en-US" sz="1400" dirty="0"/>
          </a:p>
        </p:txBody>
      </p:sp>
      <p:sp>
        <p:nvSpPr>
          <p:cNvPr id="143" name="TextBox 142">
            <a:extLst>
              <a:ext uri="{FF2B5EF4-FFF2-40B4-BE49-F238E27FC236}">
                <a16:creationId xmlns:a16="http://schemas.microsoft.com/office/drawing/2014/main" id="{0130BDFF-5806-4E35-BEAC-F72965E31370}"/>
              </a:ext>
            </a:extLst>
          </p:cNvPr>
          <p:cNvSpPr txBox="1"/>
          <p:nvPr/>
        </p:nvSpPr>
        <p:spPr>
          <a:xfrm>
            <a:off x="4704713" y="3547143"/>
            <a:ext cx="1612194" cy="200055"/>
          </a:xfrm>
          <a:prstGeom prst="rect">
            <a:avLst/>
          </a:prstGeom>
          <a:noFill/>
        </p:spPr>
        <p:txBody>
          <a:bodyPr wrap="square">
            <a:spAutoFit/>
          </a:bodyPr>
          <a:lstStyle/>
          <a:p>
            <a:r>
              <a:rPr lang="en-US" sz="700" b="0" i="0" dirty="0">
                <a:solidFill>
                  <a:srgbClr val="000000"/>
                </a:solidFill>
                <a:effectLst/>
                <a:latin typeface="Arial Sans"/>
              </a:rPr>
              <a:t>S-NSSAI -RRC Setup</a:t>
            </a:r>
            <a:endParaRPr lang="en-US" sz="700" dirty="0"/>
          </a:p>
        </p:txBody>
      </p:sp>
      <p:sp>
        <p:nvSpPr>
          <p:cNvPr id="144" name="TextBox 143">
            <a:extLst>
              <a:ext uri="{FF2B5EF4-FFF2-40B4-BE49-F238E27FC236}">
                <a16:creationId xmlns:a16="http://schemas.microsoft.com/office/drawing/2014/main" id="{5CCC4FD4-0589-498F-8345-695FD171CC41}"/>
              </a:ext>
            </a:extLst>
          </p:cNvPr>
          <p:cNvSpPr txBox="1"/>
          <p:nvPr/>
        </p:nvSpPr>
        <p:spPr>
          <a:xfrm>
            <a:off x="9988437" y="6141396"/>
            <a:ext cx="1612194" cy="200055"/>
          </a:xfrm>
          <a:prstGeom prst="rect">
            <a:avLst/>
          </a:prstGeom>
          <a:noFill/>
        </p:spPr>
        <p:txBody>
          <a:bodyPr wrap="square">
            <a:spAutoFit/>
          </a:bodyPr>
          <a:lstStyle/>
          <a:p>
            <a:r>
              <a:rPr lang="en-US" sz="700" b="0" i="0" dirty="0">
                <a:solidFill>
                  <a:srgbClr val="000000"/>
                </a:solidFill>
                <a:effectLst/>
                <a:latin typeface="Arial Sans"/>
              </a:rPr>
              <a:t>S-NSSAI -RRC Complete</a:t>
            </a:r>
            <a:endParaRPr lang="en-US" sz="700" dirty="0"/>
          </a:p>
        </p:txBody>
      </p:sp>
      <p:sp>
        <p:nvSpPr>
          <p:cNvPr id="145" name="TextBox 144">
            <a:extLst>
              <a:ext uri="{FF2B5EF4-FFF2-40B4-BE49-F238E27FC236}">
                <a16:creationId xmlns:a16="http://schemas.microsoft.com/office/drawing/2014/main" id="{E6F6C632-461B-4760-91AD-0456D93D3C9B}"/>
              </a:ext>
            </a:extLst>
          </p:cNvPr>
          <p:cNvSpPr txBox="1"/>
          <p:nvPr/>
        </p:nvSpPr>
        <p:spPr>
          <a:xfrm>
            <a:off x="9989063" y="5926320"/>
            <a:ext cx="1612194" cy="200055"/>
          </a:xfrm>
          <a:prstGeom prst="rect">
            <a:avLst/>
          </a:prstGeom>
          <a:noFill/>
        </p:spPr>
        <p:txBody>
          <a:bodyPr wrap="square">
            <a:spAutoFit/>
          </a:bodyPr>
          <a:lstStyle/>
          <a:p>
            <a:r>
              <a:rPr lang="en-US" sz="700" b="0" i="0" dirty="0">
                <a:solidFill>
                  <a:srgbClr val="000000"/>
                </a:solidFill>
                <a:effectLst/>
                <a:latin typeface="Arial Sans"/>
              </a:rPr>
              <a:t>S-NSSAI -RRC Complete</a:t>
            </a:r>
            <a:endParaRPr lang="en-US" sz="700" dirty="0"/>
          </a:p>
        </p:txBody>
      </p:sp>
      <p:cxnSp>
        <p:nvCxnSpPr>
          <p:cNvPr id="146" name="Straight Arrow Connector 145">
            <a:extLst>
              <a:ext uri="{FF2B5EF4-FFF2-40B4-BE49-F238E27FC236}">
                <a16:creationId xmlns:a16="http://schemas.microsoft.com/office/drawing/2014/main" id="{792BE3C4-724C-40E8-A53D-37951EBFF4A7}"/>
              </a:ext>
            </a:extLst>
          </p:cNvPr>
          <p:cNvCxnSpPr>
            <a:cxnSpLocks/>
          </p:cNvCxnSpPr>
          <p:nvPr/>
        </p:nvCxnSpPr>
        <p:spPr>
          <a:xfrm flipH="1">
            <a:off x="2752911" y="3921820"/>
            <a:ext cx="2951003"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32C69B56-B42A-4C2D-8A80-3B2D8151CD35}"/>
              </a:ext>
            </a:extLst>
          </p:cNvPr>
          <p:cNvSpPr txBox="1"/>
          <p:nvPr/>
        </p:nvSpPr>
        <p:spPr>
          <a:xfrm>
            <a:off x="2869196" y="3748850"/>
            <a:ext cx="1364846" cy="215444"/>
          </a:xfrm>
          <a:prstGeom prst="rect">
            <a:avLst/>
          </a:prstGeom>
          <a:noFill/>
        </p:spPr>
        <p:txBody>
          <a:bodyPr wrap="square" rtlCol="0">
            <a:spAutoFit/>
          </a:bodyPr>
          <a:lstStyle/>
          <a:p>
            <a:r>
              <a:rPr lang="en-US" sz="800" dirty="0"/>
              <a:t>2c. Consolidate the request </a:t>
            </a:r>
          </a:p>
        </p:txBody>
      </p:sp>
      <p:pic>
        <p:nvPicPr>
          <p:cNvPr id="152" name="Picture 151">
            <a:extLst>
              <a:ext uri="{FF2B5EF4-FFF2-40B4-BE49-F238E27FC236}">
                <a16:creationId xmlns:a16="http://schemas.microsoft.com/office/drawing/2014/main" id="{25D381DB-D6F8-4F29-8C88-5847EBBEC8F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1464" y="893980"/>
            <a:ext cx="702991" cy="560831"/>
          </a:xfrm>
          <a:prstGeom prst="rect">
            <a:avLst/>
          </a:prstGeom>
        </p:spPr>
      </p:pic>
      <p:grpSp>
        <p:nvGrpSpPr>
          <p:cNvPr id="154" name="Group 153">
            <a:extLst>
              <a:ext uri="{FF2B5EF4-FFF2-40B4-BE49-F238E27FC236}">
                <a16:creationId xmlns:a16="http://schemas.microsoft.com/office/drawing/2014/main" id="{595B2C82-97BA-445B-B68B-3D9332470BB5}"/>
              </a:ext>
            </a:extLst>
          </p:cNvPr>
          <p:cNvGrpSpPr/>
          <p:nvPr/>
        </p:nvGrpSpPr>
        <p:grpSpPr>
          <a:xfrm>
            <a:off x="1350010" y="1125878"/>
            <a:ext cx="627074" cy="544379"/>
            <a:chOff x="2710424" y="1825911"/>
            <a:chExt cx="2465725" cy="2465725"/>
          </a:xfrm>
        </p:grpSpPr>
        <p:pic>
          <p:nvPicPr>
            <p:cNvPr id="155" name="Picture 154">
              <a:extLst>
                <a:ext uri="{FF2B5EF4-FFF2-40B4-BE49-F238E27FC236}">
                  <a16:creationId xmlns:a16="http://schemas.microsoft.com/office/drawing/2014/main" id="{605A9488-B8B0-46C6-BEAF-49CFDAB5BCB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10424" y="1825911"/>
              <a:ext cx="2465725" cy="2465725"/>
            </a:xfrm>
            <a:prstGeom prst="rect">
              <a:avLst/>
            </a:prstGeom>
          </p:spPr>
        </p:pic>
        <p:pic>
          <p:nvPicPr>
            <p:cNvPr id="156" name="Picture 2" descr="C:\Users\cheung\AppData\Local\Temp\SNAGHTML6d70c91.PNG">
              <a:extLst>
                <a:ext uri="{FF2B5EF4-FFF2-40B4-BE49-F238E27FC236}">
                  <a16:creationId xmlns:a16="http://schemas.microsoft.com/office/drawing/2014/main" id="{CBC4C163-3E88-457D-AC30-BC755AC483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042" y="2802854"/>
              <a:ext cx="1857375" cy="1238250"/>
            </a:xfrm>
            <a:prstGeom prst="rect">
              <a:avLst/>
            </a:prstGeom>
            <a:noFill/>
            <a:extLst>
              <a:ext uri="{909E8E84-426E-40DD-AFC4-6F175D3DCCD1}">
                <a14:hiddenFill xmlns:a14="http://schemas.microsoft.com/office/drawing/2010/main">
                  <a:solidFill>
                    <a:srgbClr val="FFFFFF"/>
                  </a:solidFill>
                </a14:hiddenFill>
              </a:ext>
            </a:extLst>
          </p:spPr>
        </p:pic>
      </p:grpSp>
      <p:sp>
        <p:nvSpPr>
          <p:cNvPr id="150" name="Title 149">
            <a:extLst>
              <a:ext uri="{FF2B5EF4-FFF2-40B4-BE49-F238E27FC236}">
                <a16:creationId xmlns:a16="http://schemas.microsoft.com/office/drawing/2014/main" id="{559C512F-404D-480F-87D8-C17061100AFE}"/>
              </a:ext>
            </a:extLst>
          </p:cNvPr>
          <p:cNvSpPr>
            <a:spLocks noGrp="1"/>
          </p:cNvSpPr>
          <p:nvPr>
            <p:ph type="title"/>
          </p:nvPr>
        </p:nvSpPr>
        <p:spPr/>
        <p:txBody>
          <a:bodyPr/>
          <a:lstStyle/>
          <a:p>
            <a:r>
              <a:rPr lang="en-US" dirty="0"/>
              <a:t>Call Flow Details </a:t>
            </a:r>
          </a:p>
        </p:txBody>
      </p:sp>
    </p:spTree>
    <p:extLst>
      <p:ext uri="{BB962C8B-B14F-4D97-AF65-F5344CB8AC3E}">
        <p14:creationId xmlns:p14="http://schemas.microsoft.com/office/powerpoint/2010/main" val="351730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514E-F8AD-4ADC-A6BE-7D863B4AE5BD}"/>
              </a:ext>
            </a:extLst>
          </p:cNvPr>
          <p:cNvSpPr>
            <a:spLocks noGrp="1"/>
          </p:cNvSpPr>
          <p:nvPr>
            <p:ph type="title"/>
          </p:nvPr>
        </p:nvSpPr>
        <p:spPr>
          <a:xfrm>
            <a:off x="914400" y="4022010"/>
            <a:ext cx="10363200" cy="461665"/>
          </a:xfrm>
        </p:spPr>
        <p:txBody>
          <a:bodyPr>
            <a:normAutofit/>
          </a:bodyPr>
          <a:lstStyle/>
          <a:p>
            <a:r>
              <a:rPr lang="en-US" sz="2400" dirty="0"/>
              <a:t>https://www.techplayon.com/5g-ran-and-5gc-network-slice-signaling/</a:t>
            </a:r>
          </a:p>
        </p:txBody>
      </p:sp>
      <p:pic>
        <p:nvPicPr>
          <p:cNvPr id="4" name="Picture 3">
            <a:extLst>
              <a:ext uri="{FF2B5EF4-FFF2-40B4-BE49-F238E27FC236}">
                <a16:creationId xmlns:a16="http://schemas.microsoft.com/office/drawing/2014/main" id="{D901D8CD-7D91-430B-A130-216151C4A063}"/>
              </a:ext>
            </a:extLst>
          </p:cNvPr>
          <p:cNvPicPr>
            <a:picLocks noChangeAspect="1"/>
          </p:cNvPicPr>
          <p:nvPr/>
        </p:nvPicPr>
        <p:blipFill>
          <a:blip r:embed="rId2"/>
          <a:stretch>
            <a:fillRect/>
          </a:stretch>
        </p:blipFill>
        <p:spPr>
          <a:xfrm>
            <a:off x="742543" y="1585841"/>
            <a:ext cx="5830114" cy="1019317"/>
          </a:xfrm>
          <a:prstGeom prst="rect">
            <a:avLst/>
          </a:prstGeom>
        </p:spPr>
      </p:pic>
      <p:sp>
        <p:nvSpPr>
          <p:cNvPr id="6" name="TextBox 5">
            <a:extLst>
              <a:ext uri="{FF2B5EF4-FFF2-40B4-BE49-F238E27FC236}">
                <a16:creationId xmlns:a16="http://schemas.microsoft.com/office/drawing/2014/main" id="{34AEC4C5-3CA8-42B6-967D-120FCFF68EBF}"/>
              </a:ext>
            </a:extLst>
          </p:cNvPr>
          <p:cNvSpPr txBox="1"/>
          <p:nvPr/>
        </p:nvSpPr>
        <p:spPr>
          <a:xfrm>
            <a:off x="838200" y="2780437"/>
            <a:ext cx="10515600" cy="738664"/>
          </a:xfrm>
          <a:prstGeom prst="rect">
            <a:avLst/>
          </a:prstGeom>
          <a:noFill/>
        </p:spPr>
        <p:txBody>
          <a:bodyPr wrap="square">
            <a:spAutoFit/>
          </a:bodyPr>
          <a:lstStyle/>
          <a:p>
            <a:pPr algn="just">
              <a:buFont typeface="Arial" panose="020B0604020202020204" pitchFamily="34" charset="0"/>
              <a:buChar char="•"/>
            </a:pPr>
            <a:r>
              <a:rPr lang="en-US" sz="1400" b="1" i="0" dirty="0">
                <a:solidFill>
                  <a:srgbClr val="000000"/>
                </a:solidFill>
                <a:effectLst/>
                <a:latin typeface="Arial Sans"/>
              </a:rPr>
              <a:t>SST:</a:t>
            </a:r>
            <a:r>
              <a:rPr lang="en-US" sz="1400" b="0" i="0" dirty="0">
                <a:solidFill>
                  <a:srgbClr val="000000"/>
                </a:solidFill>
                <a:effectLst/>
                <a:latin typeface="Arial Sans"/>
              </a:rPr>
              <a:t> It refers to the expected Network Slice behavior in terms of features and services</a:t>
            </a:r>
          </a:p>
          <a:p>
            <a:pPr algn="just">
              <a:buFont typeface="Arial" panose="020B0604020202020204" pitchFamily="34" charset="0"/>
              <a:buChar char="•"/>
            </a:pPr>
            <a:r>
              <a:rPr lang="en-US" sz="1400" b="1" i="0" dirty="0">
                <a:solidFill>
                  <a:srgbClr val="000000"/>
                </a:solidFill>
                <a:effectLst/>
                <a:latin typeface="Arial Sans"/>
              </a:rPr>
              <a:t>Slice Differentiator (SD):</a:t>
            </a:r>
            <a:r>
              <a:rPr lang="en-US" sz="1400" b="0" i="0" dirty="0">
                <a:solidFill>
                  <a:srgbClr val="000000"/>
                </a:solidFill>
                <a:effectLst/>
                <a:latin typeface="Arial Sans"/>
              </a:rPr>
              <a:t> It is an optional information that complements the Slice/Service type(s) to differentiate amongst multiple Network Slices of the same Slice/Service type.</a:t>
            </a:r>
          </a:p>
        </p:txBody>
      </p:sp>
      <p:sp>
        <p:nvSpPr>
          <p:cNvPr id="8" name="Title 1">
            <a:extLst>
              <a:ext uri="{FF2B5EF4-FFF2-40B4-BE49-F238E27FC236}">
                <a16:creationId xmlns:a16="http://schemas.microsoft.com/office/drawing/2014/main" id="{030F630E-432E-412C-B8EF-8794019F38C4}"/>
              </a:ext>
            </a:extLst>
          </p:cNvPr>
          <p:cNvSpPr txBox="1">
            <a:spLocks/>
          </p:cNvSpPr>
          <p:nvPr/>
        </p:nvSpPr>
        <p:spPr>
          <a:xfrm>
            <a:off x="430695" y="344532"/>
            <a:ext cx="10363200" cy="461665"/>
          </a:xfrm>
          <a:prstGeom prst="rect">
            <a:avLst/>
          </a:prstGeom>
        </p:spPr>
        <p:txBody>
          <a:bodyPr vert="horz" wrap="square" lIns="91440" tIns="45720" rIns="91440" bIns="45720" rtlCol="0" anchor="t">
            <a:normAutofit/>
          </a:bodyPr>
          <a:lstStyle>
            <a:lvl1pPr algn="l" defTabSz="609585" rtl="0" eaLnBrk="1" latinLnBrk="0" hangingPunct="1">
              <a:spcBef>
                <a:spcPct val="0"/>
              </a:spcBef>
              <a:buNone/>
              <a:defRPr sz="2400" b="1" kern="1200">
                <a:solidFill>
                  <a:srgbClr val="000000"/>
                </a:solidFill>
                <a:latin typeface="Arial" panose="020B0604020202020204" pitchFamily="34" charset="0"/>
                <a:ea typeface="+mj-ea"/>
                <a:cs typeface="Arial" panose="020B0604020202020204" pitchFamily="34" charset="0"/>
              </a:defRPr>
            </a:lvl1pPr>
          </a:lstStyle>
          <a:p>
            <a:r>
              <a:rPr lang="en-US" dirty="0"/>
              <a:t>Dataset Refence </a:t>
            </a:r>
          </a:p>
        </p:txBody>
      </p:sp>
    </p:spTree>
    <p:extLst>
      <p:ext uri="{BB962C8B-B14F-4D97-AF65-F5344CB8AC3E}">
        <p14:creationId xmlns:p14="http://schemas.microsoft.com/office/powerpoint/2010/main" val="1552409069"/>
      </p:ext>
    </p:extLst>
  </p:cSld>
  <p:clrMapOvr>
    <a:masterClrMapping/>
  </p:clrMapOvr>
</p:sld>
</file>

<file path=ppt/theme/theme1.xml><?xml version="1.0" encoding="utf-8"?>
<a:theme xmlns:a="http://schemas.openxmlformats.org/drawingml/2006/main" name="3_TM Forum Theme 2017">
  <a:themeElements>
    <a:clrScheme name="TMForum">
      <a:dk1>
        <a:srgbClr val="29313B"/>
      </a:dk1>
      <a:lt1>
        <a:sysClr val="window" lastClr="FFFFFF"/>
      </a:lt1>
      <a:dk2>
        <a:srgbClr val="29313B"/>
      </a:dk2>
      <a:lt2>
        <a:srgbClr val="FFFFFF"/>
      </a:lt2>
      <a:accent1>
        <a:srgbClr val="E0121D"/>
      </a:accent1>
      <a:accent2>
        <a:srgbClr val="29313B"/>
      </a:accent2>
      <a:accent3>
        <a:srgbClr val="999999"/>
      </a:accent3>
      <a:accent4>
        <a:srgbClr val="133595"/>
      </a:accent4>
      <a:accent5>
        <a:srgbClr val="572F7E"/>
      </a:accent5>
      <a:accent6>
        <a:srgbClr val="FD7F3A"/>
      </a:accent6>
      <a:hlink>
        <a:srgbClr val="E0121D"/>
      </a:hlink>
      <a:folHlink>
        <a:srgbClr val="9B1C1F"/>
      </a:folHlink>
    </a:clrScheme>
    <a:fontScheme name="Office 2">
      <a:majorFont>
        <a:latin typeface="Georgia"/>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C1C22"/>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975</Words>
  <Application>Microsoft Office PowerPoint</Application>
  <PresentationFormat>Widescreen</PresentationFormat>
  <Paragraphs>219</Paragraphs>
  <Slides>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 Sans</vt:lpstr>
      <vt:lpstr>Calibri</vt:lpstr>
      <vt:lpstr>Georgia</vt:lpstr>
      <vt:lpstr>Helvetica 55 Roman</vt:lpstr>
      <vt:lpstr>Helvetica 75 Bold</vt:lpstr>
      <vt:lpstr>Nokia Pure Text Light</vt:lpstr>
      <vt:lpstr>Wingdings</vt:lpstr>
      <vt:lpstr>3_TM Forum Theme 2017</vt:lpstr>
      <vt:lpstr>5G Radio Access – Network Architecture</vt:lpstr>
      <vt:lpstr>5G Network Slices (Example)</vt:lpstr>
      <vt:lpstr>PowerPoint Presentation</vt:lpstr>
      <vt:lpstr>Slice Groups</vt:lpstr>
      <vt:lpstr>Slice within a Tracking Area</vt:lpstr>
      <vt:lpstr>Slicing “Costs”</vt:lpstr>
      <vt:lpstr>Call Flow Details </vt:lpstr>
      <vt:lpstr>https://www.techplayon.com/5g-ran-and-5gc-network-slice-signaling/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Radio Access – Network Architecture</dc:title>
  <dc:creator>Vimal Balajee Viswanathan</dc:creator>
  <cp:lastModifiedBy>Vimal Balajee Viswanathan</cp:lastModifiedBy>
  <cp:revision>1</cp:revision>
  <dcterms:created xsi:type="dcterms:W3CDTF">2022-08-13T03:25:46Z</dcterms:created>
  <dcterms:modified xsi:type="dcterms:W3CDTF">2022-08-13T04:31:58Z</dcterms:modified>
</cp:coreProperties>
</file>