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62" r:id="rId2"/>
    <p:sldId id="358" r:id="rId3"/>
    <p:sldId id="359" r:id="rId4"/>
    <p:sldId id="360" r:id="rId5"/>
    <p:sldId id="3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415"/>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90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9CDCD-4ABC-4579-A891-52BB5F77C767}" type="datetimeFigureOut">
              <a:rPr lang="en-US" smtClean="0"/>
              <a:t>9/7/2022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4DFA1-05C6-4EC4-A90D-D181CA077388}" type="slidenum">
              <a:rPr lang="en-US" smtClean="0"/>
              <a:t>‹#›</a:t>
            </a:fld>
            <a:endParaRPr lang="en-US"/>
          </a:p>
        </p:txBody>
      </p:sp>
    </p:spTree>
    <p:extLst>
      <p:ext uri="{BB962C8B-B14F-4D97-AF65-F5344CB8AC3E}">
        <p14:creationId xmlns:p14="http://schemas.microsoft.com/office/powerpoint/2010/main" val="210608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000" kern="1200" dirty="0" err="1">
                <a:solidFill>
                  <a:schemeClr val="tx1"/>
                </a:solidFill>
                <a:effectLst/>
                <a:latin typeface="Helvetica 75 Bold" panose="020B0804020202020204" pitchFamily="34" charset="0"/>
                <a:ea typeface="+mn-ea"/>
                <a:cs typeface="+mn-cs"/>
              </a:rPr>
              <a:t>Each</a:t>
            </a:r>
            <a:r>
              <a:rPr lang="fr-FR" sz="1000" kern="1200" dirty="0">
                <a:solidFill>
                  <a:schemeClr val="tx1"/>
                </a:solidFill>
                <a:effectLst/>
                <a:latin typeface="Helvetica 75 Bold" panose="020B0804020202020204" pitchFamily="34" charset="0"/>
                <a:ea typeface="+mn-ea"/>
                <a:cs typeface="+mn-cs"/>
              </a:rPr>
              <a:t> data</a:t>
            </a:r>
            <a:r>
              <a:rPr lang="fr-FR" sz="1000" kern="1200" baseline="0" dirty="0">
                <a:solidFill>
                  <a:schemeClr val="tx1"/>
                </a:solidFill>
                <a:effectLst/>
                <a:latin typeface="Helvetica 75 Bold" panose="020B0804020202020204" pitchFamily="34" charset="0"/>
                <a:ea typeface="+mn-ea"/>
                <a:cs typeface="+mn-cs"/>
              </a:rPr>
              <a:t> and </a:t>
            </a:r>
            <a:r>
              <a:rPr lang="fr-FR" sz="1000" kern="1200" dirty="0">
                <a:solidFill>
                  <a:schemeClr val="tx1"/>
                </a:solidFill>
                <a:effectLst/>
                <a:latin typeface="Helvetica 75 Bold" panose="020B0804020202020204" pitchFamily="34" charset="0"/>
                <a:ea typeface="+mn-ea"/>
                <a:cs typeface="+mn-cs"/>
              </a:rPr>
              <a:t>data</a:t>
            </a:r>
            <a:r>
              <a:rPr lang="fr-FR" sz="1000" kern="1200" baseline="0" dirty="0">
                <a:solidFill>
                  <a:schemeClr val="tx1"/>
                </a:solidFill>
                <a:effectLst/>
                <a:latin typeface="Helvetica 75 Bold" panose="020B0804020202020204" pitchFamily="34" charset="0"/>
                <a:ea typeface="+mn-ea"/>
                <a:cs typeface="+mn-cs"/>
              </a:rPr>
              <a:t> </a:t>
            </a:r>
            <a:r>
              <a:rPr lang="fr-FR" sz="1000" kern="1200" dirty="0">
                <a:solidFill>
                  <a:schemeClr val="tx1"/>
                </a:solidFill>
                <a:effectLst/>
                <a:latin typeface="Helvetica 75 Bold" panose="020B0804020202020204" pitchFamily="34" charset="0"/>
                <a:ea typeface="+mn-ea"/>
                <a:cs typeface="+mn-cs"/>
              </a:rPr>
              <a:t>service provider/consumer self </a:t>
            </a:r>
            <a:r>
              <a:rPr lang="fr-FR" sz="1000" kern="1200" dirty="0" err="1">
                <a:solidFill>
                  <a:schemeClr val="tx1"/>
                </a:solidFill>
                <a:effectLst/>
                <a:latin typeface="Helvetica 75 Bold" panose="020B0804020202020204" pitchFamily="34" charset="0"/>
                <a:ea typeface="+mn-ea"/>
                <a:cs typeface="+mn-cs"/>
              </a:rPr>
              <a:t>describe</a:t>
            </a:r>
            <a:r>
              <a:rPr lang="fr-FR" sz="1000" kern="1200" dirty="0">
                <a:solidFill>
                  <a:schemeClr val="tx1"/>
                </a:solidFill>
                <a:effectLst/>
                <a:latin typeface="Helvetica 75 Bold" panose="020B0804020202020204" pitchFamily="34" charset="0"/>
                <a:ea typeface="+mn-ea"/>
                <a:cs typeface="+mn-cs"/>
              </a:rPr>
              <a:t> </a:t>
            </a:r>
            <a:r>
              <a:rPr lang="fr-FR" sz="1000" kern="120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description of </a:t>
            </a:r>
            <a:r>
              <a:rPr lang="fr-FR" sz="1000" kern="1200" baseline="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metadata</a:t>
            </a:r>
            <a:r>
              <a:rPr lang="fr-FR" sz="1000" kern="1200" baseline="0" dirty="0">
                <a:solidFill>
                  <a:schemeClr val="tx1"/>
                </a:solidFill>
                <a:effectLst/>
                <a:latin typeface="Helvetica 75 Bold" panose="020B0804020202020204" pitchFamily="34" charset="0"/>
                <a:ea typeface="+mn-ea"/>
                <a:cs typeface="+mn-cs"/>
              </a:rPr>
              <a:t> to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r>
              <a:rPr lang="fr-FR" sz="1000" kern="1200" baseline="0" dirty="0" err="1">
                <a:solidFill>
                  <a:schemeClr val="tx1"/>
                </a:solidFill>
                <a:effectLst/>
                <a:latin typeface="Helvetica 75 Bold" panose="020B0804020202020204" pitchFamily="34" charset="0"/>
                <a:ea typeface="+mn-ea"/>
                <a:cs typeface="+mn-cs"/>
              </a:rPr>
              <a:t>Each</a:t>
            </a:r>
            <a:r>
              <a:rPr lang="fr-FR" sz="1000" kern="1200" baseline="0" dirty="0">
                <a:solidFill>
                  <a:schemeClr val="tx1"/>
                </a:solidFill>
                <a:effectLst/>
                <a:latin typeface="Helvetica 75 Bold" panose="020B0804020202020204" pitchFamily="34" charset="0"/>
                <a:ea typeface="+mn-ea"/>
                <a:cs typeface="+mn-cs"/>
              </a:rPr>
              <a:t> data or data services provider/consumer </a:t>
            </a:r>
            <a:r>
              <a:rPr lang="fr-FR" sz="1000" kern="1200" baseline="0" dirty="0" err="1">
                <a:solidFill>
                  <a:schemeClr val="tx1"/>
                </a:solidFill>
                <a:effectLst/>
                <a:latin typeface="Helvetica 75 Bold" panose="020B0804020202020204" pitchFamily="34" charset="0"/>
                <a:ea typeface="+mn-ea"/>
                <a:cs typeface="+mn-cs"/>
              </a:rPr>
              <a:t>should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follow</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space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governance</a:t>
            </a:r>
            <a:endParaRPr lang="fr-FR" sz="1000" kern="1200" baseline="0" dirty="0">
              <a:solidFill>
                <a:schemeClr val="tx1"/>
              </a:solidFill>
              <a:effectLst/>
              <a:latin typeface="Helvetica 75 Bold" panose="020B0804020202020204" pitchFamily="34" charset="0"/>
              <a:ea typeface="+mn-ea"/>
              <a:cs typeface="+mn-cs"/>
            </a:endParaRPr>
          </a:p>
          <a:p>
            <a:pPr lvl="0"/>
            <a:r>
              <a:rPr lang="en-US" sz="1000" kern="1200" dirty="0">
                <a:solidFill>
                  <a:schemeClr val="tx1"/>
                </a:solidFill>
                <a:effectLst/>
                <a:latin typeface="Helvetica 75 Bold" panose="020B0804020202020204" pitchFamily="34" charset="0"/>
                <a:ea typeface="+mn-ea"/>
                <a:cs typeface="+mn-cs"/>
              </a:rPr>
              <a:t>“Governance Body” roles are related to players taking care of the certification process and issue certificates to organizations that want to be involved in the data space.</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a:solidFill>
                  <a:schemeClr val="tx1"/>
                </a:solidFill>
                <a:effectLst/>
                <a:latin typeface="Helvetica 75 Bold" panose="020B0804020202020204" pitchFamily="34" charset="0"/>
                <a:ea typeface="+mn-ea"/>
                <a:cs typeface="+mn-cs"/>
              </a:rPr>
              <a:t>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 stores manage all the </a:t>
            </a:r>
            <a:r>
              <a:rPr lang="fr-FR" sz="1000" kern="1200" baseline="0" dirty="0" err="1">
                <a:solidFill>
                  <a:schemeClr val="tx1"/>
                </a:solidFill>
                <a:effectLst/>
                <a:latin typeface="Helvetica 75 Bold" panose="020B0804020202020204" pitchFamily="34" charset="0"/>
                <a:ea typeface="+mn-ea"/>
                <a:cs typeface="+mn-cs"/>
              </a:rPr>
              <a:t>identiy</a:t>
            </a:r>
            <a:r>
              <a:rPr lang="fr-FR" sz="1000" kern="1200" baseline="0" dirty="0">
                <a:solidFill>
                  <a:schemeClr val="tx1"/>
                </a:solidFill>
                <a:effectLst/>
                <a:latin typeface="Helvetica 75 Bold" panose="020B0804020202020204" pitchFamily="34" charset="0"/>
                <a:ea typeface="+mn-ea"/>
                <a:cs typeface="+mn-cs"/>
              </a:rPr>
              <a:t> of the </a:t>
            </a:r>
            <a:r>
              <a:rPr lang="fr-FR" sz="1000" kern="1200" baseline="0" dirty="0" err="1">
                <a:solidFill>
                  <a:schemeClr val="tx1"/>
                </a:solidFill>
                <a:effectLst/>
                <a:latin typeface="Helvetica 75 Bold" panose="020B0804020202020204" pitchFamily="34" charset="0"/>
                <a:ea typeface="+mn-ea"/>
                <a:cs typeface="+mn-cs"/>
              </a:rPr>
              <a:t>differents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and </a:t>
            </a:r>
            <a:r>
              <a:rPr lang="fr-FR" sz="1000" kern="1200" baseline="0" dirty="0" err="1">
                <a:solidFill>
                  <a:schemeClr val="tx1"/>
                </a:solidFill>
                <a:effectLst/>
                <a:latin typeface="Helvetica 75 Bold" panose="020B0804020202020204" pitchFamily="34" charset="0"/>
                <a:ea typeface="+mn-ea"/>
                <a:cs typeface="+mn-cs"/>
              </a:rPr>
              <a:t>certify</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stored</a:t>
            </a:r>
            <a:r>
              <a:rPr lang="fr-FR" sz="1000" kern="1200" baseline="0" dirty="0">
                <a:solidFill>
                  <a:schemeClr val="tx1"/>
                </a:solidFill>
                <a:effectLst/>
                <a:latin typeface="Helvetica 75 Bold" panose="020B0804020202020204" pitchFamily="34" charset="0"/>
                <a:ea typeface="+mn-ea"/>
                <a:cs typeface="+mn-cs"/>
              </a:rPr>
              <a:t> description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verify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some</a:t>
            </a:r>
            <a:r>
              <a:rPr lang="fr-FR" sz="1000" kern="1200" baseline="0" dirty="0">
                <a:solidFill>
                  <a:schemeClr val="tx1"/>
                </a:solidFill>
                <a:effectLst/>
                <a:latin typeface="Helvetica 75 Bold" panose="020B0804020202020204" pitchFamily="34" charset="0"/>
                <a:ea typeface="+mn-ea"/>
                <a:cs typeface="+mn-cs"/>
              </a:rPr>
              <a:t> certification </a:t>
            </a:r>
            <a:r>
              <a:rPr lang="fr-FR" sz="1000" kern="1200" baseline="0" dirty="0" err="1">
                <a:solidFill>
                  <a:schemeClr val="tx1"/>
                </a:solidFill>
                <a:effectLst/>
                <a:latin typeface="Helvetica 75 Bold" panose="020B0804020202020204" pitchFamily="34" charset="0"/>
                <a:ea typeface="+mn-ea"/>
                <a:cs typeface="+mn-cs"/>
              </a:rPr>
              <a:t>provided</a:t>
            </a:r>
            <a:r>
              <a:rPr lang="fr-FR" sz="1000" kern="1200" baseline="0" dirty="0">
                <a:solidFill>
                  <a:schemeClr val="tx1"/>
                </a:solidFill>
                <a:effectLst/>
                <a:latin typeface="Helvetica 75 Bold" panose="020B0804020202020204" pitchFamily="34" charset="0"/>
                <a:ea typeface="+mn-ea"/>
                <a:cs typeface="+mn-cs"/>
              </a:rPr>
              <a:t> by </a:t>
            </a:r>
            <a:r>
              <a:rPr lang="fr-FR" sz="1000" kern="1200" baseline="0" dirty="0" err="1">
                <a:solidFill>
                  <a:schemeClr val="tx1"/>
                </a:solidFill>
                <a:effectLst/>
                <a:latin typeface="Helvetica 75 Bold" panose="020B0804020202020204" pitchFamily="34" charset="0"/>
                <a:ea typeface="+mn-ea"/>
                <a:cs typeface="+mn-cs"/>
              </a:rPr>
              <a:t>third</a:t>
            </a:r>
            <a:r>
              <a:rPr lang="fr-FR" sz="1000" kern="1200" baseline="0" dirty="0">
                <a:solidFill>
                  <a:schemeClr val="tx1"/>
                </a:solidFill>
                <a:effectLst/>
                <a:latin typeface="Helvetica 75 Bold" panose="020B0804020202020204" pitchFamily="34" charset="0"/>
                <a:ea typeface="+mn-ea"/>
                <a:cs typeface="+mn-cs"/>
              </a:rPr>
              <a:t> party, </a:t>
            </a:r>
            <a:r>
              <a:rPr lang="fr-FR" sz="1000" kern="1200" baseline="0" dirty="0" err="1">
                <a:solidFill>
                  <a:schemeClr val="tx1"/>
                </a:solidFill>
                <a:effectLst/>
                <a:latin typeface="Helvetica 75 Bold" panose="020B0804020202020204" pitchFamily="34" charset="0"/>
                <a:ea typeface="+mn-ea"/>
                <a:cs typeface="+mn-cs"/>
              </a:rPr>
              <a:t>identity</a:t>
            </a:r>
            <a:r>
              <a:rPr lang="fr-FR" sz="1000" kern="1200" baseline="0" dirty="0">
                <a:solidFill>
                  <a:schemeClr val="tx1"/>
                </a:solidFill>
                <a:effectLst/>
                <a:latin typeface="Helvetica 75 Bold" panose="020B0804020202020204" pitchFamily="34" charset="0"/>
                <a:ea typeface="+mn-ea"/>
                <a:cs typeface="+mn-cs"/>
              </a:rPr>
              <a:t>) and store all the logs of data exchange,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such</a:t>
            </a:r>
            <a:r>
              <a:rPr lang="fr-FR" sz="1000" kern="1200" baseline="0" dirty="0">
                <a:solidFill>
                  <a:schemeClr val="tx1"/>
                </a:solidFill>
                <a:effectLst/>
                <a:latin typeface="Helvetica 75 Bold" panose="020B0804020202020204" pitchFamily="34" charset="0"/>
                <a:ea typeface="+mn-ea"/>
                <a:cs typeface="+mn-cs"/>
              </a:rPr>
              <a:t> as a data clearing house.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Matching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a:t>
            </a:r>
            <a:r>
              <a:rPr lang="fr-FR" sz="1000" kern="1200" baseline="0" dirty="0" err="1">
                <a:solidFill>
                  <a:schemeClr val="tx1"/>
                </a:solidFill>
                <a:effectLst/>
                <a:latin typeface="Helvetica 75 Bold" panose="020B0804020202020204" pitchFamily="34" charset="0"/>
                <a:ea typeface="+mn-ea"/>
                <a:cs typeface="+mn-cs"/>
              </a:rPr>
              <a:t>request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allow</a:t>
            </a:r>
            <a:r>
              <a:rPr lang="fr-FR" sz="1000" kern="1200" baseline="0" dirty="0">
                <a:solidFill>
                  <a:schemeClr val="tx1"/>
                </a:solidFill>
                <a:effectLst/>
                <a:latin typeface="Helvetica 75 Bold" panose="020B0804020202020204" pitchFamily="34" charset="0"/>
                <a:ea typeface="+mn-ea"/>
                <a:cs typeface="+mn-cs"/>
              </a:rPr>
              <a:t> a consumer to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the smart services </a:t>
            </a:r>
            <a:r>
              <a:rPr lang="fr-FR" sz="1000" kern="1200" baseline="0" dirty="0" err="1">
                <a:solidFill>
                  <a:schemeClr val="tx1"/>
                </a:solidFill>
                <a:effectLst/>
                <a:latin typeface="Helvetica 75 Bold" panose="020B0804020202020204" pitchFamily="34" charset="0"/>
                <a:ea typeface="+mn-ea"/>
                <a:cs typeface="+mn-cs"/>
              </a:rPr>
              <a:t>they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like</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constraints</a:t>
            </a:r>
            <a:r>
              <a:rPr lang="fr-FR" sz="1000" kern="1200" baseline="0" dirty="0">
                <a:solidFill>
                  <a:schemeClr val="tx1"/>
                </a:solidFill>
                <a:effectLst/>
                <a:latin typeface="Helvetica 75 Bold" panose="020B0804020202020204" pitchFamily="34" charset="0"/>
                <a:ea typeface="+mn-ea"/>
                <a:cs typeface="+mn-cs"/>
              </a:rPr>
              <a:t> to the data </a:t>
            </a:r>
            <a:r>
              <a:rPr lang="fr-FR" sz="1000" kern="1200" baseline="0" dirty="0" err="1">
                <a:solidFill>
                  <a:schemeClr val="tx1"/>
                </a:solidFill>
                <a:effectLst/>
                <a:latin typeface="Helvetica 75 Bold" panose="020B0804020202020204" pitchFamily="34" charset="0"/>
                <a:ea typeface="+mn-ea"/>
                <a:cs typeface="+mn-cs"/>
              </a:rPr>
              <a:t>journey</a:t>
            </a:r>
            <a:r>
              <a:rPr lang="fr-FR" sz="1000" kern="1200" baseline="0" dirty="0">
                <a:solidFill>
                  <a:schemeClr val="tx1"/>
                </a:solidFill>
                <a:effectLst/>
                <a:latin typeface="Helvetica 75 Bold" panose="020B0804020202020204" pitchFamily="34" charset="0"/>
                <a:ea typeface="+mn-ea"/>
                <a:cs typeface="+mn-cs"/>
              </a:rPr>
              <a:t>.</a:t>
            </a:r>
          </a:p>
          <a:p>
            <a:pPr lvl="0"/>
            <a:r>
              <a:rPr lang="fr-FR" sz="1000" kern="1200" baseline="0" dirty="0">
                <a:solidFill>
                  <a:schemeClr val="tx1"/>
                </a:solidFill>
                <a:effectLst/>
                <a:latin typeface="Helvetica 75 Bold" panose="020B0804020202020204" pitchFamily="34" charset="0"/>
                <a:ea typeface="+mn-ea"/>
                <a:cs typeface="+mn-cs"/>
              </a:rPr>
              <a:t>Application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download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a </a:t>
            </a:r>
            <a:r>
              <a:rPr lang="fr-FR" sz="1000" kern="1200" baseline="0" dirty="0" err="1">
                <a:solidFill>
                  <a:schemeClr val="tx1"/>
                </a:solidFill>
                <a:effectLst/>
                <a:latin typeface="Helvetica 75 Bold" panose="020B0804020202020204" pitchFamily="34" charset="0"/>
                <a:ea typeface="+mn-ea"/>
                <a:cs typeface="+mn-cs"/>
              </a:rPr>
              <a:t>connector</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smart service if </a:t>
            </a:r>
            <a:r>
              <a:rPr lang="fr-FR" sz="1000" kern="1200" baseline="0" dirty="0" err="1">
                <a:solidFill>
                  <a:schemeClr val="tx1"/>
                </a:solidFill>
                <a:effectLst/>
                <a:latin typeface="Helvetica 75 Bold" panose="020B0804020202020204" pitchFamily="34" charset="0"/>
                <a:ea typeface="+mn-ea"/>
                <a:cs typeface="+mn-cs"/>
              </a:rPr>
              <a:t>additiaonal</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Dataset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processed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then</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transfered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between</a:t>
            </a:r>
            <a:r>
              <a:rPr lang="fr-FR" sz="1000" kern="1200" baseline="0" dirty="0">
                <a:solidFill>
                  <a:schemeClr val="tx1"/>
                </a:solidFill>
                <a:effectLst/>
                <a:latin typeface="Helvetica 75 Bold" panose="020B0804020202020204" pitchFamily="34" charset="0"/>
                <a:ea typeface="+mn-ea"/>
                <a:cs typeface="+mn-cs"/>
              </a:rPr>
              <a:t> the data provider and the data consumer </a:t>
            </a:r>
            <a:r>
              <a:rPr lang="fr-FR" sz="1000" kern="1200" baseline="0" dirty="0" err="1">
                <a:solidFill>
                  <a:schemeClr val="tx1"/>
                </a:solidFill>
                <a:effectLst/>
                <a:latin typeface="Helvetica 75 Bold" panose="020B0804020202020204" pitchFamily="34" charset="0"/>
                <a:ea typeface="+mn-ea"/>
                <a:cs typeface="+mn-cs"/>
              </a:rPr>
              <a:t>according</a:t>
            </a:r>
            <a:r>
              <a:rPr lang="fr-FR" sz="1000" kern="1200" baseline="0" dirty="0">
                <a:solidFill>
                  <a:schemeClr val="tx1"/>
                </a:solidFill>
                <a:effectLst/>
                <a:latin typeface="Helvetica 75 Bold" panose="020B0804020202020204" pitchFamily="34" charset="0"/>
                <a:ea typeface="+mn-ea"/>
                <a:cs typeface="+mn-cs"/>
              </a:rPr>
              <a:t> to the agreement </a:t>
            </a:r>
            <a:r>
              <a:rPr lang="fr-FR" sz="1000" kern="1200" baseline="0" dirty="0" err="1">
                <a:solidFill>
                  <a:schemeClr val="tx1"/>
                </a:solidFill>
                <a:effectLst/>
                <a:latin typeface="Helvetica 75 Bold" panose="020B0804020202020204" pitchFamily="34" charset="0"/>
                <a:ea typeface="+mn-ea"/>
                <a:cs typeface="+mn-cs"/>
              </a:rPr>
              <a:t>settle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applying</a:t>
            </a:r>
            <a:r>
              <a:rPr lang="fr-FR" sz="1000" kern="1200" baseline="0" dirty="0">
                <a:solidFill>
                  <a:schemeClr val="tx1"/>
                </a:solidFill>
                <a:effectLst/>
                <a:latin typeface="Helvetica 75 Bold" panose="020B0804020202020204" pitchFamily="34" charset="0"/>
                <a:ea typeface="+mn-ea"/>
                <a:cs typeface="+mn-cs"/>
              </a:rPr>
              <a:t> the data usage control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connectors</a:t>
            </a:r>
            <a:r>
              <a:rPr lang="fr-FR" sz="1000" kern="1200" baseline="0" dirty="0">
                <a:solidFill>
                  <a:schemeClr val="tx1"/>
                </a:solidFill>
                <a:effectLst/>
                <a:latin typeface="Helvetica 75 Bold" panose="020B0804020202020204" pitchFamily="34" charset="0"/>
                <a:ea typeface="+mn-ea"/>
                <a:cs typeface="+mn-cs"/>
              </a:rPr>
              <a:t> and transfert the log of the data usage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are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aware</a:t>
            </a:r>
            <a:r>
              <a:rPr lang="fr-FR" sz="1000" kern="1200" baseline="0" dirty="0">
                <a:solidFill>
                  <a:schemeClr val="tx1"/>
                </a:solidFill>
                <a:effectLst/>
                <a:latin typeface="Helvetica 75 Bold" panose="020B0804020202020204" pitchFamily="34" charset="0"/>
                <a:ea typeface="+mn-ea"/>
                <a:cs typeface="+mn-cs"/>
              </a:rPr>
              <a:t> of the data service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from</a:t>
            </a:r>
            <a:r>
              <a:rPr lang="fr-FR" sz="1000" kern="1200" baseline="0" dirty="0">
                <a:solidFill>
                  <a:schemeClr val="tx1"/>
                </a:solidFill>
                <a:effectLst/>
                <a:latin typeface="Helvetica 75 Bold" panose="020B0804020202020204" pitchFamily="34" charset="0"/>
                <a:ea typeface="+mn-ea"/>
                <a:cs typeface="+mn-cs"/>
              </a:rPr>
              <a:t> the consumer or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data services to data consumer and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smart services</a:t>
            </a:r>
          </a:p>
          <a:p>
            <a:pPr lvl="0"/>
            <a:endParaRPr lang="fr-FR" sz="1000" kern="1200" baseline="0" dirty="0">
              <a:solidFill>
                <a:schemeClr val="tx1"/>
              </a:solidFill>
              <a:effectLst/>
              <a:latin typeface="Helvetica 75 Bold" panose="020B0804020202020204" pitchFamily="34" charset="0"/>
              <a:ea typeface="+mn-ea"/>
              <a:cs typeface="+mn-cs"/>
            </a:endParaRPr>
          </a:p>
          <a:p>
            <a:pPr lvl="0"/>
            <a:endParaRPr lang="fr-FR" sz="1000" kern="1200" dirty="0">
              <a:solidFill>
                <a:schemeClr val="tx1"/>
              </a:solidFill>
              <a:effectLst/>
              <a:latin typeface="Helvetica 75 Bold" panose="020B0804020202020204" pitchFamily="34" charset="0"/>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1</a:t>
            </a:fld>
            <a:endParaRPr lang="en-GB"/>
          </a:p>
        </p:txBody>
      </p:sp>
    </p:spTree>
    <p:extLst>
      <p:ext uri="{BB962C8B-B14F-4D97-AF65-F5344CB8AC3E}">
        <p14:creationId xmlns:p14="http://schemas.microsoft.com/office/powerpoint/2010/main" val="3411586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000" kern="1200" dirty="0" err="1">
                <a:solidFill>
                  <a:schemeClr val="tx1"/>
                </a:solidFill>
                <a:effectLst/>
                <a:latin typeface="Helvetica 75 Bold" panose="020B0804020202020204" pitchFamily="34" charset="0"/>
                <a:ea typeface="+mn-ea"/>
                <a:cs typeface="+mn-cs"/>
              </a:rPr>
              <a:t>Each</a:t>
            </a:r>
            <a:r>
              <a:rPr lang="fr-FR" sz="1000" kern="1200" dirty="0">
                <a:solidFill>
                  <a:schemeClr val="tx1"/>
                </a:solidFill>
                <a:effectLst/>
                <a:latin typeface="Helvetica 75 Bold" panose="020B0804020202020204" pitchFamily="34" charset="0"/>
                <a:ea typeface="+mn-ea"/>
                <a:cs typeface="+mn-cs"/>
              </a:rPr>
              <a:t> data</a:t>
            </a:r>
            <a:r>
              <a:rPr lang="fr-FR" sz="1000" kern="1200" baseline="0" dirty="0">
                <a:solidFill>
                  <a:schemeClr val="tx1"/>
                </a:solidFill>
                <a:effectLst/>
                <a:latin typeface="Helvetica 75 Bold" panose="020B0804020202020204" pitchFamily="34" charset="0"/>
                <a:ea typeface="+mn-ea"/>
                <a:cs typeface="+mn-cs"/>
              </a:rPr>
              <a:t> and </a:t>
            </a:r>
            <a:r>
              <a:rPr lang="fr-FR" sz="1000" kern="1200" dirty="0">
                <a:solidFill>
                  <a:schemeClr val="tx1"/>
                </a:solidFill>
                <a:effectLst/>
                <a:latin typeface="Helvetica 75 Bold" panose="020B0804020202020204" pitchFamily="34" charset="0"/>
                <a:ea typeface="+mn-ea"/>
                <a:cs typeface="+mn-cs"/>
              </a:rPr>
              <a:t>data</a:t>
            </a:r>
            <a:r>
              <a:rPr lang="fr-FR" sz="1000" kern="1200" baseline="0" dirty="0">
                <a:solidFill>
                  <a:schemeClr val="tx1"/>
                </a:solidFill>
                <a:effectLst/>
                <a:latin typeface="Helvetica 75 Bold" panose="020B0804020202020204" pitchFamily="34" charset="0"/>
                <a:ea typeface="+mn-ea"/>
                <a:cs typeface="+mn-cs"/>
              </a:rPr>
              <a:t> </a:t>
            </a:r>
            <a:r>
              <a:rPr lang="fr-FR" sz="1000" kern="1200" dirty="0">
                <a:solidFill>
                  <a:schemeClr val="tx1"/>
                </a:solidFill>
                <a:effectLst/>
                <a:latin typeface="Helvetica 75 Bold" panose="020B0804020202020204" pitchFamily="34" charset="0"/>
                <a:ea typeface="+mn-ea"/>
                <a:cs typeface="+mn-cs"/>
              </a:rPr>
              <a:t>service provider/consumer self </a:t>
            </a:r>
            <a:r>
              <a:rPr lang="fr-FR" sz="1000" kern="1200" dirty="0" err="1">
                <a:solidFill>
                  <a:schemeClr val="tx1"/>
                </a:solidFill>
                <a:effectLst/>
                <a:latin typeface="Helvetica 75 Bold" panose="020B0804020202020204" pitchFamily="34" charset="0"/>
                <a:ea typeface="+mn-ea"/>
                <a:cs typeface="+mn-cs"/>
              </a:rPr>
              <a:t>describe</a:t>
            </a:r>
            <a:r>
              <a:rPr lang="fr-FR" sz="1000" kern="1200" dirty="0">
                <a:solidFill>
                  <a:schemeClr val="tx1"/>
                </a:solidFill>
                <a:effectLst/>
                <a:latin typeface="Helvetica 75 Bold" panose="020B0804020202020204" pitchFamily="34" charset="0"/>
                <a:ea typeface="+mn-ea"/>
                <a:cs typeface="+mn-cs"/>
              </a:rPr>
              <a:t> </a:t>
            </a:r>
            <a:r>
              <a:rPr lang="fr-FR" sz="1000" kern="120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description of </a:t>
            </a:r>
            <a:r>
              <a:rPr lang="fr-FR" sz="1000" kern="1200" baseline="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metadata</a:t>
            </a:r>
            <a:r>
              <a:rPr lang="fr-FR" sz="1000" kern="1200" baseline="0" dirty="0">
                <a:solidFill>
                  <a:schemeClr val="tx1"/>
                </a:solidFill>
                <a:effectLst/>
                <a:latin typeface="Helvetica 75 Bold" panose="020B0804020202020204" pitchFamily="34" charset="0"/>
                <a:ea typeface="+mn-ea"/>
                <a:cs typeface="+mn-cs"/>
              </a:rPr>
              <a:t> to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r>
              <a:rPr lang="fr-FR" sz="1000" kern="1200" baseline="0" dirty="0" err="1">
                <a:solidFill>
                  <a:schemeClr val="tx1"/>
                </a:solidFill>
                <a:effectLst/>
                <a:latin typeface="Helvetica 75 Bold" panose="020B0804020202020204" pitchFamily="34" charset="0"/>
                <a:ea typeface="+mn-ea"/>
                <a:cs typeface="+mn-cs"/>
              </a:rPr>
              <a:t>Each</a:t>
            </a:r>
            <a:r>
              <a:rPr lang="fr-FR" sz="1000" kern="1200" baseline="0" dirty="0">
                <a:solidFill>
                  <a:schemeClr val="tx1"/>
                </a:solidFill>
                <a:effectLst/>
                <a:latin typeface="Helvetica 75 Bold" panose="020B0804020202020204" pitchFamily="34" charset="0"/>
                <a:ea typeface="+mn-ea"/>
                <a:cs typeface="+mn-cs"/>
              </a:rPr>
              <a:t> data or data services provider/consumer </a:t>
            </a:r>
            <a:r>
              <a:rPr lang="fr-FR" sz="1000" kern="1200" baseline="0" dirty="0" err="1">
                <a:solidFill>
                  <a:schemeClr val="tx1"/>
                </a:solidFill>
                <a:effectLst/>
                <a:latin typeface="Helvetica 75 Bold" panose="020B0804020202020204" pitchFamily="34" charset="0"/>
                <a:ea typeface="+mn-ea"/>
                <a:cs typeface="+mn-cs"/>
              </a:rPr>
              <a:t>should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follow</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space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governance</a:t>
            </a:r>
            <a:endParaRPr lang="fr-FR" sz="1000" kern="1200" baseline="0" dirty="0">
              <a:solidFill>
                <a:schemeClr val="tx1"/>
              </a:solidFill>
              <a:effectLst/>
              <a:latin typeface="Helvetica 75 Bold" panose="020B0804020202020204" pitchFamily="34" charset="0"/>
              <a:ea typeface="+mn-ea"/>
              <a:cs typeface="+mn-cs"/>
            </a:endParaRPr>
          </a:p>
          <a:p>
            <a:pPr lvl="0"/>
            <a:r>
              <a:rPr lang="en-US" sz="1000" kern="1200" dirty="0">
                <a:solidFill>
                  <a:schemeClr val="tx1"/>
                </a:solidFill>
                <a:effectLst/>
                <a:latin typeface="Helvetica 75 Bold" panose="020B0804020202020204" pitchFamily="34" charset="0"/>
                <a:ea typeface="+mn-ea"/>
                <a:cs typeface="+mn-cs"/>
              </a:rPr>
              <a:t>“Governance Body” roles are related to players taking care of the certification process and issue certificates to organizations that want to be involved in the data space.</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a:solidFill>
                  <a:schemeClr val="tx1"/>
                </a:solidFill>
                <a:effectLst/>
                <a:latin typeface="Helvetica 75 Bold" panose="020B0804020202020204" pitchFamily="34" charset="0"/>
                <a:ea typeface="+mn-ea"/>
                <a:cs typeface="+mn-cs"/>
              </a:rPr>
              <a:t>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 stores manage all the </a:t>
            </a:r>
            <a:r>
              <a:rPr lang="fr-FR" sz="1000" kern="1200" baseline="0" dirty="0" err="1">
                <a:solidFill>
                  <a:schemeClr val="tx1"/>
                </a:solidFill>
                <a:effectLst/>
                <a:latin typeface="Helvetica 75 Bold" panose="020B0804020202020204" pitchFamily="34" charset="0"/>
                <a:ea typeface="+mn-ea"/>
                <a:cs typeface="+mn-cs"/>
              </a:rPr>
              <a:t>identiy</a:t>
            </a:r>
            <a:r>
              <a:rPr lang="fr-FR" sz="1000" kern="1200" baseline="0" dirty="0">
                <a:solidFill>
                  <a:schemeClr val="tx1"/>
                </a:solidFill>
                <a:effectLst/>
                <a:latin typeface="Helvetica 75 Bold" panose="020B0804020202020204" pitchFamily="34" charset="0"/>
                <a:ea typeface="+mn-ea"/>
                <a:cs typeface="+mn-cs"/>
              </a:rPr>
              <a:t> of the </a:t>
            </a:r>
            <a:r>
              <a:rPr lang="fr-FR" sz="1000" kern="1200" baseline="0" dirty="0" err="1">
                <a:solidFill>
                  <a:schemeClr val="tx1"/>
                </a:solidFill>
                <a:effectLst/>
                <a:latin typeface="Helvetica 75 Bold" panose="020B0804020202020204" pitchFamily="34" charset="0"/>
                <a:ea typeface="+mn-ea"/>
                <a:cs typeface="+mn-cs"/>
              </a:rPr>
              <a:t>differents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and </a:t>
            </a:r>
            <a:r>
              <a:rPr lang="fr-FR" sz="1000" kern="1200" baseline="0" dirty="0" err="1">
                <a:solidFill>
                  <a:schemeClr val="tx1"/>
                </a:solidFill>
                <a:effectLst/>
                <a:latin typeface="Helvetica 75 Bold" panose="020B0804020202020204" pitchFamily="34" charset="0"/>
                <a:ea typeface="+mn-ea"/>
                <a:cs typeface="+mn-cs"/>
              </a:rPr>
              <a:t>certify</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stored</a:t>
            </a:r>
            <a:r>
              <a:rPr lang="fr-FR" sz="1000" kern="1200" baseline="0" dirty="0">
                <a:solidFill>
                  <a:schemeClr val="tx1"/>
                </a:solidFill>
                <a:effectLst/>
                <a:latin typeface="Helvetica 75 Bold" panose="020B0804020202020204" pitchFamily="34" charset="0"/>
                <a:ea typeface="+mn-ea"/>
                <a:cs typeface="+mn-cs"/>
              </a:rPr>
              <a:t> description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verify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some</a:t>
            </a:r>
            <a:r>
              <a:rPr lang="fr-FR" sz="1000" kern="1200" baseline="0" dirty="0">
                <a:solidFill>
                  <a:schemeClr val="tx1"/>
                </a:solidFill>
                <a:effectLst/>
                <a:latin typeface="Helvetica 75 Bold" panose="020B0804020202020204" pitchFamily="34" charset="0"/>
                <a:ea typeface="+mn-ea"/>
                <a:cs typeface="+mn-cs"/>
              </a:rPr>
              <a:t> certification </a:t>
            </a:r>
            <a:r>
              <a:rPr lang="fr-FR" sz="1000" kern="1200" baseline="0" dirty="0" err="1">
                <a:solidFill>
                  <a:schemeClr val="tx1"/>
                </a:solidFill>
                <a:effectLst/>
                <a:latin typeface="Helvetica 75 Bold" panose="020B0804020202020204" pitchFamily="34" charset="0"/>
                <a:ea typeface="+mn-ea"/>
                <a:cs typeface="+mn-cs"/>
              </a:rPr>
              <a:t>provided</a:t>
            </a:r>
            <a:r>
              <a:rPr lang="fr-FR" sz="1000" kern="1200" baseline="0" dirty="0">
                <a:solidFill>
                  <a:schemeClr val="tx1"/>
                </a:solidFill>
                <a:effectLst/>
                <a:latin typeface="Helvetica 75 Bold" panose="020B0804020202020204" pitchFamily="34" charset="0"/>
                <a:ea typeface="+mn-ea"/>
                <a:cs typeface="+mn-cs"/>
              </a:rPr>
              <a:t> by </a:t>
            </a:r>
            <a:r>
              <a:rPr lang="fr-FR" sz="1000" kern="1200" baseline="0" dirty="0" err="1">
                <a:solidFill>
                  <a:schemeClr val="tx1"/>
                </a:solidFill>
                <a:effectLst/>
                <a:latin typeface="Helvetica 75 Bold" panose="020B0804020202020204" pitchFamily="34" charset="0"/>
                <a:ea typeface="+mn-ea"/>
                <a:cs typeface="+mn-cs"/>
              </a:rPr>
              <a:t>third</a:t>
            </a:r>
            <a:r>
              <a:rPr lang="fr-FR" sz="1000" kern="1200" baseline="0" dirty="0">
                <a:solidFill>
                  <a:schemeClr val="tx1"/>
                </a:solidFill>
                <a:effectLst/>
                <a:latin typeface="Helvetica 75 Bold" panose="020B0804020202020204" pitchFamily="34" charset="0"/>
                <a:ea typeface="+mn-ea"/>
                <a:cs typeface="+mn-cs"/>
              </a:rPr>
              <a:t> party, </a:t>
            </a:r>
            <a:r>
              <a:rPr lang="fr-FR" sz="1000" kern="1200" baseline="0" dirty="0" err="1">
                <a:solidFill>
                  <a:schemeClr val="tx1"/>
                </a:solidFill>
                <a:effectLst/>
                <a:latin typeface="Helvetica 75 Bold" panose="020B0804020202020204" pitchFamily="34" charset="0"/>
                <a:ea typeface="+mn-ea"/>
                <a:cs typeface="+mn-cs"/>
              </a:rPr>
              <a:t>identity</a:t>
            </a:r>
            <a:r>
              <a:rPr lang="fr-FR" sz="1000" kern="1200" baseline="0" dirty="0">
                <a:solidFill>
                  <a:schemeClr val="tx1"/>
                </a:solidFill>
                <a:effectLst/>
                <a:latin typeface="Helvetica 75 Bold" panose="020B0804020202020204" pitchFamily="34" charset="0"/>
                <a:ea typeface="+mn-ea"/>
                <a:cs typeface="+mn-cs"/>
              </a:rPr>
              <a:t>) and store all the logs of data exchange,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such</a:t>
            </a:r>
            <a:r>
              <a:rPr lang="fr-FR" sz="1000" kern="1200" baseline="0" dirty="0">
                <a:solidFill>
                  <a:schemeClr val="tx1"/>
                </a:solidFill>
                <a:effectLst/>
                <a:latin typeface="Helvetica 75 Bold" panose="020B0804020202020204" pitchFamily="34" charset="0"/>
                <a:ea typeface="+mn-ea"/>
                <a:cs typeface="+mn-cs"/>
              </a:rPr>
              <a:t> as a data clearing house.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Matching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a:t>
            </a:r>
            <a:r>
              <a:rPr lang="fr-FR" sz="1000" kern="1200" baseline="0" dirty="0" err="1">
                <a:solidFill>
                  <a:schemeClr val="tx1"/>
                </a:solidFill>
                <a:effectLst/>
                <a:latin typeface="Helvetica 75 Bold" panose="020B0804020202020204" pitchFamily="34" charset="0"/>
                <a:ea typeface="+mn-ea"/>
                <a:cs typeface="+mn-cs"/>
              </a:rPr>
              <a:t>request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allow</a:t>
            </a:r>
            <a:r>
              <a:rPr lang="fr-FR" sz="1000" kern="1200" baseline="0" dirty="0">
                <a:solidFill>
                  <a:schemeClr val="tx1"/>
                </a:solidFill>
                <a:effectLst/>
                <a:latin typeface="Helvetica 75 Bold" panose="020B0804020202020204" pitchFamily="34" charset="0"/>
                <a:ea typeface="+mn-ea"/>
                <a:cs typeface="+mn-cs"/>
              </a:rPr>
              <a:t> a consumer to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the smart services </a:t>
            </a:r>
            <a:r>
              <a:rPr lang="fr-FR" sz="1000" kern="1200" baseline="0" dirty="0" err="1">
                <a:solidFill>
                  <a:schemeClr val="tx1"/>
                </a:solidFill>
                <a:effectLst/>
                <a:latin typeface="Helvetica 75 Bold" panose="020B0804020202020204" pitchFamily="34" charset="0"/>
                <a:ea typeface="+mn-ea"/>
                <a:cs typeface="+mn-cs"/>
              </a:rPr>
              <a:t>they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like</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constraints</a:t>
            </a:r>
            <a:r>
              <a:rPr lang="fr-FR" sz="1000" kern="1200" baseline="0" dirty="0">
                <a:solidFill>
                  <a:schemeClr val="tx1"/>
                </a:solidFill>
                <a:effectLst/>
                <a:latin typeface="Helvetica 75 Bold" panose="020B0804020202020204" pitchFamily="34" charset="0"/>
                <a:ea typeface="+mn-ea"/>
                <a:cs typeface="+mn-cs"/>
              </a:rPr>
              <a:t> to the data </a:t>
            </a:r>
            <a:r>
              <a:rPr lang="fr-FR" sz="1000" kern="1200" baseline="0" dirty="0" err="1">
                <a:solidFill>
                  <a:schemeClr val="tx1"/>
                </a:solidFill>
                <a:effectLst/>
                <a:latin typeface="Helvetica 75 Bold" panose="020B0804020202020204" pitchFamily="34" charset="0"/>
                <a:ea typeface="+mn-ea"/>
                <a:cs typeface="+mn-cs"/>
              </a:rPr>
              <a:t>journey</a:t>
            </a:r>
            <a:r>
              <a:rPr lang="fr-FR" sz="1000" kern="1200" baseline="0" dirty="0">
                <a:solidFill>
                  <a:schemeClr val="tx1"/>
                </a:solidFill>
                <a:effectLst/>
                <a:latin typeface="Helvetica 75 Bold" panose="020B0804020202020204" pitchFamily="34" charset="0"/>
                <a:ea typeface="+mn-ea"/>
                <a:cs typeface="+mn-cs"/>
              </a:rPr>
              <a:t>.</a:t>
            </a:r>
          </a:p>
          <a:p>
            <a:pPr lvl="0"/>
            <a:r>
              <a:rPr lang="fr-FR" sz="1000" kern="1200" baseline="0" dirty="0">
                <a:solidFill>
                  <a:schemeClr val="tx1"/>
                </a:solidFill>
                <a:effectLst/>
                <a:latin typeface="Helvetica 75 Bold" panose="020B0804020202020204" pitchFamily="34" charset="0"/>
                <a:ea typeface="+mn-ea"/>
                <a:cs typeface="+mn-cs"/>
              </a:rPr>
              <a:t>Application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download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a </a:t>
            </a:r>
            <a:r>
              <a:rPr lang="fr-FR" sz="1000" kern="1200" baseline="0" dirty="0" err="1">
                <a:solidFill>
                  <a:schemeClr val="tx1"/>
                </a:solidFill>
                <a:effectLst/>
                <a:latin typeface="Helvetica 75 Bold" panose="020B0804020202020204" pitchFamily="34" charset="0"/>
                <a:ea typeface="+mn-ea"/>
                <a:cs typeface="+mn-cs"/>
              </a:rPr>
              <a:t>connector</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smart service if </a:t>
            </a:r>
            <a:r>
              <a:rPr lang="fr-FR" sz="1000" kern="1200" baseline="0" dirty="0" err="1">
                <a:solidFill>
                  <a:schemeClr val="tx1"/>
                </a:solidFill>
                <a:effectLst/>
                <a:latin typeface="Helvetica 75 Bold" panose="020B0804020202020204" pitchFamily="34" charset="0"/>
                <a:ea typeface="+mn-ea"/>
                <a:cs typeface="+mn-cs"/>
              </a:rPr>
              <a:t>additiaonal</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Dataset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processed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then</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transfered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between</a:t>
            </a:r>
            <a:r>
              <a:rPr lang="fr-FR" sz="1000" kern="1200" baseline="0" dirty="0">
                <a:solidFill>
                  <a:schemeClr val="tx1"/>
                </a:solidFill>
                <a:effectLst/>
                <a:latin typeface="Helvetica 75 Bold" panose="020B0804020202020204" pitchFamily="34" charset="0"/>
                <a:ea typeface="+mn-ea"/>
                <a:cs typeface="+mn-cs"/>
              </a:rPr>
              <a:t> the data provider and the data consumer </a:t>
            </a:r>
            <a:r>
              <a:rPr lang="fr-FR" sz="1000" kern="1200" baseline="0" dirty="0" err="1">
                <a:solidFill>
                  <a:schemeClr val="tx1"/>
                </a:solidFill>
                <a:effectLst/>
                <a:latin typeface="Helvetica 75 Bold" panose="020B0804020202020204" pitchFamily="34" charset="0"/>
                <a:ea typeface="+mn-ea"/>
                <a:cs typeface="+mn-cs"/>
              </a:rPr>
              <a:t>according</a:t>
            </a:r>
            <a:r>
              <a:rPr lang="fr-FR" sz="1000" kern="1200" baseline="0" dirty="0">
                <a:solidFill>
                  <a:schemeClr val="tx1"/>
                </a:solidFill>
                <a:effectLst/>
                <a:latin typeface="Helvetica 75 Bold" panose="020B0804020202020204" pitchFamily="34" charset="0"/>
                <a:ea typeface="+mn-ea"/>
                <a:cs typeface="+mn-cs"/>
              </a:rPr>
              <a:t> to the agreement </a:t>
            </a:r>
            <a:r>
              <a:rPr lang="fr-FR" sz="1000" kern="1200" baseline="0" dirty="0" err="1">
                <a:solidFill>
                  <a:schemeClr val="tx1"/>
                </a:solidFill>
                <a:effectLst/>
                <a:latin typeface="Helvetica 75 Bold" panose="020B0804020202020204" pitchFamily="34" charset="0"/>
                <a:ea typeface="+mn-ea"/>
                <a:cs typeface="+mn-cs"/>
              </a:rPr>
              <a:t>settle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applying</a:t>
            </a:r>
            <a:r>
              <a:rPr lang="fr-FR" sz="1000" kern="1200" baseline="0" dirty="0">
                <a:solidFill>
                  <a:schemeClr val="tx1"/>
                </a:solidFill>
                <a:effectLst/>
                <a:latin typeface="Helvetica 75 Bold" panose="020B0804020202020204" pitchFamily="34" charset="0"/>
                <a:ea typeface="+mn-ea"/>
                <a:cs typeface="+mn-cs"/>
              </a:rPr>
              <a:t> the data usage control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connectors</a:t>
            </a:r>
            <a:r>
              <a:rPr lang="fr-FR" sz="1000" kern="1200" baseline="0" dirty="0">
                <a:solidFill>
                  <a:schemeClr val="tx1"/>
                </a:solidFill>
                <a:effectLst/>
                <a:latin typeface="Helvetica 75 Bold" panose="020B0804020202020204" pitchFamily="34" charset="0"/>
                <a:ea typeface="+mn-ea"/>
                <a:cs typeface="+mn-cs"/>
              </a:rPr>
              <a:t> and transfert the log of the data usage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are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aware</a:t>
            </a:r>
            <a:r>
              <a:rPr lang="fr-FR" sz="1000" kern="1200" baseline="0" dirty="0">
                <a:solidFill>
                  <a:schemeClr val="tx1"/>
                </a:solidFill>
                <a:effectLst/>
                <a:latin typeface="Helvetica 75 Bold" panose="020B0804020202020204" pitchFamily="34" charset="0"/>
                <a:ea typeface="+mn-ea"/>
                <a:cs typeface="+mn-cs"/>
              </a:rPr>
              <a:t> of the data service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from</a:t>
            </a:r>
            <a:r>
              <a:rPr lang="fr-FR" sz="1000" kern="1200" baseline="0" dirty="0">
                <a:solidFill>
                  <a:schemeClr val="tx1"/>
                </a:solidFill>
                <a:effectLst/>
                <a:latin typeface="Helvetica 75 Bold" panose="020B0804020202020204" pitchFamily="34" charset="0"/>
                <a:ea typeface="+mn-ea"/>
                <a:cs typeface="+mn-cs"/>
              </a:rPr>
              <a:t> the consumer or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data services to data consumer and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smart services</a:t>
            </a:r>
          </a:p>
          <a:p>
            <a:pPr lvl="0"/>
            <a:endParaRPr lang="fr-FR" sz="1000" kern="1200" baseline="0" dirty="0">
              <a:solidFill>
                <a:schemeClr val="tx1"/>
              </a:solidFill>
              <a:effectLst/>
              <a:latin typeface="Helvetica 75 Bold" panose="020B0804020202020204" pitchFamily="34" charset="0"/>
              <a:ea typeface="+mn-ea"/>
              <a:cs typeface="+mn-cs"/>
            </a:endParaRPr>
          </a:p>
          <a:p>
            <a:pPr lvl="0"/>
            <a:endParaRPr lang="fr-FR" sz="1000" kern="1200" dirty="0">
              <a:solidFill>
                <a:schemeClr val="tx1"/>
              </a:solidFill>
              <a:effectLst/>
              <a:latin typeface="Helvetica 75 Bold" panose="020B0804020202020204" pitchFamily="34" charset="0"/>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2</a:t>
            </a:fld>
            <a:endParaRPr lang="en-GB"/>
          </a:p>
        </p:txBody>
      </p:sp>
    </p:spTree>
    <p:extLst>
      <p:ext uri="{BB962C8B-B14F-4D97-AF65-F5344CB8AC3E}">
        <p14:creationId xmlns:p14="http://schemas.microsoft.com/office/powerpoint/2010/main" val="1861979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000" kern="1200" dirty="0" err="1">
                <a:solidFill>
                  <a:schemeClr val="tx1"/>
                </a:solidFill>
                <a:effectLst/>
                <a:latin typeface="Helvetica 75 Bold" panose="020B0804020202020204" pitchFamily="34" charset="0"/>
                <a:ea typeface="+mn-ea"/>
                <a:cs typeface="+mn-cs"/>
              </a:rPr>
              <a:t>Each</a:t>
            </a:r>
            <a:r>
              <a:rPr lang="fr-FR" sz="1000" kern="1200" dirty="0">
                <a:solidFill>
                  <a:schemeClr val="tx1"/>
                </a:solidFill>
                <a:effectLst/>
                <a:latin typeface="Helvetica 75 Bold" panose="020B0804020202020204" pitchFamily="34" charset="0"/>
                <a:ea typeface="+mn-ea"/>
                <a:cs typeface="+mn-cs"/>
              </a:rPr>
              <a:t> data</a:t>
            </a:r>
            <a:r>
              <a:rPr lang="fr-FR" sz="1000" kern="1200" baseline="0" dirty="0">
                <a:solidFill>
                  <a:schemeClr val="tx1"/>
                </a:solidFill>
                <a:effectLst/>
                <a:latin typeface="Helvetica 75 Bold" panose="020B0804020202020204" pitchFamily="34" charset="0"/>
                <a:ea typeface="+mn-ea"/>
                <a:cs typeface="+mn-cs"/>
              </a:rPr>
              <a:t> and </a:t>
            </a:r>
            <a:r>
              <a:rPr lang="fr-FR" sz="1000" kern="1200" dirty="0">
                <a:solidFill>
                  <a:schemeClr val="tx1"/>
                </a:solidFill>
                <a:effectLst/>
                <a:latin typeface="Helvetica 75 Bold" panose="020B0804020202020204" pitchFamily="34" charset="0"/>
                <a:ea typeface="+mn-ea"/>
                <a:cs typeface="+mn-cs"/>
              </a:rPr>
              <a:t>data</a:t>
            </a:r>
            <a:r>
              <a:rPr lang="fr-FR" sz="1000" kern="1200" baseline="0" dirty="0">
                <a:solidFill>
                  <a:schemeClr val="tx1"/>
                </a:solidFill>
                <a:effectLst/>
                <a:latin typeface="Helvetica 75 Bold" panose="020B0804020202020204" pitchFamily="34" charset="0"/>
                <a:ea typeface="+mn-ea"/>
                <a:cs typeface="+mn-cs"/>
              </a:rPr>
              <a:t> </a:t>
            </a:r>
            <a:r>
              <a:rPr lang="fr-FR" sz="1000" kern="1200" dirty="0">
                <a:solidFill>
                  <a:schemeClr val="tx1"/>
                </a:solidFill>
                <a:effectLst/>
                <a:latin typeface="Helvetica 75 Bold" panose="020B0804020202020204" pitchFamily="34" charset="0"/>
                <a:ea typeface="+mn-ea"/>
                <a:cs typeface="+mn-cs"/>
              </a:rPr>
              <a:t>service provider/consumer self </a:t>
            </a:r>
            <a:r>
              <a:rPr lang="fr-FR" sz="1000" kern="1200" dirty="0" err="1">
                <a:solidFill>
                  <a:schemeClr val="tx1"/>
                </a:solidFill>
                <a:effectLst/>
                <a:latin typeface="Helvetica 75 Bold" panose="020B0804020202020204" pitchFamily="34" charset="0"/>
                <a:ea typeface="+mn-ea"/>
                <a:cs typeface="+mn-cs"/>
              </a:rPr>
              <a:t>describe</a:t>
            </a:r>
            <a:r>
              <a:rPr lang="fr-FR" sz="1000" kern="1200" dirty="0">
                <a:solidFill>
                  <a:schemeClr val="tx1"/>
                </a:solidFill>
                <a:effectLst/>
                <a:latin typeface="Helvetica 75 Bold" panose="020B0804020202020204" pitchFamily="34" charset="0"/>
                <a:ea typeface="+mn-ea"/>
                <a:cs typeface="+mn-cs"/>
              </a:rPr>
              <a:t> </a:t>
            </a:r>
            <a:r>
              <a:rPr lang="fr-FR" sz="1000" kern="120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description of </a:t>
            </a:r>
            <a:r>
              <a:rPr lang="fr-FR" sz="1000" kern="1200" baseline="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metadata</a:t>
            </a:r>
            <a:r>
              <a:rPr lang="fr-FR" sz="1000" kern="1200" baseline="0" dirty="0">
                <a:solidFill>
                  <a:schemeClr val="tx1"/>
                </a:solidFill>
                <a:effectLst/>
                <a:latin typeface="Helvetica 75 Bold" panose="020B0804020202020204" pitchFamily="34" charset="0"/>
                <a:ea typeface="+mn-ea"/>
                <a:cs typeface="+mn-cs"/>
              </a:rPr>
              <a:t> to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r>
              <a:rPr lang="fr-FR" sz="1000" kern="1200" baseline="0" dirty="0" err="1">
                <a:solidFill>
                  <a:schemeClr val="tx1"/>
                </a:solidFill>
                <a:effectLst/>
                <a:latin typeface="Helvetica 75 Bold" panose="020B0804020202020204" pitchFamily="34" charset="0"/>
                <a:ea typeface="+mn-ea"/>
                <a:cs typeface="+mn-cs"/>
              </a:rPr>
              <a:t>Each</a:t>
            </a:r>
            <a:r>
              <a:rPr lang="fr-FR" sz="1000" kern="1200" baseline="0" dirty="0">
                <a:solidFill>
                  <a:schemeClr val="tx1"/>
                </a:solidFill>
                <a:effectLst/>
                <a:latin typeface="Helvetica 75 Bold" panose="020B0804020202020204" pitchFamily="34" charset="0"/>
                <a:ea typeface="+mn-ea"/>
                <a:cs typeface="+mn-cs"/>
              </a:rPr>
              <a:t> data or data services provider/consumer </a:t>
            </a:r>
            <a:r>
              <a:rPr lang="fr-FR" sz="1000" kern="1200" baseline="0" dirty="0" err="1">
                <a:solidFill>
                  <a:schemeClr val="tx1"/>
                </a:solidFill>
                <a:effectLst/>
                <a:latin typeface="Helvetica 75 Bold" panose="020B0804020202020204" pitchFamily="34" charset="0"/>
                <a:ea typeface="+mn-ea"/>
                <a:cs typeface="+mn-cs"/>
              </a:rPr>
              <a:t>should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follow</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space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governance</a:t>
            </a:r>
            <a:endParaRPr lang="fr-FR" sz="1000" kern="1200" baseline="0" dirty="0">
              <a:solidFill>
                <a:schemeClr val="tx1"/>
              </a:solidFill>
              <a:effectLst/>
              <a:latin typeface="Helvetica 75 Bold" panose="020B0804020202020204" pitchFamily="34" charset="0"/>
              <a:ea typeface="+mn-ea"/>
              <a:cs typeface="+mn-cs"/>
            </a:endParaRPr>
          </a:p>
          <a:p>
            <a:pPr lvl="0"/>
            <a:r>
              <a:rPr lang="en-US" sz="1000" kern="1200" dirty="0">
                <a:solidFill>
                  <a:schemeClr val="tx1"/>
                </a:solidFill>
                <a:effectLst/>
                <a:latin typeface="Helvetica 75 Bold" panose="020B0804020202020204" pitchFamily="34" charset="0"/>
                <a:ea typeface="+mn-ea"/>
                <a:cs typeface="+mn-cs"/>
              </a:rPr>
              <a:t>“Governance Body” roles are related to players taking care of the certification process and issue certificates to organizations that want to be involved in the data space.</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a:solidFill>
                  <a:schemeClr val="tx1"/>
                </a:solidFill>
                <a:effectLst/>
                <a:latin typeface="Helvetica 75 Bold" panose="020B0804020202020204" pitchFamily="34" charset="0"/>
                <a:ea typeface="+mn-ea"/>
                <a:cs typeface="+mn-cs"/>
              </a:rPr>
              <a:t>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 stores manage all the </a:t>
            </a:r>
            <a:r>
              <a:rPr lang="fr-FR" sz="1000" kern="1200" baseline="0" dirty="0" err="1">
                <a:solidFill>
                  <a:schemeClr val="tx1"/>
                </a:solidFill>
                <a:effectLst/>
                <a:latin typeface="Helvetica 75 Bold" panose="020B0804020202020204" pitchFamily="34" charset="0"/>
                <a:ea typeface="+mn-ea"/>
                <a:cs typeface="+mn-cs"/>
              </a:rPr>
              <a:t>identiy</a:t>
            </a:r>
            <a:r>
              <a:rPr lang="fr-FR" sz="1000" kern="1200" baseline="0" dirty="0">
                <a:solidFill>
                  <a:schemeClr val="tx1"/>
                </a:solidFill>
                <a:effectLst/>
                <a:latin typeface="Helvetica 75 Bold" panose="020B0804020202020204" pitchFamily="34" charset="0"/>
                <a:ea typeface="+mn-ea"/>
                <a:cs typeface="+mn-cs"/>
              </a:rPr>
              <a:t> of the </a:t>
            </a:r>
            <a:r>
              <a:rPr lang="fr-FR" sz="1000" kern="1200" baseline="0" dirty="0" err="1">
                <a:solidFill>
                  <a:schemeClr val="tx1"/>
                </a:solidFill>
                <a:effectLst/>
                <a:latin typeface="Helvetica 75 Bold" panose="020B0804020202020204" pitchFamily="34" charset="0"/>
                <a:ea typeface="+mn-ea"/>
                <a:cs typeface="+mn-cs"/>
              </a:rPr>
              <a:t>differents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and </a:t>
            </a:r>
            <a:r>
              <a:rPr lang="fr-FR" sz="1000" kern="1200" baseline="0" dirty="0" err="1">
                <a:solidFill>
                  <a:schemeClr val="tx1"/>
                </a:solidFill>
                <a:effectLst/>
                <a:latin typeface="Helvetica 75 Bold" panose="020B0804020202020204" pitchFamily="34" charset="0"/>
                <a:ea typeface="+mn-ea"/>
                <a:cs typeface="+mn-cs"/>
              </a:rPr>
              <a:t>certify</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stored</a:t>
            </a:r>
            <a:r>
              <a:rPr lang="fr-FR" sz="1000" kern="1200" baseline="0" dirty="0">
                <a:solidFill>
                  <a:schemeClr val="tx1"/>
                </a:solidFill>
                <a:effectLst/>
                <a:latin typeface="Helvetica 75 Bold" panose="020B0804020202020204" pitchFamily="34" charset="0"/>
                <a:ea typeface="+mn-ea"/>
                <a:cs typeface="+mn-cs"/>
              </a:rPr>
              <a:t> description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verify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some</a:t>
            </a:r>
            <a:r>
              <a:rPr lang="fr-FR" sz="1000" kern="1200" baseline="0" dirty="0">
                <a:solidFill>
                  <a:schemeClr val="tx1"/>
                </a:solidFill>
                <a:effectLst/>
                <a:latin typeface="Helvetica 75 Bold" panose="020B0804020202020204" pitchFamily="34" charset="0"/>
                <a:ea typeface="+mn-ea"/>
                <a:cs typeface="+mn-cs"/>
              </a:rPr>
              <a:t> certification </a:t>
            </a:r>
            <a:r>
              <a:rPr lang="fr-FR" sz="1000" kern="1200" baseline="0" dirty="0" err="1">
                <a:solidFill>
                  <a:schemeClr val="tx1"/>
                </a:solidFill>
                <a:effectLst/>
                <a:latin typeface="Helvetica 75 Bold" panose="020B0804020202020204" pitchFamily="34" charset="0"/>
                <a:ea typeface="+mn-ea"/>
                <a:cs typeface="+mn-cs"/>
              </a:rPr>
              <a:t>provided</a:t>
            </a:r>
            <a:r>
              <a:rPr lang="fr-FR" sz="1000" kern="1200" baseline="0" dirty="0">
                <a:solidFill>
                  <a:schemeClr val="tx1"/>
                </a:solidFill>
                <a:effectLst/>
                <a:latin typeface="Helvetica 75 Bold" panose="020B0804020202020204" pitchFamily="34" charset="0"/>
                <a:ea typeface="+mn-ea"/>
                <a:cs typeface="+mn-cs"/>
              </a:rPr>
              <a:t> by </a:t>
            </a:r>
            <a:r>
              <a:rPr lang="fr-FR" sz="1000" kern="1200" baseline="0" dirty="0" err="1">
                <a:solidFill>
                  <a:schemeClr val="tx1"/>
                </a:solidFill>
                <a:effectLst/>
                <a:latin typeface="Helvetica 75 Bold" panose="020B0804020202020204" pitchFamily="34" charset="0"/>
                <a:ea typeface="+mn-ea"/>
                <a:cs typeface="+mn-cs"/>
              </a:rPr>
              <a:t>third</a:t>
            </a:r>
            <a:r>
              <a:rPr lang="fr-FR" sz="1000" kern="1200" baseline="0" dirty="0">
                <a:solidFill>
                  <a:schemeClr val="tx1"/>
                </a:solidFill>
                <a:effectLst/>
                <a:latin typeface="Helvetica 75 Bold" panose="020B0804020202020204" pitchFamily="34" charset="0"/>
                <a:ea typeface="+mn-ea"/>
                <a:cs typeface="+mn-cs"/>
              </a:rPr>
              <a:t> party, </a:t>
            </a:r>
            <a:r>
              <a:rPr lang="fr-FR" sz="1000" kern="1200" baseline="0" dirty="0" err="1">
                <a:solidFill>
                  <a:schemeClr val="tx1"/>
                </a:solidFill>
                <a:effectLst/>
                <a:latin typeface="Helvetica 75 Bold" panose="020B0804020202020204" pitchFamily="34" charset="0"/>
                <a:ea typeface="+mn-ea"/>
                <a:cs typeface="+mn-cs"/>
              </a:rPr>
              <a:t>identity</a:t>
            </a:r>
            <a:r>
              <a:rPr lang="fr-FR" sz="1000" kern="1200" baseline="0" dirty="0">
                <a:solidFill>
                  <a:schemeClr val="tx1"/>
                </a:solidFill>
                <a:effectLst/>
                <a:latin typeface="Helvetica 75 Bold" panose="020B0804020202020204" pitchFamily="34" charset="0"/>
                <a:ea typeface="+mn-ea"/>
                <a:cs typeface="+mn-cs"/>
              </a:rPr>
              <a:t>) and store all the logs of data exchange,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such</a:t>
            </a:r>
            <a:r>
              <a:rPr lang="fr-FR" sz="1000" kern="1200" baseline="0" dirty="0">
                <a:solidFill>
                  <a:schemeClr val="tx1"/>
                </a:solidFill>
                <a:effectLst/>
                <a:latin typeface="Helvetica 75 Bold" panose="020B0804020202020204" pitchFamily="34" charset="0"/>
                <a:ea typeface="+mn-ea"/>
                <a:cs typeface="+mn-cs"/>
              </a:rPr>
              <a:t> as a data clearing house.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Matching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a:t>
            </a:r>
            <a:r>
              <a:rPr lang="fr-FR" sz="1000" kern="1200" baseline="0" dirty="0" err="1">
                <a:solidFill>
                  <a:schemeClr val="tx1"/>
                </a:solidFill>
                <a:effectLst/>
                <a:latin typeface="Helvetica 75 Bold" panose="020B0804020202020204" pitchFamily="34" charset="0"/>
                <a:ea typeface="+mn-ea"/>
                <a:cs typeface="+mn-cs"/>
              </a:rPr>
              <a:t>request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allow</a:t>
            </a:r>
            <a:r>
              <a:rPr lang="fr-FR" sz="1000" kern="1200" baseline="0" dirty="0">
                <a:solidFill>
                  <a:schemeClr val="tx1"/>
                </a:solidFill>
                <a:effectLst/>
                <a:latin typeface="Helvetica 75 Bold" panose="020B0804020202020204" pitchFamily="34" charset="0"/>
                <a:ea typeface="+mn-ea"/>
                <a:cs typeface="+mn-cs"/>
              </a:rPr>
              <a:t> a consumer to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the smart services </a:t>
            </a:r>
            <a:r>
              <a:rPr lang="fr-FR" sz="1000" kern="1200" baseline="0" dirty="0" err="1">
                <a:solidFill>
                  <a:schemeClr val="tx1"/>
                </a:solidFill>
                <a:effectLst/>
                <a:latin typeface="Helvetica 75 Bold" panose="020B0804020202020204" pitchFamily="34" charset="0"/>
                <a:ea typeface="+mn-ea"/>
                <a:cs typeface="+mn-cs"/>
              </a:rPr>
              <a:t>they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like</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constraints</a:t>
            </a:r>
            <a:r>
              <a:rPr lang="fr-FR" sz="1000" kern="1200" baseline="0" dirty="0">
                <a:solidFill>
                  <a:schemeClr val="tx1"/>
                </a:solidFill>
                <a:effectLst/>
                <a:latin typeface="Helvetica 75 Bold" panose="020B0804020202020204" pitchFamily="34" charset="0"/>
                <a:ea typeface="+mn-ea"/>
                <a:cs typeface="+mn-cs"/>
              </a:rPr>
              <a:t> to the data </a:t>
            </a:r>
            <a:r>
              <a:rPr lang="fr-FR" sz="1000" kern="1200" baseline="0" dirty="0" err="1">
                <a:solidFill>
                  <a:schemeClr val="tx1"/>
                </a:solidFill>
                <a:effectLst/>
                <a:latin typeface="Helvetica 75 Bold" panose="020B0804020202020204" pitchFamily="34" charset="0"/>
                <a:ea typeface="+mn-ea"/>
                <a:cs typeface="+mn-cs"/>
              </a:rPr>
              <a:t>journey</a:t>
            </a:r>
            <a:r>
              <a:rPr lang="fr-FR" sz="1000" kern="1200" baseline="0" dirty="0">
                <a:solidFill>
                  <a:schemeClr val="tx1"/>
                </a:solidFill>
                <a:effectLst/>
                <a:latin typeface="Helvetica 75 Bold" panose="020B0804020202020204" pitchFamily="34" charset="0"/>
                <a:ea typeface="+mn-ea"/>
                <a:cs typeface="+mn-cs"/>
              </a:rPr>
              <a:t>.</a:t>
            </a:r>
          </a:p>
          <a:p>
            <a:pPr lvl="0"/>
            <a:r>
              <a:rPr lang="fr-FR" sz="1000" kern="1200" baseline="0" dirty="0">
                <a:solidFill>
                  <a:schemeClr val="tx1"/>
                </a:solidFill>
                <a:effectLst/>
                <a:latin typeface="Helvetica 75 Bold" panose="020B0804020202020204" pitchFamily="34" charset="0"/>
                <a:ea typeface="+mn-ea"/>
                <a:cs typeface="+mn-cs"/>
              </a:rPr>
              <a:t>Application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download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a </a:t>
            </a:r>
            <a:r>
              <a:rPr lang="fr-FR" sz="1000" kern="1200" baseline="0" dirty="0" err="1">
                <a:solidFill>
                  <a:schemeClr val="tx1"/>
                </a:solidFill>
                <a:effectLst/>
                <a:latin typeface="Helvetica 75 Bold" panose="020B0804020202020204" pitchFamily="34" charset="0"/>
                <a:ea typeface="+mn-ea"/>
                <a:cs typeface="+mn-cs"/>
              </a:rPr>
              <a:t>connector</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smart service if </a:t>
            </a:r>
            <a:r>
              <a:rPr lang="fr-FR" sz="1000" kern="1200" baseline="0" dirty="0" err="1">
                <a:solidFill>
                  <a:schemeClr val="tx1"/>
                </a:solidFill>
                <a:effectLst/>
                <a:latin typeface="Helvetica 75 Bold" panose="020B0804020202020204" pitchFamily="34" charset="0"/>
                <a:ea typeface="+mn-ea"/>
                <a:cs typeface="+mn-cs"/>
              </a:rPr>
              <a:t>additiaonal</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Dataset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processed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then</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transfered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between</a:t>
            </a:r>
            <a:r>
              <a:rPr lang="fr-FR" sz="1000" kern="1200" baseline="0" dirty="0">
                <a:solidFill>
                  <a:schemeClr val="tx1"/>
                </a:solidFill>
                <a:effectLst/>
                <a:latin typeface="Helvetica 75 Bold" panose="020B0804020202020204" pitchFamily="34" charset="0"/>
                <a:ea typeface="+mn-ea"/>
                <a:cs typeface="+mn-cs"/>
              </a:rPr>
              <a:t> the data provider and the data consumer </a:t>
            </a:r>
            <a:r>
              <a:rPr lang="fr-FR" sz="1000" kern="1200" baseline="0" dirty="0" err="1">
                <a:solidFill>
                  <a:schemeClr val="tx1"/>
                </a:solidFill>
                <a:effectLst/>
                <a:latin typeface="Helvetica 75 Bold" panose="020B0804020202020204" pitchFamily="34" charset="0"/>
                <a:ea typeface="+mn-ea"/>
                <a:cs typeface="+mn-cs"/>
              </a:rPr>
              <a:t>according</a:t>
            </a:r>
            <a:r>
              <a:rPr lang="fr-FR" sz="1000" kern="1200" baseline="0" dirty="0">
                <a:solidFill>
                  <a:schemeClr val="tx1"/>
                </a:solidFill>
                <a:effectLst/>
                <a:latin typeface="Helvetica 75 Bold" panose="020B0804020202020204" pitchFamily="34" charset="0"/>
                <a:ea typeface="+mn-ea"/>
                <a:cs typeface="+mn-cs"/>
              </a:rPr>
              <a:t> to the agreement </a:t>
            </a:r>
            <a:r>
              <a:rPr lang="fr-FR" sz="1000" kern="1200" baseline="0" dirty="0" err="1">
                <a:solidFill>
                  <a:schemeClr val="tx1"/>
                </a:solidFill>
                <a:effectLst/>
                <a:latin typeface="Helvetica 75 Bold" panose="020B0804020202020204" pitchFamily="34" charset="0"/>
                <a:ea typeface="+mn-ea"/>
                <a:cs typeface="+mn-cs"/>
              </a:rPr>
              <a:t>settle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applying</a:t>
            </a:r>
            <a:r>
              <a:rPr lang="fr-FR" sz="1000" kern="1200" baseline="0" dirty="0">
                <a:solidFill>
                  <a:schemeClr val="tx1"/>
                </a:solidFill>
                <a:effectLst/>
                <a:latin typeface="Helvetica 75 Bold" panose="020B0804020202020204" pitchFamily="34" charset="0"/>
                <a:ea typeface="+mn-ea"/>
                <a:cs typeface="+mn-cs"/>
              </a:rPr>
              <a:t> the data usage control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connectors</a:t>
            </a:r>
            <a:r>
              <a:rPr lang="fr-FR" sz="1000" kern="1200" baseline="0" dirty="0">
                <a:solidFill>
                  <a:schemeClr val="tx1"/>
                </a:solidFill>
                <a:effectLst/>
                <a:latin typeface="Helvetica 75 Bold" panose="020B0804020202020204" pitchFamily="34" charset="0"/>
                <a:ea typeface="+mn-ea"/>
                <a:cs typeface="+mn-cs"/>
              </a:rPr>
              <a:t> and transfert the log of the data usage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are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aware</a:t>
            </a:r>
            <a:r>
              <a:rPr lang="fr-FR" sz="1000" kern="1200" baseline="0" dirty="0">
                <a:solidFill>
                  <a:schemeClr val="tx1"/>
                </a:solidFill>
                <a:effectLst/>
                <a:latin typeface="Helvetica 75 Bold" panose="020B0804020202020204" pitchFamily="34" charset="0"/>
                <a:ea typeface="+mn-ea"/>
                <a:cs typeface="+mn-cs"/>
              </a:rPr>
              <a:t> of the data service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from</a:t>
            </a:r>
            <a:r>
              <a:rPr lang="fr-FR" sz="1000" kern="1200" baseline="0" dirty="0">
                <a:solidFill>
                  <a:schemeClr val="tx1"/>
                </a:solidFill>
                <a:effectLst/>
                <a:latin typeface="Helvetica 75 Bold" panose="020B0804020202020204" pitchFamily="34" charset="0"/>
                <a:ea typeface="+mn-ea"/>
                <a:cs typeface="+mn-cs"/>
              </a:rPr>
              <a:t> the consumer or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data services to data consumer and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smart services</a:t>
            </a:r>
          </a:p>
          <a:p>
            <a:pPr lvl="0"/>
            <a:endParaRPr lang="fr-FR" sz="1000" kern="1200" baseline="0" dirty="0">
              <a:solidFill>
                <a:schemeClr val="tx1"/>
              </a:solidFill>
              <a:effectLst/>
              <a:latin typeface="Helvetica 75 Bold" panose="020B0804020202020204" pitchFamily="34" charset="0"/>
              <a:ea typeface="+mn-ea"/>
              <a:cs typeface="+mn-cs"/>
            </a:endParaRPr>
          </a:p>
          <a:p>
            <a:pPr lvl="0"/>
            <a:endParaRPr lang="fr-FR" sz="1000" kern="1200" dirty="0">
              <a:solidFill>
                <a:schemeClr val="tx1"/>
              </a:solidFill>
              <a:effectLst/>
              <a:latin typeface="Helvetica 75 Bold" panose="020B0804020202020204" pitchFamily="34" charset="0"/>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3</a:t>
            </a:fld>
            <a:endParaRPr lang="en-GB"/>
          </a:p>
        </p:txBody>
      </p:sp>
    </p:spTree>
    <p:extLst>
      <p:ext uri="{BB962C8B-B14F-4D97-AF65-F5344CB8AC3E}">
        <p14:creationId xmlns:p14="http://schemas.microsoft.com/office/powerpoint/2010/main" val="2284992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000" kern="1200" dirty="0" err="1">
                <a:solidFill>
                  <a:schemeClr val="tx1"/>
                </a:solidFill>
                <a:effectLst/>
                <a:latin typeface="Helvetica 75 Bold" panose="020B0804020202020204" pitchFamily="34" charset="0"/>
                <a:ea typeface="+mn-ea"/>
                <a:cs typeface="+mn-cs"/>
              </a:rPr>
              <a:t>Each</a:t>
            </a:r>
            <a:r>
              <a:rPr lang="fr-FR" sz="1000" kern="1200" dirty="0">
                <a:solidFill>
                  <a:schemeClr val="tx1"/>
                </a:solidFill>
                <a:effectLst/>
                <a:latin typeface="Helvetica 75 Bold" panose="020B0804020202020204" pitchFamily="34" charset="0"/>
                <a:ea typeface="+mn-ea"/>
                <a:cs typeface="+mn-cs"/>
              </a:rPr>
              <a:t> data</a:t>
            </a:r>
            <a:r>
              <a:rPr lang="fr-FR" sz="1000" kern="1200" baseline="0" dirty="0">
                <a:solidFill>
                  <a:schemeClr val="tx1"/>
                </a:solidFill>
                <a:effectLst/>
                <a:latin typeface="Helvetica 75 Bold" panose="020B0804020202020204" pitchFamily="34" charset="0"/>
                <a:ea typeface="+mn-ea"/>
                <a:cs typeface="+mn-cs"/>
              </a:rPr>
              <a:t> and </a:t>
            </a:r>
            <a:r>
              <a:rPr lang="fr-FR" sz="1000" kern="1200" dirty="0">
                <a:solidFill>
                  <a:schemeClr val="tx1"/>
                </a:solidFill>
                <a:effectLst/>
                <a:latin typeface="Helvetica 75 Bold" panose="020B0804020202020204" pitchFamily="34" charset="0"/>
                <a:ea typeface="+mn-ea"/>
                <a:cs typeface="+mn-cs"/>
              </a:rPr>
              <a:t>data</a:t>
            </a:r>
            <a:r>
              <a:rPr lang="fr-FR" sz="1000" kern="1200" baseline="0" dirty="0">
                <a:solidFill>
                  <a:schemeClr val="tx1"/>
                </a:solidFill>
                <a:effectLst/>
                <a:latin typeface="Helvetica 75 Bold" panose="020B0804020202020204" pitchFamily="34" charset="0"/>
                <a:ea typeface="+mn-ea"/>
                <a:cs typeface="+mn-cs"/>
              </a:rPr>
              <a:t> </a:t>
            </a:r>
            <a:r>
              <a:rPr lang="fr-FR" sz="1000" kern="1200" dirty="0">
                <a:solidFill>
                  <a:schemeClr val="tx1"/>
                </a:solidFill>
                <a:effectLst/>
                <a:latin typeface="Helvetica 75 Bold" panose="020B0804020202020204" pitchFamily="34" charset="0"/>
                <a:ea typeface="+mn-ea"/>
                <a:cs typeface="+mn-cs"/>
              </a:rPr>
              <a:t>service provider/consumer self </a:t>
            </a:r>
            <a:r>
              <a:rPr lang="fr-FR" sz="1000" kern="1200" dirty="0" err="1">
                <a:solidFill>
                  <a:schemeClr val="tx1"/>
                </a:solidFill>
                <a:effectLst/>
                <a:latin typeface="Helvetica 75 Bold" panose="020B0804020202020204" pitchFamily="34" charset="0"/>
                <a:ea typeface="+mn-ea"/>
                <a:cs typeface="+mn-cs"/>
              </a:rPr>
              <a:t>describe</a:t>
            </a:r>
            <a:r>
              <a:rPr lang="fr-FR" sz="1000" kern="1200" dirty="0">
                <a:solidFill>
                  <a:schemeClr val="tx1"/>
                </a:solidFill>
                <a:effectLst/>
                <a:latin typeface="Helvetica 75 Bold" panose="020B0804020202020204" pitchFamily="34" charset="0"/>
                <a:ea typeface="+mn-ea"/>
                <a:cs typeface="+mn-cs"/>
              </a:rPr>
              <a:t> </a:t>
            </a:r>
            <a:r>
              <a:rPr lang="fr-FR" sz="1000" kern="120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description of </a:t>
            </a:r>
            <a:r>
              <a:rPr lang="fr-FR" sz="1000" kern="1200" baseline="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metadata</a:t>
            </a:r>
            <a:r>
              <a:rPr lang="fr-FR" sz="1000" kern="1200" baseline="0" dirty="0">
                <a:solidFill>
                  <a:schemeClr val="tx1"/>
                </a:solidFill>
                <a:effectLst/>
                <a:latin typeface="Helvetica 75 Bold" panose="020B0804020202020204" pitchFamily="34" charset="0"/>
                <a:ea typeface="+mn-ea"/>
                <a:cs typeface="+mn-cs"/>
              </a:rPr>
              <a:t> to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r>
              <a:rPr lang="fr-FR" sz="1000" kern="1200" baseline="0" dirty="0" err="1">
                <a:solidFill>
                  <a:schemeClr val="tx1"/>
                </a:solidFill>
                <a:effectLst/>
                <a:latin typeface="Helvetica 75 Bold" panose="020B0804020202020204" pitchFamily="34" charset="0"/>
                <a:ea typeface="+mn-ea"/>
                <a:cs typeface="+mn-cs"/>
              </a:rPr>
              <a:t>Each</a:t>
            </a:r>
            <a:r>
              <a:rPr lang="fr-FR" sz="1000" kern="1200" baseline="0" dirty="0">
                <a:solidFill>
                  <a:schemeClr val="tx1"/>
                </a:solidFill>
                <a:effectLst/>
                <a:latin typeface="Helvetica 75 Bold" panose="020B0804020202020204" pitchFamily="34" charset="0"/>
                <a:ea typeface="+mn-ea"/>
                <a:cs typeface="+mn-cs"/>
              </a:rPr>
              <a:t> data or data services provider/consumer </a:t>
            </a:r>
            <a:r>
              <a:rPr lang="fr-FR" sz="1000" kern="1200" baseline="0" dirty="0" err="1">
                <a:solidFill>
                  <a:schemeClr val="tx1"/>
                </a:solidFill>
                <a:effectLst/>
                <a:latin typeface="Helvetica 75 Bold" panose="020B0804020202020204" pitchFamily="34" charset="0"/>
                <a:ea typeface="+mn-ea"/>
                <a:cs typeface="+mn-cs"/>
              </a:rPr>
              <a:t>should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follow</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space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governance</a:t>
            </a:r>
            <a:endParaRPr lang="fr-FR" sz="1000" kern="1200" baseline="0" dirty="0">
              <a:solidFill>
                <a:schemeClr val="tx1"/>
              </a:solidFill>
              <a:effectLst/>
              <a:latin typeface="Helvetica 75 Bold" panose="020B0804020202020204" pitchFamily="34" charset="0"/>
              <a:ea typeface="+mn-ea"/>
              <a:cs typeface="+mn-cs"/>
            </a:endParaRPr>
          </a:p>
          <a:p>
            <a:pPr lvl="0"/>
            <a:r>
              <a:rPr lang="en-US" sz="1000" kern="1200" dirty="0">
                <a:solidFill>
                  <a:schemeClr val="tx1"/>
                </a:solidFill>
                <a:effectLst/>
                <a:latin typeface="Helvetica 75 Bold" panose="020B0804020202020204" pitchFamily="34" charset="0"/>
                <a:ea typeface="+mn-ea"/>
                <a:cs typeface="+mn-cs"/>
              </a:rPr>
              <a:t>“Governance Body” roles are related to players taking care of the certification process and issue certificates to organizations that want to be involved in the data space.</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a:solidFill>
                  <a:schemeClr val="tx1"/>
                </a:solidFill>
                <a:effectLst/>
                <a:latin typeface="Helvetica 75 Bold" panose="020B0804020202020204" pitchFamily="34" charset="0"/>
                <a:ea typeface="+mn-ea"/>
                <a:cs typeface="+mn-cs"/>
              </a:rPr>
              <a:t>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 stores manage all the </a:t>
            </a:r>
            <a:r>
              <a:rPr lang="fr-FR" sz="1000" kern="1200" baseline="0" dirty="0" err="1">
                <a:solidFill>
                  <a:schemeClr val="tx1"/>
                </a:solidFill>
                <a:effectLst/>
                <a:latin typeface="Helvetica 75 Bold" panose="020B0804020202020204" pitchFamily="34" charset="0"/>
                <a:ea typeface="+mn-ea"/>
                <a:cs typeface="+mn-cs"/>
              </a:rPr>
              <a:t>identiy</a:t>
            </a:r>
            <a:r>
              <a:rPr lang="fr-FR" sz="1000" kern="1200" baseline="0" dirty="0">
                <a:solidFill>
                  <a:schemeClr val="tx1"/>
                </a:solidFill>
                <a:effectLst/>
                <a:latin typeface="Helvetica 75 Bold" panose="020B0804020202020204" pitchFamily="34" charset="0"/>
                <a:ea typeface="+mn-ea"/>
                <a:cs typeface="+mn-cs"/>
              </a:rPr>
              <a:t> of the </a:t>
            </a:r>
            <a:r>
              <a:rPr lang="fr-FR" sz="1000" kern="1200" baseline="0" dirty="0" err="1">
                <a:solidFill>
                  <a:schemeClr val="tx1"/>
                </a:solidFill>
                <a:effectLst/>
                <a:latin typeface="Helvetica 75 Bold" panose="020B0804020202020204" pitchFamily="34" charset="0"/>
                <a:ea typeface="+mn-ea"/>
                <a:cs typeface="+mn-cs"/>
              </a:rPr>
              <a:t>differents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and </a:t>
            </a:r>
            <a:r>
              <a:rPr lang="fr-FR" sz="1000" kern="1200" baseline="0" dirty="0" err="1">
                <a:solidFill>
                  <a:schemeClr val="tx1"/>
                </a:solidFill>
                <a:effectLst/>
                <a:latin typeface="Helvetica 75 Bold" panose="020B0804020202020204" pitchFamily="34" charset="0"/>
                <a:ea typeface="+mn-ea"/>
                <a:cs typeface="+mn-cs"/>
              </a:rPr>
              <a:t>certify</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stored</a:t>
            </a:r>
            <a:r>
              <a:rPr lang="fr-FR" sz="1000" kern="1200" baseline="0" dirty="0">
                <a:solidFill>
                  <a:schemeClr val="tx1"/>
                </a:solidFill>
                <a:effectLst/>
                <a:latin typeface="Helvetica 75 Bold" panose="020B0804020202020204" pitchFamily="34" charset="0"/>
                <a:ea typeface="+mn-ea"/>
                <a:cs typeface="+mn-cs"/>
              </a:rPr>
              <a:t> description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verify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some</a:t>
            </a:r>
            <a:r>
              <a:rPr lang="fr-FR" sz="1000" kern="1200" baseline="0" dirty="0">
                <a:solidFill>
                  <a:schemeClr val="tx1"/>
                </a:solidFill>
                <a:effectLst/>
                <a:latin typeface="Helvetica 75 Bold" panose="020B0804020202020204" pitchFamily="34" charset="0"/>
                <a:ea typeface="+mn-ea"/>
                <a:cs typeface="+mn-cs"/>
              </a:rPr>
              <a:t> certification </a:t>
            </a:r>
            <a:r>
              <a:rPr lang="fr-FR" sz="1000" kern="1200" baseline="0" dirty="0" err="1">
                <a:solidFill>
                  <a:schemeClr val="tx1"/>
                </a:solidFill>
                <a:effectLst/>
                <a:latin typeface="Helvetica 75 Bold" panose="020B0804020202020204" pitchFamily="34" charset="0"/>
                <a:ea typeface="+mn-ea"/>
                <a:cs typeface="+mn-cs"/>
              </a:rPr>
              <a:t>provided</a:t>
            </a:r>
            <a:r>
              <a:rPr lang="fr-FR" sz="1000" kern="1200" baseline="0" dirty="0">
                <a:solidFill>
                  <a:schemeClr val="tx1"/>
                </a:solidFill>
                <a:effectLst/>
                <a:latin typeface="Helvetica 75 Bold" panose="020B0804020202020204" pitchFamily="34" charset="0"/>
                <a:ea typeface="+mn-ea"/>
                <a:cs typeface="+mn-cs"/>
              </a:rPr>
              <a:t> by </a:t>
            </a:r>
            <a:r>
              <a:rPr lang="fr-FR" sz="1000" kern="1200" baseline="0" dirty="0" err="1">
                <a:solidFill>
                  <a:schemeClr val="tx1"/>
                </a:solidFill>
                <a:effectLst/>
                <a:latin typeface="Helvetica 75 Bold" panose="020B0804020202020204" pitchFamily="34" charset="0"/>
                <a:ea typeface="+mn-ea"/>
                <a:cs typeface="+mn-cs"/>
              </a:rPr>
              <a:t>third</a:t>
            </a:r>
            <a:r>
              <a:rPr lang="fr-FR" sz="1000" kern="1200" baseline="0" dirty="0">
                <a:solidFill>
                  <a:schemeClr val="tx1"/>
                </a:solidFill>
                <a:effectLst/>
                <a:latin typeface="Helvetica 75 Bold" panose="020B0804020202020204" pitchFamily="34" charset="0"/>
                <a:ea typeface="+mn-ea"/>
                <a:cs typeface="+mn-cs"/>
              </a:rPr>
              <a:t> party, </a:t>
            </a:r>
            <a:r>
              <a:rPr lang="fr-FR" sz="1000" kern="1200" baseline="0" dirty="0" err="1">
                <a:solidFill>
                  <a:schemeClr val="tx1"/>
                </a:solidFill>
                <a:effectLst/>
                <a:latin typeface="Helvetica 75 Bold" panose="020B0804020202020204" pitchFamily="34" charset="0"/>
                <a:ea typeface="+mn-ea"/>
                <a:cs typeface="+mn-cs"/>
              </a:rPr>
              <a:t>identity</a:t>
            </a:r>
            <a:r>
              <a:rPr lang="fr-FR" sz="1000" kern="1200" baseline="0" dirty="0">
                <a:solidFill>
                  <a:schemeClr val="tx1"/>
                </a:solidFill>
                <a:effectLst/>
                <a:latin typeface="Helvetica 75 Bold" panose="020B0804020202020204" pitchFamily="34" charset="0"/>
                <a:ea typeface="+mn-ea"/>
                <a:cs typeface="+mn-cs"/>
              </a:rPr>
              <a:t>) and store all the logs of data exchange,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such</a:t>
            </a:r>
            <a:r>
              <a:rPr lang="fr-FR" sz="1000" kern="1200" baseline="0" dirty="0">
                <a:solidFill>
                  <a:schemeClr val="tx1"/>
                </a:solidFill>
                <a:effectLst/>
                <a:latin typeface="Helvetica 75 Bold" panose="020B0804020202020204" pitchFamily="34" charset="0"/>
                <a:ea typeface="+mn-ea"/>
                <a:cs typeface="+mn-cs"/>
              </a:rPr>
              <a:t> as a data clearing house.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Matching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a:t>
            </a:r>
            <a:r>
              <a:rPr lang="fr-FR" sz="1000" kern="1200" baseline="0" dirty="0" err="1">
                <a:solidFill>
                  <a:schemeClr val="tx1"/>
                </a:solidFill>
                <a:effectLst/>
                <a:latin typeface="Helvetica 75 Bold" panose="020B0804020202020204" pitchFamily="34" charset="0"/>
                <a:ea typeface="+mn-ea"/>
                <a:cs typeface="+mn-cs"/>
              </a:rPr>
              <a:t>request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allow</a:t>
            </a:r>
            <a:r>
              <a:rPr lang="fr-FR" sz="1000" kern="1200" baseline="0" dirty="0">
                <a:solidFill>
                  <a:schemeClr val="tx1"/>
                </a:solidFill>
                <a:effectLst/>
                <a:latin typeface="Helvetica 75 Bold" panose="020B0804020202020204" pitchFamily="34" charset="0"/>
                <a:ea typeface="+mn-ea"/>
                <a:cs typeface="+mn-cs"/>
              </a:rPr>
              <a:t> a consumer to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the smart services </a:t>
            </a:r>
            <a:r>
              <a:rPr lang="fr-FR" sz="1000" kern="1200" baseline="0" dirty="0" err="1">
                <a:solidFill>
                  <a:schemeClr val="tx1"/>
                </a:solidFill>
                <a:effectLst/>
                <a:latin typeface="Helvetica 75 Bold" panose="020B0804020202020204" pitchFamily="34" charset="0"/>
                <a:ea typeface="+mn-ea"/>
                <a:cs typeface="+mn-cs"/>
              </a:rPr>
              <a:t>they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like</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constraints</a:t>
            </a:r>
            <a:r>
              <a:rPr lang="fr-FR" sz="1000" kern="1200" baseline="0" dirty="0">
                <a:solidFill>
                  <a:schemeClr val="tx1"/>
                </a:solidFill>
                <a:effectLst/>
                <a:latin typeface="Helvetica 75 Bold" panose="020B0804020202020204" pitchFamily="34" charset="0"/>
                <a:ea typeface="+mn-ea"/>
                <a:cs typeface="+mn-cs"/>
              </a:rPr>
              <a:t> to the data </a:t>
            </a:r>
            <a:r>
              <a:rPr lang="fr-FR" sz="1000" kern="1200" baseline="0" dirty="0" err="1">
                <a:solidFill>
                  <a:schemeClr val="tx1"/>
                </a:solidFill>
                <a:effectLst/>
                <a:latin typeface="Helvetica 75 Bold" panose="020B0804020202020204" pitchFamily="34" charset="0"/>
                <a:ea typeface="+mn-ea"/>
                <a:cs typeface="+mn-cs"/>
              </a:rPr>
              <a:t>journey</a:t>
            </a:r>
            <a:r>
              <a:rPr lang="fr-FR" sz="1000" kern="1200" baseline="0" dirty="0">
                <a:solidFill>
                  <a:schemeClr val="tx1"/>
                </a:solidFill>
                <a:effectLst/>
                <a:latin typeface="Helvetica 75 Bold" panose="020B0804020202020204" pitchFamily="34" charset="0"/>
                <a:ea typeface="+mn-ea"/>
                <a:cs typeface="+mn-cs"/>
              </a:rPr>
              <a:t>.</a:t>
            </a:r>
          </a:p>
          <a:p>
            <a:pPr lvl="0"/>
            <a:r>
              <a:rPr lang="fr-FR" sz="1000" kern="1200" baseline="0" dirty="0">
                <a:solidFill>
                  <a:schemeClr val="tx1"/>
                </a:solidFill>
                <a:effectLst/>
                <a:latin typeface="Helvetica 75 Bold" panose="020B0804020202020204" pitchFamily="34" charset="0"/>
                <a:ea typeface="+mn-ea"/>
                <a:cs typeface="+mn-cs"/>
              </a:rPr>
              <a:t>Application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download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a </a:t>
            </a:r>
            <a:r>
              <a:rPr lang="fr-FR" sz="1000" kern="1200" baseline="0" dirty="0" err="1">
                <a:solidFill>
                  <a:schemeClr val="tx1"/>
                </a:solidFill>
                <a:effectLst/>
                <a:latin typeface="Helvetica 75 Bold" panose="020B0804020202020204" pitchFamily="34" charset="0"/>
                <a:ea typeface="+mn-ea"/>
                <a:cs typeface="+mn-cs"/>
              </a:rPr>
              <a:t>connector</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smart service if </a:t>
            </a:r>
            <a:r>
              <a:rPr lang="fr-FR" sz="1000" kern="1200" baseline="0" dirty="0" err="1">
                <a:solidFill>
                  <a:schemeClr val="tx1"/>
                </a:solidFill>
                <a:effectLst/>
                <a:latin typeface="Helvetica 75 Bold" panose="020B0804020202020204" pitchFamily="34" charset="0"/>
                <a:ea typeface="+mn-ea"/>
                <a:cs typeface="+mn-cs"/>
              </a:rPr>
              <a:t>additiaonal</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Dataset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processed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then</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transfered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between</a:t>
            </a:r>
            <a:r>
              <a:rPr lang="fr-FR" sz="1000" kern="1200" baseline="0" dirty="0">
                <a:solidFill>
                  <a:schemeClr val="tx1"/>
                </a:solidFill>
                <a:effectLst/>
                <a:latin typeface="Helvetica 75 Bold" panose="020B0804020202020204" pitchFamily="34" charset="0"/>
                <a:ea typeface="+mn-ea"/>
                <a:cs typeface="+mn-cs"/>
              </a:rPr>
              <a:t> the data provider and the data consumer </a:t>
            </a:r>
            <a:r>
              <a:rPr lang="fr-FR" sz="1000" kern="1200" baseline="0" dirty="0" err="1">
                <a:solidFill>
                  <a:schemeClr val="tx1"/>
                </a:solidFill>
                <a:effectLst/>
                <a:latin typeface="Helvetica 75 Bold" panose="020B0804020202020204" pitchFamily="34" charset="0"/>
                <a:ea typeface="+mn-ea"/>
                <a:cs typeface="+mn-cs"/>
              </a:rPr>
              <a:t>according</a:t>
            </a:r>
            <a:r>
              <a:rPr lang="fr-FR" sz="1000" kern="1200" baseline="0" dirty="0">
                <a:solidFill>
                  <a:schemeClr val="tx1"/>
                </a:solidFill>
                <a:effectLst/>
                <a:latin typeface="Helvetica 75 Bold" panose="020B0804020202020204" pitchFamily="34" charset="0"/>
                <a:ea typeface="+mn-ea"/>
                <a:cs typeface="+mn-cs"/>
              </a:rPr>
              <a:t> to the agreement </a:t>
            </a:r>
            <a:r>
              <a:rPr lang="fr-FR" sz="1000" kern="1200" baseline="0" dirty="0" err="1">
                <a:solidFill>
                  <a:schemeClr val="tx1"/>
                </a:solidFill>
                <a:effectLst/>
                <a:latin typeface="Helvetica 75 Bold" panose="020B0804020202020204" pitchFamily="34" charset="0"/>
                <a:ea typeface="+mn-ea"/>
                <a:cs typeface="+mn-cs"/>
              </a:rPr>
              <a:t>settle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applying</a:t>
            </a:r>
            <a:r>
              <a:rPr lang="fr-FR" sz="1000" kern="1200" baseline="0" dirty="0">
                <a:solidFill>
                  <a:schemeClr val="tx1"/>
                </a:solidFill>
                <a:effectLst/>
                <a:latin typeface="Helvetica 75 Bold" panose="020B0804020202020204" pitchFamily="34" charset="0"/>
                <a:ea typeface="+mn-ea"/>
                <a:cs typeface="+mn-cs"/>
              </a:rPr>
              <a:t> the data usage control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connectors</a:t>
            </a:r>
            <a:r>
              <a:rPr lang="fr-FR" sz="1000" kern="1200" baseline="0" dirty="0">
                <a:solidFill>
                  <a:schemeClr val="tx1"/>
                </a:solidFill>
                <a:effectLst/>
                <a:latin typeface="Helvetica 75 Bold" panose="020B0804020202020204" pitchFamily="34" charset="0"/>
                <a:ea typeface="+mn-ea"/>
                <a:cs typeface="+mn-cs"/>
              </a:rPr>
              <a:t> and transfert the log of the data usage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are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aware</a:t>
            </a:r>
            <a:r>
              <a:rPr lang="fr-FR" sz="1000" kern="1200" baseline="0" dirty="0">
                <a:solidFill>
                  <a:schemeClr val="tx1"/>
                </a:solidFill>
                <a:effectLst/>
                <a:latin typeface="Helvetica 75 Bold" panose="020B0804020202020204" pitchFamily="34" charset="0"/>
                <a:ea typeface="+mn-ea"/>
                <a:cs typeface="+mn-cs"/>
              </a:rPr>
              <a:t> of the data service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from</a:t>
            </a:r>
            <a:r>
              <a:rPr lang="fr-FR" sz="1000" kern="1200" baseline="0" dirty="0">
                <a:solidFill>
                  <a:schemeClr val="tx1"/>
                </a:solidFill>
                <a:effectLst/>
                <a:latin typeface="Helvetica 75 Bold" panose="020B0804020202020204" pitchFamily="34" charset="0"/>
                <a:ea typeface="+mn-ea"/>
                <a:cs typeface="+mn-cs"/>
              </a:rPr>
              <a:t> the consumer or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data services to data consumer and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smart services</a:t>
            </a:r>
          </a:p>
          <a:p>
            <a:pPr lvl="0"/>
            <a:endParaRPr lang="fr-FR" sz="1000" kern="1200" baseline="0" dirty="0">
              <a:solidFill>
                <a:schemeClr val="tx1"/>
              </a:solidFill>
              <a:effectLst/>
              <a:latin typeface="Helvetica 75 Bold" panose="020B0804020202020204" pitchFamily="34" charset="0"/>
              <a:ea typeface="+mn-ea"/>
              <a:cs typeface="+mn-cs"/>
            </a:endParaRPr>
          </a:p>
          <a:p>
            <a:pPr lvl="0"/>
            <a:endParaRPr lang="fr-FR" sz="1000" kern="1200" dirty="0">
              <a:solidFill>
                <a:schemeClr val="tx1"/>
              </a:solidFill>
              <a:effectLst/>
              <a:latin typeface="Helvetica 75 Bold" panose="020B0804020202020204" pitchFamily="34" charset="0"/>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4</a:t>
            </a:fld>
            <a:endParaRPr lang="en-GB"/>
          </a:p>
        </p:txBody>
      </p:sp>
    </p:spTree>
    <p:extLst>
      <p:ext uri="{BB962C8B-B14F-4D97-AF65-F5344CB8AC3E}">
        <p14:creationId xmlns:p14="http://schemas.microsoft.com/office/powerpoint/2010/main" val="138873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000" kern="1200" dirty="0" err="1">
                <a:solidFill>
                  <a:schemeClr val="tx1"/>
                </a:solidFill>
                <a:effectLst/>
                <a:latin typeface="Helvetica 75 Bold" panose="020B0804020202020204" pitchFamily="34" charset="0"/>
                <a:ea typeface="+mn-ea"/>
                <a:cs typeface="+mn-cs"/>
              </a:rPr>
              <a:t>Each</a:t>
            </a:r>
            <a:r>
              <a:rPr lang="fr-FR" sz="1000" kern="1200" dirty="0">
                <a:solidFill>
                  <a:schemeClr val="tx1"/>
                </a:solidFill>
                <a:effectLst/>
                <a:latin typeface="Helvetica 75 Bold" panose="020B0804020202020204" pitchFamily="34" charset="0"/>
                <a:ea typeface="+mn-ea"/>
                <a:cs typeface="+mn-cs"/>
              </a:rPr>
              <a:t> data</a:t>
            </a:r>
            <a:r>
              <a:rPr lang="fr-FR" sz="1000" kern="1200" baseline="0" dirty="0">
                <a:solidFill>
                  <a:schemeClr val="tx1"/>
                </a:solidFill>
                <a:effectLst/>
                <a:latin typeface="Helvetica 75 Bold" panose="020B0804020202020204" pitchFamily="34" charset="0"/>
                <a:ea typeface="+mn-ea"/>
                <a:cs typeface="+mn-cs"/>
              </a:rPr>
              <a:t> and </a:t>
            </a:r>
            <a:r>
              <a:rPr lang="fr-FR" sz="1000" kern="1200" dirty="0">
                <a:solidFill>
                  <a:schemeClr val="tx1"/>
                </a:solidFill>
                <a:effectLst/>
                <a:latin typeface="Helvetica 75 Bold" panose="020B0804020202020204" pitchFamily="34" charset="0"/>
                <a:ea typeface="+mn-ea"/>
                <a:cs typeface="+mn-cs"/>
              </a:rPr>
              <a:t>data</a:t>
            </a:r>
            <a:r>
              <a:rPr lang="fr-FR" sz="1000" kern="1200" baseline="0" dirty="0">
                <a:solidFill>
                  <a:schemeClr val="tx1"/>
                </a:solidFill>
                <a:effectLst/>
                <a:latin typeface="Helvetica 75 Bold" panose="020B0804020202020204" pitchFamily="34" charset="0"/>
                <a:ea typeface="+mn-ea"/>
                <a:cs typeface="+mn-cs"/>
              </a:rPr>
              <a:t> </a:t>
            </a:r>
            <a:r>
              <a:rPr lang="fr-FR" sz="1000" kern="1200" dirty="0">
                <a:solidFill>
                  <a:schemeClr val="tx1"/>
                </a:solidFill>
                <a:effectLst/>
                <a:latin typeface="Helvetica 75 Bold" panose="020B0804020202020204" pitchFamily="34" charset="0"/>
                <a:ea typeface="+mn-ea"/>
                <a:cs typeface="+mn-cs"/>
              </a:rPr>
              <a:t>service provider/consumer self </a:t>
            </a:r>
            <a:r>
              <a:rPr lang="fr-FR" sz="1000" kern="1200" dirty="0" err="1">
                <a:solidFill>
                  <a:schemeClr val="tx1"/>
                </a:solidFill>
                <a:effectLst/>
                <a:latin typeface="Helvetica 75 Bold" panose="020B0804020202020204" pitchFamily="34" charset="0"/>
                <a:ea typeface="+mn-ea"/>
                <a:cs typeface="+mn-cs"/>
              </a:rPr>
              <a:t>describe</a:t>
            </a:r>
            <a:r>
              <a:rPr lang="fr-FR" sz="1000" kern="1200" dirty="0">
                <a:solidFill>
                  <a:schemeClr val="tx1"/>
                </a:solidFill>
                <a:effectLst/>
                <a:latin typeface="Helvetica 75 Bold" panose="020B0804020202020204" pitchFamily="34" charset="0"/>
                <a:ea typeface="+mn-ea"/>
                <a:cs typeface="+mn-cs"/>
              </a:rPr>
              <a:t> </a:t>
            </a:r>
            <a:r>
              <a:rPr lang="fr-FR" sz="1000" kern="120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description of </a:t>
            </a:r>
            <a:r>
              <a:rPr lang="fr-FR" sz="1000" kern="1200" baseline="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metadata</a:t>
            </a:r>
            <a:r>
              <a:rPr lang="fr-FR" sz="1000" kern="1200" baseline="0" dirty="0">
                <a:solidFill>
                  <a:schemeClr val="tx1"/>
                </a:solidFill>
                <a:effectLst/>
                <a:latin typeface="Helvetica 75 Bold" panose="020B0804020202020204" pitchFamily="34" charset="0"/>
                <a:ea typeface="+mn-ea"/>
                <a:cs typeface="+mn-cs"/>
              </a:rPr>
              <a:t> to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r>
              <a:rPr lang="fr-FR" sz="1000" kern="1200" baseline="0" dirty="0" err="1">
                <a:solidFill>
                  <a:schemeClr val="tx1"/>
                </a:solidFill>
                <a:effectLst/>
                <a:latin typeface="Helvetica 75 Bold" panose="020B0804020202020204" pitchFamily="34" charset="0"/>
                <a:ea typeface="+mn-ea"/>
                <a:cs typeface="+mn-cs"/>
              </a:rPr>
              <a:t>Each</a:t>
            </a:r>
            <a:r>
              <a:rPr lang="fr-FR" sz="1000" kern="1200" baseline="0" dirty="0">
                <a:solidFill>
                  <a:schemeClr val="tx1"/>
                </a:solidFill>
                <a:effectLst/>
                <a:latin typeface="Helvetica 75 Bold" panose="020B0804020202020204" pitchFamily="34" charset="0"/>
                <a:ea typeface="+mn-ea"/>
                <a:cs typeface="+mn-cs"/>
              </a:rPr>
              <a:t> data or data services provider/consumer </a:t>
            </a:r>
            <a:r>
              <a:rPr lang="fr-FR" sz="1000" kern="1200" baseline="0" dirty="0" err="1">
                <a:solidFill>
                  <a:schemeClr val="tx1"/>
                </a:solidFill>
                <a:effectLst/>
                <a:latin typeface="Helvetica 75 Bold" panose="020B0804020202020204" pitchFamily="34" charset="0"/>
                <a:ea typeface="+mn-ea"/>
                <a:cs typeface="+mn-cs"/>
              </a:rPr>
              <a:t>should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follow</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space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governance</a:t>
            </a:r>
            <a:endParaRPr lang="fr-FR" sz="1000" kern="1200" baseline="0" dirty="0">
              <a:solidFill>
                <a:schemeClr val="tx1"/>
              </a:solidFill>
              <a:effectLst/>
              <a:latin typeface="Helvetica 75 Bold" panose="020B0804020202020204" pitchFamily="34" charset="0"/>
              <a:ea typeface="+mn-ea"/>
              <a:cs typeface="+mn-cs"/>
            </a:endParaRPr>
          </a:p>
          <a:p>
            <a:pPr lvl="0"/>
            <a:r>
              <a:rPr lang="en-US" sz="1000" kern="1200" dirty="0">
                <a:solidFill>
                  <a:schemeClr val="tx1"/>
                </a:solidFill>
                <a:effectLst/>
                <a:latin typeface="Helvetica 75 Bold" panose="020B0804020202020204" pitchFamily="34" charset="0"/>
                <a:ea typeface="+mn-ea"/>
                <a:cs typeface="+mn-cs"/>
              </a:rPr>
              <a:t>“Governance Body” roles are related to players taking care of the certification process and issue certificates to organizations that want to be involved in the data space.</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a:solidFill>
                  <a:schemeClr val="tx1"/>
                </a:solidFill>
                <a:effectLst/>
                <a:latin typeface="Helvetica 75 Bold" panose="020B0804020202020204" pitchFamily="34" charset="0"/>
                <a:ea typeface="+mn-ea"/>
                <a:cs typeface="+mn-cs"/>
              </a:rPr>
              <a:t>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 stores manage all the </a:t>
            </a:r>
            <a:r>
              <a:rPr lang="fr-FR" sz="1000" kern="1200" baseline="0" dirty="0" err="1">
                <a:solidFill>
                  <a:schemeClr val="tx1"/>
                </a:solidFill>
                <a:effectLst/>
                <a:latin typeface="Helvetica 75 Bold" panose="020B0804020202020204" pitchFamily="34" charset="0"/>
                <a:ea typeface="+mn-ea"/>
                <a:cs typeface="+mn-cs"/>
              </a:rPr>
              <a:t>identiy</a:t>
            </a:r>
            <a:r>
              <a:rPr lang="fr-FR" sz="1000" kern="1200" baseline="0" dirty="0">
                <a:solidFill>
                  <a:schemeClr val="tx1"/>
                </a:solidFill>
                <a:effectLst/>
                <a:latin typeface="Helvetica 75 Bold" panose="020B0804020202020204" pitchFamily="34" charset="0"/>
                <a:ea typeface="+mn-ea"/>
                <a:cs typeface="+mn-cs"/>
              </a:rPr>
              <a:t> of the </a:t>
            </a:r>
            <a:r>
              <a:rPr lang="fr-FR" sz="1000" kern="1200" baseline="0" dirty="0" err="1">
                <a:solidFill>
                  <a:schemeClr val="tx1"/>
                </a:solidFill>
                <a:effectLst/>
                <a:latin typeface="Helvetica 75 Bold" panose="020B0804020202020204" pitchFamily="34" charset="0"/>
                <a:ea typeface="+mn-ea"/>
                <a:cs typeface="+mn-cs"/>
              </a:rPr>
              <a:t>differents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and </a:t>
            </a:r>
            <a:r>
              <a:rPr lang="fr-FR" sz="1000" kern="1200" baseline="0" dirty="0" err="1">
                <a:solidFill>
                  <a:schemeClr val="tx1"/>
                </a:solidFill>
                <a:effectLst/>
                <a:latin typeface="Helvetica 75 Bold" panose="020B0804020202020204" pitchFamily="34" charset="0"/>
                <a:ea typeface="+mn-ea"/>
                <a:cs typeface="+mn-cs"/>
              </a:rPr>
              <a:t>certify</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stored</a:t>
            </a:r>
            <a:r>
              <a:rPr lang="fr-FR" sz="1000" kern="1200" baseline="0" dirty="0">
                <a:solidFill>
                  <a:schemeClr val="tx1"/>
                </a:solidFill>
                <a:effectLst/>
                <a:latin typeface="Helvetica 75 Bold" panose="020B0804020202020204" pitchFamily="34" charset="0"/>
                <a:ea typeface="+mn-ea"/>
                <a:cs typeface="+mn-cs"/>
              </a:rPr>
              <a:t> description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verify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some</a:t>
            </a:r>
            <a:r>
              <a:rPr lang="fr-FR" sz="1000" kern="1200" baseline="0" dirty="0">
                <a:solidFill>
                  <a:schemeClr val="tx1"/>
                </a:solidFill>
                <a:effectLst/>
                <a:latin typeface="Helvetica 75 Bold" panose="020B0804020202020204" pitchFamily="34" charset="0"/>
                <a:ea typeface="+mn-ea"/>
                <a:cs typeface="+mn-cs"/>
              </a:rPr>
              <a:t> certification </a:t>
            </a:r>
            <a:r>
              <a:rPr lang="fr-FR" sz="1000" kern="1200" baseline="0" dirty="0" err="1">
                <a:solidFill>
                  <a:schemeClr val="tx1"/>
                </a:solidFill>
                <a:effectLst/>
                <a:latin typeface="Helvetica 75 Bold" panose="020B0804020202020204" pitchFamily="34" charset="0"/>
                <a:ea typeface="+mn-ea"/>
                <a:cs typeface="+mn-cs"/>
              </a:rPr>
              <a:t>provided</a:t>
            </a:r>
            <a:r>
              <a:rPr lang="fr-FR" sz="1000" kern="1200" baseline="0" dirty="0">
                <a:solidFill>
                  <a:schemeClr val="tx1"/>
                </a:solidFill>
                <a:effectLst/>
                <a:latin typeface="Helvetica 75 Bold" panose="020B0804020202020204" pitchFamily="34" charset="0"/>
                <a:ea typeface="+mn-ea"/>
                <a:cs typeface="+mn-cs"/>
              </a:rPr>
              <a:t> by </a:t>
            </a:r>
            <a:r>
              <a:rPr lang="fr-FR" sz="1000" kern="1200" baseline="0" dirty="0" err="1">
                <a:solidFill>
                  <a:schemeClr val="tx1"/>
                </a:solidFill>
                <a:effectLst/>
                <a:latin typeface="Helvetica 75 Bold" panose="020B0804020202020204" pitchFamily="34" charset="0"/>
                <a:ea typeface="+mn-ea"/>
                <a:cs typeface="+mn-cs"/>
              </a:rPr>
              <a:t>third</a:t>
            </a:r>
            <a:r>
              <a:rPr lang="fr-FR" sz="1000" kern="1200" baseline="0" dirty="0">
                <a:solidFill>
                  <a:schemeClr val="tx1"/>
                </a:solidFill>
                <a:effectLst/>
                <a:latin typeface="Helvetica 75 Bold" panose="020B0804020202020204" pitchFamily="34" charset="0"/>
                <a:ea typeface="+mn-ea"/>
                <a:cs typeface="+mn-cs"/>
              </a:rPr>
              <a:t> party, </a:t>
            </a:r>
            <a:r>
              <a:rPr lang="fr-FR" sz="1000" kern="1200" baseline="0" dirty="0" err="1">
                <a:solidFill>
                  <a:schemeClr val="tx1"/>
                </a:solidFill>
                <a:effectLst/>
                <a:latin typeface="Helvetica 75 Bold" panose="020B0804020202020204" pitchFamily="34" charset="0"/>
                <a:ea typeface="+mn-ea"/>
                <a:cs typeface="+mn-cs"/>
              </a:rPr>
              <a:t>identity</a:t>
            </a:r>
            <a:r>
              <a:rPr lang="fr-FR" sz="1000" kern="1200" baseline="0" dirty="0">
                <a:solidFill>
                  <a:schemeClr val="tx1"/>
                </a:solidFill>
                <a:effectLst/>
                <a:latin typeface="Helvetica 75 Bold" panose="020B0804020202020204" pitchFamily="34" charset="0"/>
                <a:ea typeface="+mn-ea"/>
                <a:cs typeface="+mn-cs"/>
              </a:rPr>
              <a:t>) and store all the logs of data exchange,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such</a:t>
            </a:r>
            <a:r>
              <a:rPr lang="fr-FR" sz="1000" kern="1200" baseline="0" dirty="0">
                <a:solidFill>
                  <a:schemeClr val="tx1"/>
                </a:solidFill>
                <a:effectLst/>
                <a:latin typeface="Helvetica 75 Bold" panose="020B0804020202020204" pitchFamily="34" charset="0"/>
                <a:ea typeface="+mn-ea"/>
                <a:cs typeface="+mn-cs"/>
              </a:rPr>
              <a:t> as a data clearing house.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Matching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a:t>
            </a:r>
            <a:r>
              <a:rPr lang="fr-FR" sz="1000" kern="1200" baseline="0" dirty="0" err="1">
                <a:solidFill>
                  <a:schemeClr val="tx1"/>
                </a:solidFill>
                <a:effectLst/>
                <a:latin typeface="Helvetica 75 Bold" panose="020B0804020202020204" pitchFamily="34" charset="0"/>
                <a:ea typeface="+mn-ea"/>
                <a:cs typeface="+mn-cs"/>
              </a:rPr>
              <a:t>request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allow</a:t>
            </a:r>
            <a:r>
              <a:rPr lang="fr-FR" sz="1000" kern="1200" baseline="0" dirty="0">
                <a:solidFill>
                  <a:schemeClr val="tx1"/>
                </a:solidFill>
                <a:effectLst/>
                <a:latin typeface="Helvetica 75 Bold" panose="020B0804020202020204" pitchFamily="34" charset="0"/>
                <a:ea typeface="+mn-ea"/>
                <a:cs typeface="+mn-cs"/>
              </a:rPr>
              <a:t> a consumer to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the smart services </a:t>
            </a:r>
            <a:r>
              <a:rPr lang="fr-FR" sz="1000" kern="1200" baseline="0" dirty="0" err="1">
                <a:solidFill>
                  <a:schemeClr val="tx1"/>
                </a:solidFill>
                <a:effectLst/>
                <a:latin typeface="Helvetica 75 Bold" panose="020B0804020202020204" pitchFamily="34" charset="0"/>
                <a:ea typeface="+mn-ea"/>
                <a:cs typeface="+mn-cs"/>
              </a:rPr>
              <a:t>they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like</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constraints</a:t>
            </a:r>
            <a:r>
              <a:rPr lang="fr-FR" sz="1000" kern="1200" baseline="0" dirty="0">
                <a:solidFill>
                  <a:schemeClr val="tx1"/>
                </a:solidFill>
                <a:effectLst/>
                <a:latin typeface="Helvetica 75 Bold" panose="020B0804020202020204" pitchFamily="34" charset="0"/>
                <a:ea typeface="+mn-ea"/>
                <a:cs typeface="+mn-cs"/>
              </a:rPr>
              <a:t> to the data </a:t>
            </a:r>
            <a:r>
              <a:rPr lang="fr-FR" sz="1000" kern="1200" baseline="0" dirty="0" err="1">
                <a:solidFill>
                  <a:schemeClr val="tx1"/>
                </a:solidFill>
                <a:effectLst/>
                <a:latin typeface="Helvetica 75 Bold" panose="020B0804020202020204" pitchFamily="34" charset="0"/>
                <a:ea typeface="+mn-ea"/>
                <a:cs typeface="+mn-cs"/>
              </a:rPr>
              <a:t>journey</a:t>
            </a:r>
            <a:r>
              <a:rPr lang="fr-FR" sz="1000" kern="1200" baseline="0" dirty="0">
                <a:solidFill>
                  <a:schemeClr val="tx1"/>
                </a:solidFill>
                <a:effectLst/>
                <a:latin typeface="Helvetica 75 Bold" panose="020B0804020202020204" pitchFamily="34" charset="0"/>
                <a:ea typeface="+mn-ea"/>
                <a:cs typeface="+mn-cs"/>
              </a:rPr>
              <a:t>.</a:t>
            </a:r>
          </a:p>
          <a:p>
            <a:pPr lvl="0"/>
            <a:r>
              <a:rPr lang="fr-FR" sz="1000" kern="1200" baseline="0" dirty="0">
                <a:solidFill>
                  <a:schemeClr val="tx1"/>
                </a:solidFill>
                <a:effectLst/>
                <a:latin typeface="Helvetica 75 Bold" panose="020B0804020202020204" pitchFamily="34" charset="0"/>
                <a:ea typeface="+mn-ea"/>
                <a:cs typeface="+mn-cs"/>
              </a:rPr>
              <a:t>Application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download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a </a:t>
            </a:r>
            <a:r>
              <a:rPr lang="fr-FR" sz="1000" kern="1200" baseline="0" dirty="0" err="1">
                <a:solidFill>
                  <a:schemeClr val="tx1"/>
                </a:solidFill>
                <a:effectLst/>
                <a:latin typeface="Helvetica 75 Bold" panose="020B0804020202020204" pitchFamily="34" charset="0"/>
                <a:ea typeface="+mn-ea"/>
                <a:cs typeface="+mn-cs"/>
              </a:rPr>
              <a:t>connector</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smart service if </a:t>
            </a:r>
            <a:r>
              <a:rPr lang="fr-FR" sz="1000" kern="1200" baseline="0" dirty="0" err="1">
                <a:solidFill>
                  <a:schemeClr val="tx1"/>
                </a:solidFill>
                <a:effectLst/>
                <a:latin typeface="Helvetica 75 Bold" panose="020B0804020202020204" pitchFamily="34" charset="0"/>
                <a:ea typeface="+mn-ea"/>
                <a:cs typeface="+mn-cs"/>
              </a:rPr>
              <a:t>additiaonal</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Dataset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processed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then</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transfered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between</a:t>
            </a:r>
            <a:r>
              <a:rPr lang="fr-FR" sz="1000" kern="1200" baseline="0" dirty="0">
                <a:solidFill>
                  <a:schemeClr val="tx1"/>
                </a:solidFill>
                <a:effectLst/>
                <a:latin typeface="Helvetica 75 Bold" panose="020B0804020202020204" pitchFamily="34" charset="0"/>
                <a:ea typeface="+mn-ea"/>
                <a:cs typeface="+mn-cs"/>
              </a:rPr>
              <a:t> the data provider and the data consumer </a:t>
            </a:r>
            <a:r>
              <a:rPr lang="fr-FR" sz="1000" kern="1200" baseline="0" dirty="0" err="1">
                <a:solidFill>
                  <a:schemeClr val="tx1"/>
                </a:solidFill>
                <a:effectLst/>
                <a:latin typeface="Helvetica 75 Bold" panose="020B0804020202020204" pitchFamily="34" charset="0"/>
                <a:ea typeface="+mn-ea"/>
                <a:cs typeface="+mn-cs"/>
              </a:rPr>
              <a:t>according</a:t>
            </a:r>
            <a:r>
              <a:rPr lang="fr-FR" sz="1000" kern="1200" baseline="0" dirty="0">
                <a:solidFill>
                  <a:schemeClr val="tx1"/>
                </a:solidFill>
                <a:effectLst/>
                <a:latin typeface="Helvetica 75 Bold" panose="020B0804020202020204" pitchFamily="34" charset="0"/>
                <a:ea typeface="+mn-ea"/>
                <a:cs typeface="+mn-cs"/>
              </a:rPr>
              <a:t> to the agreement </a:t>
            </a:r>
            <a:r>
              <a:rPr lang="fr-FR" sz="1000" kern="1200" baseline="0" dirty="0" err="1">
                <a:solidFill>
                  <a:schemeClr val="tx1"/>
                </a:solidFill>
                <a:effectLst/>
                <a:latin typeface="Helvetica 75 Bold" panose="020B0804020202020204" pitchFamily="34" charset="0"/>
                <a:ea typeface="+mn-ea"/>
                <a:cs typeface="+mn-cs"/>
              </a:rPr>
              <a:t>settle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applying</a:t>
            </a:r>
            <a:r>
              <a:rPr lang="fr-FR" sz="1000" kern="1200" baseline="0" dirty="0">
                <a:solidFill>
                  <a:schemeClr val="tx1"/>
                </a:solidFill>
                <a:effectLst/>
                <a:latin typeface="Helvetica 75 Bold" panose="020B0804020202020204" pitchFamily="34" charset="0"/>
                <a:ea typeface="+mn-ea"/>
                <a:cs typeface="+mn-cs"/>
              </a:rPr>
              <a:t> the data usage control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connectors</a:t>
            </a:r>
            <a:r>
              <a:rPr lang="fr-FR" sz="1000" kern="1200" baseline="0" dirty="0">
                <a:solidFill>
                  <a:schemeClr val="tx1"/>
                </a:solidFill>
                <a:effectLst/>
                <a:latin typeface="Helvetica 75 Bold" panose="020B0804020202020204" pitchFamily="34" charset="0"/>
                <a:ea typeface="+mn-ea"/>
                <a:cs typeface="+mn-cs"/>
              </a:rPr>
              <a:t> and transfert the log of the data usage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are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aware</a:t>
            </a:r>
            <a:r>
              <a:rPr lang="fr-FR" sz="1000" kern="1200" baseline="0" dirty="0">
                <a:solidFill>
                  <a:schemeClr val="tx1"/>
                </a:solidFill>
                <a:effectLst/>
                <a:latin typeface="Helvetica 75 Bold" panose="020B0804020202020204" pitchFamily="34" charset="0"/>
                <a:ea typeface="+mn-ea"/>
                <a:cs typeface="+mn-cs"/>
              </a:rPr>
              <a:t> of the data service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from</a:t>
            </a:r>
            <a:r>
              <a:rPr lang="fr-FR" sz="1000" kern="1200" baseline="0" dirty="0">
                <a:solidFill>
                  <a:schemeClr val="tx1"/>
                </a:solidFill>
                <a:effectLst/>
                <a:latin typeface="Helvetica 75 Bold" panose="020B0804020202020204" pitchFamily="34" charset="0"/>
                <a:ea typeface="+mn-ea"/>
                <a:cs typeface="+mn-cs"/>
              </a:rPr>
              <a:t> the consumer or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data services to data consumer and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smart services</a:t>
            </a:r>
          </a:p>
          <a:p>
            <a:pPr lvl="0"/>
            <a:endParaRPr lang="fr-FR" sz="1000" kern="1200" baseline="0" dirty="0">
              <a:solidFill>
                <a:schemeClr val="tx1"/>
              </a:solidFill>
              <a:effectLst/>
              <a:latin typeface="Helvetica 75 Bold" panose="020B0804020202020204" pitchFamily="34" charset="0"/>
              <a:ea typeface="+mn-ea"/>
              <a:cs typeface="+mn-cs"/>
            </a:endParaRPr>
          </a:p>
          <a:p>
            <a:pPr lvl="0"/>
            <a:endParaRPr lang="fr-FR" sz="1000" kern="1200" dirty="0">
              <a:solidFill>
                <a:schemeClr val="tx1"/>
              </a:solidFill>
              <a:effectLst/>
              <a:latin typeface="Helvetica 75 Bold" panose="020B0804020202020204" pitchFamily="34" charset="0"/>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5</a:t>
            </a:fld>
            <a:endParaRPr lang="en-GB"/>
          </a:p>
        </p:txBody>
      </p:sp>
    </p:spTree>
    <p:extLst>
      <p:ext uri="{BB962C8B-B14F-4D97-AF65-F5344CB8AC3E}">
        <p14:creationId xmlns:p14="http://schemas.microsoft.com/office/powerpoint/2010/main" val="284756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F638-1244-4F73-844F-A67288F4B2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0EDB70-EA28-4CD5-B06D-087683CAB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911AD0-4BD9-4A14-9C96-81E98A9B218D}"/>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5" name="Footer Placeholder 4">
            <a:extLst>
              <a:ext uri="{FF2B5EF4-FFF2-40B4-BE49-F238E27FC236}">
                <a16:creationId xmlns:a16="http://schemas.microsoft.com/office/drawing/2014/main" id="{203590B6-981A-4903-AC11-E8DFFBE30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9B605-AABC-45A2-BC97-D09A9396BAEB}"/>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216549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EEB7-8460-4C28-89D8-794C96B876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45032E-2761-4683-A2AE-0322185E0D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8CAEC-BABA-4FBE-A929-2C9C9EB19D59}"/>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5" name="Footer Placeholder 4">
            <a:extLst>
              <a:ext uri="{FF2B5EF4-FFF2-40B4-BE49-F238E27FC236}">
                <a16:creationId xmlns:a16="http://schemas.microsoft.com/office/drawing/2014/main" id="{4C93A356-EAFA-4E2A-80A5-B73EAA3C2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BD945-9C5A-4CAF-B560-4C7BFD2AD98C}"/>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303568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A05305-3ED4-449F-91DE-AC0A1F93DE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796644-68E5-4F55-9C79-8E451FE504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827A3-5CF2-4D15-B891-AD30403122A3}"/>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5" name="Footer Placeholder 4">
            <a:extLst>
              <a:ext uri="{FF2B5EF4-FFF2-40B4-BE49-F238E27FC236}">
                <a16:creationId xmlns:a16="http://schemas.microsoft.com/office/drawing/2014/main" id="{2B39EC31-A02D-4431-8177-CEDA1D88A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FCD55-F141-4177-9370-489D52D31771}"/>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1148549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3602" y="643217"/>
            <a:ext cx="9410700" cy="502766"/>
          </a:xfrm>
        </p:spPr>
        <p:txBody>
          <a:bodyPr/>
          <a:lstStyle>
            <a:lvl1pPr algn="l">
              <a:defRPr/>
            </a:lvl1pPr>
          </a:lstStyle>
          <a:p>
            <a:r>
              <a:rPr lang="fr-FR" dirty="0"/>
              <a:t>diapositive avec paragraphes</a:t>
            </a:r>
          </a:p>
        </p:txBody>
      </p:sp>
      <p:sp>
        <p:nvSpPr>
          <p:cNvPr id="5" name="Espace réservé du texte 6"/>
          <p:cNvSpPr>
            <a:spLocks noGrp="1"/>
          </p:cNvSpPr>
          <p:nvPr>
            <p:ph type="body" sz="quarter" idx="11" hasCustomPrompt="1"/>
          </p:nvPr>
        </p:nvSpPr>
        <p:spPr>
          <a:xfrm>
            <a:off x="1391479" y="1768537"/>
            <a:ext cx="9382943" cy="3748027"/>
          </a:xfrm>
        </p:spPr>
        <p:txBody>
          <a:bodyPr/>
          <a:lstStyle>
            <a:lvl1pPr marL="0" marR="0" indent="0" algn="l" defTabSz="914377"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p>
        </p:txBody>
      </p:sp>
      <p:sp>
        <p:nvSpPr>
          <p:cNvPr id="6"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32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E9B5-F3C4-4B81-A4FF-6E729C3B3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0B6C9-EFD5-42FF-88CA-3E0AB6E9D0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70929-0A0B-4FC8-A2D7-CBACC427212C}"/>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5" name="Footer Placeholder 4">
            <a:extLst>
              <a:ext uri="{FF2B5EF4-FFF2-40B4-BE49-F238E27FC236}">
                <a16:creationId xmlns:a16="http://schemas.microsoft.com/office/drawing/2014/main" id="{D5A1E4C7-F037-4CEA-8BDD-EB1A86923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E8334-EB37-4433-8D94-A61160D62C3B}"/>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71833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F89C-C7C1-4A92-A3B2-B6FFD4CC3D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E830A2-16C0-4B85-B9D1-10FD8BC99B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4E7882-2928-4031-B489-02CC48B1EE39}"/>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5" name="Footer Placeholder 4">
            <a:extLst>
              <a:ext uri="{FF2B5EF4-FFF2-40B4-BE49-F238E27FC236}">
                <a16:creationId xmlns:a16="http://schemas.microsoft.com/office/drawing/2014/main" id="{8CCB71FD-A8C6-452C-816F-FCBF7F762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B5F47-8149-4318-9585-E533F1E95C03}"/>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126740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17BA-77A6-4939-9BB7-FE879CCEE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02ACE-FA64-470E-BC71-CD7542F781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DFD1C7-F199-437C-8D26-A4141184C9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0F113C-8CCC-452C-9C52-CA1E46A50F16}"/>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6" name="Footer Placeholder 5">
            <a:extLst>
              <a:ext uri="{FF2B5EF4-FFF2-40B4-BE49-F238E27FC236}">
                <a16:creationId xmlns:a16="http://schemas.microsoft.com/office/drawing/2014/main" id="{A60F53BD-42F3-4D43-8DAD-C8313DB99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E2D10-3E62-4B03-A921-B6749ADFDE15}"/>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212621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5E5A3-FBB6-459E-8A3E-8E82EF4BBB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97023A-6F04-4676-B6B9-D7A6A4B3DE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A55A77-FF45-4DD7-9BD2-29E25DA2C3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054B5C-AFC9-4B60-971F-6CE982062D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A089A6-04B4-494E-869F-27100D636A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477EA2-4631-4650-90F4-6C61E004D78A}"/>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8" name="Footer Placeholder 7">
            <a:extLst>
              <a:ext uri="{FF2B5EF4-FFF2-40B4-BE49-F238E27FC236}">
                <a16:creationId xmlns:a16="http://schemas.microsoft.com/office/drawing/2014/main" id="{54A9BCDE-33EB-4D64-B32E-592354B04A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9B8365-053A-4649-97EE-4E22314B7292}"/>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158582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1EA0-F525-4271-84C4-A2CF566C14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DAFBFB-6F12-4A8E-90E6-5C2537B246E6}"/>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4" name="Footer Placeholder 3">
            <a:extLst>
              <a:ext uri="{FF2B5EF4-FFF2-40B4-BE49-F238E27FC236}">
                <a16:creationId xmlns:a16="http://schemas.microsoft.com/office/drawing/2014/main" id="{2CB084F6-936F-4C0F-8235-14D4B68663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A4712-2995-45D7-953B-83FA0C5E2DE3}"/>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176112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22A908-2D6E-4466-B30B-4C1177955613}"/>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3" name="Footer Placeholder 2">
            <a:extLst>
              <a:ext uri="{FF2B5EF4-FFF2-40B4-BE49-F238E27FC236}">
                <a16:creationId xmlns:a16="http://schemas.microsoft.com/office/drawing/2014/main" id="{0935DC8A-AC13-45FE-B81D-A5CE0D3043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13D0AD-8A8C-47BD-A4F2-95E0871A2F9E}"/>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90839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63C7-45BD-4026-8587-E4614DAA8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A3119C-42D6-4E3C-8EF3-25E50F067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858B02-F4F8-4143-AB66-4099C33FF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ECEF6-D5A2-4D08-BFDC-796784CCD02E}"/>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6" name="Footer Placeholder 5">
            <a:extLst>
              <a:ext uri="{FF2B5EF4-FFF2-40B4-BE49-F238E27FC236}">
                <a16:creationId xmlns:a16="http://schemas.microsoft.com/office/drawing/2014/main" id="{8CC84B42-CD31-45CE-BEDA-C7DBB184A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CFC85-1EA3-4ACE-B734-6EA9252489D0}"/>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315472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AE88-AA3E-4505-BBE8-0AC231C44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91C1E0-D44A-435F-B8DF-A1A7603EB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B1067D-02FF-457B-A1A6-24AF4AB0B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A855A-9AA2-4D44-A9C7-9497E23887C0}"/>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6" name="Footer Placeholder 5">
            <a:extLst>
              <a:ext uri="{FF2B5EF4-FFF2-40B4-BE49-F238E27FC236}">
                <a16:creationId xmlns:a16="http://schemas.microsoft.com/office/drawing/2014/main" id="{89211030-2A5C-4039-BEBA-1D4BEF29E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E7DC23-7119-4228-A975-07A027EAA5BF}"/>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361600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6CE6AA-AAC8-45A4-8C4D-9570211E4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B0B400-D3BA-484D-9027-CB174613E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0B687-23A6-4133-9B81-F14C3E0C9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81A74-3A8F-4EF4-9500-5FE47DD8BFCA}" type="datetimeFigureOut">
              <a:rPr lang="en-US" smtClean="0"/>
              <a:t>9/7/2022</a:t>
            </a:fld>
            <a:endParaRPr lang="en-US"/>
          </a:p>
        </p:txBody>
      </p:sp>
      <p:sp>
        <p:nvSpPr>
          <p:cNvPr id="5" name="Footer Placeholder 4">
            <a:extLst>
              <a:ext uri="{FF2B5EF4-FFF2-40B4-BE49-F238E27FC236}">
                <a16:creationId xmlns:a16="http://schemas.microsoft.com/office/drawing/2014/main" id="{B443C2D0-67FD-40CB-88F1-83D41C70F1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6D06F7-6294-4808-96EA-DD10C6B04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5C6B2-DF2B-419F-824C-E6AE81811BD9}" type="slidenum">
              <a:rPr lang="en-US" smtClean="0"/>
              <a:t>‹#›</a:t>
            </a:fld>
            <a:endParaRPr lang="en-US"/>
          </a:p>
        </p:txBody>
      </p:sp>
    </p:spTree>
    <p:extLst>
      <p:ext uri="{BB962C8B-B14F-4D97-AF65-F5344CB8AC3E}">
        <p14:creationId xmlns:p14="http://schemas.microsoft.com/office/powerpoint/2010/main" val="2252532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jp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val 60">
            <a:extLst>
              <a:ext uri="{FF2B5EF4-FFF2-40B4-BE49-F238E27FC236}">
                <a16:creationId xmlns:a16="http://schemas.microsoft.com/office/drawing/2014/main" id="{D73CD009-FEF1-4456-B60F-A0EF6FF5D84A}"/>
              </a:ext>
            </a:extLst>
          </p:cNvPr>
          <p:cNvSpPr/>
          <p:nvPr/>
        </p:nvSpPr>
        <p:spPr>
          <a:xfrm>
            <a:off x="7488593" y="3684978"/>
            <a:ext cx="4337880" cy="2980274"/>
          </a:xfrm>
          <a:prstGeom prst="ellipse">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C42B4D2-6CC2-4EAE-8AE1-A7D58AC594B6}"/>
              </a:ext>
            </a:extLst>
          </p:cNvPr>
          <p:cNvSpPr/>
          <p:nvPr/>
        </p:nvSpPr>
        <p:spPr>
          <a:xfrm>
            <a:off x="723014" y="3517647"/>
            <a:ext cx="4782399" cy="3014501"/>
          </a:xfrm>
          <a:prstGeom prst="ellipse">
            <a:avLst/>
          </a:prstGeom>
          <a:noFill/>
          <a:ln w="28575">
            <a:solidFill>
              <a:srgbClr val="FF74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text, clipart&#10;&#10;Description automatically generated">
            <a:extLst>
              <a:ext uri="{FF2B5EF4-FFF2-40B4-BE49-F238E27FC236}">
                <a16:creationId xmlns:a16="http://schemas.microsoft.com/office/drawing/2014/main" id="{777581AD-9A26-44B4-BDDD-28393CCA9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2964" y="3854584"/>
            <a:ext cx="906588" cy="930289"/>
          </a:xfrm>
          <a:prstGeom prst="rect">
            <a:avLst/>
          </a:prstGeom>
        </p:spPr>
      </p:pic>
      <p:pic>
        <p:nvPicPr>
          <p:cNvPr id="5" name="Picture 4" descr="A picture containing text, metalware, gear, clipart&#10;&#10;Description automatically generated">
            <a:extLst>
              <a:ext uri="{FF2B5EF4-FFF2-40B4-BE49-F238E27FC236}">
                <a16:creationId xmlns:a16="http://schemas.microsoft.com/office/drawing/2014/main" id="{91404B7C-AA9A-460A-A3C9-CEB27D334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6191" y="781692"/>
            <a:ext cx="785953" cy="589465"/>
          </a:xfrm>
          <a:prstGeom prst="rect">
            <a:avLst/>
          </a:prstGeom>
        </p:spPr>
      </p:pic>
      <p:sp>
        <p:nvSpPr>
          <p:cNvPr id="95" name="TextBox 94">
            <a:extLst>
              <a:ext uri="{FF2B5EF4-FFF2-40B4-BE49-F238E27FC236}">
                <a16:creationId xmlns:a16="http://schemas.microsoft.com/office/drawing/2014/main" id="{5395AF49-F1CE-460E-BC05-0E0F64D91B25}"/>
              </a:ext>
            </a:extLst>
          </p:cNvPr>
          <p:cNvSpPr txBox="1"/>
          <p:nvPr/>
        </p:nvSpPr>
        <p:spPr>
          <a:xfrm>
            <a:off x="488343" y="325852"/>
            <a:ext cx="5704850" cy="2771642"/>
          </a:xfrm>
          <a:custGeom>
            <a:avLst/>
            <a:gdLst>
              <a:gd name="connsiteX0" fmla="*/ 0 w 5704850"/>
              <a:gd name="connsiteY0" fmla="*/ 0 h 2771642"/>
              <a:gd name="connsiteX1" fmla="*/ 684582 w 5704850"/>
              <a:gd name="connsiteY1" fmla="*/ 0 h 2771642"/>
              <a:gd name="connsiteX2" fmla="*/ 1369164 w 5704850"/>
              <a:gd name="connsiteY2" fmla="*/ 0 h 2771642"/>
              <a:gd name="connsiteX3" fmla="*/ 1825552 w 5704850"/>
              <a:gd name="connsiteY3" fmla="*/ 0 h 2771642"/>
              <a:gd name="connsiteX4" fmla="*/ 2281940 w 5704850"/>
              <a:gd name="connsiteY4" fmla="*/ 0 h 2771642"/>
              <a:gd name="connsiteX5" fmla="*/ 2966522 w 5704850"/>
              <a:gd name="connsiteY5" fmla="*/ 0 h 2771642"/>
              <a:gd name="connsiteX6" fmla="*/ 3422910 w 5704850"/>
              <a:gd name="connsiteY6" fmla="*/ 0 h 2771642"/>
              <a:gd name="connsiteX7" fmla="*/ 4107492 w 5704850"/>
              <a:gd name="connsiteY7" fmla="*/ 0 h 2771642"/>
              <a:gd name="connsiteX8" fmla="*/ 4563880 w 5704850"/>
              <a:gd name="connsiteY8" fmla="*/ 0 h 2771642"/>
              <a:gd name="connsiteX9" fmla="*/ 5077316 w 5704850"/>
              <a:gd name="connsiteY9" fmla="*/ 0 h 2771642"/>
              <a:gd name="connsiteX10" fmla="*/ 5704850 w 5704850"/>
              <a:gd name="connsiteY10" fmla="*/ 0 h 2771642"/>
              <a:gd name="connsiteX11" fmla="*/ 5704850 w 5704850"/>
              <a:gd name="connsiteY11" fmla="*/ 554328 h 2771642"/>
              <a:gd name="connsiteX12" fmla="*/ 5704850 w 5704850"/>
              <a:gd name="connsiteY12" fmla="*/ 1053224 h 2771642"/>
              <a:gd name="connsiteX13" fmla="*/ 5704850 w 5704850"/>
              <a:gd name="connsiteY13" fmla="*/ 1662985 h 2771642"/>
              <a:gd name="connsiteX14" fmla="*/ 5704850 w 5704850"/>
              <a:gd name="connsiteY14" fmla="*/ 2272746 h 2771642"/>
              <a:gd name="connsiteX15" fmla="*/ 5704850 w 5704850"/>
              <a:gd name="connsiteY15" fmla="*/ 2771642 h 2771642"/>
              <a:gd name="connsiteX16" fmla="*/ 5305511 w 5704850"/>
              <a:gd name="connsiteY16" fmla="*/ 2771642 h 2771642"/>
              <a:gd name="connsiteX17" fmla="*/ 4849123 w 5704850"/>
              <a:gd name="connsiteY17" fmla="*/ 2771642 h 2771642"/>
              <a:gd name="connsiteX18" fmla="*/ 4164541 w 5704850"/>
              <a:gd name="connsiteY18" fmla="*/ 2771642 h 2771642"/>
              <a:gd name="connsiteX19" fmla="*/ 3765201 w 5704850"/>
              <a:gd name="connsiteY19" fmla="*/ 2771642 h 2771642"/>
              <a:gd name="connsiteX20" fmla="*/ 3251764 w 5704850"/>
              <a:gd name="connsiteY20" fmla="*/ 2771642 h 2771642"/>
              <a:gd name="connsiteX21" fmla="*/ 2852425 w 5704850"/>
              <a:gd name="connsiteY21" fmla="*/ 2771642 h 2771642"/>
              <a:gd name="connsiteX22" fmla="*/ 2167843 w 5704850"/>
              <a:gd name="connsiteY22" fmla="*/ 2771642 h 2771642"/>
              <a:gd name="connsiteX23" fmla="*/ 1483261 w 5704850"/>
              <a:gd name="connsiteY23" fmla="*/ 2771642 h 2771642"/>
              <a:gd name="connsiteX24" fmla="*/ 1083921 w 5704850"/>
              <a:gd name="connsiteY24" fmla="*/ 2771642 h 2771642"/>
              <a:gd name="connsiteX25" fmla="*/ 513436 w 5704850"/>
              <a:gd name="connsiteY25" fmla="*/ 2771642 h 2771642"/>
              <a:gd name="connsiteX26" fmla="*/ 0 w 5704850"/>
              <a:gd name="connsiteY26" fmla="*/ 2771642 h 2771642"/>
              <a:gd name="connsiteX27" fmla="*/ 0 w 5704850"/>
              <a:gd name="connsiteY27" fmla="*/ 2217314 h 2771642"/>
              <a:gd name="connsiteX28" fmla="*/ 0 w 5704850"/>
              <a:gd name="connsiteY28" fmla="*/ 1718418 h 2771642"/>
              <a:gd name="connsiteX29" fmla="*/ 0 w 5704850"/>
              <a:gd name="connsiteY29" fmla="*/ 1136373 h 2771642"/>
              <a:gd name="connsiteX30" fmla="*/ 0 w 5704850"/>
              <a:gd name="connsiteY30" fmla="*/ 665194 h 2771642"/>
              <a:gd name="connsiteX31" fmla="*/ 0 w 5704850"/>
              <a:gd name="connsiteY31" fmla="*/ 0 h 27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704850" h="2771642" fill="none" extrusionOk="0">
                <a:moveTo>
                  <a:pt x="0" y="0"/>
                </a:moveTo>
                <a:cubicBezTo>
                  <a:pt x="308164" y="-36625"/>
                  <a:pt x="536164" y="5085"/>
                  <a:pt x="684582" y="0"/>
                </a:cubicBezTo>
                <a:cubicBezTo>
                  <a:pt x="833000" y="-5085"/>
                  <a:pt x="1190440" y="81583"/>
                  <a:pt x="1369164" y="0"/>
                </a:cubicBezTo>
                <a:cubicBezTo>
                  <a:pt x="1547888" y="-81583"/>
                  <a:pt x="1687041" y="32185"/>
                  <a:pt x="1825552" y="0"/>
                </a:cubicBezTo>
                <a:cubicBezTo>
                  <a:pt x="1964063" y="-32185"/>
                  <a:pt x="2119404" y="48317"/>
                  <a:pt x="2281940" y="0"/>
                </a:cubicBezTo>
                <a:cubicBezTo>
                  <a:pt x="2444476" y="-48317"/>
                  <a:pt x="2823970" y="77508"/>
                  <a:pt x="2966522" y="0"/>
                </a:cubicBezTo>
                <a:cubicBezTo>
                  <a:pt x="3109074" y="-77508"/>
                  <a:pt x="3317164" y="15610"/>
                  <a:pt x="3422910" y="0"/>
                </a:cubicBezTo>
                <a:cubicBezTo>
                  <a:pt x="3528656" y="-15610"/>
                  <a:pt x="3931253" y="76013"/>
                  <a:pt x="4107492" y="0"/>
                </a:cubicBezTo>
                <a:cubicBezTo>
                  <a:pt x="4283731" y="-76013"/>
                  <a:pt x="4418038" y="37283"/>
                  <a:pt x="4563880" y="0"/>
                </a:cubicBezTo>
                <a:cubicBezTo>
                  <a:pt x="4709722" y="-37283"/>
                  <a:pt x="4891212" y="54111"/>
                  <a:pt x="5077316" y="0"/>
                </a:cubicBezTo>
                <a:cubicBezTo>
                  <a:pt x="5263420" y="-54111"/>
                  <a:pt x="5494663" y="58200"/>
                  <a:pt x="5704850" y="0"/>
                </a:cubicBezTo>
                <a:cubicBezTo>
                  <a:pt x="5746221" y="228308"/>
                  <a:pt x="5700592" y="298365"/>
                  <a:pt x="5704850" y="554328"/>
                </a:cubicBezTo>
                <a:cubicBezTo>
                  <a:pt x="5709108" y="810291"/>
                  <a:pt x="5685855" y="928256"/>
                  <a:pt x="5704850" y="1053224"/>
                </a:cubicBezTo>
                <a:cubicBezTo>
                  <a:pt x="5723845" y="1178192"/>
                  <a:pt x="5690276" y="1424825"/>
                  <a:pt x="5704850" y="1662985"/>
                </a:cubicBezTo>
                <a:cubicBezTo>
                  <a:pt x="5719424" y="1901145"/>
                  <a:pt x="5662795" y="2127665"/>
                  <a:pt x="5704850" y="2272746"/>
                </a:cubicBezTo>
                <a:cubicBezTo>
                  <a:pt x="5746905" y="2417827"/>
                  <a:pt x="5668023" y="2642457"/>
                  <a:pt x="5704850" y="2771642"/>
                </a:cubicBezTo>
                <a:cubicBezTo>
                  <a:pt x="5612392" y="2794337"/>
                  <a:pt x="5397895" y="2762558"/>
                  <a:pt x="5305511" y="2771642"/>
                </a:cubicBezTo>
                <a:cubicBezTo>
                  <a:pt x="5213127" y="2780726"/>
                  <a:pt x="4944028" y="2719323"/>
                  <a:pt x="4849123" y="2771642"/>
                </a:cubicBezTo>
                <a:cubicBezTo>
                  <a:pt x="4754218" y="2823961"/>
                  <a:pt x="4400703" y="2694413"/>
                  <a:pt x="4164541" y="2771642"/>
                </a:cubicBezTo>
                <a:cubicBezTo>
                  <a:pt x="3928379" y="2848871"/>
                  <a:pt x="3964713" y="2762982"/>
                  <a:pt x="3765201" y="2771642"/>
                </a:cubicBezTo>
                <a:cubicBezTo>
                  <a:pt x="3565689" y="2780302"/>
                  <a:pt x="3429830" y="2719773"/>
                  <a:pt x="3251764" y="2771642"/>
                </a:cubicBezTo>
                <a:cubicBezTo>
                  <a:pt x="3073698" y="2823511"/>
                  <a:pt x="3028747" y="2754409"/>
                  <a:pt x="2852425" y="2771642"/>
                </a:cubicBezTo>
                <a:cubicBezTo>
                  <a:pt x="2676103" y="2788875"/>
                  <a:pt x="2392228" y="2712780"/>
                  <a:pt x="2167843" y="2771642"/>
                </a:cubicBezTo>
                <a:cubicBezTo>
                  <a:pt x="1943458" y="2830504"/>
                  <a:pt x="1737342" y="2770418"/>
                  <a:pt x="1483261" y="2771642"/>
                </a:cubicBezTo>
                <a:cubicBezTo>
                  <a:pt x="1229180" y="2772866"/>
                  <a:pt x="1272281" y="2771577"/>
                  <a:pt x="1083921" y="2771642"/>
                </a:cubicBezTo>
                <a:cubicBezTo>
                  <a:pt x="895561" y="2771707"/>
                  <a:pt x="655404" y="2761182"/>
                  <a:pt x="513436" y="2771642"/>
                </a:cubicBezTo>
                <a:cubicBezTo>
                  <a:pt x="371468" y="2782102"/>
                  <a:pt x="223253" y="2753773"/>
                  <a:pt x="0" y="2771642"/>
                </a:cubicBezTo>
                <a:cubicBezTo>
                  <a:pt x="-63760" y="2657967"/>
                  <a:pt x="31421" y="2404216"/>
                  <a:pt x="0" y="2217314"/>
                </a:cubicBezTo>
                <a:cubicBezTo>
                  <a:pt x="-31421" y="2030412"/>
                  <a:pt x="32379" y="1889113"/>
                  <a:pt x="0" y="1718418"/>
                </a:cubicBezTo>
                <a:cubicBezTo>
                  <a:pt x="-32379" y="1547723"/>
                  <a:pt x="35731" y="1302288"/>
                  <a:pt x="0" y="1136373"/>
                </a:cubicBezTo>
                <a:cubicBezTo>
                  <a:pt x="-35731" y="970458"/>
                  <a:pt x="30672" y="767206"/>
                  <a:pt x="0" y="665194"/>
                </a:cubicBezTo>
                <a:cubicBezTo>
                  <a:pt x="-30672" y="563182"/>
                  <a:pt x="37271" y="209730"/>
                  <a:pt x="0" y="0"/>
                </a:cubicBezTo>
                <a:close/>
              </a:path>
              <a:path w="5704850" h="2771642" stroke="0" extrusionOk="0">
                <a:moveTo>
                  <a:pt x="0" y="0"/>
                </a:moveTo>
                <a:cubicBezTo>
                  <a:pt x="211137" y="-28982"/>
                  <a:pt x="408838" y="58819"/>
                  <a:pt x="513437" y="0"/>
                </a:cubicBezTo>
                <a:cubicBezTo>
                  <a:pt x="618036" y="-58819"/>
                  <a:pt x="951350" y="36451"/>
                  <a:pt x="1140970" y="0"/>
                </a:cubicBezTo>
                <a:cubicBezTo>
                  <a:pt x="1330590" y="-36451"/>
                  <a:pt x="1446774" y="17989"/>
                  <a:pt x="1654407" y="0"/>
                </a:cubicBezTo>
                <a:cubicBezTo>
                  <a:pt x="1862040" y="-17989"/>
                  <a:pt x="2107491" y="25732"/>
                  <a:pt x="2338989" y="0"/>
                </a:cubicBezTo>
                <a:cubicBezTo>
                  <a:pt x="2570487" y="-25732"/>
                  <a:pt x="2554538" y="12382"/>
                  <a:pt x="2738328" y="0"/>
                </a:cubicBezTo>
                <a:cubicBezTo>
                  <a:pt x="2922118" y="-12382"/>
                  <a:pt x="3235117" y="5053"/>
                  <a:pt x="3365862" y="0"/>
                </a:cubicBezTo>
                <a:cubicBezTo>
                  <a:pt x="3496607" y="-5053"/>
                  <a:pt x="3853520" y="6096"/>
                  <a:pt x="4050444" y="0"/>
                </a:cubicBezTo>
                <a:cubicBezTo>
                  <a:pt x="4247368" y="-6096"/>
                  <a:pt x="4580538" y="15859"/>
                  <a:pt x="4735026" y="0"/>
                </a:cubicBezTo>
                <a:cubicBezTo>
                  <a:pt x="4889514" y="-15859"/>
                  <a:pt x="5031230" y="32618"/>
                  <a:pt x="5134365" y="0"/>
                </a:cubicBezTo>
                <a:cubicBezTo>
                  <a:pt x="5237500" y="-32618"/>
                  <a:pt x="5545111" y="54581"/>
                  <a:pt x="5704850" y="0"/>
                </a:cubicBezTo>
                <a:cubicBezTo>
                  <a:pt x="5732924" y="219206"/>
                  <a:pt x="5678912" y="242643"/>
                  <a:pt x="5704850" y="471179"/>
                </a:cubicBezTo>
                <a:cubicBezTo>
                  <a:pt x="5730788" y="699715"/>
                  <a:pt x="5641933" y="869091"/>
                  <a:pt x="5704850" y="997791"/>
                </a:cubicBezTo>
                <a:cubicBezTo>
                  <a:pt x="5767767" y="1126491"/>
                  <a:pt x="5655308" y="1299485"/>
                  <a:pt x="5704850" y="1552120"/>
                </a:cubicBezTo>
                <a:cubicBezTo>
                  <a:pt x="5754392" y="1804755"/>
                  <a:pt x="5685936" y="1892870"/>
                  <a:pt x="5704850" y="2078732"/>
                </a:cubicBezTo>
                <a:cubicBezTo>
                  <a:pt x="5723764" y="2264594"/>
                  <a:pt x="5634382" y="2464753"/>
                  <a:pt x="5704850" y="2771642"/>
                </a:cubicBezTo>
                <a:cubicBezTo>
                  <a:pt x="5442852" y="2811602"/>
                  <a:pt x="5264698" y="2759854"/>
                  <a:pt x="5020268" y="2771642"/>
                </a:cubicBezTo>
                <a:cubicBezTo>
                  <a:pt x="4775838" y="2783430"/>
                  <a:pt x="4683186" y="2770299"/>
                  <a:pt x="4506832" y="2771642"/>
                </a:cubicBezTo>
                <a:cubicBezTo>
                  <a:pt x="4330478" y="2772985"/>
                  <a:pt x="4146375" y="2758273"/>
                  <a:pt x="3822249" y="2771642"/>
                </a:cubicBezTo>
                <a:cubicBezTo>
                  <a:pt x="3498123" y="2785011"/>
                  <a:pt x="3287862" y="2748669"/>
                  <a:pt x="3137668" y="2771642"/>
                </a:cubicBezTo>
                <a:cubicBezTo>
                  <a:pt x="2987474" y="2794615"/>
                  <a:pt x="2786618" y="2723974"/>
                  <a:pt x="2681280" y="2771642"/>
                </a:cubicBezTo>
                <a:cubicBezTo>
                  <a:pt x="2575942" y="2819310"/>
                  <a:pt x="2225707" y="2712105"/>
                  <a:pt x="2053746" y="2771642"/>
                </a:cubicBezTo>
                <a:cubicBezTo>
                  <a:pt x="1881785" y="2831179"/>
                  <a:pt x="1669839" y="2716109"/>
                  <a:pt x="1483261" y="2771642"/>
                </a:cubicBezTo>
                <a:cubicBezTo>
                  <a:pt x="1296683" y="2827175"/>
                  <a:pt x="1187069" y="2727487"/>
                  <a:pt x="969825" y="2771642"/>
                </a:cubicBezTo>
                <a:cubicBezTo>
                  <a:pt x="752581" y="2815797"/>
                  <a:pt x="609901" y="2760722"/>
                  <a:pt x="513437" y="2771642"/>
                </a:cubicBezTo>
                <a:cubicBezTo>
                  <a:pt x="416973" y="2782562"/>
                  <a:pt x="176020" y="2737717"/>
                  <a:pt x="0" y="2771642"/>
                </a:cubicBezTo>
                <a:cubicBezTo>
                  <a:pt x="-45659" y="2630748"/>
                  <a:pt x="5315" y="2470411"/>
                  <a:pt x="0" y="2300463"/>
                </a:cubicBezTo>
                <a:cubicBezTo>
                  <a:pt x="-5315" y="2130515"/>
                  <a:pt x="13813" y="2024059"/>
                  <a:pt x="0" y="1801567"/>
                </a:cubicBezTo>
                <a:cubicBezTo>
                  <a:pt x="-13813" y="1579075"/>
                  <a:pt x="21159" y="1351593"/>
                  <a:pt x="0" y="1219522"/>
                </a:cubicBezTo>
                <a:cubicBezTo>
                  <a:pt x="-21159" y="1087451"/>
                  <a:pt x="12363" y="982849"/>
                  <a:pt x="0" y="748343"/>
                </a:cubicBezTo>
                <a:cubicBezTo>
                  <a:pt x="-12363" y="513837"/>
                  <a:pt x="21799" y="292437"/>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t"/>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800" b="1" dirty="0">
                <a:latin typeface="Cavolini" panose="020B0502040204020203" pitchFamily="66" charset="0"/>
                <a:cs typeface="Cavolini" panose="020B0502040204020203" pitchFamily="66" charset="0"/>
              </a:rPr>
              <a:t>Data exchanges through IDS Connector</a:t>
            </a:r>
          </a:p>
          <a:p>
            <a:pPr algn="l"/>
            <a:endParaRPr lang="en-US" sz="800" b="1" dirty="0">
              <a:latin typeface="Cavolini" panose="020B0502040204020203" pitchFamily="66" charset="0"/>
              <a:cs typeface="Cavolini" panose="020B0502040204020203" pitchFamily="66" charset="0"/>
            </a:endParaRPr>
          </a:p>
          <a:p>
            <a:pPr marL="342900" indent="-342900" algn="l">
              <a:buFont typeface="+mj-lt"/>
              <a:buAutoNum type="arabicPeriod"/>
            </a:pPr>
            <a:r>
              <a:rPr lang="en-US" sz="1500" dirty="0">
                <a:latin typeface="Cavolini" panose="020B0502040204020203" pitchFamily="66" charset="0"/>
                <a:cs typeface="Cavolini" panose="020B0502040204020203" pitchFamily="66" charset="0"/>
              </a:rPr>
              <a:t>Subscribers perform demand forecasting &amp; send resource (RAN slice) request for additional bandwidth to CSP </a:t>
            </a:r>
          </a:p>
          <a:p>
            <a:pPr marL="342900" indent="-342900" algn="l">
              <a:buFont typeface="+mj-lt"/>
              <a:buAutoNum type="arabicPeriod"/>
            </a:pPr>
            <a:r>
              <a:rPr lang="en-US" sz="1500" dirty="0">
                <a:latin typeface="Cavolini" panose="020B0502040204020203" pitchFamily="66" charset="0"/>
                <a:cs typeface="Cavolini" panose="020B0502040204020203" pitchFamily="66" charset="0"/>
              </a:rPr>
              <a:t>CSP runs optimization algorithms to arrive at allocation for each subscriber and communicates the allotment details to each subscriber </a:t>
            </a:r>
          </a:p>
          <a:p>
            <a:pPr marL="342900" indent="-342900" algn="l">
              <a:buFont typeface="+mj-lt"/>
              <a:buAutoNum type="arabicPeriod"/>
            </a:pPr>
            <a:r>
              <a:rPr lang="en-US" sz="1500" dirty="0">
                <a:latin typeface="Cavolini" panose="020B0502040204020203" pitchFamily="66" charset="0"/>
                <a:cs typeface="Cavolini" panose="020B0502040204020203" pitchFamily="66" charset="0"/>
              </a:rPr>
              <a:t>CSP tracks the slice allocation and sends out the allocation status periodically for each subscriber</a:t>
            </a:r>
          </a:p>
          <a:p>
            <a:pPr marL="342900" indent="-342900" algn="l">
              <a:buFont typeface="+mj-lt"/>
              <a:buAutoNum type="arabicPeriod"/>
            </a:pPr>
            <a:endParaRPr lang="en-US" sz="1600" dirty="0">
              <a:latin typeface="Cavolini" panose="020B0502040204020203" pitchFamily="66" charset="0"/>
              <a:cs typeface="Cavolini" panose="020B0502040204020203" pitchFamily="66" charset="0"/>
            </a:endParaRPr>
          </a:p>
        </p:txBody>
      </p:sp>
      <p:sp>
        <p:nvSpPr>
          <p:cNvPr id="63" name="Organigramme : Terminateur 56">
            <a:extLst>
              <a:ext uri="{FF2B5EF4-FFF2-40B4-BE49-F238E27FC236}">
                <a16:creationId xmlns:a16="http://schemas.microsoft.com/office/drawing/2014/main" id="{3A997836-9CC5-4914-B85A-176E05072C6A}"/>
              </a:ext>
            </a:extLst>
          </p:cNvPr>
          <p:cNvSpPr/>
          <p:nvPr/>
        </p:nvSpPr>
        <p:spPr>
          <a:xfrm rot="10800000" flipV="1">
            <a:off x="8292252" y="932744"/>
            <a:ext cx="2375316" cy="840306"/>
          </a:xfrm>
          <a:custGeom>
            <a:avLst/>
            <a:gdLst>
              <a:gd name="connsiteX0" fmla="*/ 382139 w 2375316"/>
              <a:gd name="connsiteY0" fmla="*/ 0 h 840306"/>
              <a:gd name="connsiteX1" fmla="*/ 886931 w 2375316"/>
              <a:gd name="connsiteY1" fmla="*/ 0 h 840306"/>
              <a:gd name="connsiteX2" fmla="*/ 1375612 w 2375316"/>
              <a:gd name="connsiteY2" fmla="*/ 0 h 840306"/>
              <a:gd name="connsiteX3" fmla="*/ 1993176 w 2375316"/>
              <a:gd name="connsiteY3" fmla="*/ 0 h 840306"/>
              <a:gd name="connsiteX4" fmla="*/ 2375316 w 2375316"/>
              <a:gd name="connsiteY4" fmla="*/ 420153 h 840306"/>
              <a:gd name="connsiteX5" fmla="*/ 1993176 w 2375316"/>
              <a:gd name="connsiteY5" fmla="*/ 840306 h 840306"/>
              <a:gd name="connsiteX6" fmla="*/ 1440053 w 2375316"/>
              <a:gd name="connsiteY6" fmla="*/ 840306 h 840306"/>
              <a:gd name="connsiteX7" fmla="*/ 919151 w 2375316"/>
              <a:gd name="connsiteY7" fmla="*/ 840306 h 840306"/>
              <a:gd name="connsiteX8" fmla="*/ 382139 w 2375316"/>
              <a:gd name="connsiteY8" fmla="*/ 840306 h 840306"/>
              <a:gd name="connsiteX9" fmla="*/ 0 w 2375316"/>
              <a:gd name="connsiteY9" fmla="*/ 420153 h 840306"/>
              <a:gd name="connsiteX10" fmla="*/ 382139 w 2375316"/>
              <a:gd name="connsiteY10" fmla="*/ 0 h 84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5316" h="840306" fill="none" extrusionOk="0">
                <a:moveTo>
                  <a:pt x="382139" y="0"/>
                </a:moveTo>
                <a:cubicBezTo>
                  <a:pt x="527403" y="-29401"/>
                  <a:pt x="670378" y="40084"/>
                  <a:pt x="886931" y="0"/>
                </a:cubicBezTo>
                <a:cubicBezTo>
                  <a:pt x="1103484" y="-40084"/>
                  <a:pt x="1214211" y="56399"/>
                  <a:pt x="1375612" y="0"/>
                </a:cubicBezTo>
                <a:cubicBezTo>
                  <a:pt x="1537013" y="-56399"/>
                  <a:pt x="1691405" y="54683"/>
                  <a:pt x="1993176" y="0"/>
                </a:cubicBezTo>
                <a:cubicBezTo>
                  <a:pt x="2179753" y="43140"/>
                  <a:pt x="2414859" y="155490"/>
                  <a:pt x="2375316" y="420153"/>
                </a:cubicBezTo>
                <a:cubicBezTo>
                  <a:pt x="2383808" y="669269"/>
                  <a:pt x="2179347" y="836157"/>
                  <a:pt x="1993176" y="840306"/>
                </a:cubicBezTo>
                <a:cubicBezTo>
                  <a:pt x="1836066" y="892553"/>
                  <a:pt x="1670016" y="820349"/>
                  <a:pt x="1440053" y="840306"/>
                </a:cubicBezTo>
                <a:cubicBezTo>
                  <a:pt x="1210090" y="860263"/>
                  <a:pt x="1028974" y="802319"/>
                  <a:pt x="919151" y="840306"/>
                </a:cubicBezTo>
                <a:cubicBezTo>
                  <a:pt x="809328" y="878293"/>
                  <a:pt x="601793" y="829061"/>
                  <a:pt x="382139" y="840306"/>
                </a:cubicBezTo>
                <a:cubicBezTo>
                  <a:pt x="192990" y="865708"/>
                  <a:pt x="-24696" y="672799"/>
                  <a:pt x="0" y="420153"/>
                </a:cubicBezTo>
                <a:cubicBezTo>
                  <a:pt x="50546" y="166110"/>
                  <a:pt x="126592" y="-40231"/>
                  <a:pt x="382139" y="0"/>
                </a:cubicBezTo>
                <a:close/>
              </a:path>
              <a:path w="2375316" h="840306" stroke="0" extrusionOk="0">
                <a:moveTo>
                  <a:pt x="382139" y="0"/>
                </a:moveTo>
                <a:cubicBezTo>
                  <a:pt x="520840" y="-17191"/>
                  <a:pt x="784005" y="38362"/>
                  <a:pt x="886931" y="0"/>
                </a:cubicBezTo>
                <a:cubicBezTo>
                  <a:pt x="989857" y="-38362"/>
                  <a:pt x="1212829" y="66378"/>
                  <a:pt x="1456164" y="0"/>
                </a:cubicBezTo>
                <a:cubicBezTo>
                  <a:pt x="1699499" y="-66378"/>
                  <a:pt x="1858503" y="6955"/>
                  <a:pt x="1993176" y="0"/>
                </a:cubicBezTo>
                <a:cubicBezTo>
                  <a:pt x="2224859" y="47584"/>
                  <a:pt x="2408527" y="180148"/>
                  <a:pt x="2375316" y="420153"/>
                </a:cubicBezTo>
                <a:cubicBezTo>
                  <a:pt x="2366628" y="674702"/>
                  <a:pt x="2201498" y="852693"/>
                  <a:pt x="1993176" y="840306"/>
                </a:cubicBezTo>
                <a:cubicBezTo>
                  <a:pt x="1889980" y="875582"/>
                  <a:pt x="1624890" y="823222"/>
                  <a:pt x="1504495" y="840306"/>
                </a:cubicBezTo>
                <a:cubicBezTo>
                  <a:pt x="1384100" y="857390"/>
                  <a:pt x="1155329" y="808092"/>
                  <a:pt x="999703" y="840306"/>
                </a:cubicBezTo>
                <a:cubicBezTo>
                  <a:pt x="844077" y="872520"/>
                  <a:pt x="658654" y="773767"/>
                  <a:pt x="382139" y="840306"/>
                </a:cubicBezTo>
                <a:cubicBezTo>
                  <a:pt x="178852" y="810369"/>
                  <a:pt x="-18972" y="622033"/>
                  <a:pt x="0" y="420153"/>
                </a:cubicBezTo>
                <a:cubicBezTo>
                  <a:pt x="12946" y="202399"/>
                  <a:pt x="197800" y="-48093"/>
                  <a:pt x="382139" y="0"/>
                </a:cubicBezTo>
                <a:close/>
              </a:path>
            </a:pathLst>
          </a:custGeom>
          <a:ln w="57150">
            <a:solidFill>
              <a:srgbClr val="00B0F0"/>
            </a:solidFill>
            <a:extLst>
              <a:ext uri="{C807C97D-BFC1-408E-A445-0C87EB9F89A2}">
                <ask:lineSketchStyleProps xmlns:ask="http://schemas.microsoft.com/office/drawing/2018/sketchyshapes" sd="906505010">
                  <a:prstGeom prst="flowChartTerminator">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dirty="0" err="1">
                <a:latin typeface="Segoe Script" panose="030B0504020000000003" pitchFamily="66" charset="0"/>
              </a:rPr>
              <a:t>Subscriber</a:t>
            </a:r>
            <a:r>
              <a:rPr lang="fr-FR" sz="2000" dirty="0">
                <a:latin typeface="Segoe Script" panose="030B0504020000000003" pitchFamily="66" charset="0"/>
              </a:rPr>
              <a:t> 1</a:t>
            </a:r>
          </a:p>
          <a:p>
            <a:pPr algn="ctr"/>
            <a:r>
              <a:rPr lang="fr-FR" sz="2000" dirty="0">
                <a:latin typeface="Segoe Script" panose="030B0504020000000003" pitchFamily="66" charset="0"/>
              </a:rPr>
              <a:t>IDS </a:t>
            </a:r>
            <a:r>
              <a:rPr lang="fr-FR" sz="2000" dirty="0" err="1">
                <a:latin typeface="Segoe Script" panose="030B0504020000000003" pitchFamily="66" charset="0"/>
              </a:rPr>
              <a:t>Connector</a:t>
            </a:r>
            <a:endParaRPr lang="fr-FR" sz="2000" dirty="0">
              <a:latin typeface="Segoe Script" panose="030B0504020000000003" pitchFamily="66" charset="0"/>
            </a:endParaRPr>
          </a:p>
        </p:txBody>
      </p:sp>
      <p:sp>
        <p:nvSpPr>
          <p:cNvPr id="67" name="Organigramme : Terminateur 56">
            <a:extLst>
              <a:ext uri="{FF2B5EF4-FFF2-40B4-BE49-F238E27FC236}">
                <a16:creationId xmlns:a16="http://schemas.microsoft.com/office/drawing/2014/main" id="{A6F99742-A755-45C4-8E5A-65C6E722D2AE}"/>
              </a:ext>
            </a:extLst>
          </p:cNvPr>
          <p:cNvSpPr/>
          <p:nvPr/>
        </p:nvSpPr>
        <p:spPr>
          <a:xfrm rot="10800000" flipV="1">
            <a:off x="1683683" y="4023929"/>
            <a:ext cx="2739131" cy="1058946"/>
          </a:xfrm>
          <a:custGeom>
            <a:avLst/>
            <a:gdLst>
              <a:gd name="connsiteX0" fmla="*/ 440670 w 2739131"/>
              <a:gd name="connsiteY0" fmla="*/ 0 h 1058946"/>
              <a:gd name="connsiteX1" fmla="*/ 942273 w 2739131"/>
              <a:gd name="connsiteY1" fmla="*/ 0 h 1058946"/>
              <a:gd name="connsiteX2" fmla="*/ 1388143 w 2739131"/>
              <a:gd name="connsiteY2" fmla="*/ 0 h 1058946"/>
              <a:gd name="connsiteX3" fmla="*/ 1796857 w 2739131"/>
              <a:gd name="connsiteY3" fmla="*/ 0 h 1058946"/>
              <a:gd name="connsiteX4" fmla="*/ 2298460 w 2739131"/>
              <a:gd name="connsiteY4" fmla="*/ 0 h 1058946"/>
              <a:gd name="connsiteX5" fmla="*/ 2739131 w 2739131"/>
              <a:gd name="connsiteY5" fmla="*/ 529473 h 1058946"/>
              <a:gd name="connsiteX6" fmla="*/ 2298460 w 2739131"/>
              <a:gd name="connsiteY6" fmla="*/ 1058946 h 1058946"/>
              <a:gd name="connsiteX7" fmla="*/ 1852590 w 2739131"/>
              <a:gd name="connsiteY7" fmla="*/ 1058946 h 1058946"/>
              <a:gd name="connsiteX8" fmla="*/ 1443877 w 2739131"/>
              <a:gd name="connsiteY8" fmla="*/ 1058946 h 1058946"/>
              <a:gd name="connsiteX9" fmla="*/ 1035163 w 2739131"/>
              <a:gd name="connsiteY9" fmla="*/ 1058946 h 1058946"/>
              <a:gd name="connsiteX10" fmla="*/ 440670 w 2739131"/>
              <a:gd name="connsiteY10" fmla="*/ 1058946 h 1058946"/>
              <a:gd name="connsiteX11" fmla="*/ 0 w 2739131"/>
              <a:gd name="connsiteY11" fmla="*/ 529473 h 1058946"/>
              <a:gd name="connsiteX12" fmla="*/ 440670 w 2739131"/>
              <a:gd name="connsiteY12" fmla="*/ 0 h 105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39131" h="1058946" fill="none" extrusionOk="0">
                <a:moveTo>
                  <a:pt x="440670" y="0"/>
                </a:moveTo>
                <a:cubicBezTo>
                  <a:pt x="684275" y="-26554"/>
                  <a:pt x="821516" y="35919"/>
                  <a:pt x="942273" y="0"/>
                </a:cubicBezTo>
                <a:cubicBezTo>
                  <a:pt x="1063030" y="-35919"/>
                  <a:pt x="1224271" y="35068"/>
                  <a:pt x="1388143" y="0"/>
                </a:cubicBezTo>
                <a:cubicBezTo>
                  <a:pt x="1552015" y="-35068"/>
                  <a:pt x="1683356" y="897"/>
                  <a:pt x="1796857" y="0"/>
                </a:cubicBezTo>
                <a:cubicBezTo>
                  <a:pt x="1910358" y="-897"/>
                  <a:pt x="2121575" y="42835"/>
                  <a:pt x="2298460" y="0"/>
                </a:cubicBezTo>
                <a:cubicBezTo>
                  <a:pt x="2555046" y="33159"/>
                  <a:pt x="2737430" y="210698"/>
                  <a:pt x="2739131" y="529473"/>
                </a:cubicBezTo>
                <a:cubicBezTo>
                  <a:pt x="2756456" y="811806"/>
                  <a:pt x="2570672" y="1101341"/>
                  <a:pt x="2298460" y="1058946"/>
                </a:cubicBezTo>
                <a:cubicBezTo>
                  <a:pt x="2101405" y="1072206"/>
                  <a:pt x="2042657" y="1037448"/>
                  <a:pt x="1852590" y="1058946"/>
                </a:cubicBezTo>
                <a:cubicBezTo>
                  <a:pt x="1662523" y="1080444"/>
                  <a:pt x="1571190" y="1019298"/>
                  <a:pt x="1443877" y="1058946"/>
                </a:cubicBezTo>
                <a:cubicBezTo>
                  <a:pt x="1316564" y="1098594"/>
                  <a:pt x="1203544" y="1021396"/>
                  <a:pt x="1035163" y="1058946"/>
                </a:cubicBezTo>
                <a:cubicBezTo>
                  <a:pt x="866782" y="1096496"/>
                  <a:pt x="572911" y="1005301"/>
                  <a:pt x="440670" y="1058946"/>
                </a:cubicBezTo>
                <a:cubicBezTo>
                  <a:pt x="196932" y="998763"/>
                  <a:pt x="-24877" y="816236"/>
                  <a:pt x="0" y="529473"/>
                </a:cubicBezTo>
                <a:cubicBezTo>
                  <a:pt x="30840" y="253188"/>
                  <a:pt x="211395" y="-23"/>
                  <a:pt x="440670" y="0"/>
                </a:cubicBezTo>
                <a:close/>
              </a:path>
              <a:path w="2739131" h="1058946" stroke="0" extrusionOk="0">
                <a:moveTo>
                  <a:pt x="440670" y="0"/>
                </a:moveTo>
                <a:cubicBezTo>
                  <a:pt x="661153" y="-1648"/>
                  <a:pt x="749127" y="39863"/>
                  <a:pt x="942273" y="0"/>
                </a:cubicBezTo>
                <a:cubicBezTo>
                  <a:pt x="1135419" y="-39863"/>
                  <a:pt x="1187388" y="40031"/>
                  <a:pt x="1369565" y="0"/>
                </a:cubicBezTo>
                <a:cubicBezTo>
                  <a:pt x="1551742" y="-40031"/>
                  <a:pt x="1691484" y="3519"/>
                  <a:pt x="1852590" y="0"/>
                </a:cubicBezTo>
                <a:cubicBezTo>
                  <a:pt x="2013697" y="-3519"/>
                  <a:pt x="2084783" y="37238"/>
                  <a:pt x="2298460" y="0"/>
                </a:cubicBezTo>
                <a:cubicBezTo>
                  <a:pt x="2475886" y="44022"/>
                  <a:pt x="2776404" y="194077"/>
                  <a:pt x="2739131" y="529473"/>
                </a:cubicBezTo>
                <a:cubicBezTo>
                  <a:pt x="2724723" y="866849"/>
                  <a:pt x="2559520" y="1045543"/>
                  <a:pt x="2298460" y="1058946"/>
                </a:cubicBezTo>
                <a:cubicBezTo>
                  <a:pt x="2082559" y="1064847"/>
                  <a:pt x="1954105" y="1011498"/>
                  <a:pt x="1796857" y="1058946"/>
                </a:cubicBezTo>
                <a:cubicBezTo>
                  <a:pt x="1639609" y="1106394"/>
                  <a:pt x="1565907" y="1036956"/>
                  <a:pt x="1369565" y="1058946"/>
                </a:cubicBezTo>
                <a:cubicBezTo>
                  <a:pt x="1173223" y="1080936"/>
                  <a:pt x="1101781" y="1033870"/>
                  <a:pt x="942273" y="1058946"/>
                </a:cubicBezTo>
                <a:cubicBezTo>
                  <a:pt x="782765" y="1084022"/>
                  <a:pt x="594149" y="1054258"/>
                  <a:pt x="440670" y="1058946"/>
                </a:cubicBezTo>
                <a:cubicBezTo>
                  <a:pt x="227644" y="1101135"/>
                  <a:pt x="-971" y="738579"/>
                  <a:pt x="0" y="529473"/>
                </a:cubicBezTo>
                <a:cubicBezTo>
                  <a:pt x="17871" y="241197"/>
                  <a:pt x="200183" y="16120"/>
                  <a:pt x="440670" y="0"/>
                </a:cubicBezTo>
                <a:close/>
              </a:path>
            </a:pathLst>
          </a:custGeom>
          <a:ln w="57150">
            <a:solidFill>
              <a:srgbClr val="FF7415"/>
            </a:solidFill>
            <a:prstDash val="solid"/>
            <a:extLst>
              <a:ext uri="{C807C97D-BFC1-408E-A445-0C87EB9F89A2}">
                <ask:lineSketchStyleProps xmlns:ask="http://schemas.microsoft.com/office/drawing/2018/sketchyshapes" sd="3407155478">
                  <a:prstGeom prst="flowChartTerminator">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b="1" dirty="0">
                <a:latin typeface="Cavolini" panose="020B0502040204020203" pitchFamily="66" charset="0"/>
                <a:cs typeface="Cavolini" panose="020B0502040204020203" pitchFamily="66" charset="0"/>
              </a:rPr>
              <a:t>CSP</a:t>
            </a:r>
          </a:p>
          <a:p>
            <a:pPr algn="ctr"/>
            <a:r>
              <a:rPr lang="fr-FR" sz="2000" dirty="0">
                <a:latin typeface="Cavolini" panose="020B0502040204020203" pitchFamily="66" charset="0"/>
                <a:cs typeface="Cavolini" panose="020B0502040204020203" pitchFamily="66" charset="0"/>
              </a:rPr>
              <a:t>IDS </a:t>
            </a:r>
            <a:r>
              <a:rPr lang="fr-FR" sz="2000" dirty="0" err="1">
                <a:latin typeface="Cavolini" panose="020B0502040204020203" pitchFamily="66" charset="0"/>
                <a:cs typeface="Cavolini" panose="020B0502040204020203" pitchFamily="66" charset="0"/>
              </a:rPr>
              <a:t>Connector</a:t>
            </a:r>
            <a:endParaRPr lang="fr-FR" sz="2000" dirty="0">
              <a:latin typeface="Cavolini" panose="020B0502040204020203" pitchFamily="66" charset="0"/>
              <a:cs typeface="Cavolini" panose="020B0502040204020203" pitchFamily="66" charset="0"/>
            </a:endParaRPr>
          </a:p>
        </p:txBody>
      </p:sp>
      <p:cxnSp>
        <p:nvCxnSpPr>
          <p:cNvPr id="29" name="Connector: Elbow 28">
            <a:extLst>
              <a:ext uri="{FF2B5EF4-FFF2-40B4-BE49-F238E27FC236}">
                <a16:creationId xmlns:a16="http://schemas.microsoft.com/office/drawing/2014/main" id="{1C6233A3-6C91-4787-8058-F5BBE391660D}"/>
              </a:ext>
            </a:extLst>
          </p:cNvPr>
          <p:cNvCxnSpPr>
            <a:cxnSpLocks/>
            <a:endCxn id="63" idx="3"/>
          </p:cNvCxnSpPr>
          <p:nvPr/>
        </p:nvCxnSpPr>
        <p:spPr>
          <a:xfrm flipV="1">
            <a:off x="4466585" y="1352897"/>
            <a:ext cx="3825667" cy="3059615"/>
          </a:xfrm>
          <a:prstGeom prst="curvedConnector3">
            <a:avLst>
              <a:gd name="adj1" fmla="val 65564"/>
            </a:avLst>
          </a:prstGeom>
          <a:ln w="38100">
            <a:solidFill>
              <a:schemeClr val="tx1">
                <a:lumMod val="65000"/>
                <a:lumOff val="3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Connector: Elbow 28">
            <a:extLst>
              <a:ext uri="{FF2B5EF4-FFF2-40B4-BE49-F238E27FC236}">
                <a16:creationId xmlns:a16="http://schemas.microsoft.com/office/drawing/2014/main" id="{5AF3A944-D84A-489D-A1FA-B9D22EA2CD4A}"/>
              </a:ext>
            </a:extLst>
          </p:cNvPr>
          <p:cNvCxnSpPr>
            <a:cxnSpLocks/>
            <a:endCxn id="16" idx="3"/>
          </p:cNvCxnSpPr>
          <p:nvPr/>
        </p:nvCxnSpPr>
        <p:spPr>
          <a:xfrm>
            <a:off x="4466585" y="4595390"/>
            <a:ext cx="3774297" cy="141522"/>
          </a:xfrm>
          <a:prstGeom prst="curvedConnector3">
            <a:avLst>
              <a:gd name="adj1" fmla="val 73100"/>
            </a:avLst>
          </a:prstGeom>
          <a:ln w="38100">
            <a:solidFill>
              <a:schemeClr val="tx1">
                <a:lumMod val="65000"/>
                <a:lumOff val="3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Organigramme : Terminateur 56">
            <a:extLst>
              <a:ext uri="{FF2B5EF4-FFF2-40B4-BE49-F238E27FC236}">
                <a16:creationId xmlns:a16="http://schemas.microsoft.com/office/drawing/2014/main" id="{22C225B5-A31D-43E8-BC9F-8714897ED1CC}"/>
              </a:ext>
            </a:extLst>
          </p:cNvPr>
          <p:cNvSpPr/>
          <p:nvPr/>
        </p:nvSpPr>
        <p:spPr>
          <a:xfrm rot="10800000" flipV="1">
            <a:off x="8240882" y="4316759"/>
            <a:ext cx="2375316" cy="840306"/>
          </a:xfrm>
          <a:custGeom>
            <a:avLst/>
            <a:gdLst>
              <a:gd name="connsiteX0" fmla="*/ 382139 w 2375316"/>
              <a:gd name="connsiteY0" fmla="*/ 0 h 840306"/>
              <a:gd name="connsiteX1" fmla="*/ 886931 w 2375316"/>
              <a:gd name="connsiteY1" fmla="*/ 0 h 840306"/>
              <a:gd name="connsiteX2" fmla="*/ 1375612 w 2375316"/>
              <a:gd name="connsiteY2" fmla="*/ 0 h 840306"/>
              <a:gd name="connsiteX3" fmla="*/ 1993176 w 2375316"/>
              <a:gd name="connsiteY3" fmla="*/ 0 h 840306"/>
              <a:gd name="connsiteX4" fmla="*/ 2375316 w 2375316"/>
              <a:gd name="connsiteY4" fmla="*/ 420153 h 840306"/>
              <a:gd name="connsiteX5" fmla="*/ 1993176 w 2375316"/>
              <a:gd name="connsiteY5" fmla="*/ 840306 h 840306"/>
              <a:gd name="connsiteX6" fmla="*/ 1440053 w 2375316"/>
              <a:gd name="connsiteY6" fmla="*/ 840306 h 840306"/>
              <a:gd name="connsiteX7" fmla="*/ 919151 w 2375316"/>
              <a:gd name="connsiteY7" fmla="*/ 840306 h 840306"/>
              <a:gd name="connsiteX8" fmla="*/ 382139 w 2375316"/>
              <a:gd name="connsiteY8" fmla="*/ 840306 h 840306"/>
              <a:gd name="connsiteX9" fmla="*/ 0 w 2375316"/>
              <a:gd name="connsiteY9" fmla="*/ 420153 h 840306"/>
              <a:gd name="connsiteX10" fmla="*/ 382139 w 2375316"/>
              <a:gd name="connsiteY10" fmla="*/ 0 h 84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5316" h="840306" fill="none" extrusionOk="0">
                <a:moveTo>
                  <a:pt x="382139" y="0"/>
                </a:moveTo>
                <a:cubicBezTo>
                  <a:pt x="527403" y="-29401"/>
                  <a:pt x="670378" y="40084"/>
                  <a:pt x="886931" y="0"/>
                </a:cubicBezTo>
                <a:cubicBezTo>
                  <a:pt x="1103484" y="-40084"/>
                  <a:pt x="1214211" y="56399"/>
                  <a:pt x="1375612" y="0"/>
                </a:cubicBezTo>
                <a:cubicBezTo>
                  <a:pt x="1537013" y="-56399"/>
                  <a:pt x="1691405" y="54683"/>
                  <a:pt x="1993176" y="0"/>
                </a:cubicBezTo>
                <a:cubicBezTo>
                  <a:pt x="2179753" y="43140"/>
                  <a:pt x="2414859" y="155490"/>
                  <a:pt x="2375316" y="420153"/>
                </a:cubicBezTo>
                <a:cubicBezTo>
                  <a:pt x="2383808" y="669269"/>
                  <a:pt x="2179347" y="836157"/>
                  <a:pt x="1993176" y="840306"/>
                </a:cubicBezTo>
                <a:cubicBezTo>
                  <a:pt x="1836066" y="892553"/>
                  <a:pt x="1670016" y="820349"/>
                  <a:pt x="1440053" y="840306"/>
                </a:cubicBezTo>
                <a:cubicBezTo>
                  <a:pt x="1210090" y="860263"/>
                  <a:pt x="1028974" y="802319"/>
                  <a:pt x="919151" y="840306"/>
                </a:cubicBezTo>
                <a:cubicBezTo>
                  <a:pt x="809328" y="878293"/>
                  <a:pt x="601793" y="829061"/>
                  <a:pt x="382139" y="840306"/>
                </a:cubicBezTo>
                <a:cubicBezTo>
                  <a:pt x="192990" y="865708"/>
                  <a:pt x="-24696" y="672799"/>
                  <a:pt x="0" y="420153"/>
                </a:cubicBezTo>
                <a:cubicBezTo>
                  <a:pt x="50546" y="166110"/>
                  <a:pt x="126592" y="-40231"/>
                  <a:pt x="382139" y="0"/>
                </a:cubicBezTo>
                <a:close/>
              </a:path>
              <a:path w="2375316" h="840306" stroke="0" extrusionOk="0">
                <a:moveTo>
                  <a:pt x="382139" y="0"/>
                </a:moveTo>
                <a:cubicBezTo>
                  <a:pt x="520840" y="-17191"/>
                  <a:pt x="784005" y="38362"/>
                  <a:pt x="886931" y="0"/>
                </a:cubicBezTo>
                <a:cubicBezTo>
                  <a:pt x="989857" y="-38362"/>
                  <a:pt x="1212829" y="66378"/>
                  <a:pt x="1456164" y="0"/>
                </a:cubicBezTo>
                <a:cubicBezTo>
                  <a:pt x="1699499" y="-66378"/>
                  <a:pt x="1858503" y="6955"/>
                  <a:pt x="1993176" y="0"/>
                </a:cubicBezTo>
                <a:cubicBezTo>
                  <a:pt x="2224859" y="47584"/>
                  <a:pt x="2408527" y="180148"/>
                  <a:pt x="2375316" y="420153"/>
                </a:cubicBezTo>
                <a:cubicBezTo>
                  <a:pt x="2366628" y="674702"/>
                  <a:pt x="2201498" y="852693"/>
                  <a:pt x="1993176" y="840306"/>
                </a:cubicBezTo>
                <a:cubicBezTo>
                  <a:pt x="1889980" y="875582"/>
                  <a:pt x="1624890" y="823222"/>
                  <a:pt x="1504495" y="840306"/>
                </a:cubicBezTo>
                <a:cubicBezTo>
                  <a:pt x="1384100" y="857390"/>
                  <a:pt x="1155329" y="808092"/>
                  <a:pt x="999703" y="840306"/>
                </a:cubicBezTo>
                <a:cubicBezTo>
                  <a:pt x="844077" y="872520"/>
                  <a:pt x="658654" y="773767"/>
                  <a:pt x="382139" y="840306"/>
                </a:cubicBezTo>
                <a:cubicBezTo>
                  <a:pt x="178852" y="810369"/>
                  <a:pt x="-18972" y="622033"/>
                  <a:pt x="0" y="420153"/>
                </a:cubicBezTo>
                <a:cubicBezTo>
                  <a:pt x="12946" y="202399"/>
                  <a:pt x="197800" y="-48093"/>
                  <a:pt x="382139" y="0"/>
                </a:cubicBezTo>
                <a:close/>
              </a:path>
            </a:pathLst>
          </a:custGeom>
          <a:ln w="57150">
            <a:solidFill>
              <a:schemeClr val="accent6">
                <a:lumMod val="75000"/>
              </a:schemeClr>
            </a:solidFill>
            <a:extLst>
              <a:ext uri="{C807C97D-BFC1-408E-A445-0C87EB9F89A2}">
                <ask:lineSketchStyleProps xmlns:ask="http://schemas.microsoft.com/office/drawing/2018/sketchyshapes" sd="906505010">
                  <a:prstGeom prst="flowChartTerminator">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dirty="0" err="1">
                <a:latin typeface="Segoe Script" panose="030B0504020000000003" pitchFamily="66" charset="0"/>
              </a:rPr>
              <a:t>Subscriber</a:t>
            </a:r>
            <a:r>
              <a:rPr lang="fr-FR" sz="2000" dirty="0">
                <a:latin typeface="Segoe Script" panose="030B0504020000000003" pitchFamily="66" charset="0"/>
              </a:rPr>
              <a:t> 2</a:t>
            </a:r>
          </a:p>
          <a:p>
            <a:pPr algn="ctr"/>
            <a:r>
              <a:rPr lang="fr-FR" sz="2000" dirty="0">
                <a:latin typeface="Segoe Script" panose="030B0504020000000003" pitchFamily="66" charset="0"/>
              </a:rPr>
              <a:t>IDS </a:t>
            </a:r>
            <a:r>
              <a:rPr lang="fr-FR" sz="2000" dirty="0" err="1">
                <a:latin typeface="Segoe Script" panose="030B0504020000000003" pitchFamily="66" charset="0"/>
              </a:rPr>
              <a:t>Connector</a:t>
            </a:r>
            <a:endParaRPr lang="fr-FR" sz="2000" dirty="0">
              <a:latin typeface="Segoe Script" panose="030B0504020000000003" pitchFamily="66" charset="0"/>
            </a:endParaRPr>
          </a:p>
        </p:txBody>
      </p:sp>
      <p:pic>
        <p:nvPicPr>
          <p:cNvPr id="3" name="Picture 2" descr="A picture containing text&#10;&#10;Description automatically generated">
            <a:extLst>
              <a:ext uri="{FF2B5EF4-FFF2-40B4-BE49-F238E27FC236}">
                <a16:creationId xmlns:a16="http://schemas.microsoft.com/office/drawing/2014/main" id="{2F79F931-9459-4F00-87C2-2B9BF84914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1713" y="3804719"/>
            <a:ext cx="689018" cy="689018"/>
          </a:xfrm>
          <a:prstGeom prst="rect">
            <a:avLst/>
          </a:prstGeom>
        </p:spPr>
      </p:pic>
      <p:grpSp>
        <p:nvGrpSpPr>
          <p:cNvPr id="6" name="Group 5">
            <a:extLst>
              <a:ext uri="{FF2B5EF4-FFF2-40B4-BE49-F238E27FC236}">
                <a16:creationId xmlns:a16="http://schemas.microsoft.com/office/drawing/2014/main" id="{137B3B97-B3FB-4B1F-AB4F-F7D2701A8085}"/>
              </a:ext>
            </a:extLst>
          </p:cNvPr>
          <p:cNvGrpSpPr/>
          <p:nvPr/>
        </p:nvGrpSpPr>
        <p:grpSpPr>
          <a:xfrm>
            <a:off x="1332803" y="5265812"/>
            <a:ext cx="1240219" cy="689018"/>
            <a:chOff x="1886608" y="5696607"/>
            <a:chExt cx="1240219" cy="689018"/>
          </a:xfrm>
        </p:grpSpPr>
        <p:sp>
          <p:nvSpPr>
            <p:cNvPr id="2" name="Oval 1">
              <a:extLst>
                <a:ext uri="{FF2B5EF4-FFF2-40B4-BE49-F238E27FC236}">
                  <a16:creationId xmlns:a16="http://schemas.microsoft.com/office/drawing/2014/main" id="{BD11937E-8A92-4A4D-9BE0-2447FDD99E75}"/>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ln w="12700">
              <a:solidFill>
                <a:srgbClr val="FF7415"/>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4" name="TextBox 3">
              <a:extLst>
                <a:ext uri="{FF2B5EF4-FFF2-40B4-BE49-F238E27FC236}">
                  <a16:creationId xmlns:a16="http://schemas.microsoft.com/office/drawing/2014/main" id="{78B076CB-4ADE-491F-9FC0-B9AD18B76E3A}"/>
                </a:ext>
              </a:extLst>
            </p:cNvPr>
            <p:cNvSpPr txBox="1"/>
            <p:nvPr/>
          </p:nvSpPr>
          <p:spPr>
            <a:xfrm>
              <a:off x="1886608" y="5875282"/>
              <a:ext cx="1240219" cy="410463"/>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Resource Management</a:t>
              </a:r>
              <a:endParaRPr lang="en-US" sz="1000" dirty="0"/>
            </a:p>
          </p:txBody>
        </p:sp>
      </p:grpSp>
      <p:grpSp>
        <p:nvGrpSpPr>
          <p:cNvPr id="18" name="Group 17">
            <a:extLst>
              <a:ext uri="{FF2B5EF4-FFF2-40B4-BE49-F238E27FC236}">
                <a16:creationId xmlns:a16="http://schemas.microsoft.com/office/drawing/2014/main" id="{779F12C6-9F07-4A1C-AE9C-4C801F122EA7}"/>
              </a:ext>
            </a:extLst>
          </p:cNvPr>
          <p:cNvGrpSpPr/>
          <p:nvPr/>
        </p:nvGrpSpPr>
        <p:grpSpPr>
          <a:xfrm>
            <a:off x="3617581" y="5337811"/>
            <a:ext cx="1240219" cy="689018"/>
            <a:chOff x="1886608" y="5696607"/>
            <a:chExt cx="1240219" cy="689018"/>
          </a:xfrm>
        </p:grpSpPr>
        <p:sp>
          <p:nvSpPr>
            <p:cNvPr id="19" name="Oval 18">
              <a:extLst>
                <a:ext uri="{FF2B5EF4-FFF2-40B4-BE49-F238E27FC236}">
                  <a16:creationId xmlns:a16="http://schemas.microsoft.com/office/drawing/2014/main" id="{630E8FAA-7A37-4452-8D8C-7CD0F293B66A}"/>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ln w="12700">
              <a:solidFill>
                <a:srgbClr val="FF7415"/>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20" name="TextBox 19">
              <a:extLst>
                <a:ext uri="{FF2B5EF4-FFF2-40B4-BE49-F238E27FC236}">
                  <a16:creationId xmlns:a16="http://schemas.microsoft.com/office/drawing/2014/main" id="{4636EAB9-AE66-4F38-95E1-CD2D0C17258D}"/>
                </a:ext>
              </a:extLst>
            </p:cNvPr>
            <p:cNvSpPr txBox="1"/>
            <p:nvPr/>
          </p:nvSpPr>
          <p:spPr>
            <a:xfrm>
              <a:off x="1886608" y="5875282"/>
              <a:ext cx="1240219" cy="410463"/>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RAN Slice Allocation</a:t>
              </a:r>
              <a:endParaRPr lang="en-US" sz="1000" dirty="0"/>
            </a:p>
          </p:txBody>
        </p:sp>
      </p:grpSp>
      <p:grpSp>
        <p:nvGrpSpPr>
          <p:cNvPr id="21" name="Group 20">
            <a:extLst>
              <a:ext uri="{FF2B5EF4-FFF2-40B4-BE49-F238E27FC236}">
                <a16:creationId xmlns:a16="http://schemas.microsoft.com/office/drawing/2014/main" id="{BBD4CCF9-5850-4492-94F4-221A8BA1619D}"/>
              </a:ext>
            </a:extLst>
          </p:cNvPr>
          <p:cNvGrpSpPr/>
          <p:nvPr/>
        </p:nvGrpSpPr>
        <p:grpSpPr>
          <a:xfrm>
            <a:off x="2462655" y="5540655"/>
            <a:ext cx="1240219" cy="689018"/>
            <a:chOff x="1886608" y="5696607"/>
            <a:chExt cx="1240219" cy="689018"/>
          </a:xfrm>
        </p:grpSpPr>
        <p:sp>
          <p:nvSpPr>
            <p:cNvPr id="22" name="Oval 21">
              <a:extLst>
                <a:ext uri="{FF2B5EF4-FFF2-40B4-BE49-F238E27FC236}">
                  <a16:creationId xmlns:a16="http://schemas.microsoft.com/office/drawing/2014/main" id="{DE6805B0-7D8D-43B8-92A4-75787E8A4220}"/>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ln w="12700">
              <a:solidFill>
                <a:srgbClr val="FF7415"/>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23" name="TextBox 22">
              <a:extLst>
                <a:ext uri="{FF2B5EF4-FFF2-40B4-BE49-F238E27FC236}">
                  <a16:creationId xmlns:a16="http://schemas.microsoft.com/office/drawing/2014/main" id="{36C49226-9408-44DF-9D9B-80E283ECF0CE}"/>
                </a:ext>
              </a:extLst>
            </p:cNvPr>
            <p:cNvSpPr txBox="1"/>
            <p:nvPr/>
          </p:nvSpPr>
          <p:spPr>
            <a:xfrm>
              <a:off x="1886608" y="5875282"/>
              <a:ext cx="1240219" cy="410463"/>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Load Optimizer</a:t>
              </a:r>
              <a:endParaRPr lang="en-US" sz="1000" dirty="0"/>
            </a:p>
          </p:txBody>
        </p:sp>
      </p:grpSp>
      <p:cxnSp>
        <p:nvCxnSpPr>
          <p:cNvPr id="8" name="Straight Connector 7">
            <a:extLst>
              <a:ext uri="{FF2B5EF4-FFF2-40B4-BE49-F238E27FC236}">
                <a16:creationId xmlns:a16="http://schemas.microsoft.com/office/drawing/2014/main" id="{F0F2B79D-03A1-4BE4-A5E9-7C6B7E9D86F1}"/>
              </a:ext>
            </a:extLst>
          </p:cNvPr>
          <p:cNvCxnSpPr>
            <a:cxnSpLocks/>
          </p:cNvCxnSpPr>
          <p:nvPr/>
        </p:nvCxnSpPr>
        <p:spPr>
          <a:xfrm flipH="1">
            <a:off x="2435176" y="5130466"/>
            <a:ext cx="280743" cy="289289"/>
          </a:xfrm>
          <a:prstGeom prst="line">
            <a:avLst/>
          </a:prstGeom>
          <a:ln w="19050">
            <a:solidFill>
              <a:srgbClr val="FF7415"/>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B272FFA-75B7-41FF-9A8E-0797C90BF475}"/>
              </a:ext>
            </a:extLst>
          </p:cNvPr>
          <p:cNvCxnSpPr>
            <a:cxnSpLocks/>
          </p:cNvCxnSpPr>
          <p:nvPr/>
        </p:nvCxnSpPr>
        <p:spPr>
          <a:xfrm flipH="1">
            <a:off x="3082764" y="5190113"/>
            <a:ext cx="2030" cy="340032"/>
          </a:xfrm>
          <a:prstGeom prst="line">
            <a:avLst/>
          </a:prstGeom>
          <a:ln w="19050">
            <a:solidFill>
              <a:srgbClr val="FF741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67ECA8-47C3-48D7-BC9A-A551B33405EE}"/>
              </a:ext>
            </a:extLst>
          </p:cNvPr>
          <p:cNvCxnSpPr>
            <a:cxnSpLocks/>
            <a:endCxn id="19" idx="1"/>
          </p:cNvCxnSpPr>
          <p:nvPr/>
        </p:nvCxnSpPr>
        <p:spPr>
          <a:xfrm>
            <a:off x="3373483" y="5130466"/>
            <a:ext cx="462882" cy="308249"/>
          </a:xfrm>
          <a:prstGeom prst="line">
            <a:avLst/>
          </a:prstGeom>
          <a:ln w="19050">
            <a:solidFill>
              <a:srgbClr val="FF7415"/>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623DB51D-D58C-4020-B63C-152AD2D7466D}"/>
              </a:ext>
            </a:extLst>
          </p:cNvPr>
          <p:cNvGrpSpPr/>
          <p:nvPr/>
        </p:nvGrpSpPr>
        <p:grpSpPr>
          <a:xfrm>
            <a:off x="7822919" y="1919021"/>
            <a:ext cx="1240219" cy="689018"/>
            <a:chOff x="1886608" y="5696607"/>
            <a:chExt cx="1240219" cy="689018"/>
          </a:xfrm>
        </p:grpSpPr>
        <p:sp>
          <p:nvSpPr>
            <p:cNvPr id="36" name="Oval 35">
              <a:extLst>
                <a:ext uri="{FF2B5EF4-FFF2-40B4-BE49-F238E27FC236}">
                  <a16:creationId xmlns:a16="http://schemas.microsoft.com/office/drawing/2014/main" id="{10520D19-E0D2-42EF-80CC-B87475E63B3B}"/>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ln w="12700">
              <a:solidFill>
                <a:schemeClr val="accent1"/>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37" name="TextBox 36">
              <a:extLst>
                <a:ext uri="{FF2B5EF4-FFF2-40B4-BE49-F238E27FC236}">
                  <a16:creationId xmlns:a16="http://schemas.microsoft.com/office/drawing/2014/main" id="{2FF5553F-4EE3-4AE1-A666-598A5387FB80}"/>
                </a:ext>
              </a:extLst>
            </p:cNvPr>
            <p:cNvSpPr txBox="1"/>
            <p:nvPr/>
          </p:nvSpPr>
          <p:spPr>
            <a:xfrm>
              <a:off x="1886608" y="5875282"/>
              <a:ext cx="1240219" cy="400110"/>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Demand Forecast</a:t>
              </a:r>
              <a:endParaRPr lang="en-US" sz="1000" dirty="0"/>
            </a:p>
          </p:txBody>
        </p:sp>
      </p:grpSp>
      <p:grpSp>
        <p:nvGrpSpPr>
          <p:cNvPr id="38" name="Group 37">
            <a:extLst>
              <a:ext uri="{FF2B5EF4-FFF2-40B4-BE49-F238E27FC236}">
                <a16:creationId xmlns:a16="http://schemas.microsoft.com/office/drawing/2014/main" id="{48669198-033C-4A97-A90E-809EAE311BF4}"/>
              </a:ext>
            </a:extLst>
          </p:cNvPr>
          <p:cNvGrpSpPr/>
          <p:nvPr/>
        </p:nvGrpSpPr>
        <p:grpSpPr>
          <a:xfrm>
            <a:off x="10107697" y="1991020"/>
            <a:ext cx="1240219" cy="689018"/>
            <a:chOff x="1886608" y="5696607"/>
            <a:chExt cx="1240219" cy="689018"/>
          </a:xfrm>
        </p:grpSpPr>
        <p:sp>
          <p:nvSpPr>
            <p:cNvPr id="39" name="Oval 38">
              <a:extLst>
                <a:ext uri="{FF2B5EF4-FFF2-40B4-BE49-F238E27FC236}">
                  <a16:creationId xmlns:a16="http://schemas.microsoft.com/office/drawing/2014/main" id="{8991861F-A8D2-47B4-8F5E-319041B88006}"/>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ln w="12700">
              <a:solidFill>
                <a:schemeClr val="accent1"/>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40" name="TextBox 39">
              <a:extLst>
                <a:ext uri="{FF2B5EF4-FFF2-40B4-BE49-F238E27FC236}">
                  <a16:creationId xmlns:a16="http://schemas.microsoft.com/office/drawing/2014/main" id="{3E77F80C-5EEE-4AE7-A2D7-F1CDE1AFE2C4}"/>
                </a:ext>
              </a:extLst>
            </p:cNvPr>
            <p:cNvSpPr txBox="1"/>
            <p:nvPr/>
          </p:nvSpPr>
          <p:spPr>
            <a:xfrm>
              <a:off x="1886608" y="5875282"/>
              <a:ext cx="1240219" cy="400110"/>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Allocation Confirmation</a:t>
              </a:r>
              <a:endParaRPr lang="en-US" sz="1000" dirty="0"/>
            </a:p>
          </p:txBody>
        </p:sp>
      </p:grpSp>
      <p:grpSp>
        <p:nvGrpSpPr>
          <p:cNvPr id="41" name="Group 40">
            <a:extLst>
              <a:ext uri="{FF2B5EF4-FFF2-40B4-BE49-F238E27FC236}">
                <a16:creationId xmlns:a16="http://schemas.microsoft.com/office/drawing/2014/main" id="{D6785E34-0A1A-4A0E-929B-DE03C1A858DC}"/>
              </a:ext>
            </a:extLst>
          </p:cNvPr>
          <p:cNvGrpSpPr/>
          <p:nvPr/>
        </p:nvGrpSpPr>
        <p:grpSpPr>
          <a:xfrm>
            <a:off x="8962068" y="2130804"/>
            <a:ext cx="1240219" cy="689018"/>
            <a:chOff x="1886608" y="5696607"/>
            <a:chExt cx="1240219" cy="689018"/>
          </a:xfrm>
        </p:grpSpPr>
        <p:sp>
          <p:nvSpPr>
            <p:cNvPr id="42" name="Oval 41">
              <a:extLst>
                <a:ext uri="{FF2B5EF4-FFF2-40B4-BE49-F238E27FC236}">
                  <a16:creationId xmlns:a16="http://schemas.microsoft.com/office/drawing/2014/main" id="{C2D05FF0-DF54-4086-8C14-1DE119CFBBA5}"/>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ln w="12700">
              <a:solidFill>
                <a:schemeClr val="accent1"/>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43" name="TextBox 42">
              <a:extLst>
                <a:ext uri="{FF2B5EF4-FFF2-40B4-BE49-F238E27FC236}">
                  <a16:creationId xmlns:a16="http://schemas.microsoft.com/office/drawing/2014/main" id="{B1F2A87E-DF9C-42CE-B834-5F7C76B89B97}"/>
                </a:ext>
              </a:extLst>
            </p:cNvPr>
            <p:cNvSpPr txBox="1"/>
            <p:nvPr/>
          </p:nvSpPr>
          <p:spPr>
            <a:xfrm>
              <a:off x="1886608" y="5875282"/>
              <a:ext cx="1240219" cy="400110"/>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Optimizer Feedback</a:t>
              </a:r>
              <a:endParaRPr lang="en-US" sz="1000" dirty="0"/>
            </a:p>
          </p:txBody>
        </p:sp>
      </p:grpSp>
      <p:cxnSp>
        <p:nvCxnSpPr>
          <p:cNvPr id="44" name="Straight Connector 43">
            <a:extLst>
              <a:ext uri="{FF2B5EF4-FFF2-40B4-BE49-F238E27FC236}">
                <a16:creationId xmlns:a16="http://schemas.microsoft.com/office/drawing/2014/main" id="{58134C7C-1501-42C1-B063-207DFBD89AC4}"/>
              </a:ext>
            </a:extLst>
          </p:cNvPr>
          <p:cNvCxnSpPr>
            <a:cxnSpLocks/>
          </p:cNvCxnSpPr>
          <p:nvPr/>
        </p:nvCxnSpPr>
        <p:spPr>
          <a:xfrm flipH="1">
            <a:off x="8925292" y="1783675"/>
            <a:ext cx="280743" cy="2892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D645B89-7579-4BD0-A002-297E41DDE59E}"/>
              </a:ext>
            </a:extLst>
          </p:cNvPr>
          <p:cNvCxnSpPr>
            <a:cxnSpLocks/>
          </p:cNvCxnSpPr>
          <p:nvPr/>
        </p:nvCxnSpPr>
        <p:spPr>
          <a:xfrm flipH="1">
            <a:off x="9593900" y="1801282"/>
            <a:ext cx="2030" cy="34003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5743EA1-FA6A-41D9-B404-512300CAD293}"/>
              </a:ext>
            </a:extLst>
          </p:cNvPr>
          <p:cNvCxnSpPr>
            <a:cxnSpLocks/>
            <a:endCxn id="39" idx="1"/>
          </p:cNvCxnSpPr>
          <p:nvPr/>
        </p:nvCxnSpPr>
        <p:spPr>
          <a:xfrm>
            <a:off x="9863599" y="1783675"/>
            <a:ext cx="462882" cy="30824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F927F425-450A-45F0-AF95-A86D349EBB6E}"/>
              </a:ext>
            </a:extLst>
          </p:cNvPr>
          <p:cNvGrpSpPr/>
          <p:nvPr/>
        </p:nvGrpSpPr>
        <p:grpSpPr>
          <a:xfrm>
            <a:off x="7828179" y="5344046"/>
            <a:ext cx="1240219" cy="689018"/>
            <a:chOff x="1886608" y="5696607"/>
            <a:chExt cx="1240219" cy="689018"/>
          </a:xfrm>
        </p:grpSpPr>
        <p:sp>
          <p:nvSpPr>
            <p:cNvPr id="49" name="Oval 48">
              <a:extLst>
                <a:ext uri="{FF2B5EF4-FFF2-40B4-BE49-F238E27FC236}">
                  <a16:creationId xmlns:a16="http://schemas.microsoft.com/office/drawing/2014/main" id="{69DFDC2C-725E-4754-9861-C772451E6555}"/>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ln w="12700">
              <a:solidFill>
                <a:schemeClr val="accent6">
                  <a:lumMod val="75000"/>
                </a:schemeClr>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50" name="TextBox 49">
              <a:extLst>
                <a:ext uri="{FF2B5EF4-FFF2-40B4-BE49-F238E27FC236}">
                  <a16:creationId xmlns:a16="http://schemas.microsoft.com/office/drawing/2014/main" id="{BF50ECF6-B83A-4DDF-9AA9-2A8920A6EC0D}"/>
                </a:ext>
              </a:extLst>
            </p:cNvPr>
            <p:cNvSpPr txBox="1"/>
            <p:nvPr/>
          </p:nvSpPr>
          <p:spPr>
            <a:xfrm>
              <a:off x="1886608" y="5875282"/>
              <a:ext cx="1240219" cy="400110"/>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Demand Forecast</a:t>
              </a:r>
              <a:endParaRPr lang="en-US" sz="1000" dirty="0"/>
            </a:p>
          </p:txBody>
        </p:sp>
      </p:grpSp>
      <p:grpSp>
        <p:nvGrpSpPr>
          <p:cNvPr id="51" name="Group 50">
            <a:extLst>
              <a:ext uri="{FF2B5EF4-FFF2-40B4-BE49-F238E27FC236}">
                <a16:creationId xmlns:a16="http://schemas.microsoft.com/office/drawing/2014/main" id="{D82F3407-BA84-4C59-9F9F-C07F2C49D579}"/>
              </a:ext>
            </a:extLst>
          </p:cNvPr>
          <p:cNvGrpSpPr/>
          <p:nvPr/>
        </p:nvGrpSpPr>
        <p:grpSpPr>
          <a:xfrm>
            <a:off x="10112957" y="5416045"/>
            <a:ext cx="1240219" cy="689018"/>
            <a:chOff x="1886608" y="5696607"/>
            <a:chExt cx="1240219" cy="689018"/>
          </a:xfrm>
        </p:grpSpPr>
        <p:sp>
          <p:nvSpPr>
            <p:cNvPr id="52" name="Oval 51">
              <a:extLst>
                <a:ext uri="{FF2B5EF4-FFF2-40B4-BE49-F238E27FC236}">
                  <a16:creationId xmlns:a16="http://schemas.microsoft.com/office/drawing/2014/main" id="{E292E247-8566-4A75-9D49-A05605F246F4}"/>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noFill/>
            <a:ln w="12700">
              <a:solidFill>
                <a:schemeClr val="accent6">
                  <a:lumMod val="75000"/>
                </a:schemeClr>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53" name="TextBox 52">
              <a:extLst>
                <a:ext uri="{FF2B5EF4-FFF2-40B4-BE49-F238E27FC236}">
                  <a16:creationId xmlns:a16="http://schemas.microsoft.com/office/drawing/2014/main" id="{3A520892-B1F5-4FC5-B296-92ED99C45FC6}"/>
                </a:ext>
              </a:extLst>
            </p:cNvPr>
            <p:cNvSpPr txBox="1"/>
            <p:nvPr/>
          </p:nvSpPr>
          <p:spPr>
            <a:xfrm>
              <a:off x="1886608" y="5875282"/>
              <a:ext cx="1240219" cy="400110"/>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Allocation Confirmation</a:t>
              </a:r>
              <a:endParaRPr lang="en-US" sz="1000" dirty="0"/>
            </a:p>
          </p:txBody>
        </p:sp>
      </p:grpSp>
      <p:grpSp>
        <p:nvGrpSpPr>
          <p:cNvPr id="54" name="Group 53">
            <a:extLst>
              <a:ext uri="{FF2B5EF4-FFF2-40B4-BE49-F238E27FC236}">
                <a16:creationId xmlns:a16="http://schemas.microsoft.com/office/drawing/2014/main" id="{6DEBDE09-6597-418D-B147-90377161BACF}"/>
              </a:ext>
            </a:extLst>
          </p:cNvPr>
          <p:cNvGrpSpPr/>
          <p:nvPr/>
        </p:nvGrpSpPr>
        <p:grpSpPr>
          <a:xfrm>
            <a:off x="8967328" y="5566339"/>
            <a:ext cx="1240219" cy="689018"/>
            <a:chOff x="1886608" y="5696607"/>
            <a:chExt cx="1240219" cy="689018"/>
          </a:xfrm>
        </p:grpSpPr>
        <p:sp>
          <p:nvSpPr>
            <p:cNvPr id="55" name="Oval 54">
              <a:extLst>
                <a:ext uri="{FF2B5EF4-FFF2-40B4-BE49-F238E27FC236}">
                  <a16:creationId xmlns:a16="http://schemas.microsoft.com/office/drawing/2014/main" id="{4F243581-96D3-4B72-A6FA-6592C54C8AD4}"/>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noFill/>
            <a:ln w="12700">
              <a:solidFill>
                <a:schemeClr val="accent6">
                  <a:lumMod val="75000"/>
                </a:schemeClr>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56" name="TextBox 55">
              <a:extLst>
                <a:ext uri="{FF2B5EF4-FFF2-40B4-BE49-F238E27FC236}">
                  <a16:creationId xmlns:a16="http://schemas.microsoft.com/office/drawing/2014/main" id="{E3BBD911-A291-4651-A820-88F6274CB5F4}"/>
                </a:ext>
              </a:extLst>
            </p:cNvPr>
            <p:cNvSpPr txBox="1"/>
            <p:nvPr/>
          </p:nvSpPr>
          <p:spPr>
            <a:xfrm>
              <a:off x="1886608" y="5875282"/>
              <a:ext cx="1240219" cy="400110"/>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Optimizer Feedback</a:t>
              </a:r>
              <a:endParaRPr lang="en-US" sz="1000" dirty="0"/>
            </a:p>
          </p:txBody>
        </p:sp>
      </p:grpSp>
      <p:cxnSp>
        <p:nvCxnSpPr>
          <p:cNvPr id="57" name="Straight Connector 56">
            <a:extLst>
              <a:ext uri="{FF2B5EF4-FFF2-40B4-BE49-F238E27FC236}">
                <a16:creationId xmlns:a16="http://schemas.microsoft.com/office/drawing/2014/main" id="{D801077A-BFF1-4EB5-9953-1A138E8ABB7B}"/>
              </a:ext>
            </a:extLst>
          </p:cNvPr>
          <p:cNvCxnSpPr>
            <a:cxnSpLocks/>
          </p:cNvCxnSpPr>
          <p:nvPr/>
        </p:nvCxnSpPr>
        <p:spPr>
          <a:xfrm flipH="1">
            <a:off x="8930552" y="5208700"/>
            <a:ext cx="280743" cy="289289"/>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FD040B2-3679-46B8-AB73-A23EACF0682B}"/>
              </a:ext>
            </a:extLst>
          </p:cNvPr>
          <p:cNvCxnSpPr>
            <a:cxnSpLocks/>
          </p:cNvCxnSpPr>
          <p:nvPr/>
        </p:nvCxnSpPr>
        <p:spPr>
          <a:xfrm flipH="1">
            <a:off x="9620180" y="5226307"/>
            <a:ext cx="2030" cy="340032"/>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829F166-E1F6-4BD8-8905-269BF75AA53D}"/>
              </a:ext>
            </a:extLst>
          </p:cNvPr>
          <p:cNvCxnSpPr>
            <a:cxnSpLocks/>
            <a:endCxn id="52" idx="1"/>
          </p:cNvCxnSpPr>
          <p:nvPr/>
        </p:nvCxnSpPr>
        <p:spPr>
          <a:xfrm>
            <a:off x="9868859" y="5208700"/>
            <a:ext cx="462882" cy="308249"/>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623FB87-4DDC-40DB-A525-6F9A2BA9FA64}"/>
              </a:ext>
            </a:extLst>
          </p:cNvPr>
          <p:cNvSpPr/>
          <p:nvPr/>
        </p:nvSpPr>
        <p:spPr>
          <a:xfrm>
            <a:off x="7536058" y="301326"/>
            <a:ext cx="4167599" cy="2980274"/>
          </a:xfrm>
          <a:prstGeom prst="ellipse">
            <a:avLst/>
          </a:prstGeom>
          <a:noFill/>
          <a:ln w="28575">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525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picture containing text, metalware, gear, clipart&#10;&#10;Description automatically generated">
            <a:extLst>
              <a:ext uri="{FF2B5EF4-FFF2-40B4-BE49-F238E27FC236}">
                <a16:creationId xmlns:a16="http://schemas.microsoft.com/office/drawing/2014/main" id="{471841A1-BB46-458C-8B0D-281442357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7329" y="1687829"/>
            <a:ext cx="785953" cy="589465"/>
          </a:xfrm>
          <a:prstGeom prst="rect">
            <a:avLst/>
          </a:prstGeom>
        </p:spPr>
      </p:pic>
      <p:sp>
        <p:nvSpPr>
          <p:cNvPr id="67" name="Organigramme : Terminateur 56">
            <a:extLst>
              <a:ext uri="{FF2B5EF4-FFF2-40B4-BE49-F238E27FC236}">
                <a16:creationId xmlns:a16="http://schemas.microsoft.com/office/drawing/2014/main" id="{A6F99742-A755-45C4-8E5A-65C6E722D2AE}"/>
              </a:ext>
            </a:extLst>
          </p:cNvPr>
          <p:cNvSpPr/>
          <p:nvPr/>
        </p:nvSpPr>
        <p:spPr>
          <a:xfrm rot="10800000" flipV="1">
            <a:off x="1179025" y="1899442"/>
            <a:ext cx="2187743" cy="992272"/>
          </a:xfrm>
          <a:custGeom>
            <a:avLst/>
            <a:gdLst>
              <a:gd name="connsiteX0" fmla="*/ 351963 w 2187743"/>
              <a:gd name="connsiteY0" fmla="*/ 0 h 992272"/>
              <a:gd name="connsiteX1" fmla="*/ 846568 w 2187743"/>
              <a:gd name="connsiteY1" fmla="*/ 0 h 992272"/>
              <a:gd name="connsiteX2" fmla="*/ 1370850 w 2187743"/>
              <a:gd name="connsiteY2" fmla="*/ 0 h 992272"/>
              <a:gd name="connsiteX3" fmla="*/ 1835779 w 2187743"/>
              <a:gd name="connsiteY3" fmla="*/ 0 h 992272"/>
              <a:gd name="connsiteX4" fmla="*/ 2187743 w 2187743"/>
              <a:gd name="connsiteY4" fmla="*/ 496136 h 992272"/>
              <a:gd name="connsiteX5" fmla="*/ 1835779 w 2187743"/>
              <a:gd name="connsiteY5" fmla="*/ 992272 h 992272"/>
              <a:gd name="connsiteX6" fmla="*/ 1311497 w 2187743"/>
              <a:gd name="connsiteY6" fmla="*/ 992272 h 992272"/>
              <a:gd name="connsiteX7" fmla="*/ 787216 w 2187743"/>
              <a:gd name="connsiteY7" fmla="*/ 992272 h 992272"/>
              <a:gd name="connsiteX8" fmla="*/ 351963 w 2187743"/>
              <a:gd name="connsiteY8" fmla="*/ 992272 h 992272"/>
              <a:gd name="connsiteX9" fmla="*/ 0 w 2187743"/>
              <a:gd name="connsiteY9" fmla="*/ 496136 h 992272"/>
              <a:gd name="connsiteX10" fmla="*/ 351963 w 2187743"/>
              <a:gd name="connsiteY10" fmla="*/ 0 h 99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87743" h="992272" fill="none" extrusionOk="0">
                <a:moveTo>
                  <a:pt x="351963" y="0"/>
                </a:moveTo>
                <a:cubicBezTo>
                  <a:pt x="531842" y="-9289"/>
                  <a:pt x="744823" y="35278"/>
                  <a:pt x="846568" y="0"/>
                </a:cubicBezTo>
                <a:cubicBezTo>
                  <a:pt x="948314" y="-35278"/>
                  <a:pt x="1127942" y="20916"/>
                  <a:pt x="1370850" y="0"/>
                </a:cubicBezTo>
                <a:cubicBezTo>
                  <a:pt x="1613758" y="-20916"/>
                  <a:pt x="1628565" y="25988"/>
                  <a:pt x="1835779" y="0"/>
                </a:cubicBezTo>
                <a:cubicBezTo>
                  <a:pt x="2060799" y="74868"/>
                  <a:pt x="2202604" y="199507"/>
                  <a:pt x="2187743" y="496136"/>
                </a:cubicBezTo>
                <a:cubicBezTo>
                  <a:pt x="2183741" y="797341"/>
                  <a:pt x="2062957" y="1014103"/>
                  <a:pt x="1835779" y="992272"/>
                </a:cubicBezTo>
                <a:cubicBezTo>
                  <a:pt x="1676922" y="1044040"/>
                  <a:pt x="1442283" y="972627"/>
                  <a:pt x="1311497" y="992272"/>
                </a:cubicBezTo>
                <a:cubicBezTo>
                  <a:pt x="1180711" y="1011917"/>
                  <a:pt x="908203" y="958209"/>
                  <a:pt x="787216" y="992272"/>
                </a:cubicBezTo>
                <a:cubicBezTo>
                  <a:pt x="666229" y="1026335"/>
                  <a:pt x="462758" y="964906"/>
                  <a:pt x="351963" y="992272"/>
                </a:cubicBezTo>
                <a:cubicBezTo>
                  <a:pt x="195945" y="999211"/>
                  <a:pt x="20339" y="761010"/>
                  <a:pt x="0" y="496136"/>
                </a:cubicBezTo>
                <a:cubicBezTo>
                  <a:pt x="-44082" y="186162"/>
                  <a:pt x="177205" y="3774"/>
                  <a:pt x="351963" y="0"/>
                </a:cubicBezTo>
                <a:close/>
              </a:path>
              <a:path w="2187743" h="992272" stroke="0" extrusionOk="0">
                <a:moveTo>
                  <a:pt x="351963" y="0"/>
                </a:moveTo>
                <a:cubicBezTo>
                  <a:pt x="485771" y="-20596"/>
                  <a:pt x="637795" y="56574"/>
                  <a:pt x="876245" y="0"/>
                </a:cubicBezTo>
                <a:cubicBezTo>
                  <a:pt x="1114695" y="-56574"/>
                  <a:pt x="1140466" y="5334"/>
                  <a:pt x="1341174" y="0"/>
                </a:cubicBezTo>
                <a:cubicBezTo>
                  <a:pt x="1541882" y="-5334"/>
                  <a:pt x="1687912" y="16445"/>
                  <a:pt x="1835779" y="0"/>
                </a:cubicBezTo>
                <a:cubicBezTo>
                  <a:pt x="2060509" y="65993"/>
                  <a:pt x="2196400" y="237181"/>
                  <a:pt x="2187743" y="496136"/>
                </a:cubicBezTo>
                <a:cubicBezTo>
                  <a:pt x="2177017" y="729156"/>
                  <a:pt x="2048863" y="981770"/>
                  <a:pt x="1835779" y="992272"/>
                </a:cubicBezTo>
                <a:cubicBezTo>
                  <a:pt x="1678124" y="1035294"/>
                  <a:pt x="1530983" y="951045"/>
                  <a:pt x="1341174" y="992272"/>
                </a:cubicBezTo>
                <a:cubicBezTo>
                  <a:pt x="1151365" y="1033499"/>
                  <a:pt x="1097839" y="941101"/>
                  <a:pt x="876245" y="992272"/>
                </a:cubicBezTo>
                <a:cubicBezTo>
                  <a:pt x="654651" y="1043443"/>
                  <a:pt x="477704" y="990354"/>
                  <a:pt x="351963" y="992272"/>
                </a:cubicBezTo>
                <a:cubicBezTo>
                  <a:pt x="106172" y="977180"/>
                  <a:pt x="-4785" y="694874"/>
                  <a:pt x="0" y="496136"/>
                </a:cubicBezTo>
                <a:cubicBezTo>
                  <a:pt x="13757" y="226704"/>
                  <a:pt x="168960" y="15807"/>
                  <a:pt x="351963" y="0"/>
                </a:cubicBezTo>
                <a:close/>
              </a:path>
            </a:pathLst>
          </a:custGeom>
          <a:ln w="57150">
            <a:solidFill>
              <a:srgbClr val="FF7415"/>
            </a:solidFill>
            <a:prstDash val="solid"/>
            <a:extLst>
              <a:ext uri="{C807C97D-BFC1-408E-A445-0C87EB9F89A2}">
                <ask:lineSketchStyleProps xmlns:ask="http://schemas.microsoft.com/office/drawing/2018/sketchyshapes" sd="3407155478">
                  <a:prstGeom prst="flowChartTerminator">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b="1" dirty="0">
                <a:latin typeface="Cavolini" panose="020B0502040204020203" pitchFamily="66" charset="0"/>
                <a:cs typeface="Cavolini" panose="020B0502040204020203" pitchFamily="66" charset="0"/>
              </a:rPr>
              <a:t>CSP</a:t>
            </a:r>
          </a:p>
        </p:txBody>
      </p:sp>
      <p:sp>
        <p:nvSpPr>
          <p:cNvPr id="26" name="TextBox 25">
            <a:extLst>
              <a:ext uri="{FF2B5EF4-FFF2-40B4-BE49-F238E27FC236}">
                <a16:creationId xmlns:a16="http://schemas.microsoft.com/office/drawing/2014/main" id="{F41DE333-8745-419F-BC72-07A18BC25874}"/>
              </a:ext>
            </a:extLst>
          </p:cNvPr>
          <p:cNvSpPr txBox="1"/>
          <p:nvPr/>
        </p:nvSpPr>
        <p:spPr>
          <a:xfrm>
            <a:off x="269411" y="3325672"/>
            <a:ext cx="3064449" cy="307777"/>
          </a:xfrm>
          <a:prstGeom prst="rect">
            <a:avLst/>
          </a:prstGeom>
          <a:noFill/>
        </p:spPr>
        <p:txBody>
          <a:bodyPr wrap="square" rtlCol="0">
            <a:spAutoFit/>
          </a:bodyPr>
          <a:lstStyle/>
          <a:p>
            <a:pPr algn="r"/>
            <a:r>
              <a:rPr lang="en-US" sz="1400" dirty="0">
                <a:latin typeface="Cavolini" panose="020B0502040204020203" pitchFamily="66" charset="0"/>
                <a:cs typeface="Cavolini" panose="020B0502040204020203" pitchFamily="66" charset="0"/>
              </a:rPr>
              <a:t>Resource Management App</a:t>
            </a:r>
          </a:p>
        </p:txBody>
      </p:sp>
      <p:sp>
        <p:nvSpPr>
          <p:cNvPr id="91" name="TextBox 90">
            <a:extLst>
              <a:ext uri="{FF2B5EF4-FFF2-40B4-BE49-F238E27FC236}">
                <a16:creationId xmlns:a16="http://schemas.microsoft.com/office/drawing/2014/main" id="{83D34846-755B-465F-9434-CDD819265034}"/>
              </a:ext>
            </a:extLst>
          </p:cNvPr>
          <p:cNvSpPr txBox="1"/>
          <p:nvPr/>
        </p:nvSpPr>
        <p:spPr>
          <a:xfrm>
            <a:off x="269411" y="4260244"/>
            <a:ext cx="3064449" cy="307777"/>
          </a:xfrm>
          <a:prstGeom prst="rect">
            <a:avLst/>
          </a:prstGeom>
          <a:noFill/>
        </p:spPr>
        <p:txBody>
          <a:bodyPr wrap="square" rtlCol="0">
            <a:spAutoFit/>
          </a:bodyPr>
          <a:lstStyle/>
          <a:p>
            <a:pPr algn="r"/>
            <a:r>
              <a:rPr lang="en-US" sz="1400" dirty="0">
                <a:latin typeface="Cavolini" panose="020B0502040204020203" pitchFamily="66" charset="0"/>
                <a:cs typeface="Cavolini" panose="020B0502040204020203" pitchFamily="66" charset="0"/>
              </a:rPr>
              <a:t>Load Optimizer App</a:t>
            </a:r>
          </a:p>
        </p:txBody>
      </p:sp>
      <p:sp>
        <p:nvSpPr>
          <p:cNvPr id="95" name="TextBox 94">
            <a:extLst>
              <a:ext uri="{FF2B5EF4-FFF2-40B4-BE49-F238E27FC236}">
                <a16:creationId xmlns:a16="http://schemas.microsoft.com/office/drawing/2014/main" id="{5395AF49-F1CE-460E-BC05-0E0F64D91B25}"/>
              </a:ext>
            </a:extLst>
          </p:cNvPr>
          <p:cNvSpPr txBox="1"/>
          <p:nvPr/>
        </p:nvSpPr>
        <p:spPr>
          <a:xfrm>
            <a:off x="2994227" y="412334"/>
            <a:ext cx="5924785" cy="1353494"/>
          </a:xfrm>
          <a:custGeom>
            <a:avLst/>
            <a:gdLst>
              <a:gd name="connsiteX0" fmla="*/ 0 w 5924785"/>
              <a:gd name="connsiteY0" fmla="*/ 0 h 1353494"/>
              <a:gd name="connsiteX1" fmla="*/ 651726 w 5924785"/>
              <a:gd name="connsiteY1" fmla="*/ 0 h 1353494"/>
              <a:gd name="connsiteX2" fmla="*/ 1303453 w 5924785"/>
              <a:gd name="connsiteY2" fmla="*/ 0 h 1353494"/>
              <a:gd name="connsiteX3" fmla="*/ 2014427 w 5924785"/>
              <a:gd name="connsiteY3" fmla="*/ 0 h 1353494"/>
              <a:gd name="connsiteX4" fmla="*/ 2429162 w 5924785"/>
              <a:gd name="connsiteY4" fmla="*/ 0 h 1353494"/>
              <a:gd name="connsiteX5" fmla="*/ 3080888 w 5924785"/>
              <a:gd name="connsiteY5" fmla="*/ 0 h 1353494"/>
              <a:gd name="connsiteX6" fmla="*/ 3732615 w 5924785"/>
              <a:gd name="connsiteY6" fmla="*/ 0 h 1353494"/>
              <a:gd name="connsiteX7" fmla="*/ 4443589 w 5924785"/>
              <a:gd name="connsiteY7" fmla="*/ 0 h 1353494"/>
              <a:gd name="connsiteX8" fmla="*/ 4917572 w 5924785"/>
              <a:gd name="connsiteY8" fmla="*/ 0 h 1353494"/>
              <a:gd name="connsiteX9" fmla="*/ 5391554 w 5924785"/>
              <a:gd name="connsiteY9" fmla="*/ 0 h 1353494"/>
              <a:gd name="connsiteX10" fmla="*/ 5924785 w 5924785"/>
              <a:gd name="connsiteY10" fmla="*/ 0 h 1353494"/>
              <a:gd name="connsiteX11" fmla="*/ 5924785 w 5924785"/>
              <a:gd name="connsiteY11" fmla="*/ 424095 h 1353494"/>
              <a:gd name="connsiteX12" fmla="*/ 5924785 w 5924785"/>
              <a:gd name="connsiteY12" fmla="*/ 834655 h 1353494"/>
              <a:gd name="connsiteX13" fmla="*/ 5924785 w 5924785"/>
              <a:gd name="connsiteY13" fmla="*/ 1353494 h 1353494"/>
              <a:gd name="connsiteX14" fmla="*/ 5450802 w 5924785"/>
              <a:gd name="connsiteY14" fmla="*/ 1353494 h 1353494"/>
              <a:gd name="connsiteX15" fmla="*/ 4917572 w 5924785"/>
              <a:gd name="connsiteY15" fmla="*/ 1353494 h 1353494"/>
              <a:gd name="connsiteX16" fmla="*/ 4265845 w 5924785"/>
              <a:gd name="connsiteY16" fmla="*/ 1353494 h 1353494"/>
              <a:gd name="connsiteX17" fmla="*/ 3791862 w 5924785"/>
              <a:gd name="connsiteY17" fmla="*/ 1353494 h 1353494"/>
              <a:gd name="connsiteX18" fmla="*/ 3317880 w 5924785"/>
              <a:gd name="connsiteY18" fmla="*/ 1353494 h 1353494"/>
              <a:gd name="connsiteX19" fmla="*/ 2784649 w 5924785"/>
              <a:gd name="connsiteY19" fmla="*/ 1353494 h 1353494"/>
              <a:gd name="connsiteX20" fmla="*/ 2132923 w 5924785"/>
              <a:gd name="connsiteY20" fmla="*/ 1353494 h 1353494"/>
              <a:gd name="connsiteX21" fmla="*/ 1540444 w 5924785"/>
              <a:gd name="connsiteY21" fmla="*/ 1353494 h 1353494"/>
              <a:gd name="connsiteX22" fmla="*/ 1066461 w 5924785"/>
              <a:gd name="connsiteY22" fmla="*/ 1353494 h 1353494"/>
              <a:gd name="connsiteX23" fmla="*/ 0 w 5924785"/>
              <a:gd name="connsiteY23" fmla="*/ 1353494 h 1353494"/>
              <a:gd name="connsiteX24" fmla="*/ 0 w 5924785"/>
              <a:gd name="connsiteY24" fmla="*/ 942934 h 1353494"/>
              <a:gd name="connsiteX25" fmla="*/ 0 w 5924785"/>
              <a:gd name="connsiteY25" fmla="*/ 478235 h 1353494"/>
              <a:gd name="connsiteX26" fmla="*/ 0 w 5924785"/>
              <a:gd name="connsiteY26" fmla="*/ 0 h 135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924785" h="1353494" fill="none" extrusionOk="0">
                <a:moveTo>
                  <a:pt x="0" y="0"/>
                </a:moveTo>
                <a:cubicBezTo>
                  <a:pt x="179633" y="-28524"/>
                  <a:pt x="362469" y="41756"/>
                  <a:pt x="651726" y="0"/>
                </a:cubicBezTo>
                <a:cubicBezTo>
                  <a:pt x="940983" y="-41756"/>
                  <a:pt x="1023568" y="64321"/>
                  <a:pt x="1303453" y="0"/>
                </a:cubicBezTo>
                <a:cubicBezTo>
                  <a:pt x="1583338" y="-64321"/>
                  <a:pt x="1757348" y="67050"/>
                  <a:pt x="2014427" y="0"/>
                </a:cubicBezTo>
                <a:cubicBezTo>
                  <a:pt x="2271506" y="-67050"/>
                  <a:pt x="2309293" y="40557"/>
                  <a:pt x="2429162" y="0"/>
                </a:cubicBezTo>
                <a:cubicBezTo>
                  <a:pt x="2549032" y="-40557"/>
                  <a:pt x="2837265" y="50525"/>
                  <a:pt x="3080888" y="0"/>
                </a:cubicBezTo>
                <a:cubicBezTo>
                  <a:pt x="3324511" y="-50525"/>
                  <a:pt x="3481558" y="35352"/>
                  <a:pt x="3732615" y="0"/>
                </a:cubicBezTo>
                <a:cubicBezTo>
                  <a:pt x="3983672" y="-35352"/>
                  <a:pt x="4207729" y="23594"/>
                  <a:pt x="4443589" y="0"/>
                </a:cubicBezTo>
                <a:cubicBezTo>
                  <a:pt x="4679449" y="-23594"/>
                  <a:pt x="4783785" y="55630"/>
                  <a:pt x="4917572" y="0"/>
                </a:cubicBezTo>
                <a:cubicBezTo>
                  <a:pt x="5051359" y="-55630"/>
                  <a:pt x="5226578" y="13243"/>
                  <a:pt x="5391554" y="0"/>
                </a:cubicBezTo>
                <a:cubicBezTo>
                  <a:pt x="5556530" y="-13243"/>
                  <a:pt x="5771620" y="11530"/>
                  <a:pt x="5924785" y="0"/>
                </a:cubicBezTo>
                <a:cubicBezTo>
                  <a:pt x="5974215" y="92562"/>
                  <a:pt x="5901896" y="314888"/>
                  <a:pt x="5924785" y="424095"/>
                </a:cubicBezTo>
                <a:cubicBezTo>
                  <a:pt x="5947674" y="533303"/>
                  <a:pt x="5904299" y="705184"/>
                  <a:pt x="5924785" y="834655"/>
                </a:cubicBezTo>
                <a:cubicBezTo>
                  <a:pt x="5945271" y="964126"/>
                  <a:pt x="5887119" y="1237383"/>
                  <a:pt x="5924785" y="1353494"/>
                </a:cubicBezTo>
                <a:cubicBezTo>
                  <a:pt x="5797654" y="1371051"/>
                  <a:pt x="5553479" y="1329796"/>
                  <a:pt x="5450802" y="1353494"/>
                </a:cubicBezTo>
                <a:cubicBezTo>
                  <a:pt x="5348125" y="1377192"/>
                  <a:pt x="5156137" y="1291778"/>
                  <a:pt x="4917572" y="1353494"/>
                </a:cubicBezTo>
                <a:cubicBezTo>
                  <a:pt x="4679007" y="1415210"/>
                  <a:pt x="4508940" y="1309857"/>
                  <a:pt x="4265845" y="1353494"/>
                </a:cubicBezTo>
                <a:cubicBezTo>
                  <a:pt x="4022750" y="1397131"/>
                  <a:pt x="4001753" y="1327689"/>
                  <a:pt x="3791862" y="1353494"/>
                </a:cubicBezTo>
                <a:cubicBezTo>
                  <a:pt x="3581971" y="1379299"/>
                  <a:pt x="3511774" y="1315057"/>
                  <a:pt x="3317880" y="1353494"/>
                </a:cubicBezTo>
                <a:cubicBezTo>
                  <a:pt x="3123986" y="1391931"/>
                  <a:pt x="2972896" y="1314735"/>
                  <a:pt x="2784649" y="1353494"/>
                </a:cubicBezTo>
                <a:cubicBezTo>
                  <a:pt x="2596402" y="1392253"/>
                  <a:pt x="2309368" y="1340883"/>
                  <a:pt x="2132923" y="1353494"/>
                </a:cubicBezTo>
                <a:cubicBezTo>
                  <a:pt x="1956478" y="1366105"/>
                  <a:pt x="1752875" y="1325634"/>
                  <a:pt x="1540444" y="1353494"/>
                </a:cubicBezTo>
                <a:cubicBezTo>
                  <a:pt x="1328013" y="1381354"/>
                  <a:pt x="1190109" y="1302963"/>
                  <a:pt x="1066461" y="1353494"/>
                </a:cubicBezTo>
                <a:cubicBezTo>
                  <a:pt x="942813" y="1404025"/>
                  <a:pt x="457450" y="1287335"/>
                  <a:pt x="0" y="1353494"/>
                </a:cubicBezTo>
                <a:cubicBezTo>
                  <a:pt x="-46545" y="1214667"/>
                  <a:pt x="47728" y="1031197"/>
                  <a:pt x="0" y="942934"/>
                </a:cubicBezTo>
                <a:cubicBezTo>
                  <a:pt x="-47728" y="854671"/>
                  <a:pt x="46289" y="682197"/>
                  <a:pt x="0" y="478235"/>
                </a:cubicBezTo>
                <a:cubicBezTo>
                  <a:pt x="-46289" y="274273"/>
                  <a:pt x="5438" y="199608"/>
                  <a:pt x="0" y="0"/>
                </a:cubicBezTo>
                <a:close/>
              </a:path>
              <a:path w="5924785" h="1353494" stroke="0" extrusionOk="0">
                <a:moveTo>
                  <a:pt x="0" y="0"/>
                </a:moveTo>
                <a:cubicBezTo>
                  <a:pt x="196963" y="-59871"/>
                  <a:pt x="424754" y="25318"/>
                  <a:pt x="533231" y="0"/>
                </a:cubicBezTo>
                <a:cubicBezTo>
                  <a:pt x="641708" y="-25318"/>
                  <a:pt x="881908" y="53046"/>
                  <a:pt x="1184957" y="0"/>
                </a:cubicBezTo>
                <a:cubicBezTo>
                  <a:pt x="1488006" y="-53046"/>
                  <a:pt x="1478875" y="44511"/>
                  <a:pt x="1718188" y="0"/>
                </a:cubicBezTo>
                <a:cubicBezTo>
                  <a:pt x="1957501" y="-44511"/>
                  <a:pt x="2281592" y="71313"/>
                  <a:pt x="2429162" y="0"/>
                </a:cubicBezTo>
                <a:cubicBezTo>
                  <a:pt x="2576732" y="-71313"/>
                  <a:pt x="2675734" y="24487"/>
                  <a:pt x="2843897" y="0"/>
                </a:cubicBezTo>
                <a:cubicBezTo>
                  <a:pt x="3012060" y="-24487"/>
                  <a:pt x="3242420" y="2448"/>
                  <a:pt x="3495623" y="0"/>
                </a:cubicBezTo>
                <a:cubicBezTo>
                  <a:pt x="3748826" y="-2448"/>
                  <a:pt x="3978204" y="12373"/>
                  <a:pt x="4206597" y="0"/>
                </a:cubicBezTo>
                <a:cubicBezTo>
                  <a:pt x="4434990" y="-12373"/>
                  <a:pt x="4659349" y="75294"/>
                  <a:pt x="4917572" y="0"/>
                </a:cubicBezTo>
                <a:cubicBezTo>
                  <a:pt x="5175795" y="-75294"/>
                  <a:pt x="5142312" y="28682"/>
                  <a:pt x="5332307" y="0"/>
                </a:cubicBezTo>
                <a:cubicBezTo>
                  <a:pt x="5522303" y="-28682"/>
                  <a:pt x="5650679" y="24102"/>
                  <a:pt x="5924785" y="0"/>
                </a:cubicBezTo>
                <a:cubicBezTo>
                  <a:pt x="5964133" y="176480"/>
                  <a:pt x="5909169" y="287738"/>
                  <a:pt x="5924785" y="410560"/>
                </a:cubicBezTo>
                <a:cubicBezTo>
                  <a:pt x="5940401" y="533382"/>
                  <a:pt x="5888969" y="691456"/>
                  <a:pt x="5924785" y="848190"/>
                </a:cubicBezTo>
                <a:cubicBezTo>
                  <a:pt x="5960601" y="1004924"/>
                  <a:pt x="5866784" y="1227715"/>
                  <a:pt x="5924785" y="1353494"/>
                </a:cubicBezTo>
                <a:cubicBezTo>
                  <a:pt x="5738262" y="1366404"/>
                  <a:pt x="5540602" y="1339122"/>
                  <a:pt x="5391554" y="1353494"/>
                </a:cubicBezTo>
                <a:cubicBezTo>
                  <a:pt x="5242506" y="1367866"/>
                  <a:pt x="5067512" y="1291677"/>
                  <a:pt x="4799076" y="1353494"/>
                </a:cubicBezTo>
                <a:cubicBezTo>
                  <a:pt x="4530640" y="1415311"/>
                  <a:pt x="4370742" y="1337254"/>
                  <a:pt x="4088102" y="1353494"/>
                </a:cubicBezTo>
                <a:cubicBezTo>
                  <a:pt x="3805462" y="1369734"/>
                  <a:pt x="3795463" y="1340893"/>
                  <a:pt x="3554871" y="1353494"/>
                </a:cubicBezTo>
                <a:cubicBezTo>
                  <a:pt x="3314279" y="1366095"/>
                  <a:pt x="3033103" y="1304300"/>
                  <a:pt x="2843897" y="1353494"/>
                </a:cubicBezTo>
                <a:cubicBezTo>
                  <a:pt x="2654691" y="1402688"/>
                  <a:pt x="2422366" y="1333823"/>
                  <a:pt x="2132923" y="1353494"/>
                </a:cubicBezTo>
                <a:cubicBezTo>
                  <a:pt x="1843480" y="1373165"/>
                  <a:pt x="1784913" y="1305936"/>
                  <a:pt x="1658940" y="1353494"/>
                </a:cubicBezTo>
                <a:cubicBezTo>
                  <a:pt x="1532967" y="1401052"/>
                  <a:pt x="1139070" y="1320058"/>
                  <a:pt x="1007213" y="1353494"/>
                </a:cubicBezTo>
                <a:cubicBezTo>
                  <a:pt x="875356" y="1386930"/>
                  <a:pt x="441408" y="1262827"/>
                  <a:pt x="0" y="1353494"/>
                </a:cubicBezTo>
                <a:cubicBezTo>
                  <a:pt x="-29576" y="1157420"/>
                  <a:pt x="7234" y="1123952"/>
                  <a:pt x="0" y="915864"/>
                </a:cubicBezTo>
                <a:cubicBezTo>
                  <a:pt x="-7234" y="707776"/>
                  <a:pt x="13550" y="630024"/>
                  <a:pt x="0" y="464700"/>
                </a:cubicBezTo>
                <a:cubicBezTo>
                  <a:pt x="-13550" y="299376"/>
                  <a:pt x="12997" y="161006"/>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t"/>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800" b="1" dirty="0">
                <a:latin typeface="Cavolini" panose="020B0502040204020203" pitchFamily="66" charset="0"/>
                <a:cs typeface="Cavolini" panose="020B0502040204020203" pitchFamily="66" charset="0"/>
              </a:rPr>
              <a:t>Control on Data Usage</a:t>
            </a:r>
          </a:p>
          <a:p>
            <a:pPr algn="l"/>
            <a:endParaRPr lang="en-US" sz="800" b="1" dirty="0">
              <a:latin typeface="Cavolini" panose="020B0502040204020203" pitchFamily="66" charset="0"/>
              <a:cs typeface="Cavolini" panose="020B0502040204020203" pitchFamily="66" charset="0"/>
            </a:endParaRP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Data provider controls how the data gets used on the consumer side</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All data exchange through IDS connector</a:t>
            </a:r>
          </a:p>
        </p:txBody>
      </p:sp>
      <p:sp>
        <p:nvSpPr>
          <p:cNvPr id="17" name="Organigramme : Terminateur 56">
            <a:extLst>
              <a:ext uri="{FF2B5EF4-FFF2-40B4-BE49-F238E27FC236}">
                <a16:creationId xmlns:a16="http://schemas.microsoft.com/office/drawing/2014/main" id="{8AD5E76B-959C-45C7-ABF9-CD922995E152}"/>
              </a:ext>
            </a:extLst>
          </p:cNvPr>
          <p:cNvSpPr/>
          <p:nvPr/>
        </p:nvSpPr>
        <p:spPr>
          <a:xfrm rot="10800000" flipV="1">
            <a:off x="8326476" y="1940264"/>
            <a:ext cx="2187743" cy="992272"/>
          </a:xfrm>
          <a:custGeom>
            <a:avLst/>
            <a:gdLst>
              <a:gd name="connsiteX0" fmla="*/ 351963 w 2187743"/>
              <a:gd name="connsiteY0" fmla="*/ 0 h 992272"/>
              <a:gd name="connsiteX1" fmla="*/ 846568 w 2187743"/>
              <a:gd name="connsiteY1" fmla="*/ 0 h 992272"/>
              <a:gd name="connsiteX2" fmla="*/ 1370850 w 2187743"/>
              <a:gd name="connsiteY2" fmla="*/ 0 h 992272"/>
              <a:gd name="connsiteX3" fmla="*/ 1835779 w 2187743"/>
              <a:gd name="connsiteY3" fmla="*/ 0 h 992272"/>
              <a:gd name="connsiteX4" fmla="*/ 2187743 w 2187743"/>
              <a:gd name="connsiteY4" fmla="*/ 496136 h 992272"/>
              <a:gd name="connsiteX5" fmla="*/ 1835779 w 2187743"/>
              <a:gd name="connsiteY5" fmla="*/ 992272 h 992272"/>
              <a:gd name="connsiteX6" fmla="*/ 1311497 w 2187743"/>
              <a:gd name="connsiteY6" fmla="*/ 992272 h 992272"/>
              <a:gd name="connsiteX7" fmla="*/ 787216 w 2187743"/>
              <a:gd name="connsiteY7" fmla="*/ 992272 h 992272"/>
              <a:gd name="connsiteX8" fmla="*/ 351963 w 2187743"/>
              <a:gd name="connsiteY8" fmla="*/ 992272 h 992272"/>
              <a:gd name="connsiteX9" fmla="*/ 0 w 2187743"/>
              <a:gd name="connsiteY9" fmla="*/ 496136 h 992272"/>
              <a:gd name="connsiteX10" fmla="*/ 351963 w 2187743"/>
              <a:gd name="connsiteY10" fmla="*/ 0 h 99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87743" h="992272" fill="none" extrusionOk="0">
                <a:moveTo>
                  <a:pt x="351963" y="0"/>
                </a:moveTo>
                <a:cubicBezTo>
                  <a:pt x="531842" y="-9289"/>
                  <a:pt x="744823" y="35278"/>
                  <a:pt x="846568" y="0"/>
                </a:cubicBezTo>
                <a:cubicBezTo>
                  <a:pt x="948314" y="-35278"/>
                  <a:pt x="1127942" y="20916"/>
                  <a:pt x="1370850" y="0"/>
                </a:cubicBezTo>
                <a:cubicBezTo>
                  <a:pt x="1613758" y="-20916"/>
                  <a:pt x="1628565" y="25988"/>
                  <a:pt x="1835779" y="0"/>
                </a:cubicBezTo>
                <a:cubicBezTo>
                  <a:pt x="2060799" y="74868"/>
                  <a:pt x="2202604" y="199507"/>
                  <a:pt x="2187743" y="496136"/>
                </a:cubicBezTo>
                <a:cubicBezTo>
                  <a:pt x="2183741" y="797341"/>
                  <a:pt x="2062957" y="1014103"/>
                  <a:pt x="1835779" y="992272"/>
                </a:cubicBezTo>
                <a:cubicBezTo>
                  <a:pt x="1676922" y="1044040"/>
                  <a:pt x="1442283" y="972627"/>
                  <a:pt x="1311497" y="992272"/>
                </a:cubicBezTo>
                <a:cubicBezTo>
                  <a:pt x="1180711" y="1011917"/>
                  <a:pt x="908203" y="958209"/>
                  <a:pt x="787216" y="992272"/>
                </a:cubicBezTo>
                <a:cubicBezTo>
                  <a:pt x="666229" y="1026335"/>
                  <a:pt x="462758" y="964906"/>
                  <a:pt x="351963" y="992272"/>
                </a:cubicBezTo>
                <a:cubicBezTo>
                  <a:pt x="195945" y="999211"/>
                  <a:pt x="20339" y="761010"/>
                  <a:pt x="0" y="496136"/>
                </a:cubicBezTo>
                <a:cubicBezTo>
                  <a:pt x="-44082" y="186162"/>
                  <a:pt x="177205" y="3774"/>
                  <a:pt x="351963" y="0"/>
                </a:cubicBezTo>
                <a:close/>
              </a:path>
              <a:path w="2187743" h="992272" stroke="0" extrusionOk="0">
                <a:moveTo>
                  <a:pt x="351963" y="0"/>
                </a:moveTo>
                <a:cubicBezTo>
                  <a:pt x="485771" y="-20596"/>
                  <a:pt x="637795" y="56574"/>
                  <a:pt x="876245" y="0"/>
                </a:cubicBezTo>
                <a:cubicBezTo>
                  <a:pt x="1114695" y="-56574"/>
                  <a:pt x="1140466" y="5334"/>
                  <a:pt x="1341174" y="0"/>
                </a:cubicBezTo>
                <a:cubicBezTo>
                  <a:pt x="1541882" y="-5334"/>
                  <a:pt x="1687912" y="16445"/>
                  <a:pt x="1835779" y="0"/>
                </a:cubicBezTo>
                <a:cubicBezTo>
                  <a:pt x="2060509" y="65993"/>
                  <a:pt x="2196400" y="237181"/>
                  <a:pt x="2187743" y="496136"/>
                </a:cubicBezTo>
                <a:cubicBezTo>
                  <a:pt x="2177017" y="729156"/>
                  <a:pt x="2048863" y="981770"/>
                  <a:pt x="1835779" y="992272"/>
                </a:cubicBezTo>
                <a:cubicBezTo>
                  <a:pt x="1678124" y="1035294"/>
                  <a:pt x="1530983" y="951045"/>
                  <a:pt x="1341174" y="992272"/>
                </a:cubicBezTo>
                <a:cubicBezTo>
                  <a:pt x="1151365" y="1033499"/>
                  <a:pt x="1097839" y="941101"/>
                  <a:pt x="876245" y="992272"/>
                </a:cubicBezTo>
                <a:cubicBezTo>
                  <a:pt x="654651" y="1043443"/>
                  <a:pt x="477704" y="990354"/>
                  <a:pt x="351963" y="992272"/>
                </a:cubicBezTo>
                <a:cubicBezTo>
                  <a:pt x="106172" y="977180"/>
                  <a:pt x="-4785" y="694874"/>
                  <a:pt x="0" y="496136"/>
                </a:cubicBezTo>
                <a:cubicBezTo>
                  <a:pt x="13757" y="226704"/>
                  <a:pt x="168960" y="15807"/>
                  <a:pt x="351963" y="0"/>
                </a:cubicBezTo>
                <a:close/>
              </a:path>
            </a:pathLst>
          </a:custGeom>
          <a:ln w="57150">
            <a:solidFill>
              <a:srgbClr val="00B0F0"/>
            </a:solidFill>
            <a:prstDash val="solid"/>
            <a:extLst>
              <a:ext uri="{C807C97D-BFC1-408E-A445-0C87EB9F89A2}">
                <ask:lineSketchStyleProps xmlns:ask="http://schemas.microsoft.com/office/drawing/2018/sketchyshapes" sd="3407155478">
                  <a:prstGeom prst="flowChartTerminator">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b="1" dirty="0" err="1">
                <a:latin typeface="Cavolini" panose="020B0502040204020203" pitchFamily="66" charset="0"/>
                <a:cs typeface="Cavolini" panose="020B0502040204020203" pitchFamily="66" charset="0"/>
              </a:rPr>
              <a:t>Subscriber</a:t>
            </a:r>
            <a:r>
              <a:rPr lang="fr-FR" sz="2000" b="1" dirty="0">
                <a:latin typeface="Cavolini" panose="020B0502040204020203" pitchFamily="66" charset="0"/>
                <a:cs typeface="Cavolini" panose="020B0502040204020203" pitchFamily="66" charset="0"/>
              </a:rPr>
              <a:t> 1</a:t>
            </a:r>
          </a:p>
        </p:txBody>
      </p:sp>
      <p:sp>
        <p:nvSpPr>
          <p:cNvPr id="18" name="TextBox 17">
            <a:extLst>
              <a:ext uri="{FF2B5EF4-FFF2-40B4-BE49-F238E27FC236}">
                <a16:creationId xmlns:a16="http://schemas.microsoft.com/office/drawing/2014/main" id="{D22DDEFF-7CF5-46E9-9CD5-95EA4D1CD86F}"/>
              </a:ext>
            </a:extLst>
          </p:cNvPr>
          <p:cNvSpPr txBox="1"/>
          <p:nvPr/>
        </p:nvSpPr>
        <p:spPr>
          <a:xfrm>
            <a:off x="269411" y="5194816"/>
            <a:ext cx="3064449" cy="307777"/>
          </a:xfrm>
          <a:prstGeom prst="rect">
            <a:avLst/>
          </a:prstGeom>
          <a:noFill/>
        </p:spPr>
        <p:txBody>
          <a:bodyPr wrap="square" rtlCol="0">
            <a:spAutoFit/>
          </a:bodyPr>
          <a:lstStyle/>
          <a:p>
            <a:pPr algn="r"/>
            <a:r>
              <a:rPr lang="en-US" sz="1400" dirty="0">
                <a:latin typeface="Cavolini" panose="020B0502040204020203" pitchFamily="66" charset="0"/>
                <a:cs typeface="Cavolini" panose="020B0502040204020203" pitchFamily="66" charset="0"/>
              </a:rPr>
              <a:t>RAN Slice Allocation App</a:t>
            </a:r>
          </a:p>
        </p:txBody>
      </p:sp>
      <p:sp>
        <p:nvSpPr>
          <p:cNvPr id="19" name="TextBox 18">
            <a:extLst>
              <a:ext uri="{FF2B5EF4-FFF2-40B4-BE49-F238E27FC236}">
                <a16:creationId xmlns:a16="http://schemas.microsoft.com/office/drawing/2014/main" id="{6ED4BE04-1963-4F3D-9A8E-3082709D8D10}"/>
              </a:ext>
            </a:extLst>
          </p:cNvPr>
          <p:cNvSpPr txBox="1"/>
          <p:nvPr/>
        </p:nvSpPr>
        <p:spPr>
          <a:xfrm>
            <a:off x="8249062" y="3325672"/>
            <a:ext cx="2962793"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Demand Forecast App</a:t>
            </a:r>
          </a:p>
        </p:txBody>
      </p:sp>
      <p:sp>
        <p:nvSpPr>
          <p:cNvPr id="22" name="TextBox 21">
            <a:extLst>
              <a:ext uri="{FF2B5EF4-FFF2-40B4-BE49-F238E27FC236}">
                <a16:creationId xmlns:a16="http://schemas.microsoft.com/office/drawing/2014/main" id="{5CA1E7A5-9C69-479D-9217-0420CEF336EC}"/>
              </a:ext>
            </a:extLst>
          </p:cNvPr>
          <p:cNvSpPr txBox="1"/>
          <p:nvPr/>
        </p:nvSpPr>
        <p:spPr>
          <a:xfrm>
            <a:off x="8249062" y="4260244"/>
            <a:ext cx="2783994"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Optimizer Feedback App</a:t>
            </a:r>
          </a:p>
        </p:txBody>
      </p:sp>
      <p:sp>
        <p:nvSpPr>
          <p:cNvPr id="23" name="TextBox 22">
            <a:extLst>
              <a:ext uri="{FF2B5EF4-FFF2-40B4-BE49-F238E27FC236}">
                <a16:creationId xmlns:a16="http://schemas.microsoft.com/office/drawing/2014/main" id="{F5DF49B7-3495-42EE-9638-1490464953AC}"/>
              </a:ext>
            </a:extLst>
          </p:cNvPr>
          <p:cNvSpPr txBox="1"/>
          <p:nvPr/>
        </p:nvSpPr>
        <p:spPr>
          <a:xfrm>
            <a:off x="8249062" y="5194816"/>
            <a:ext cx="3127090"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Allocation Confirmation App</a:t>
            </a:r>
          </a:p>
        </p:txBody>
      </p:sp>
      <p:cxnSp>
        <p:nvCxnSpPr>
          <p:cNvPr id="24" name="Connector: Elbow 28">
            <a:extLst>
              <a:ext uri="{FF2B5EF4-FFF2-40B4-BE49-F238E27FC236}">
                <a16:creationId xmlns:a16="http://schemas.microsoft.com/office/drawing/2014/main" id="{453B4C86-6DBD-46E9-9A10-7E8EEF0621BF}"/>
              </a:ext>
            </a:extLst>
          </p:cNvPr>
          <p:cNvCxnSpPr>
            <a:cxnSpLocks/>
          </p:cNvCxnSpPr>
          <p:nvPr/>
        </p:nvCxnSpPr>
        <p:spPr>
          <a:xfrm flipV="1">
            <a:off x="3478228" y="2392852"/>
            <a:ext cx="4731285" cy="2726"/>
          </a:xfrm>
          <a:prstGeom prst="curvedConnector3">
            <a:avLst>
              <a:gd name="adj1" fmla="val 50000"/>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 name="Graphic 10" descr="Close with solid fill">
            <a:extLst>
              <a:ext uri="{FF2B5EF4-FFF2-40B4-BE49-F238E27FC236}">
                <a16:creationId xmlns:a16="http://schemas.microsoft.com/office/drawing/2014/main" id="{218B194B-3511-4718-BD54-F38C656F86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73331" y="3731049"/>
            <a:ext cx="315093" cy="315093"/>
          </a:xfrm>
          <a:prstGeom prst="rect">
            <a:avLst/>
          </a:prstGeom>
        </p:spPr>
      </p:pic>
      <p:pic>
        <p:nvPicPr>
          <p:cNvPr id="13" name="Graphic 12" descr="Checkmark with solid fill">
            <a:extLst>
              <a:ext uri="{FF2B5EF4-FFF2-40B4-BE49-F238E27FC236}">
                <a16:creationId xmlns:a16="http://schemas.microsoft.com/office/drawing/2014/main" id="{BBA96156-4291-40D1-80C5-BF56466819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12372" y="3041113"/>
            <a:ext cx="424807" cy="424807"/>
          </a:xfrm>
          <a:prstGeom prst="rect">
            <a:avLst/>
          </a:prstGeom>
        </p:spPr>
      </p:pic>
      <p:sp>
        <p:nvSpPr>
          <p:cNvPr id="121" name="TextBox 120">
            <a:extLst>
              <a:ext uri="{FF2B5EF4-FFF2-40B4-BE49-F238E27FC236}">
                <a16:creationId xmlns:a16="http://schemas.microsoft.com/office/drawing/2014/main" id="{12CB48E5-57A8-449E-85E5-0F994ABD3108}"/>
              </a:ext>
            </a:extLst>
          </p:cNvPr>
          <p:cNvSpPr txBox="1"/>
          <p:nvPr/>
        </p:nvSpPr>
        <p:spPr>
          <a:xfrm>
            <a:off x="1406337" y="2520252"/>
            <a:ext cx="1802678"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IDS Connector</a:t>
            </a:r>
          </a:p>
        </p:txBody>
      </p:sp>
      <p:sp>
        <p:nvSpPr>
          <p:cNvPr id="132" name="TextBox 131">
            <a:extLst>
              <a:ext uri="{FF2B5EF4-FFF2-40B4-BE49-F238E27FC236}">
                <a16:creationId xmlns:a16="http://schemas.microsoft.com/office/drawing/2014/main" id="{B5D9D5BF-62E5-4023-967B-42F5E12C5CE3}"/>
              </a:ext>
            </a:extLst>
          </p:cNvPr>
          <p:cNvSpPr txBox="1"/>
          <p:nvPr/>
        </p:nvSpPr>
        <p:spPr>
          <a:xfrm>
            <a:off x="8655735" y="2576959"/>
            <a:ext cx="2263371"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IDS Connector</a:t>
            </a:r>
          </a:p>
        </p:txBody>
      </p:sp>
      <p:sp>
        <p:nvSpPr>
          <p:cNvPr id="25" name="TextBox 24">
            <a:extLst>
              <a:ext uri="{FF2B5EF4-FFF2-40B4-BE49-F238E27FC236}">
                <a16:creationId xmlns:a16="http://schemas.microsoft.com/office/drawing/2014/main" id="{ADF2059D-094D-469E-B9AB-EDC7A2B8BE3A}"/>
              </a:ext>
            </a:extLst>
          </p:cNvPr>
          <p:cNvSpPr txBox="1"/>
          <p:nvPr/>
        </p:nvSpPr>
        <p:spPr>
          <a:xfrm>
            <a:off x="269411" y="6129387"/>
            <a:ext cx="3064449" cy="307777"/>
          </a:xfrm>
          <a:prstGeom prst="rect">
            <a:avLst/>
          </a:prstGeom>
          <a:noFill/>
        </p:spPr>
        <p:txBody>
          <a:bodyPr wrap="square" rtlCol="0">
            <a:spAutoFit/>
          </a:bodyPr>
          <a:lstStyle/>
          <a:p>
            <a:pPr algn="r"/>
            <a:r>
              <a:rPr lang="en-US" sz="1400" dirty="0">
                <a:latin typeface="Cavolini" panose="020B0502040204020203" pitchFamily="66" charset="0"/>
                <a:cs typeface="Cavolini" panose="020B0502040204020203" pitchFamily="66" charset="0"/>
              </a:rPr>
              <a:t>Any Other App</a:t>
            </a:r>
          </a:p>
        </p:txBody>
      </p:sp>
      <p:sp>
        <p:nvSpPr>
          <p:cNvPr id="28" name="TextBox 27">
            <a:extLst>
              <a:ext uri="{FF2B5EF4-FFF2-40B4-BE49-F238E27FC236}">
                <a16:creationId xmlns:a16="http://schemas.microsoft.com/office/drawing/2014/main" id="{7BC6D4A2-BD1A-4235-AC3D-81CFA5F67479}"/>
              </a:ext>
            </a:extLst>
          </p:cNvPr>
          <p:cNvSpPr txBox="1"/>
          <p:nvPr/>
        </p:nvSpPr>
        <p:spPr>
          <a:xfrm>
            <a:off x="8249062" y="6129387"/>
            <a:ext cx="3064449"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Any Other App</a:t>
            </a:r>
          </a:p>
        </p:txBody>
      </p:sp>
      <p:cxnSp>
        <p:nvCxnSpPr>
          <p:cNvPr id="5" name="Straight Arrow Connector 4">
            <a:extLst>
              <a:ext uri="{FF2B5EF4-FFF2-40B4-BE49-F238E27FC236}">
                <a16:creationId xmlns:a16="http://schemas.microsoft.com/office/drawing/2014/main" id="{F735356B-6AB7-4D3E-8E75-0E05E1D44D2F}"/>
              </a:ext>
            </a:extLst>
          </p:cNvPr>
          <p:cNvCxnSpPr>
            <a:cxnSpLocks/>
            <a:stCxn id="19" idx="1"/>
            <a:endCxn id="26" idx="3"/>
          </p:cNvCxnSpPr>
          <p:nvPr/>
        </p:nvCxnSpPr>
        <p:spPr>
          <a:xfrm flipH="1">
            <a:off x="3333860" y="3479561"/>
            <a:ext cx="4915202"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D7D08A1-2641-43C5-98A9-63EC6624D0A1}"/>
              </a:ext>
            </a:extLst>
          </p:cNvPr>
          <p:cNvCxnSpPr>
            <a:cxnSpLocks/>
            <a:stCxn id="19" idx="1"/>
            <a:endCxn id="91" idx="3"/>
          </p:cNvCxnSpPr>
          <p:nvPr/>
        </p:nvCxnSpPr>
        <p:spPr>
          <a:xfrm flipH="1">
            <a:off x="3333860" y="3479561"/>
            <a:ext cx="4915202" cy="934572"/>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5E0BEF5-4BA9-4A47-885C-B4EF939418A3}"/>
              </a:ext>
            </a:extLst>
          </p:cNvPr>
          <p:cNvCxnSpPr>
            <a:stCxn id="19" idx="1"/>
            <a:endCxn id="18" idx="3"/>
          </p:cNvCxnSpPr>
          <p:nvPr/>
        </p:nvCxnSpPr>
        <p:spPr>
          <a:xfrm flipH="1">
            <a:off x="3333860" y="3479561"/>
            <a:ext cx="4915202" cy="1869144"/>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C6CA407-8142-4D02-A180-0E0C908A30F0}"/>
              </a:ext>
            </a:extLst>
          </p:cNvPr>
          <p:cNvCxnSpPr>
            <a:stCxn id="19" idx="1"/>
            <a:endCxn id="25" idx="3"/>
          </p:cNvCxnSpPr>
          <p:nvPr/>
        </p:nvCxnSpPr>
        <p:spPr>
          <a:xfrm flipH="1">
            <a:off x="3333860" y="3479561"/>
            <a:ext cx="4915202" cy="2803715"/>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86971D-ED18-47EA-ACC0-50FF91A45891}"/>
              </a:ext>
            </a:extLst>
          </p:cNvPr>
          <p:cNvCxnSpPr>
            <a:cxnSpLocks/>
            <a:endCxn id="22" idx="1"/>
          </p:cNvCxnSpPr>
          <p:nvPr/>
        </p:nvCxnSpPr>
        <p:spPr>
          <a:xfrm flipV="1">
            <a:off x="3478228" y="4414133"/>
            <a:ext cx="4770834" cy="75089"/>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0B2A838-6FDF-420A-8476-A325F77BD299}"/>
              </a:ext>
            </a:extLst>
          </p:cNvPr>
          <p:cNvCxnSpPr>
            <a:cxnSpLocks/>
          </p:cNvCxnSpPr>
          <p:nvPr/>
        </p:nvCxnSpPr>
        <p:spPr>
          <a:xfrm>
            <a:off x="3425819" y="4572430"/>
            <a:ext cx="4783694" cy="62238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CDDE5E8-E13B-4E12-B8B8-B953F8F0DF45}"/>
              </a:ext>
            </a:extLst>
          </p:cNvPr>
          <p:cNvCxnSpPr>
            <a:cxnSpLocks/>
            <a:endCxn id="28" idx="1"/>
          </p:cNvCxnSpPr>
          <p:nvPr/>
        </p:nvCxnSpPr>
        <p:spPr>
          <a:xfrm>
            <a:off x="3294311" y="4643110"/>
            <a:ext cx="4954751" cy="164016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665476A-9825-46E9-B4DD-ED702E1FBE83}"/>
              </a:ext>
            </a:extLst>
          </p:cNvPr>
          <p:cNvCxnSpPr>
            <a:cxnSpLocks/>
            <a:endCxn id="23" idx="1"/>
          </p:cNvCxnSpPr>
          <p:nvPr/>
        </p:nvCxnSpPr>
        <p:spPr>
          <a:xfrm flipV="1">
            <a:off x="3478228" y="5348705"/>
            <a:ext cx="4770834" cy="75938"/>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32BC205-7B84-434F-BCFD-82577CF6002B}"/>
              </a:ext>
            </a:extLst>
          </p:cNvPr>
          <p:cNvCxnSpPr>
            <a:cxnSpLocks/>
          </p:cNvCxnSpPr>
          <p:nvPr/>
        </p:nvCxnSpPr>
        <p:spPr>
          <a:xfrm>
            <a:off x="3333860" y="5502593"/>
            <a:ext cx="4875653" cy="859482"/>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2787586-E730-4BCC-AC57-697DB3E090DA}"/>
              </a:ext>
            </a:extLst>
          </p:cNvPr>
          <p:cNvSpPr txBox="1"/>
          <p:nvPr/>
        </p:nvSpPr>
        <p:spPr>
          <a:xfrm>
            <a:off x="4221387" y="2788437"/>
            <a:ext cx="1371337" cy="646331"/>
          </a:xfrm>
          <a:prstGeom prst="rect">
            <a:avLst/>
          </a:prstGeom>
          <a:noFill/>
        </p:spPr>
        <p:txBody>
          <a:bodyPr wrap="square" rtlCol="0">
            <a:spAutoFit/>
          </a:bodyPr>
          <a:lstStyle/>
          <a:p>
            <a:r>
              <a:rPr lang="en-US" sz="1200" b="1" dirty="0">
                <a:latin typeface="Cavolini" panose="020B0502040204020203" pitchFamily="66" charset="0"/>
                <a:cs typeface="Cavolini" panose="020B0502040204020203" pitchFamily="66" charset="0"/>
              </a:rPr>
              <a:t>PEP Container Hash Validation</a:t>
            </a:r>
          </a:p>
        </p:txBody>
      </p:sp>
      <p:sp>
        <p:nvSpPr>
          <p:cNvPr id="46" name="TextBox 45">
            <a:extLst>
              <a:ext uri="{FF2B5EF4-FFF2-40B4-BE49-F238E27FC236}">
                <a16:creationId xmlns:a16="http://schemas.microsoft.com/office/drawing/2014/main" id="{40E7133A-2DDE-4866-8BD6-E0FD11C5E6F1}"/>
              </a:ext>
            </a:extLst>
          </p:cNvPr>
          <p:cNvSpPr txBox="1"/>
          <p:nvPr/>
        </p:nvSpPr>
        <p:spPr>
          <a:xfrm>
            <a:off x="7787596" y="3641404"/>
            <a:ext cx="2175111" cy="461665"/>
          </a:xfrm>
          <a:prstGeom prst="rect">
            <a:avLst/>
          </a:prstGeom>
          <a:noFill/>
        </p:spPr>
        <p:txBody>
          <a:bodyPr wrap="square" rtlCol="0">
            <a:spAutoFit/>
          </a:bodyPr>
          <a:lstStyle/>
          <a:p>
            <a:r>
              <a:rPr lang="en-US" sz="1200" b="1" dirty="0">
                <a:latin typeface="Cavolini" panose="020B0502040204020203" pitchFamily="66" charset="0"/>
                <a:cs typeface="Cavolini" panose="020B0502040204020203" pitchFamily="66" charset="0"/>
              </a:rPr>
              <a:t>PEP Check </a:t>
            </a:r>
          </a:p>
          <a:p>
            <a:r>
              <a:rPr lang="en-US" sz="1200" b="1" dirty="0">
                <a:latin typeface="Cavolini" panose="020B0502040204020203" pitchFamily="66" charset="0"/>
                <a:cs typeface="Cavolini" panose="020B0502040204020203" pitchFamily="66" charset="0"/>
              </a:rPr>
              <a:t>Data X-change Blocked</a:t>
            </a:r>
          </a:p>
        </p:txBody>
      </p:sp>
      <p:pic>
        <p:nvPicPr>
          <p:cNvPr id="31" name="Picture 30" descr="A picture containing text&#10;&#10;Description automatically generated">
            <a:extLst>
              <a:ext uri="{FF2B5EF4-FFF2-40B4-BE49-F238E27FC236}">
                <a16:creationId xmlns:a16="http://schemas.microsoft.com/office/drawing/2014/main" id="{ED40D670-0941-4DF7-9B31-9A82D76917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5987" y="1652865"/>
            <a:ext cx="689018" cy="689018"/>
          </a:xfrm>
          <a:prstGeom prst="rect">
            <a:avLst/>
          </a:prstGeom>
        </p:spPr>
      </p:pic>
      <p:sp>
        <p:nvSpPr>
          <p:cNvPr id="33" name="TextBox 32">
            <a:extLst>
              <a:ext uri="{FF2B5EF4-FFF2-40B4-BE49-F238E27FC236}">
                <a16:creationId xmlns:a16="http://schemas.microsoft.com/office/drawing/2014/main" id="{49B0EC32-A3CE-4E95-9763-B9281D62E1DA}"/>
              </a:ext>
            </a:extLst>
          </p:cNvPr>
          <p:cNvSpPr txBox="1"/>
          <p:nvPr/>
        </p:nvSpPr>
        <p:spPr>
          <a:xfrm>
            <a:off x="5639054" y="3185395"/>
            <a:ext cx="2112079" cy="276999"/>
          </a:xfrm>
          <a:prstGeom prst="rect">
            <a:avLst/>
          </a:prstGeom>
          <a:noFill/>
        </p:spPr>
        <p:txBody>
          <a:bodyPr wrap="square" rtlCol="0">
            <a:spAutoFit/>
          </a:bodyPr>
          <a:lstStyle/>
          <a:p>
            <a:r>
              <a:rPr lang="en-US" sz="1200" b="1" dirty="0">
                <a:latin typeface="Cavolini" panose="020B0502040204020203" pitchFamily="66" charset="0"/>
                <a:cs typeface="Cavolini" panose="020B0502040204020203" pitchFamily="66" charset="0"/>
              </a:rPr>
              <a:t>Demand Forecast Data</a:t>
            </a:r>
          </a:p>
        </p:txBody>
      </p:sp>
      <p:sp>
        <p:nvSpPr>
          <p:cNvPr id="35" name="TextBox 34">
            <a:extLst>
              <a:ext uri="{FF2B5EF4-FFF2-40B4-BE49-F238E27FC236}">
                <a16:creationId xmlns:a16="http://schemas.microsoft.com/office/drawing/2014/main" id="{4F718AA3-9D76-40D9-B034-70DD3AFF89E4}"/>
              </a:ext>
            </a:extLst>
          </p:cNvPr>
          <p:cNvSpPr txBox="1"/>
          <p:nvPr/>
        </p:nvSpPr>
        <p:spPr>
          <a:xfrm>
            <a:off x="5578799" y="4209664"/>
            <a:ext cx="2448787" cy="276999"/>
          </a:xfrm>
          <a:prstGeom prst="rect">
            <a:avLst/>
          </a:prstGeom>
          <a:noFill/>
        </p:spPr>
        <p:txBody>
          <a:bodyPr wrap="square" rtlCol="0">
            <a:spAutoFit/>
          </a:bodyPr>
          <a:lstStyle/>
          <a:p>
            <a:r>
              <a:rPr lang="en-US" sz="1200" b="1" dirty="0">
                <a:latin typeface="Cavolini" panose="020B0502040204020203" pitchFamily="66" charset="0"/>
                <a:cs typeface="Cavolini" panose="020B0502040204020203" pitchFamily="66" charset="0"/>
              </a:rPr>
              <a:t>Optimized Allotment Data</a:t>
            </a:r>
          </a:p>
        </p:txBody>
      </p:sp>
      <p:sp>
        <p:nvSpPr>
          <p:cNvPr id="36" name="TextBox 35">
            <a:extLst>
              <a:ext uri="{FF2B5EF4-FFF2-40B4-BE49-F238E27FC236}">
                <a16:creationId xmlns:a16="http://schemas.microsoft.com/office/drawing/2014/main" id="{EB2D1F8E-8C1A-4EBF-A54F-97C7546EC509}"/>
              </a:ext>
            </a:extLst>
          </p:cNvPr>
          <p:cNvSpPr txBox="1"/>
          <p:nvPr/>
        </p:nvSpPr>
        <p:spPr>
          <a:xfrm>
            <a:off x="5433489" y="5138246"/>
            <a:ext cx="2858552" cy="276999"/>
          </a:xfrm>
          <a:prstGeom prst="rect">
            <a:avLst/>
          </a:prstGeom>
          <a:noFill/>
        </p:spPr>
        <p:txBody>
          <a:bodyPr wrap="square" rtlCol="0">
            <a:spAutoFit/>
          </a:bodyPr>
          <a:lstStyle/>
          <a:p>
            <a:r>
              <a:rPr lang="en-US" sz="1200" b="1" dirty="0">
                <a:latin typeface="Cavolini" panose="020B0502040204020203" pitchFamily="66" charset="0"/>
                <a:cs typeface="Cavolini" panose="020B0502040204020203" pitchFamily="66" charset="0"/>
              </a:rPr>
              <a:t>Slice Allocation Status Data</a:t>
            </a:r>
          </a:p>
        </p:txBody>
      </p:sp>
    </p:spTree>
    <p:extLst>
      <p:ext uri="{BB962C8B-B14F-4D97-AF65-F5344CB8AC3E}">
        <p14:creationId xmlns:p14="http://schemas.microsoft.com/office/powerpoint/2010/main" val="234240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03FBEA-5A07-43F1-BE95-53516E40F520}"/>
              </a:ext>
            </a:extLst>
          </p:cNvPr>
          <p:cNvSpPr/>
          <p:nvPr/>
        </p:nvSpPr>
        <p:spPr>
          <a:xfrm>
            <a:off x="3115078" y="582439"/>
            <a:ext cx="8219326" cy="57792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context</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core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/code/"</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/d3bb1b14-e4ea-48e4-a458-c93baa95b7bd",</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ids:contentPart</a:t>
            </a:r>
            <a:r>
              <a:rPr lang="fr-FR" sz="800" b="1" dirty="0">
                <a:solidFill>
                  <a:schemeClr val="bg1">
                    <a:lumMod val="50000"/>
                  </a:schemeClr>
                </a:solidFill>
                <a:latin typeface="Cavolini" panose="020B0502040204020203" pitchFamily="66" charset="0"/>
                <a:cs typeface="Cavolini" panose="020B0502040204020203" pitchFamily="66" charset="0"/>
              </a:rPr>
              <a:t>" : [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/03802661-5402-4a56-bfb5-dcff51b5d351",</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a:t>
            </a:r>
            <a:r>
              <a:rPr lang="fr-FR" sz="800" b="1" dirty="0">
                <a:solidFill>
                  <a:schemeClr val="bg1">
                    <a:lumMod val="50000"/>
                  </a:schemeClr>
                </a:solidFill>
                <a:latin typeface="Cavolini" panose="020B0502040204020203" pitchFamily="66" charset="0"/>
                <a:cs typeface="Cavolini" panose="020B0502040204020203" pitchFamily="66" charset="0"/>
              </a:rPr>
              <a:t>" : "TMF </a:t>
            </a:r>
            <a:r>
              <a:rPr lang="fr-FR" sz="800" b="1" dirty="0" err="1">
                <a:solidFill>
                  <a:schemeClr val="bg1">
                    <a:lumMod val="50000"/>
                  </a:schemeClr>
                </a:solidFill>
                <a:latin typeface="Cavolini" panose="020B0502040204020203" pitchFamily="66" charset="0"/>
                <a:cs typeface="Cavolini" panose="020B0502040204020203" pitchFamily="66" charset="0"/>
              </a:rPr>
              <a:t>Generic</a:t>
            </a:r>
            <a:r>
              <a:rPr lang="fr-FR" sz="800" b="1" dirty="0">
                <a:solidFill>
                  <a:schemeClr val="bg1">
                    <a:lumMod val="50000"/>
                  </a:schemeClr>
                </a:solidFill>
                <a:latin typeface="Cavolini" panose="020B0502040204020203" pitchFamily="66" charset="0"/>
                <a:cs typeface="Cavolini" panose="020B0502040204020203" pitchFamily="66" charset="0"/>
              </a:rPr>
              <a:t> Model",</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a:t>
            </a:r>
            <a:r>
              <a:rPr lang="fr-FR" sz="800" b="1" dirty="0">
                <a:solidFill>
                  <a:schemeClr val="bg1">
                    <a:lumMod val="50000"/>
                  </a:schemeClr>
                </a:solidFill>
                <a:latin typeface="Cavolini" panose="020B0502040204020203" pitchFamily="66" charset="0"/>
                <a:cs typeface="Cavolini" panose="020B0502040204020203" pitchFamily="66" charset="0"/>
              </a:rPr>
              <a:t>" : "A </a:t>
            </a:r>
            <a:r>
              <a:rPr lang="fr-FR" sz="800" b="1" dirty="0" err="1">
                <a:solidFill>
                  <a:schemeClr val="bg1">
                    <a:lumMod val="50000"/>
                  </a:schemeClr>
                </a:solidFill>
                <a:latin typeface="Cavolini" panose="020B0502040204020203" pitchFamily="66" charset="0"/>
                <a:cs typeface="Cavolini" panose="020B0502040204020203" pitchFamily="66" charset="0"/>
              </a:rPr>
              <a:t>Confidential</a:t>
            </a:r>
            <a:r>
              <a:rPr lang="fr-FR" sz="800" b="1" dirty="0">
                <a:solidFill>
                  <a:schemeClr val="bg1">
                    <a:lumMod val="50000"/>
                  </a:schemeClr>
                </a:solidFill>
                <a:latin typeface="Cavolini" panose="020B0502040204020203" pitchFamily="66" charset="0"/>
                <a:cs typeface="Cavolini" panose="020B0502040204020203" pitchFamily="66" charset="0"/>
              </a:rPr>
              <a:t> Provider",</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tmf_content_provider_email</a:t>
            </a:r>
            <a:r>
              <a:rPr lang="fr-FR" sz="800" b="1" dirty="0">
                <a:solidFill>
                  <a:schemeClr val="bg1">
                    <a:lumMod val="50000"/>
                  </a:schemeClr>
                </a:solidFill>
                <a:latin typeface="Cavolini" panose="020B0502040204020203" pitchFamily="66" charset="0"/>
                <a:cs typeface="Cavolini" panose="020B0502040204020203" pitchFamily="66" charset="0"/>
              </a:rPr>
              <a:t>" : "Confidential@Secret.org",</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tmf_content_pay_load</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"Customer Id":"8878",</a:t>
            </a:r>
          </a:p>
          <a:p>
            <a:r>
              <a:rPr lang="fr-FR" sz="800" b="1" dirty="0">
                <a:solidFill>
                  <a:schemeClr val="bg1">
                    <a:lumMod val="50000"/>
                  </a:schemeClr>
                </a:solidFill>
                <a:latin typeface="Cavolini" panose="020B0502040204020203" pitchFamily="66" charset="0"/>
                <a:cs typeface="Cavolini" panose="020B0502040204020203" pitchFamily="66" charset="0"/>
              </a:rPr>
              <a:t>		"Customer </a:t>
            </a:r>
            <a:r>
              <a:rPr lang="fr-FR" sz="800" b="1" dirty="0" err="1">
                <a:solidFill>
                  <a:schemeClr val="bg1">
                    <a:lumMod val="50000"/>
                  </a:schemeClr>
                </a:solidFill>
                <a:latin typeface="Cavolini" panose="020B0502040204020203" pitchFamily="66" charset="0"/>
                <a:cs typeface="Cavolini" panose="020B0502040204020203" pitchFamily="66" charset="0"/>
              </a:rPr>
              <a:t>Type":"Corp</a:t>
            </a:r>
            <a:r>
              <a:rPr lang="fr-FR" sz="800" b="1" dirty="0">
                <a:solidFill>
                  <a:schemeClr val="bg1">
                    <a:lumMod val="50000"/>
                  </a:schemeClr>
                </a:solidFill>
                <a:latin typeface="Cavolini" panose="020B0502040204020203" pitchFamily="66" charset="0"/>
                <a:cs typeface="Cavolini" panose="020B0502040204020203" pitchFamily="66" charset="0"/>
              </a:rPr>
              <a:t> VIP",</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Tenent</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Type":"Business</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Account</a:t>
            </a:r>
            <a:r>
              <a:rPr lang="fr-FR" sz="800" b="1" dirty="0">
                <a:solidFill>
                  <a:schemeClr val="bg1">
                    <a:lumMod val="50000"/>
                  </a:schemeClr>
                </a:solidFill>
                <a:latin typeface="Cavolini" panose="020B0502040204020203" pitchFamily="66" charset="0"/>
                <a:cs typeface="Cavolini" panose="020B0502040204020203" pitchFamily="66" charset="0"/>
              </a:rPr>
              <a:t> Number":"5745",</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Subscriber</a:t>
            </a:r>
            <a:r>
              <a:rPr lang="fr-FR" sz="800" b="1" dirty="0">
                <a:solidFill>
                  <a:schemeClr val="bg1">
                    <a:lumMod val="50000"/>
                  </a:schemeClr>
                </a:solidFill>
                <a:latin typeface="Cavolini" panose="020B0502040204020203" pitchFamily="66" charset="0"/>
                <a:cs typeface="Cavolini" panose="020B0502040204020203" pitchFamily="66" charset="0"/>
              </a:rPr>
              <a:t> Id":"455792",</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Id":"8188781891",</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a:t>
            </a:r>
            <a:r>
              <a:rPr lang="fr-FR" sz="800" b="1" dirty="0" err="1">
                <a:solidFill>
                  <a:schemeClr val="bg1">
                    <a:lumMod val="50000"/>
                  </a:schemeClr>
                </a:solidFill>
                <a:latin typeface="Cavolini" panose="020B0502040204020203" pitchFamily="66" charset="0"/>
                <a:cs typeface="Cavolini" panose="020B0502040204020203" pitchFamily="66" charset="0"/>
              </a:rPr>
              <a:t>Type":"Modem</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Slice Type":"</a:t>
            </a:r>
            <a:r>
              <a:rPr lang="fr-FR" sz="800" b="1" dirty="0" err="1">
                <a:solidFill>
                  <a:schemeClr val="bg1">
                    <a:lumMod val="50000"/>
                  </a:schemeClr>
                </a:solidFill>
                <a:latin typeface="Cavolini" panose="020B0502040204020203" pitchFamily="66" charset="0"/>
                <a:cs typeface="Cavolini" panose="020B0502040204020203" pitchFamily="66" charset="0"/>
              </a:rPr>
              <a:t>MIoT</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Bandwidth":"420",</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Reliability</a:t>
            </a:r>
            <a:r>
              <a:rPr lang="fr-FR" sz="800" b="1" dirty="0">
                <a:solidFill>
                  <a:schemeClr val="bg1">
                    <a:lumMod val="50000"/>
                  </a:schemeClr>
                </a:solidFill>
                <a:latin typeface="Cavolini" panose="020B0502040204020203" pitchFamily="66" charset="0"/>
                <a:cs typeface="Cavolini" panose="020B0502040204020203" pitchFamily="66" charset="0"/>
              </a:rPr>
              <a:t> Level":"99",</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Performance </a:t>
            </a:r>
            <a:r>
              <a:rPr lang="fr-FR" sz="800" b="1" dirty="0" err="1">
                <a:solidFill>
                  <a:schemeClr val="bg1">
                    <a:lumMod val="50000"/>
                  </a:schemeClr>
                </a:solidFill>
                <a:latin typeface="Cavolini" panose="020B0502040204020203" pitchFamily="66" charset="0"/>
                <a:cs typeface="Cavolini" panose="020B0502040204020203" pitchFamily="66" charset="0"/>
              </a:rPr>
              <a:t>Level</a:t>
            </a:r>
            <a:r>
              <a:rPr lang="fr-FR" sz="800" b="1" dirty="0">
                <a:solidFill>
                  <a:schemeClr val="bg1">
                    <a:lumMod val="50000"/>
                  </a:schemeClr>
                </a:solidFill>
                <a:latin typeface="Cavolini" panose="020B0502040204020203" pitchFamily="66" charset="0"/>
                <a:cs typeface="Cavolini" panose="020B0502040204020203" pitchFamily="66" charset="0"/>
              </a:rPr>
              <a:t>":"Peak",</a:t>
            </a:r>
          </a:p>
          <a:p>
            <a:r>
              <a:rPr lang="fr-FR" sz="800" b="1" dirty="0">
                <a:solidFill>
                  <a:schemeClr val="bg1">
                    <a:lumMod val="50000"/>
                  </a:schemeClr>
                </a:solidFill>
                <a:latin typeface="Cavolini" panose="020B0502040204020203" pitchFamily="66" charset="0"/>
                <a:cs typeface="Cavolini" panose="020B0502040204020203" pitchFamily="66" charset="0"/>
              </a:rPr>
              <a:t>		"_PROCESSED_THROUGH_":["SUBSCRIBER-1 - RAN SLICING - DENAMD FORECAST - IDS Data App"],</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Date":"13-Sep-2022",</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Date":"04-May-2024",</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Time":"10:27",</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Time":"23:11"</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tmf_content_usage_tnc</a:t>
            </a:r>
            <a:r>
              <a:rPr lang="fr-FR" sz="800" b="1" dirty="0">
                <a:solidFill>
                  <a:schemeClr val="bg1">
                    <a:lumMod val="50000"/>
                  </a:schemeClr>
                </a:solidFill>
                <a:latin typeface="Cavolini" panose="020B0502040204020203" pitchFamily="66" charset="0"/>
                <a:cs typeface="Cavolini" panose="020B0502040204020203" pitchFamily="66" charset="0"/>
              </a:rPr>
              <a:t>" : "TMF or </a:t>
            </a:r>
            <a:r>
              <a:rPr lang="fr-FR" sz="800" b="1" dirty="0" err="1">
                <a:solidFill>
                  <a:schemeClr val="bg1">
                    <a:lumMod val="50000"/>
                  </a:schemeClr>
                </a:solidFill>
                <a:latin typeface="Cavolini" panose="020B0502040204020203" pitchFamily="66" charset="0"/>
                <a:cs typeface="Cavolini" panose="020B0502040204020203" pitchFamily="66" charset="0"/>
              </a:rPr>
              <a:t>its</a:t>
            </a:r>
            <a:r>
              <a:rPr lang="fr-FR" sz="800" b="1" dirty="0">
                <a:solidFill>
                  <a:schemeClr val="bg1">
                    <a:lumMod val="50000"/>
                  </a:schemeClr>
                </a:solidFill>
                <a:latin typeface="Cavolini" panose="020B0502040204020203" pitchFamily="66" charset="0"/>
                <a:cs typeface="Cavolini" panose="020B0502040204020203" pitchFamily="66" charset="0"/>
              </a:rPr>
              <a:t> participants assume no </a:t>
            </a:r>
            <a:r>
              <a:rPr lang="fr-FR" sz="800" b="1" dirty="0" err="1">
                <a:solidFill>
                  <a:schemeClr val="bg1">
                    <a:lumMod val="50000"/>
                  </a:schemeClr>
                </a:solidFill>
                <a:latin typeface="Cavolini" panose="020B0502040204020203" pitchFamily="66" charset="0"/>
                <a:cs typeface="Cavolini" panose="020B0502040204020203" pitchFamily="66" charset="0"/>
              </a:rPr>
              <a:t>responsibility</a:t>
            </a:r>
            <a:r>
              <a:rPr lang="fr-FR" sz="800" b="1" dirty="0">
                <a:solidFill>
                  <a:schemeClr val="bg1">
                    <a:lumMod val="50000"/>
                  </a:schemeClr>
                </a:solidFill>
                <a:latin typeface="Cavolini" panose="020B0502040204020203" pitchFamily="66" charset="0"/>
                <a:cs typeface="Cavolini" panose="020B0502040204020203" pitchFamily="66" charset="0"/>
              </a:rPr>
              <a:t> and/or </a:t>
            </a:r>
            <a:r>
              <a:rPr lang="fr-FR" sz="800" b="1" dirty="0" err="1">
                <a:solidFill>
                  <a:schemeClr val="bg1">
                    <a:lumMod val="50000"/>
                  </a:schemeClr>
                </a:solidFill>
                <a:latin typeface="Cavolini" panose="020B0502040204020203" pitchFamily="66" charset="0"/>
                <a:cs typeface="Cavolini" panose="020B0502040204020203" pitchFamily="66" charset="0"/>
              </a:rPr>
              <a:t>liability</a:t>
            </a:r>
            <a:r>
              <a:rPr lang="fr-FR" sz="800" b="1" dirty="0">
                <a:solidFill>
                  <a:schemeClr val="bg1">
                    <a:lumMod val="50000"/>
                  </a:schemeClr>
                </a:solidFill>
                <a:latin typeface="Cavolini" panose="020B0502040204020203" pitchFamily="66" charset="0"/>
                <a:cs typeface="Cavolini" panose="020B0502040204020203" pitchFamily="66" charset="0"/>
              </a:rPr>
              <a:t> for </a:t>
            </a:r>
            <a:r>
              <a:rPr lang="fr-FR" sz="800" b="1" dirty="0" err="1">
                <a:solidFill>
                  <a:schemeClr val="bg1">
                    <a:lumMod val="50000"/>
                  </a:schemeClr>
                </a:solidFill>
                <a:latin typeface="Cavolini" panose="020B0502040204020203" pitchFamily="66" charset="0"/>
                <a:cs typeface="Cavolini" panose="020B0502040204020203" pitchFamily="66" charset="0"/>
              </a:rPr>
              <a:t>any</a:t>
            </a:r>
            <a:r>
              <a:rPr lang="fr-FR" sz="800" b="1" dirty="0">
                <a:solidFill>
                  <a:schemeClr val="bg1">
                    <a:lumMod val="50000"/>
                  </a:schemeClr>
                </a:solidFill>
                <a:latin typeface="Cavolini" panose="020B0502040204020203" pitchFamily="66" charset="0"/>
                <a:cs typeface="Cavolini" panose="020B0502040204020203" pitchFamily="66" charset="0"/>
              </a:rPr>
              <a:t> data </a:t>
            </a:r>
            <a:r>
              <a:rPr lang="fr-FR" sz="800" b="1" dirty="0" err="1">
                <a:solidFill>
                  <a:schemeClr val="bg1">
                    <a:lumMod val="50000"/>
                  </a:schemeClr>
                </a:solidFill>
                <a:latin typeface="Cavolini" panose="020B0502040204020203" pitchFamily="66" charset="0"/>
                <a:cs typeface="Cavolini" panose="020B0502040204020203" pitchFamily="66" charset="0"/>
              </a:rPr>
              <a:t>exchanged</a:t>
            </a:r>
            <a:r>
              <a:rPr lang="fr-FR" sz="800" b="1" dirty="0">
                <a:solidFill>
                  <a:schemeClr val="bg1">
                    <a:lumMod val="50000"/>
                  </a:schemeClr>
                </a:solidFill>
                <a:latin typeface="Cavolini" panose="020B0502040204020203" pitchFamily="66" charset="0"/>
                <a:cs typeface="Cavolini" panose="020B0502040204020203" pitchFamily="66" charset="0"/>
              </a:rPr>
              <a:t> on </a:t>
            </a:r>
            <a:r>
              <a:rPr lang="fr-FR" sz="800" b="1" dirty="0" err="1">
                <a:solidFill>
                  <a:schemeClr val="bg1">
                    <a:lumMod val="50000"/>
                  </a:schemeClr>
                </a:solidFill>
                <a:latin typeface="Cavolini" panose="020B0502040204020203" pitchFamily="66" charset="0"/>
                <a:cs typeface="Cavolini" panose="020B0502040204020203" pitchFamily="66" charset="0"/>
              </a:rPr>
              <a:t>this</a:t>
            </a:r>
            <a:r>
              <a:rPr lang="fr-FR" sz="800" b="1" dirty="0">
                <a:solidFill>
                  <a:schemeClr val="bg1">
                    <a:lumMod val="50000"/>
                  </a:schemeClr>
                </a:solidFill>
                <a:latin typeface="Cavolini" panose="020B0502040204020203" pitchFamily="66" charset="0"/>
                <a:cs typeface="Cavolini" panose="020B0502040204020203" pitchFamily="66" charset="0"/>
              </a:rPr>
              <a:t> platform.",</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tmf_content_uid</a:t>
            </a:r>
            <a:r>
              <a:rPr lang="fr-FR" sz="800" b="1" dirty="0">
                <a:solidFill>
                  <a:schemeClr val="bg1">
                    <a:lumMod val="50000"/>
                  </a:schemeClr>
                </a:solidFill>
                <a:latin typeface="Cavolini" panose="020B0502040204020203" pitchFamily="66" charset="0"/>
                <a:cs typeface="Cavolini" panose="020B0502040204020203" pitchFamily="66" charset="0"/>
              </a:rPr>
              <a:t>" : "9400f333-73c9-4cf2-a7d4-0b661aa1b29e",</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tmf_content_model_version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tmf_content_issued_at</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"@value" : "2022-09-05T10:01:32.068Z",</a:t>
            </a:r>
          </a:p>
          <a:p>
            <a:r>
              <a:rPr lang="fr-FR" sz="800" b="1" dirty="0">
                <a:solidFill>
                  <a:schemeClr val="bg1">
                    <a:lumMod val="50000"/>
                  </a:schemeClr>
                </a:solidFill>
                <a:latin typeface="Cavolini" panose="020B0502040204020203" pitchFamily="66" charset="0"/>
                <a:cs typeface="Cavolini" panose="020B0502040204020203" pitchFamily="66" charset="0"/>
              </a:rPr>
              <a:t>       "@type" : "http://www.w3.org/2001/XMLSchema#dateTimeStamp"</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tmf_content_provider_quote_masked</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tmf_content_provider_primary_phone</a:t>
            </a:r>
            <a:r>
              <a:rPr lang="fr-FR" sz="800" b="1" dirty="0">
                <a:solidFill>
                  <a:schemeClr val="bg1">
                    <a:lumMod val="50000"/>
                  </a:schemeClr>
                </a:solidFill>
                <a:latin typeface="Cavolini" panose="020B0502040204020203" pitchFamily="66" charset="0"/>
                <a:cs typeface="Cavolini" panose="020B0502040204020203" pitchFamily="66" charset="0"/>
              </a:rPr>
              <a:t>" : "123-456-7890"</a:t>
            </a:r>
          </a:p>
          <a:p>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ids:created</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"@value" : "2022-09-05T10:01:32.068Z",</a:t>
            </a:r>
          </a:p>
          <a:p>
            <a:r>
              <a:rPr lang="fr-FR" sz="800" b="1" dirty="0">
                <a:solidFill>
                  <a:schemeClr val="bg1">
                    <a:lumMod val="50000"/>
                  </a:schemeClr>
                </a:solidFill>
                <a:latin typeface="Cavolini" panose="020B0502040204020203" pitchFamily="66" charset="0"/>
                <a:cs typeface="Cavolini" panose="020B0502040204020203" pitchFamily="66" charset="0"/>
              </a:rPr>
              <a:t>     "@type" : "http://www.w3.org/2001/XMLSchema#dateTimeStamp"</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p>
        </p:txBody>
      </p:sp>
      <p:sp>
        <p:nvSpPr>
          <p:cNvPr id="31" name="TextBox 30">
            <a:extLst>
              <a:ext uri="{FF2B5EF4-FFF2-40B4-BE49-F238E27FC236}">
                <a16:creationId xmlns:a16="http://schemas.microsoft.com/office/drawing/2014/main" id="{715F983E-165F-4895-90B4-C3662F3272A5}"/>
              </a:ext>
            </a:extLst>
          </p:cNvPr>
          <p:cNvSpPr txBox="1"/>
          <p:nvPr/>
        </p:nvSpPr>
        <p:spPr>
          <a:xfrm>
            <a:off x="594118" y="582439"/>
            <a:ext cx="2275205" cy="4872429"/>
          </a:xfrm>
          <a:custGeom>
            <a:avLst/>
            <a:gdLst>
              <a:gd name="connsiteX0" fmla="*/ 0 w 2275205"/>
              <a:gd name="connsiteY0" fmla="*/ 0 h 4872429"/>
              <a:gd name="connsiteX1" fmla="*/ 523297 w 2275205"/>
              <a:gd name="connsiteY1" fmla="*/ 0 h 4872429"/>
              <a:gd name="connsiteX2" fmla="*/ 1137603 w 2275205"/>
              <a:gd name="connsiteY2" fmla="*/ 0 h 4872429"/>
              <a:gd name="connsiteX3" fmla="*/ 1638148 w 2275205"/>
              <a:gd name="connsiteY3" fmla="*/ 0 h 4872429"/>
              <a:gd name="connsiteX4" fmla="*/ 2275205 w 2275205"/>
              <a:gd name="connsiteY4" fmla="*/ 0 h 4872429"/>
              <a:gd name="connsiteX5" fmla="*/ 2275205 w 2275205"/>
              <a:gd name="connsiteY5" fmla="*/ 590105 h 4872429"/>
              <a:gd name="connsiteX6" fmla="*/ 2275205 w 2275205"/>
              <a:gd name="connsiteY6" fmla="*/ 1034038 h 4872429"/>
              <a:gd name="connsiteX7" fmla="*/ 2275205 w 2275205"/>
              <a:gd name="connsiteY7" fmla="*/ 1624143 h 4872429"/>
              <a:gd name="connsiteX8" fmla="*/ 2275205 w 2275205"/>
              <a:gd name="connsiteY8" fmla="*/ 2262973 h 4872429"/>
              <a:gd name="connsiteX9" fmla="*/ 2275205 w 2275205"/>
              <a:gd name="connsiteY9" fmla="*/ 2901802 h 4872429"/>
              <a:gd name="connsiteX10" fmla="*/ 2275205 w 2275205"/>
              <a:gd name="connsiteY10" fmla="*/ 3394459 h 4872429"/>
              <a:gd name="connsiteX11" fmla="*/ 2275205 w 2275205"/>
              <a:gd name="connsiteY11" fmla="*/ 3789667 h 4872429"/>
              <a:gd name="connsiteX12" fmla="*/ 2275205 w 2275205"/>
              <a:gd name="connsiteY12" fmla="*/ 4872429 h 4872429"/>
              <a:gd name="connsiteX13" fmla="*/ 1751908 w 2275205"/>
              <a:gd name="connsiteY13" fmla="*/ 4872429 h 4872429"/>
              <a:gd name="connsiteX14" fmla="*/ 1205859 w 2275205"/>
              <a:gd name="connsiteY14" fmla="*/ 4872429 h 4872429"/>
              <a:gd name="connsiteX15" fmla="*/ 614305 w 2275205"/>
              <a:gd name="connsiteY15" fmla="*/ 4872429 h 4872429"/>
              <a:gd name="connsiteX16" fmla="*/ 0 w 2275205"/>
              <a:gd name="connsiteY16" fmla="*/ 4872429 h 4872429"/>
              <a:gd name="connsiteX17" fmla="*/ 0 w 2275205"/>
              <a:gd name="connsiteY17" fmla="*/ 4428497 h 4872429"/>
              <a:gd name="connsiteX18" fmla="*/ 0 w 2275205"/>
              <a:gd name="connsiteY18" fmla="*/ 3789667 h 4872429"/>
              <a:gd name="connsiteX19" fmla="*/ 0 w 2275205"/>
              <a:gd name="connsiteY19" fmla="*/ 3248286 h 4872429"/>
              <a:gd name="connsiteX20" fmla="*/ 0 w 2275205"/>
              <a:gd name="connsiteY20" fmla="*/ 2755629 h 4872429"/>
              <a:gd name="connsiteX21" fmla="*/ 0 w 2275205"/>
              <a:gd name="connsiteY21" fmla="*/ 2116800 h 4872429"/>
              <a:gd name="connsiteX22" fmla="*/ 0 w 2275205"/>
              <a:gd name="connsiteY22" fmla="*/ 1575419 h 4872429"/>
              <a:gd name="connsiteX23" fmla="*/ 0 w 2275205"/>
              <a:gd name="connsiteY23" fmla="*/ 1082762 h 4872429"/>
              <a:gd name="connsiteX24" fmla="*/ 0 w 2275205"/>
              <a:gd name="connsiteY24" fmla="*/ 492657 h 4872429"/>
              <a:gd name="connsiteX25" fmla="*/ 0 w 2275205"/>
              <a:gd name="connsiteY25" fmla="*/ 0 h 487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75205" h="4872429" fill="none" extrusionOk="0">
                <a:moveTo>
                  <a:pt x="0" y="0"/>
                </a:moveTo>
                <a:cubicBezTo>
                  <a:pt x="213609" y="-41779"/>
                  <a:pt x="310232" y="37386"/>
                  <a:pt x="523297" y="0"/>
                </a:cubicBezTo>
                <a:cubicBezTo>
                  <a:pt x="736362" y="-37386"/>
                  <a:pt x="883212" y="26526"/>
                  <a:pt x="1137603" y="0"/>
                </a:cubicBezTo>
                <a:cubicBezTo>
                  <a:pt x="1391994" y="-26526"/>
                  <a:pt x="1400721" y="8010"/>
                  <a:pt x="1638148" y="0"/>
                </a:cubicBezTo>
                <a:cubicBezTo>
                  <a:pt x="1875576" y="-8010"/>
                  <a:pt x="2051216" y="47332"/>
                  <a:pt x="2275205" y="0"/>
                </a:cubicBezTo>
                <a:cubicBezTo>
                  <a:pt x="2312957" y="231101"/>
                  <a:pt x="2229579" y="387722"/>
                  <a:pt x="2275205" y="590105"/>
                </a:cubicBezTo>
                <a:cubicBezTo>
                  <a:pt x="2320831" y="792489"/>
                  <a:pt x="2247167" y="927983"/>
                  <a:pt x="2275205" y="1034038"/>
                </a:cubicBezTo>
                <a:cubicBezTo>
                  <a:pt x="2303243" y="1140093"/>
                  <a:pt x="2231505" y="1481747"/>
                  <a:pt x="2275205" y="1624143"/>
                </a:cubicBezTo>
                <a:cubicBezTo>
                  <a:pt x="2318905" y="1766539"/>
                  <a:pt x="2269537" y="2114855"/>
                  <a:pt x="2275205" y="2262973"/>
                </a:cubicBezTo>
                <a:cubicBezTo>
                  <a:pt x="2280873" y="2411091"/>
                  <a:pt x="2272190" y="2611062"/>
                  <a:pt x="2275205" y="2901802"/>
                </a:cubicBezTo>
                <a:cubicBezTo>
                  <a:pt x="2278220" y="3192542"/>
                  <a:pt x="2258990" y="3241777"/>
                  <a:pt x="2275205" y="3394459"/>
                </a:cubicBezTo>
                <a:cubicBezTo>
                  <a:pt x="2291420" y="3547141"/>
                  <a:pt x="2235821" y="3606057"/>
                  <a:pt x="2275205" y="3789667"/>
                </a:cubicBezTo>
                <a:cubicBezTo>
                  <a:pt x="2314589" y="3973277"/>
                  <a:pt x="2215025" y="4346400"/>
                  <a:pt x="2275205" y="4872429"/>
                </a:cubicBezTo>
                <a:cubicBezTo>
                  <a:pt x="2117074" y="4876875"/>
                  <a:pt x="1990950" y="4837172"/>
                  <a:pt x="1751908" y="4872429"/>
                </a:cubicBezTo>
                <a:cubicBezTo>
                  <a:pt x="1512866" y="4907686"/>
                  <a:pt x="1443578" y="4847755"/>
                  <a:pt x="1205859" y="4872429"/>
                </a:cubicBezTo>
                <a:cubicBezTo>
                  <a:pt x="968140" y="4897103"/>
                  <a:pt x="800896" y="4830506"/>
                  <a:pt x="614305" y="4872429"/>
                </a:cubicBezTo>
                <a:cubicBezTo>
                  <a:pt x="427714" y="4914352"/>
                  <a:pt x="207267" y="4801880"/>
                  <a:pt x="0" y="4872429"/>
                </a:cubicBezTo>
                <a:cubicBezTo>
                  <a:pt x="-11927" y="4690464"/>
                  <a:pt x="50153" y="4648306"/>
                  <a:pt x="0" y="4428497"/>
                </a:cubicBezTo>
                <a:cubicBezTo>
                  <a:pt x="-50153" y="4208688"/>
                  <a:pt x="27624" y="3917680"/>
                  <a:pt x="0" y="3789667"/>
                </a:cubicBezTo>
                <a:cubicBezTo>
                  <a:pt x="-27624" y="3661654"/>
                  <a:pt x="39550" y="3435007"/>
                  <a:pt x="0" y="3248286"/>
                </a:cubicBezTo>
                <a:cubicBezTo>
                  <a:pt x="-39550" y="3061565"/>
                  <a:pt x="51326" y="2890487"/>
                  <a:pt x="0" y="2755629"/>
                </a:cubicBezTo>
                <a:cubicBezTo>
                  <a:pt x="-51326" y="2620771"/>
                  <a:pt x="66350" y="2347886"/>
                  <a:pt x="0" y="2116800"/>
                </a:cubicBezTo>
                <a:cubicBezTo>
                  <a:pt x="-66350" y="1885714"/>
                  <a:pt x="20" y="1750057"/>
                  <a:pt x="0" y="1575419"/>
                </a:cubicBezTo>
                <a:cubicBezTo>
                  <a:pt x="-20" y="1400781"/>
                  <a:pt x="38669" y="1192102"/>
                  <a:pt x="0" y="1082762"/>
                </a:cubicBezTo>
                <a:cubicBezTo>
                  <a:pt x="-38669" y="973422"/>
                  <a:pt x="69109" y="721601"/>
                  <a:pt x="0" y="492657"/>
                </a:cubicBezTo>
                <a:cubicBezTo>
                  <a:pt x="-69109" y="263714"/>
                  <a:pt x="18068" y="185105"/>
                  <a:pt x="0" y="0"/>
                </a:cubicBezTo>
                <a:close/>
              </a:path>
              <a:path w="2275205" h="4872429" stroke="0" extrusionOk="0">
                <a:moveTo>
                  <a:pt x="0" y="0"/>
                </a:moveTo>
                <a:cubicBezTo>
                  <a:pt x="209941" y="-48211"/>
                  <a:pt x="282812" y="18654"/>
                  <a:pt x="546049" y="0"/>
                </a:cubicBezTo>
                <a:cubicBezTo>
                  <a:pt x="809286" y="-18654"/>
                  <a:pt x="938641" y="54388"/>
                  <a:pt x="1137603" y="0"/>
                </a:cubicBezTo>
                <a:cubicBezTo>
                  <a:pt x="1336565" y="-54388"/>
                  <a:pt x="1416086" y="24221"/>
                  <a:pt x="1683652" y="0"/>
                </a:cubicBezTo>
                <a:cubicBezTo>
                  <a:pt x="1951218" y="-24221"/>
                  <a:pt x="2000799" y="62043"/>
                  <a:pt x="2275205" y="0"/>
                </a:cubicBezTo>
                <a:cubicBezTo>
                  <a:pt x="2275593" y="150552"/>
                  <a:pt x="2251416" y="314480"/>
                  <a:pt x="2275205" y="395208"/>
                </a:cubicBezTo>
                <a:cubicBezTo>
                  <a:pt x="2298994" y="475936"/>
                  <a:pt x="2211739" y="745576"/>
                  <a:pt x="2275205" y="1034038"/>
                </a:cubicBezTo>
                <a:cubicBezTo>
                  <a:pt x="2338671" y="1322500"/>
                  <a:pt x="2211411" y="1467248"/>
                  <a:pt x="2275205" y="1672867"/>
                </a:cubicBezTo>
                <a:cubicBezTo>
                  <a:pt x="2338999" y="1878486"/>
                  <a:pt x="2218355" y="2059818"/>
                  <a:pt x="2275205" y="2214248"/>
                </a:cubicBezTo>
                <a:cubicBezTo>
                  <a:pt x="2332055" y="2368678"/>
                  <a:pt x="2241779" y="2556196"/>
                  <a:pt x="2275205" y="2804354"/>
                </a:cubicBezTo>
                <a:cubicBezTo>
                  <a:pt x="2308631" y="3052512"/>
                  <a:pt x="2249827" y="3138220"/>
                  <a:pt x="2275205" y="3248286"/>
                </a:cubicBezTo>
                <a:cubicBezTo>
                  <a:pt x="2300583" y="3358352"/>
                  <a:pt x="2210436" y="3667774"/>
                  <a:pt x="2275205" y="3887116"/>
                </a:cubicBezTo>
                <a:cubicBezTo>
                  <a:pt x="2339974" y="4106458"/>
                  <a:pt x="2224708" y="4235366"/>
                  <a:pt x="2275205" y="4379772"/>
                </a:cubicBezTo>
                <a:cubicBezTo>
                  <a:pt x="2325702" y="4524178"/>
                  <a:pt x="2232483" y="4725169"/>
                  <a:pt x="2275205" y="4872429"/>
                </a:cubicBezTo>
                <a:cubicBezTo>
                  <a:pt x="2073321" y="4936652"/>
                  <a:pt x="1957950" y="4827811"/>
                  <a:pt x="1729156" y="4872429"/>
                </a:cubicBezTo>
                <a:cubicBezTo>
                  <a:pt x="1500362" y="4917047"/>
                  <a:pt x="1290432" y="4868445"/>
                  <a:pt x="1160355" y="4872429"/>
                </a:cubicBezTo>
                <a:cubicBezTo>
                  <a:pt x="1030278" y="4876413"/>
                  <a:pt x="730678" y="4807671"/>
                  <a:pt x="546049" y="4872429"/>
                </a:cubicBezTo>
                <a:cubicBezTo>
                  <a:pt x="361420" y="4937187"/>
                  <a:pt x="170750" y="4871712"/>
                  <a:pt x="0" y="4872429"/>
                </a:cubicBezTo>
                <a:cubicBezTo>
                  <a:pt x="-51538" y="4577106"/>
                  <a:pt x="44737" y="4428473"/>
                  <a:pt x="0" y="4233599"/>
                </a:cubicBezTo>
                <a:cubicBezTo>
                  <a:pt x="-44737" y="4038725"/>
                  <a:pt x="34715" y="3949092"/>
                  <a:pt x="0" y="3838391"/>
                </a:cubicBezTo>
                <a:cubicBezTo>
                  <a:pt x="-34715" y="3727690"/>
                  <a:pt x="48683" y="3391533"/>
                  <a:pt x="0" y="3248286"/>
                </a:cubicBezTo>
                <a:cubicBezTo>
                  <a:pt x="-48683" y="3105039"/>
                  <a:pt x="14321" y="2952733"/>
                  <a:pt x="0" y="2804354"/>
                </a:cubicBezTo>
                <a:cubicBezTo>
                  <a:pt x="-14321" y="2655975"/>
                  <a:pt x="9117" y="2394393"/>
                  <a:pt x="0" y="2214248"/>
                </a:cubicBezTo>
                <a:cubicBezTo>
                  <a:pt x="-9117" y="2034103"/>
                  <a:pt x="58069" y="1918017"/>
                  <a:pt x="0" y="1721592"/>
                </a:cubicBezTo>
                <a:cubicBezTo>
                  <a:pt x="-58069" y="1525167"/>
                  <a:pt x="55262" y="1439926"/>
                  <a:pt x="0" y="1180211"/>
                </a:cubicBezTo>
                <a:cubicBezTo>
                  <a:pt x="-55262" y="920496"/>
                  <a:pt x="47358" y="792408"/>
                  <a:pt x="0" y="687554"/>
                </a:cubicBezTo>
                <a:cubicBezTo>
                  <a:pt x="-47358" y="582700"/>
                  <a:pt x="32340" y="230329"/>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t"/>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800" b="1" dirty="0">
                <a:latin typeface="Cavolini" panose="020B0502040204020203" pitchFamily="66" charset="0"/>
                <a:cs typeface="Cavolini" panose="020B0502040204020203" pitchFamily="66" charset="0"/>
              </a:rPr>
              <a:t>Data Model</a:t>
            </a:r>
          </a:p>
          <a:p>
            <a:pPr algn="l"/>
            <a:endParaRPr lang="en-US" sz="800" b="1" dirty="0">
              <a:latin typeface="Cavolini" panose="020B0502040204020203" pitchFamily="66" charset="0"/>
              <a:cs typeface="Cavolini" panose="020B0502040204020203" pitchFamily="66" charset="0"/>
            </a:endParaRPr>
          </a:p>
          <a:p>
            <a:pPr marL="342900" indent="-342900" algn="l">
              <a:buFont typeface="+mj-lt"/>
              <a:buAutoNum type="arabicPeriod"/>
            </a:pPr>
            <a:r>
              <a:rPr lang="en-US" sz="1600" b="1" dirty="0">
                <a:latin typeface="Cavolini" panose="020B0502040204020203" pitchFamily="66" charset="0"/>
                <a:cs typeface="Cavolini" panose="020B0502040204020203" pitchFamily="66" charset="0"/>
              </a:rPr>
              <a:t>Demand forecast – from Subscribers to CSP</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Optimized allotment details – from CSP to Subscribers</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RAN Slice Allocation Status – from CSP to Subscribers</a:t>
            </a:r>
          </a:p>
        </p:txBody>
      </p:sp>
      <p:sp>
        <p:nvSpPr>
          <p:cNvPr id="4" name="TextBox 3">
            <a:extLst>
              <a:ext uri="{FF2B5EF4-FFF2-40B4-BE49-F238E27FC236}">
                <a16:creationId xmlns:a16="http://schemas.microsoft.com/office/drawing/2014/main" id="{E7253CE8-D861-4D4A-A70D-08CDF57CC37B}"/>
              </a:ext>
            </a:extLst>
          </p:cNvPr>
          <p:cNvSpPr txBox="1"/>
          <p:nvPr/>
        </p:nvSpPr>
        <p:spPr>
          <a:xfrm>
            <a:off x="8729562" y="601278"/>
            <a:ext cx="2592583" cy="477511"/>
          </a:xfrm>
          <a:custGeom>
            <a:avLst/>
            <a:gdLst>
              <a:gd name="connsiteX0" fmla="*/ 0 w 2592583"/>
              <a:gd name="connsiteY0" fmla="*/ 0 h 477511"/>
              <a:gd name="connsiteX1" fmla="*/ 518517 w 2592583"/>
              <a:gd name="connsiteY1" fmla="*/ 0 h 477511"/>
              <a:gd name="connsiteX2" fmla="*/ 1011107 w 2592583"/>
              <a:gd name="connsiteY2" fmla="*/ 0 h 477511"/>
              <a:gd name="connsiteX3" fmla="*/ 1581476 w 2592583"/>
              <a:gd name="connsiteY3" fmla="*/ 0 h 477511"/>
              <a:gd name="connsiteX4" fmla="*/ 2151844 w 2592583"/>
              <a:gd name="connsiteY4" fmla="*/ 0 h 477511"/>
              <a:gd name="connsiteX5" fmla="*/ 2592583 w 2592583"/>
              <a:gd name="connsiteY5" fmla="*/ 0 h 477511"/>
              <a:gd name="connsiteX6" fmla="*/ 2592583 w 2592583"/>
              <a:gd name="connsiteY6" fmla="*/ 477511 h 477511"/>
              <a:gd name="connsiteX7" fmla="*/ 2125918 w 2592583"/>
              <a:gd name="connsiteY7" fmla="*/ 477511 h 477511"/>
              <a:gd name="connsiteX8" fmla="*/ 1659253 w 2592583"/>
              <a:gd name="connsiteY8" fmla="*/ 477511 h 477511"/>
              <a:gd name="connsiteX9" fmla="*/ 1114811 w 2592583"/>
              <a:gd name="connsiteY9" fmla="*/ 477511 h 477511"/>
              <a:gd name="connsiteX10" fmla="*/ 622220 w 2592583"/>
              <a:gd name="connsiteY10" fmla="*/ 477511 h 477511"/>
              <a:gd name="connsiteX11" fmla="*/ 0 w 2592583"/>
              <a:gd name="connsiteY11" fmla="*/ 477511 h 477511"/>
              <a:gd name="connsiteX12" fmla="*/ 0 w 2592583"/>
              <a:gd name="connsiteY12" fmla="*/ 0 h 47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583" h="477511" fill="none" extrusionOk="0">
                <a:moveTo>
                  <a:pt x="0" y="0"/>
                </a:moveTo>
                <a:cubicBezTo>
                  <a:pt x="185737" y="-35376"/>
                  <a:pt x="329711" y="58884"/>
                  <a:pt x="518517" y="0"/>
                </a:cubicBezTo>
                <a:cubicBezTo>
                  <a:pt x="707323" y="-58884"/>
                  <a:pt x="870466" y="28825"/>
                  <a:pt x="1011107" y="0"/>
                </a:cubicBezTo>
                <a:cubicBezTo>
                  <a:pt x="1151748" y="-28825"/>
                  <a:pt x="1441114" y="22141"/>
                  <a:pt x="1581476" y="0"/>
                </a:cubicBezTo>
                <a:cubicBezTo>
                  <a:pt x="1721838" y="-22141"/>
                  <a:pt x="1934775" y="50358"/>
                  <a:pt x="2151844" y="0"/>
                </a:cubicBezTo>
                <a:cubicBezTo>
                  <a:pt x="2368913" y="-50358"/>
                  <a:pt x="2490693" y="2442"/>
                  <a:pt x="2592583" y="0"/>
                </a:cubicBezTo>
                <a:cubicBezTo>
                  <a:pt x="2630744" y="180284"/>
                  <a:pt x="2575908" y="338181"/>
                  <a:pt x="2592583" y="477511"/>
                </a:cubicBezTo>
                <a:cubicBezTo>
                  <a:pt x="2380254" y="497712"/>
                  <a:pt x="2303288" y="449378"/>
                  <a:pt x="2125918" y="477511"/>
                </a:cubicBezTo>
                <a:cubicBezTo>
                  <a:pt x="1948549" y="505644"/>
                  <a:pt x="1831706" y="471843"/>
                  <a:pt x="1659253" y="477511"/>
                </a:cubicBezTo>
                <a:cubicBezTo>
                  <a:pt x="1486801" y="483179"/>
                  <a:pt x="1325976" y="414827"/>
                  <a:pt x="1114811" y="477511"/>
                </a:cubicBezTo>
                <a:cubicBezTo>
                  <a:pt x="903646" y="540195"/>
                  <a:pt x="809138" y="467903"/>
                  <a:pt x="622220" y="477511"/>
                </a:cubicBezTo>
                <a:cubicBezTo>
                  <a:pt x="435302" y="487119"/>
                  <a:pt x="238592" y="429325"/>
                  <a:pt x="0" y="477511"/>
                </a:cubicBezTo>
                <a:cubicBezTo>
                  <a:pt x="-15942" y="243213"/>
                  <a:pt x="25413" y="191847"/>
                  <a:pt x="0" y="0"/>
                </a:cubicBezTo>
                <a:close/>
              </a:path>
              <a:path w="2592583" h="477511" stroke="0" extrusionOk="0">
                <a:moveTo>
                  <a:pt x="0" y="0"/>
                </a:moveTo>
                <a:cubicBezTo>
                  <a:pt x="180855" y="-47298"/>
                  <a:pt x="315645" y="4779"/>
                  <a:pt x="492591" y="0"/>
                </a:cubicBezTo>
                <a:cubicBezTo>
                  <a:pt x="669537" y="-4779"/>
                  <a:pt x="823202" y="59362"/>
                  <a:pt x="1037033" y="0"/>
                </a:cubicBezTo>
                <a:cubicBezTo>
                  <a:pt x="1250864" y="-59362"/>
                  <a:pt x="1313319" y="36720"/>
                  <a:pt x="1529624" y="0"/>
                </a:cubicBezTo>
                <a:cubicBezTo>
                  <a:pt x="1745929" y="-36720"/>
                  <a:pt x="1814908" y="63387"/>
                  <a:pt x="2099992" y="0"/>
                </a:cubicBezTo>
                <a:cubicBezTo>
                  <a:pt x="2385076" y="-63387"/>
                  <a:pt x="2392048" y="18533"/>
                  <a:pt x="2592583" y="0"/>
                </a:cubicBezTo>
                <a:cubicBezTo>
                  <a:pt x="2636198" y="125951"/>
                  <a:pt x="2584003" y="368190"/>
                  <a:pt x="2592583" y="477511"/>
                </a:cubicBezTo>
                <a:cubicBezTo>
                  <a:pt x="2344076" y="514836"/>
                  <a:pt x="2198229" y="412351"/>
                  <a:pt x="2022215" y="477511"/>
                </a:cubicBezTo>
                <a:cubicBezTo>
                  <a:pt x="1846201" y="542671"/>
                  <a:pt x="1659288" y="417662"/>
                  <a:pt x="1503698" y="477511"/>
                </a:cubicBezTo>
                <a:cubicBezTo>
                  <a:pt x="1348108" y="537360"/>
                  <a:pt x="1231510" y="433094"/>
                  <a:pt x="985182" y="477511"/>
                </a:cubicBezTo>
                <a:cubicBezTo>
                  <a:pt x="738854" y="521928"/>
                  <a:pt x="277524" y="425005"/>
                  <a:pt x="0" y="477511"/>
                </a:cubicBezTo>
                <a:cubicBezTo>
                  <a:pt x="-13657" y="263871"/>
                  <a:pt x="23069" y="153960"/>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b="1" dirty="0">
                <a:latin typeface="Cavolini" panose="020B0502040204020203" pitchFamily="66" charset="0"/>
                <a:cs typeface="Cavolini" panose="020B0502040204020203" pitchFamily="66" charset="0"/>
              </a:rPr>
              <a:t>Demand Forecast</a:t>
            </a:r>
            <a:endParaRPr lang="en-US" sz="1600" dirty="0">
              <a:latin typeface="Cavolini" panose="020B0502040204020203" pitchFamily="66" charset="0"/>
              <a:cs typeface="Cavolini" panose="020B0502040204020203" pitchFamily="66" charset="0"/>
            </a:endParaRPr>
          </a:p>
        </p:txBody>
      </p:sp>
    </p:spTree>
    <p:extLst>
      <p:ext uri="{BB962C8B-B14F-4D97-AF65-F5344CB8AC3E}">
        <p14:creationId xmlns:p14="http://schemas.microsoft.com/office/powerpoint/2010/main" val="357842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03FBEA-5A07-43F1-BE95-53516E40F520}"/>
              </a:ext>
            </a:extLst>
          </p:cNvPr>
          <p:cNvSpPr/>
          <p:nvPr/>
        </p:nvSpPr>
        <p:spPr>
          <a:xfrm>
            <a:off x="3125352" y="572165"/>
            <a:ext cx="8219326" cy="57792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context</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core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/code/"</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/d3bb1b14-e4ea-48e4-a458-c93baa95b7bd",</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ids:contentPart</a:t>
            </a:r>
            <a:r>
              <a:rPr lang="fr-FR" sz="800" b="1" dirty="0">
                <a:solidFill>
                  <a:schemeClr val="bg1">
                    <a:lumMod val="50000"/>
                  </a:schemeClr>
                </a:solidFill>
                <a:latin typeface="Cavolini" panose="020B0502040204020203" pitchFamily="66" charset="0"/>
                <a:cs typeface="Cavolini" panose="020B0502040204020203" pitchFamily="66" charset="0"/>
              </a:rPr>
              <a:t>" : [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/03802661-5402-4a56-bfb5-dcff51b5d351",</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a:t>
            </a:r>
            <a:r>
              <a:rPr lang="fr-FR" sz="800" b="1" dirty="0">
                <a:solidFill>
                  <a:schemeClr val="bg1">
                    <a:lumMod val="50000"/>
                  </a:schemeClr>
                </a:solidFill>
                <a:latin typeface="Cavolini" panose="020B0502040204020203" pitchFamily="66" charset="0"/>
                <a:cs typeface="Cavolini" panose="020B0502040204020203" pitchFamily="66" charset="0"/>
              </a:rPr>
              <a:t>" : "TMF </a:t>
            </a:r>
            <a:r>
              <a:rPr lang="fr-FR" sz="800" b="1" dirty="0" err="1">
                <a:solidFill>
                  <a:schemeClr val="bg1">
                    <a:lumMod val="50000"/>
                  </a:schemeClr>
                </a:solidFill>
                <a:latin typeface="Cavolini" panose="020B0502040204020203" pitchFamily="66" charset="0"/>
                <a:cs typeface="Cavolini" panose="020B0502040204020203" pitchFamily="66" charset="0"/>
              </a:rPr>
              <a:t>Generic</a:t>
            </a:r>
            <a:r>
              <a:rPr lang="fr-FR" sz="800" b="1" dirty="0">
                <a:solidFill>
                  <a:schemeClr val="bg1">
                    <a:lumMod val="50000"/>
                  </a:schemeClr>
                </a:solidFill>
                <a:latin typeface="Cavolini" panose="020B0502040204020203" pitchFamily="66" charset="0"/>
                <a:cs typeface="Cavolini" panose="020B0502040204020203" pitchFamily="66" charset="0"/>
              </a:rPr>
              <a:t> Model",</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a:t>
            </a:r>
            <a:r>
              <a:rPr lang="fr-FR" sz="800" b="1" dirty="0">
                <a:solidFill>
                  <a:schemeClr val="bg1">
                    <a:lumMod val="50000"/>
                  </a:schemeClr>
                </a:solidFill>
                <a:latin typeface="Cavolini" panose="020B0502040204020203" pitchFamily="66" charset="0"/>
                <a:cs typeface="Cavolini" panose="020B0502040204020203" pitchFamily="66" charset="0"/>
              </a:rPr>
              <a:t>" : "A </a:t>
            </a:r>
            <a:r>
              <a:rPr lang="fr-FR" sz="800" b="1" dirty="0" err="1">
                <a:solidFill>
                  <a:schemeClr val="bg1">
                    <a:lumMod val="50000"/>
                  </a:schemeClr>
                </a:solidFill>
                <a:latin typeface="Cavolini" panose="020B0502040204020203" pitchFamily="66" charset="0"/>
                <a:cs typeface="Cavolini" panose="020B0502040204020203" pitchFamily="66" charset="0"/>
              </a:rPr>
              <a:t>Confidential</a:t>
            </a:r>
            <a:r>
              <a:rPr lang="fr-FR" sz="800" b="1" dirty="0">
                <a:solidFill>
                  <a:schemeClr val="bg1">
                    <a:lumMod val="50000"/>
                  </a:schemeClr>
                </a:solidFill>
                <a:latin typeface="Cavolini" panose="020B0502040204020203" pitchFamily="66" charset="0"/>
                <a:cs typeface="Cavolini" panose="020B0502040204020203" pitchFamily="66" charset="0"/>
              </a:rPr>
              <a:t> Provider",</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tmf_content_provider_email</a:t>
            </a:r>
            <a:r>
              <a:rPr lang="fr-FR" sz="800" b="1" dirty="0">
                <a:solidFill>
                  <a:schemeClr val="bg1">
                    <a:lumMod val="50000"/>
                  </a:schemeClr>
                </a:solidFill>
                <a:latin typeface="Cavolini" panose="020B0502040204020203" pitchFamily="66" charset="0"/>
                <a:cs typeface="Cavolini" panose="020B0502040204020203" pitchFamily="66" charset="0"/>
              </a:rPr>
              <a:t>" : "Confidential@Secret.org",</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tmf_content_pay_load</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"Customer Id":"8878",</a:t>
            </a:r>
          </a:p>
          <a:p>
            <a:r>
              <a:rPr lang="fr-FR" sz="800" b="1" dirty="0">
                <a:solidFill>
                  <a:schemeClr val="bg1">
                    <a:lumMod val="50000"/>
                  </a:schemeClr>
                </a:solidFill>
                <a:latin typeface="Cavolini" panose="020B0502040204020203" pitchFamily="66" charset="0"/>
                <a:cs typeface="Cavolini" panose="020B0502040204020203" pitchFamily="66" charset="0"/>
              </a:rPr>
              <a:t>		"Customer </a:t>
            </a:r>
            <a:r>
              <a:rPr lang="fr-FR" sz="800" b="1" dirty="0" err="1">
                <a:solidFill>
                  <a:schemeClr val="bg1">
                    <a:lumMod val="50000"/>
                  </a:schemeClr>
                </a:solidFill>
                <a:latin typeface="Cavolini" panose="020B0502040204020203" pitchFamily="66" charset="0"/>
                <a:cs typeface="Cavolini" panose="020B0502040204020203" pitchFamily="66" charset="0"/>
              </a:rPr>
              <a:t>Type":"Corp</a:t>
            </a:r>
            <a:r>
              <a:rPr lang="fr-FR" sz="800" b="1" dirty="0">
                <a:solidFill>
                  <a:schemeClr val="bg1">
                    <a:lumMod val="50000"/>
                  </a:schemeClr>
                </a:solidFill>
                <a:latin typeface="Cavolini" panose="020B0502040204020203" pitchFamily="66" charset="0"/>
                <a:cs typeface="Cavolini" panose="020B0502040204020203" pitchFamily="66" charset="0"/>
              </a:rPr>
              <a:t> VIP",</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Tenent</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Type":"Business</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Account</a:t>
            </a:r>
            <a:r>
              <a:rPr lang="fr-FR" sz="800" b="1" dirty="0">
                <a:solidFill>
                  <a:schemeClr val="bg1">
                    <a:lumMod val="50000"/>
                  </a:schemeClr>
                </a:solidFill>
                <a:latin typeface="Cavolini" panose="020B0502040204020203" pitchFamily="66" charset="0"/>
                <a:cs typeface="Cavolini" panose="020B0502040204020203" pitchFamily="66" charset="0"/>
              </a:rPr>
              <a:t> Number":"5745",</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Subscriber</a:t>
            </a:r>
            <a:r>
              <a:rPr lang="fr-FR" sz="800" b="1" dirty="0">
                <a:solidFill>
                  <a:schemeClr val="bg1">
                    <a:lumMod val="50000"/>
                  </a:schemeClr>
                </a:solidFill>
                <a:latin typeface="Cavolini" panose="020B0502040204020203" pitchFamily="66" charset="0"/>
                <a:cs typeface="Cavolini" panose="020B0502040204020203" pitchFamily="66" charset="0"/>
              </a:rPr>
              <a:t> Id":"455792",</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Id":"8188781891",</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a:t>
            </a:r>
            <a:r>
              <a:rPr lang="fr-FR" sz="800" b="1" dirty="0" err="1">
                <a:solidFill>
                  <a:schemeClr val="bg1">
                    <a:lumMod val="50000"/>
                  </a:schemeClr>
                </a:solidFill>
                <a:latin typeface="Cavolini" panose="020B0502040204020203" pitchFamily="66" charset="0"/>
                <a:cs typeface="Cavolini" panose="020B0502040204020203" pitchFamily="66" charset="0"/>
              </a:rPr>
              <a:t>Type":"Modem</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Slice Type":"</a:t>
            </a:r>
            <a:r>
              <a:rPr lang="fr-FR" sz="800" b="1" dirty="0" err="1">
                <a:solidFill>
                  <a:schemeClr val="bg1">
                    <a:lumMod val="50000"/>
                  </a:schemeClr>
                </a:solidFill>
                <a:latin typeface="Cavolini" panose="020B0502040204020203" pitchFamily="66" charset="0"/>
                <a:cs typeface="Cavolini" panose="020B0502040204020203" pitchFamily="66" charset="0"/>
              </a:rPr>
              <a:t>MIoT</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Bandwidth":"420",</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Reliability</a:t>
            </a:r>
            <a:r>
              <a:rPr lang="fr-FR" sz="800" b="1" dirty="0">
                <a:solidFill>
                  <a:schemeClr val="bg1">
                    <a:lumMod val="50000"/>
                  </a:schemeClr>
                </a:solidFill>
                <a:latin typeface="Cavolini" panose="020B0502040204020203" pitchFamily="66" charset="0"/>
                <a:cs typeface="Cavolini" panose="020B0502040204020203" pitchFamily="66" charset="0"/>
              </a:rPr>
              <a:t> Level":"99",</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Performance </a:t>
            </a:r>
            <a:r>
              <a:rPr lang="fr-FR" sz="800" b="1" dirty="0" err="1">
                <a:solidFill>
                  <a:schemeClr val="bg1">
                    <a:lumMod val="50000"/>
                  </a:schemeClr>
                </a:solidFill>
                <a:latin typeface="Cavolini" panose="020B0502040204020203" pitchFamily="66" charset="0"/>
                <a:cs typeface="Cavolini" panose="020B0502040204020203" pitchFamily="66" charset="0"/>
              </a:rPr>
              <a:t>Level</a:t>
            </a:r>
            <a:r>
              <a:rPr lang="fr-FR" sz="800" b="1" dirty="0">
                <a:solidFill>
                  <a:schemeClr val="bg1">
                    <a:lumMod val="50000"/>
                  </a:schemeClr>
                </a:solidFill>
                <a:latin typeface="Cavolini" panose="020B0502040204020203" pitchFamily="66" charset="0"/>
                <a:cs typeface="Cavolini" panose="020B0502040204020203" pitchFamily="66" charset="0"/>
              </a:rPr>
              <a:t>":"Peak",</a:t>
            </a:r>
          </a:p>
          <a:p>
            <a:r>
              <a:rPr lang="fr-FR" sz="800" b="1" dirty="0">
                <a:solidFill>
                  <a:schemeClr val="bg1">
                    <a:lumMod val="50000"/>
                  </a:schemeClr>
                </a:solidFill>
                <a:latin typeface="Cavolini" panose="020B0502040204020203" pitchFamily="66" charset="0"/>
                <a:cs typeface="Cavolini" panose="020B0502040204020203" pitchFamily="66" charset="0"/>
              </a:rPr>
              <a:t>		"_PROCESSED_THROUGH_":["</a:t>
            </a:r>
            <a:r>
              <a:rPr lang="en-US" sz="800" b="1" dirty="0">
                <a:solidFill>
                  <a:schemeClr val="bg1">
                    <a:lumMod val="50000"/>
                  </a:schemeClr>
                </a:solidFill>
                <a:latin typeface="Cavolini" panose="020B0502040204020203" pitchFamily="66" charset="0"/>
                <a:cs typeface="Cavolini" panose="020B0502040204020203" pitchFamily="66" charset="0"/>
              </a:rPr>
              <a:t>CSP - LOAD OPTIMIZER - IDS Data App</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Date":"13-Sep-2022",</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Date":"04-May-2024",</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Time":"10:27",</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Time":"23:11«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"Allotment Details":{</a:t>
            </a:r>
          </a:p>
          <a:p>
            <a:pPr lvl="4"/>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	"Allotment </a:t>
            </a:r>
            <a:r>
              <a:rPr lang="en-US"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Confirmation":"Yes</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p>
          <a:p>
            <a:pPr lvl="4"/>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	"Cell Number":"CE#1892",</a:t>
            </a:r>
          </a:p>
          <a:p>
            <a:pPr lvl="4"/>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	"RRM Policy Type":"P169",</a:t>
            </a:r>
          </a:p>
          <a:p>
            <a:pPr lvl="4"/>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	"Cost":"$45",</a:t>
            </a:r>
          </a:p>
          <a:p>
            <a:pPr lvl="4"/>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	"Tracking Area Id":"</a:t>
            </a:r>
            <a:r>
              <a:rPr lang="en-US"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IdNMD</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p>
          <a:p>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p>
          <a:p>
            <a:endParaRPr lang="fr-FR" sz="800" b="1" dirty="0">
              <a:solidFill>
                <a:schemeClr val="bg1">
                  <a:lumMod val="50000"/>
                </a:schemeClr>
              </a:solidFill>
              <a:latin typeface="Cavolini" panose="020B0502040204020203" pitchFamily="66" charset="0"/>
              <a:cs typeface="Cavolini" panose="020B0502040204020203" pitchFamily="66" charset="0"/>
            </a:endParaRP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tmf_content_usage_tnc</a:t>
            </a:r>
            <a:r>
              <a:rPr lang="fr-FR" sz="800" b="1" dirty="0">
                <a:solidFill>
                  <a:schemeClr val="bg1">
                    <a:lumMod val="50000"/>
                  </a:schemeClr>
                </a:solidFill>
                <a:latin typeface="Cavolini" panose="020B0502040204020203" pitchFamily="66" charset="0"/>
                <a:cs typeface="Cavolini" panose="020B0502040204020203" pitchFamily="66" charset="0"/>
              </a:rPr>
              <a:t>" : "TMF or </a:t>
            </a:r>
            <a:r>
              <a:rPr lang="fr-FR" sz="800" b="1" dirty="0" err="1">
                <a:solidFill>
                  <a:schemeClr val="bg1">
                    <a:lumMod val="50000"/>
                  </a:schemeClr>
                </a:solidFill>
                <a:latin typeface="Cavolini" panose="020B0502040204020203" pitchFamily="66" charset="0"/>
                <a:cs typeface="Cavolini" panose="020B0502040204020203" pitchFamily="66" charset="0"/>
              </a:rPr>
              <a:t>its</a:t>
            </a:r>
            <a:r>
              <a:rPr lang="fr-FR" sz="800" b="1" dirty="0">
                <a:solidFill>
                  <a:schemeClr val="bg1">
                    <a:lumMod val="50000"/>
                  </a:schemeClr>
                </a:solidFill>
                <a:latin typeface="Cavolini" panose="020B0502040204020203" pitchFamily="66" charset="0"/>
                <a:cs typeface="Cavolini" panose="020B0502040204020203" pitchFamily="66" charset="0"/>
              </a:rPr>
              <a:t> participants assume no </a:t>
            </a:r>
            <a:r>
              <a:rPr lang="fr-FR" sz="800" b="1" dirty="0" err="1">
                <a:solidFill>
                  <a:schemeClr val="bg1">
                    <a:lumMod val="50000"/>
                  </a:schemeClr>
                </a:solidFill>
                <a:latin typeface="Cavolini" panose="020B0502040204020203" pitchFamily="66" charset="0"/>
                <a:cs typeface="Cavolini" panose="020B0502040204020203" pitchFamily="66" charset="0"/>
              </a:rPr>
              <a:t>responsibility</a:t>
            </a:r>
            <a:r>
              <a:rPr lang="fr-FR" sz="800" b="1" dirty="0">
                <a:solidFill>
                  <a:schemeClr val="bg1">
                    <a:lumMod val="50000"/>
                  </a:schemeClr>
                </a:solidFill>
                <a:latin typeface="Cavolini" panose="020B0502040204020203" pitchFamily="66" charset="0"/>
                <a:cs typeface="Cavolini" panose="020B0502040204020203" pitchFamily="66" charset="0"/>
              </a:rPr>
              <a:t> and/or </a:t>
            </a:r>
            <a:r>
              <a:rPr lang="fr-FR" sz="800" b="1" dirty="0" err="1">
                <a:solidFill>
                  <a:schemeClr val="bg1">
                    <a:lumMod val="50000"/>
                  </a:schemeClr>
                </a:solidFill>
                <a:latin typeface="Cavolini" panose="020B0502040204020203" pitchFamily="66" charset="0"/>
                <a:cs typeface="Cavolini" panose="020B0502040204020203" pitchFamily="66" charset="0"/>
              </a:rPr>
              <a:t>liability</a:t>
            </a:r>
            <a:r>
              <a:rPr lang="fr-FR" sz="800" b="1" dirty="0">
                <a:solidFill>
                  <a:schemeClr val="bg1">
                    <a:lumMod val="50000"/>
                  </a:schemeClr>
                </a:solidFill>
                <a:latin typeface="Cavolini" panose="020B0502040204020203" pitchFamily="66" charset="0"/>
                <a:cs typeface="Cavolini" panose="020B0502040204020203" pitchFamily="66" charset="0"/>
              </a:rPr>
              <a:t> for </a:t>
            </a:r>
            <a:r>
              <a:rPr lang="fr-FR" sz="800" b="1" dirty="0" err="1">
                <a:solidFill>
                  <a:schemeClr val="bg1">
                    <a:lumMod val="50000"/>
                  </a:schemeClr>
                </a:solidFill>
                <a:latin typeface="Cavolini" panose="020B0502040204020203" pitchFamily="66" charset="0"/>
                <a:cs typeface="Cavolini" panose="020B0502040204020203" pitchFamily="66" charset="0"/>
              </a:rPr>
              <a:t>any</a:t>
            </a:r>
            <a:r>
              <a:rPr lang="fr-FR" sz="800" b="1" dirty="0">
                <a:solidFill>
                  <a:schemeClr val="bg1">
                    <a:lumMod val="50000"/>
                  </a:schemeClr>
                </a:solidFill>
                <a:latin typeface="Cavolini" panose="020B0502040204020203" pitchFamily="66" charset="0"/>
                <a:cs typeface="Cavolini" panose="020B0502040204020203" pitchFamily="66" charset="0"/>
              </a:rPr>
              <a:t> data </a:t>
            </a:r>
            <a:r>
              <a:rPr lang="fr-FR" sz="800" b="1" dirty="0" err="1">
                <a:solidFill>
                  <a:schemeClr val="bg1">
                    <a:lumMod val="50000"/>
                  </a:schemeClr>
                </a:solidFill>
                <a:latin typeface="Cavolini" panose="020B0502040204020203" pitchFamily="66" charset="0"/>
                <a:cs typeface="Cavolini" panose="020B0502040204020203" pitchFamily="66" charset="0"/>
              </a:rPr>
              <a:t>exchanged</a:t>
            </a:r>
            <a:r>
              <a:rPr lang="fr-FR" sz="800" b="1" dirty="0">
                <a:solidFill>
                  <a:schemeClr val="bg1">
                    <a:lumMod val="50000"/>
                  </a:schemeClr>
                </a:solidFill>
                <a:latin typeface="Cavolini" panose="020B0502040204020203" pitchFamily="66" charset="0"/>
                <a:cs typeface="Cavolini" panose="020B0502040204020203" pitchFamily="66" charset="0"/>
              </a:rPr>
              <a:t> on </a:t>
            </a:r>
            <a:r>
              <a:rPr lang="fr-FR" sz="800" b="1" dirty="0" err="1">
                <a:solidFill>
                  <a:schemeClr val="bg1">
                    <a:lumMod val="50000"/>
                  </a:schemeClr>
                </a:solidFill>
                <a:latin typeface="Cavolini" panose="020B0502040204020203" pitchFamily="66" charset="0"/>
                <a:cs typeface="Cavolini" panose="020B0502040204020203" pitchFamily="66" charset="0"/>
              </a:rPr>
              <a:t>this</a:t>
            </a:r>
            <a:r>
              <a:rPr lang="fr-FR" sz="800" b="1" dirty="0">
                <a:solidFill>
                  <a:schemeClr val="bg1">
                    <a:lumMod val="50000"/>
                  </a:schemeClr>
                </a:solidFill>
                <a:latin typeface="Cavolini" panose="020B0502040204020203" pitchFamily="66" charset="0"/>
                <a:cs typeface="Cavolini" panose="020B0502040204020203" pitchFamily="66" charset="0"/>
              </a:rPr>
              <a:t> platform.",</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tmf_content_uid</a:t>
            </a:r>
            <a:r>
              <a:rPr lang="fr-FR" sz="800" b="1" dirty="0">
                <a:solidFill>
                  <a:schemeClr val="bg1">
                    <a:lumMod val="50000"/>
                  </a:schemeClr>
                </a:solidFill>
                <a:latin typeface="Cavolini" panose="020B0502040204020203" pitchFamily="66" charset="0"/>
                <a:cs typeface="Cavolini" panose="020B0502040204020203" pitchFamily="66" charset="0"/>
              </a:rPr>
              <a:t>" : "9400f333-73c9-4cf2-a7d4-0b661aa1b29e",</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tmf_content_model_version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p>
          <a:p>
            <a:endParaRPr lang="fr-FR" sz="800" b="1" dirty="0">
              <a:solidFill>
                <a:schemeClr val="bg1">
                  <a:lumMod val="50000"/>
                </a:schemeClr>
              </a:solidFill>
              <a:latin typeface="Cavolini" panose="020B0502040204020203" pitchFamily="66" charset="0"/>
              <a:cs typeface="Cavolini" panose="020B0502040204020203" pitchFamily="66" charset="0"/>
            </a:endParaRPr>
          </a:p>
        </p:txBody>
      </p:sp>
      <p:sp>
        <p:nvSpPr>
          <p:cNvPr id="31" name="TextBox 30">
            <a:extLst>
              <a:ext uri="{FF2B5EF4-FFF2-40B4-BE49-F238E27FC236}">
                <a16:creationId xmlns:a16="http://schemas.microsoft.com/office/drawing/2014/main" id="{715F983E-165F-4895-90B4-C3662F3272A5}"/>
              </a:ext>
            </a:extLst>
          </p:cNvPr>
          <p:cNvSpPr txBox="1"/>
          <p:nvPr/>
        </p:nvSpPr>
        <p:spPr>
          <a:xfrm>
            <a:off x="594118" y="582439"/>
            <a:ext cx="2275205" cy="4872429"/>
          </a:xfrm>
          <a:custGeom>
            <a:avLst/>
            <a:gdLst>
              <a:gd name="connsiteX0" fmla="*/ 0 w 2275205"/>
              <a:gd name="connsiteY0" fmla="*/ 0 h 4872429"/>
              <a:gd name="connsiteX1" fmla="*/ 523297 w 2275205"/>
              <a:gd name="connsiteY1" fmla="*/ 0 h 4872429"/>
              <a:gd name="connsiteX2" fmla="*/ 1137603 w 2275205"/>
              <a:gd name="connsiteY2" fmla="*/ 0 h 4872429"/>
              <a:gd name="connsiteX3" fmla="*/ 1638148 w 2275205"/>
              <a:gd name="connsiteY3" fmla="*/ 0 h 4872429"/>
              <a:gd name="connsiteX4" fmla="*/ 2275205 w 2275205"/>
              <a:gd name="connsiteY4" fmla="*/ 0 h 4872429"/>
              <a:gd name="connsiteX5" fmla="*/ 2275205 w 2275205"/>
              <a:gd name="connsiteY5" fmla="*/ 590105 h 4872429"/>
              <a:gd name="connsiteX6" fmla="*/ 2275205 w 2275205"/>
              <a:gd name="connsiteY6" fmla="*/ 1034038 h 4872429"/>
              <a:gd name="connsiteX7" fmla="*/ 2275205 w 2275205"/>
              <a:gd name="connsiteY7" fmla="*/ 1624143 h 4872429"/>
              <a:gd name="connsiteX8" fmla="*/ 2275205 w 2275205"/>
              <a:gd name="connsiteY8" fmla="*/ 2262973 h 4872429"/>
              <a:gd name="connsiteX9" fmla="*/ 2275205 w 2275205"/>
              <a:gd name="connsiteY9" fmla="*/ 2901802 h 4872429"/>
              <a:gd name="connsiteX10" fmla="*/ 2275205 w 2275205"/>
              <a:gd name="connsiteY10" fmla="*/ 3394459 h 4872429"/>
              <a:gd name="connsiteX11" fmla="*/ 2275205 w 2275205"/>
              <a:gd name="connsiteY11" fmla="*/ 3789667 h 4872429"/>
              <a:gd name="connsiteX12" fmla="*/ 2275205 w 2275205"/>
              <a:gd name="connsiteY12" fmla="*/ 4872429 h 4872429"/>
              <a:gd name="connsiteX13" fmla="*/ 1751908 w 2275205"/>
              <a:gd name="connsiteY13" fmla="*/ 4872429 h 4872429"/>
              <a:gd name="connsiteX14" fmla="*/ 1205859 w 2275205"/>
              <a:gd name="connsiteY14" fmla="*/ 4872429 h 4872429"/>
              <a:gd name="connsiteX15" fmla="*/ 614305 w 2275205"/>
              <a:gd name="connsiteY15" fmla="*/ 4872429 h 4872429"/>
              <a:gd name="connsiteX16" fmla="*/ 0 w 2275205"/>
              <a:gd name="connsiteY16" fmla="*/ 4872429 h 4872429"/>
              <a:gd name="connsiteX17" fmla="*/ 0 w 2275205"/>
              <a:gd name="connsiteY17" fmla="*/ 4428497 h 4872429"/>
              <a:gd name="connsiteX18" fmla="*/ 0 w 2275205"/>
              <a:gd name="connsiteY18" fmla="*/ 3789667 h 4872429"/>
              <a:gd name="connsiteX19" fmla="*/ 0 w 2275205"/>
              <a:gd name="connsiteY19" fmla="*/ 3248286 h 4872429"/>
              <a:gd name="connsiteX20" fmla="*/ 0 w 2275205"/>
              <a:gd name="connsiteY20" fmla="*/ 2755629 h 4872429"/>
              <a:gd name="connsiteX21" fmla="*/ 0 w 2275205"/>
              <a:gd name="connsiteY21" fmla="*/ 2116800 h 4872429"/>
              <a:gd name="connsiteX22" fmla="*/ 0 w 2275205"/>
              <a:gd name="connsiteY22" fmla="*/ 1575419 h 4872429"/>
              <a:gd name="connsiteX23" fmla="*/ 0 w 2275205"/>
              <a:gd name="connsiteY23" fmla="*/ 1082762 h 4872429"/>
              <a:gd name="connsiteX24" fmla="*/ 0 w 2275205"/>
              <a:gd name="connsiteY24" fmla="*/ 492657 h 4872429"/>
              <a:gd name="connsiteX25" fmla="*/ 0 w 2275205"/>
              <a:gd name="connsiteY25" fmla="*/ 0 h 487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75205" h="4872429" fill="none" extrusionOk="0">
                <a:moveTo>
                  <a:pt x="0" y="0"/>
                </a:moveTo>
                <a:cubicBezTo>
                  <a:pt x="213609" y="-41779"/>
                  <a:pt x="310232" y="37386"/>
                  <a:pt x="523297" y="0"/>
                </a:cubicBezTo>
                <a:cubicBezTo>
                  <a:pt x="736362" y="-37386"/>
                  <a:pt x="883212" y="26526"/>
                  <a:pt x="1137603" y="0"/>
                </a:cubicBezTo>
                <a:cubicBezTo>
                  <a:pt x="1391994" y="-26526"/>
                  <a:pt x="1400721" y="8010"/>
                  <a:pt x="1638148" y="0"/>
                </a:cubicBezTo>
                <a:cubicBezTo>
                  <a:pt x="1875576" y="-8010"/>
                  <a:pt x="2051216" y="47332"/>
                  <a:pt x="2275205" y="0"/>
                </a:cubicBezTo>
                <a:cubicBezTo>
                  <a:pt x="2312957" y="231101"/>
                  <a:pt x="2229579" y="387722"/>
                  <a:pt x="2275205" y="590105"/>
                </a:cubicBezTo>
                <a:cubicBezTo>
                  <a:pt x="2320831" y="792489"/>
                  <a:pt x="2247167" y="927983"/>
                  <a:pt x="2275205" y="1034038"/>
                </a:cubicBezTo>
                <a:cubicBezTo>
                  <a:pt x="2303243" y="1140093"/>
                  <a:pt x="2231505" y="1481747"/>
                  <a:pt x="2275205" y="1624143"/>
                </a:cubicBezTo>
                <a:cubicBezTo>
                  <a:pt x="2318905" y="1766539"/>
                  <a:pt x="2269537" y="2114855"/>
                  <a:pt x="2275205" y="2262973"/>
                </a:cubicBezTo>
                <a:cubicBezTo>
                  <a:pt x="2280873" y="2411091"/>
                  <a:pt x="2272190" y="2611062"/>
                  <a:pt x="2275205" y="2901802"/>
                </a:cubicBezTo>
                <a:cubicBezTo>
                  <a:pt x="2278220" y="3192542"/>
                  <a:pt x="2258990" y="3241777"/>
                  <a:pt x="2275205" y="3394459"/>
                </a:cubicBezTo>
                <a:cubicBezTo>
                  <a:pt x="2291420" y="3547141"/>
                  <a:pt x="2235821" y="3606057"/>
                  <a:pt x="2275205" y="3789667"/>
                </a:cubicBezTo>
                <a:cubicBezTo>
                  <a:pt x="2314589" y="3973277"/>
                  <a:pt x="2215025" y="4346400"/>
                  <a:pt x="2275205" y="4872429"/>
                </a:cubicBezTo>
                <a:cubicBezTo>
                  <a:pt x="2117074" y="4876875"/>
                  <a:pt x="1990950" y="4837172"/>
                  <a:pt x="1751908" y="4872429"/>
                </a:cubicBezTo>
                <a:cubicBezTo>
                  <a:pt x="1512866" y="4907686"/>
                  <a:pt x="1443578" y="4847755"/>
                  <a:pt x="1205859" y="4872429"/>
                </a:cubicBezTo>
                <a:cubicBezTo>
                  <a:pt x="968140" y="4897103"/>
                  <a:pt x="800896" y="4830506"/>
                  <a:pt x="614305" y="4872429"/>
                </a:cubicBezTo>
                <a:cubicBezTo>
                  <a:pt x="427714" y="4914352"/>
                  <a:pt x="207267" y="4801880"/>
                  <a:pt x="0" y="4872429"/>
                </a:cubicBezTo>
                <a:cubicBezTo>
                  <a:pt x="-11927" y="4690464"/>
                  <a:pt x="50153" y="4648306"/>
                  <a:pt x="0" y="4428497"/>
                </a:cubicBezTo>
                <a:cubicBezTo>
                  <a:pt x="-50153" y="4208688"/>
                  <a:pt x="27624" y="3917680"/>
                  <a:pt x="0" y="3789667"/>
                </a:cubicBezTo>
                <a:cubicBezTo>
                  <a:pt x="-27624" y="3661654"/>
                  <a:pt x="39550" y="3435007"/>
                  <a:pt x="0" y="3248286"/>
                </a:cubicBezTo>
                <a:cubicBezTo>
                  <a:pt x="-39550" y="3061565"/>
                  <a:pt x="51326" y="2890487"/>
                  <a:pt x="0" y="2755629"/>
                </a:cubicBezTo>
                <a:cubicBezTo>
                  <a:pt x="-51326" y="2620771"/>
                  <a:pt x="66350" y="2347886"/>
                  <a:pt x="0" y="2116800"/>
                </a:cubicBezTo>
                <a:cubicBezTo>
                  <a:pt x="-66350" y="1885714"/>
                  <a:pt x="20" y="1750057"/>
                  <a:pt x="0" y="1575419"/>
                </a:cubicBezTo>
                <a:cubicBezTo>
                  <a:pt x="-20" y="1400781"/>
                  <a:pt x="38669" y="1192102"/>
                  <a:pt x="0" y="1082762"/>
                </a:cubicBezTo>
                <a:cubicBezTo>
                  <a:pt x="-38669" y="973422"/>
                  <a:pt x="69109" y="721601"/>
                  <a:pt x="0" y="492657"/>
                </a:cubicBezTo>
                <a:cubicBezTo>
                  <a:pt x="-69109" y="263714"/>
                  <a:pt x="18068" y="185105"/>
                  <a:pt x="0" y="0"/>
                </a:cubicBezTo>
                <a:close/>
              </a:path>
              <a:path w="2275205" h="4872429" stroke="0" extrusionOk="0">
                <a:moveTo>
                  <a:pt x="0" y="0"/>
                </a:moveTo>
                <a:cubicBezTo>
                  <a:pt x="209941" y="-48211"/>
                  <a:pt x="282812" y="18654"/>
                  <a:pt x="546049" y="0"/>
                </a:cubicBezTo>
                <a:cubicBezTo>
                  <a:pt x="809286" y="-18654"/>
                  <a:pt x="938641" y="54388"/>
                  <a:pt x="1137603" y="0"/>
                </a:cubicBezTo>
                <a:cubicBezTo>
                  <a:pt x="1336565" y="-54388"/>
                  <a:pt x="1416086" y="24221"/>
                  <a:pt x="1683652" y="0"/>
                </a:cubicBezTo>
                <a:cubicBezTo>
                  <a:pt x="1951218" y="-24221"/>
                  <a:pt x="2000799" y="62043"/>
                  <a:pt x="2275205" y="0"/>
                </a:cubicBezTo>
                <a:cubicBezTo>
                  <a:pt x="2275593" y="150552"/>
                  <a:pt x="2251416" y="314480"/>
                  <a:pt x="2275205" y="395208"/>
                </a:cubicBezTo>
                <a:cubicBezTo>
                  <a:pt x="2298994" y="475936"/>
                  <a:pt x="2211739" y="745576"/>
                  <a:pt x="2275205" y="1034038"/>
                </a:cubicBezTo>
                <a:cubicBezTo>
                  <a:pt x="2338671" y="1322500"/>
                  <a:pt x="2211411" y="1467248"/>
                  <a:pt x="2275205" y="1672867"/>
                </a:cubicBezTo>
                <a:cubicBezTo>
                  <a:pt x="2338999" y="1878486"/>
                  <a:pt x="2218355" y="2059818"/>
                  <a:pt x="2275205" y="2214248"/>
                </a:cubicBezTo>
                <a:cubicBezTo>
                  <a:pt x="2332055" y="2368678"/>
                  <a:pt x="2241779" y="2556196"/>
                  <a:pt x="2275205" y="2804354"/>
                </a:cubicBezTo>
                <a:cubicBezTo>
                  <a:pt x="2308631" y="3052512"/>
                  <a:pt x="2249827" y="3138220"/>
                  <a:pt x="2275205" y="3248286"/>
                </a:cubicBezTo>
                <a:cubicBezTo>
                  <a:pt x="2300583" y="3358352"/>
                  <a:pt x="2210436" y="3667774"/>
                  <a:pt x="2275205" y="3887116"/>
                </a:cubicBezTo>
                <a:cubicBezTo>
                  <a:pt x="2339974" y="4106458"/>
                  <a:pt x="2224708" y="4235366"/>
                  <a:pt x="2275205" y="4379772"/>
                </a:cubicBezTo>
                <a:cubicBezTo>
                  <a:pt x="2325702" y="4524178"/>
                  <a:pt x="2232483" y="4725169"/>
                  <a:pt x="2275205" y="4872429"/>
                </a:cubicBezTo>
                <a:cubicBezTo>
                  <a:pt x="2073321" y="4936652"/>
                  <a:pt x="1957950" y="4827811"/>
                  <a:pt x="1729156" y="4872429"/>
                </a:cubicBezTo>
                <a:cubicBezTo>
                  <a:pt x="1500362" y="4917047"/>
                  <a:pt x="1290432" y="4868445"/>
                  <a:pt x="1160355" y="4872429"/>
                </a:cubicBezTo>
                <a:cubicBezTo>
                  <a:pt x="1030278" y="4876413"/>
                  <a:pt x="730678" y="4807671"/>
                  <a:pt x="546049" y="4872429"/>
                </a:cubicBezTo>
                <a:cubicBezTo>
                  <a:pt x="361420" y="4937187"/>
                  <a:pt x="170750" y="4871712"/>
                  <a:pt x="0" y="4872429"/>
                </a:cubicBezTo>
                <a:cubicBezTo>
                  <a:pt x="-51538" y="4577106"/>
                  <a:pt x="44737" y="4428473"/>
                  <a:pt x="0" y="4233599"/>
                </a:cubicBezTo>
                <a:cubicBezTo>
                  <a:pt x="-44737" y="4038725"/>
                  <a:pt x="34715" y="3949092"/>
                  <a:pt x="0" y="3838391"/>
                </a:cubicBezTo>
                <a:cubicBezTo>
                  <a:pt x="-34715" y="3727690"/>
                  <a:pt x="48683" y="3391533"/>
                  <a:pt x="0" y="3248286"/>
                </a:cubicBezTo>
                <a:cubicBezTo>
                  <a:pt x="-48683" y="3105039"/>
                  <a:pt x="14321" y="2952733"/>
                  <a:pt x="0" y="2804354"/>
                </a:cubicBezTo>
                <a:cubicBezTo>
                  <a:pt x="-14321" y="2655975"/>
                  <a:pt x="9117" y="2394393"/>
                  <a:pt x="0" y="2214248"/>
                </a:cubicBezTo>
                <a:cubicBezTo>
                  <a:pt x="-9117" y="2034103"/>
                  <a:pt x="58069" y="1918017"/>
                  <a:pt x="0" y="1721592"/>
                </a:cubicBezTo>
                <a:cubicBezTo>
                  <a:pt x="-58069" y="1525167"/>
                  <a:pt x="55262" y="1439926"/>
                  <a:pt x="0" y="1180211"/>
                </a:cubicBezTo>
                <a:cubicBezTo>
                  <a:pt x="-55262" y="920496"/>
                  <a:pt x="47358" y="792408"/>
                  <a:pt x="0" y="687554"/>
                </a:cubicBezTo>
                <a:cubicBezTo>
                  <a:pt x="-47358" y="582700"/>
                  <a:pt x="32340" y="230329"/>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t"/>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800" b="1" dirty="0">
                <a:latin typeface="Cavolini" panose="020B0502040204020203" pitchFamily="66" charset="0"/>
                <a:cs typeface="Cavolini" panose="020B0502040204020203" pitchFamily="66" charset="0"/>
              </a:rPr>
              <a:t>Data Model</a:t>
            </a:r>
          </a:p>
          <a:p>
            <a:pPr algn="l"/>
            <a:endParaRPr lang="en-US" sz="800" b="1" dirty="0">
              <a:latin typeface="Cavolini" panose="020B0502040204020203" pitchFamily="66" charset="0"/>
              <a:cs typeface="Cavolini" panose="020B0502040204020203" pitchFamily="66" charset="0"/>
            </a:endParaRP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Demand forecast – from Subscribers to CSP</a:t>
            </a:r>
          </a:p>
          <a:p>
            <a:pPr marL="342900" indent="-342900" algn="l">
              <a:buFont typeface="+mj-lt"/>
              <a:buAutoNum type="arabicPeriod"/>
            </a:pPr>
            <a:r>
              <a:rPr lang="en-US" sz="1600" b="1" dirty="0">
                <a:latin typeface="Cavolini" panose="020B0502040204020203" pitchFamily="66" charset="0"/>
                <a:cs typeface="Cavolini" panose="020B0502040204020203" pitchFamily="66" charset="0"/>
              </a:rPr>
              <a:t>Optimized allotment details – from CSP to Subscribers</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RAN Slice Allocation Status – from CSP to Subscribers</a:t>
            </a:r>
          </a:p>
        </p:txBody>
      </p:sp>
      <p:sp>
        <p:nvSpPr>
          <p:cNvPr id="4" name="TextBox 3">
            <a:extLst>
              <a:ext uri="{FF2B5EF4-FFF2-40B4-BE49-F238E27FC236}">
                <a16:creationId xmlns:a16="http://schemas.microsoft.com/office/drawing/2014/main" id="{FBF9F43A-7726-4668-88B3-CE957C947DCD}"/>
              </a:ext>
            </a:extLst>
          </p:cNvPr>
          <p:cNvSpPr txBox="1"/>
          <p:nvPr/>
        </p:nvSpPr>
        <p:spPr>
          <a:xfrm>
            <a:off x="8739836" y="591004"/>
            <a:ext cx="2592583" cy="477511"/>
          </a:xfrm>
          <a:custGeom>
            <a:avLst/>
            <a:gdLst>
              <a:gd name="connsiteX0" fmla="*/ 0 w 2592583"/>
              <a:gd name="connsiteY0" fmla="*/ 0 h 477511"/>
              <a:gd name="connsiteX1" fmla="*/ 518517 w 2592583"/>
              <a:gd name="connsiteY1" fmla="*/ 0 h 477511"/>
              <a:gd name="connsiteX2" fmla="*/ 1011107 w 2592583"/>
              <a:gd name="connsiteY2" fmla="*/ 0 h 477511"/>
              <a:gd name="connsiteX3" fmla="*/ 1581476 w 2592583"/>
              <a:gd name="connsiteY3" fmla="*/ 0 h 477511"/>
              <a:gd name="connsiteX4" fmla="*/ 2151844 w 2592583"/>
              <a:gd name="connsiteY4" fmla="*/ 0 h 477511"/>
              <a:gd name="connsiteX5" fmla="*/ 2592583 w 2592583"/>
              <a:gd name="connsiteY5" fmla="*/ 0 h 477511"/>
              <a:gd name="connsiteX6" fmla="*/ 2592583 w 2592583"/>
              <a:gd name="connsiteY6" fmla="*/ 477511 h 477511"/>
              <a:gd name="connsiteX7" fmla="*/ 2125918 w 2592583"/>
              <a:gd name="connsiteY7" fmla="*/ 477511 h 477511"/>
              <a:gd name="connsiteX8" fmla="*/ 1659253 w 2592583"/>
              <a:gd name="connsiteY8" fmla="*/ 477511 h 477511"/>
              <a:gd name="connsiteX9" fmla="*/ 1114811 w 2592583"/>
              <a:gd name="connsiteY9" fmla="*/ 477511 h 477511"/>
              <a:gd name="connsiteX10" fmla="*/ 622220 w 2592583"/>
              <a:gd name="connsiteY10" fmla="*/ 477511 h 477511"/>
              <a:gd name="connsiteX11" fmla="*/ 0 w 2592583"/>
              <a:gd name="connsiteY11" fmla="*/ 477511 h 477511"/>
              <a:gd name="connsiteX12" fmla="*/ 0 w 2592583"/>
              <a:gd name="connsiteY12" fmla="*/ 0 h 47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583" h="477511" fill="none" extrusionOk="0">
                <a:moveTo>
                  <a:pt x="0" y="0"/>
                </a:moveTo>
                <a:cubicBezTo>
                  <a:pt x="185737" y="-35376"/>
                  <a:pt x="329711" y="58884"/>
                  <a:pt x="518517" y="0"/>
                </a:cubicBezTo>
                <a:cubicBezTo>
                  <a:pt x="707323" y="-58884"/>
                  <a:pt x="870466" y="28825"/>
                  <a:pt x="1011107" y="0"/>
                </a:cubicBezTo>
                <a:cubicBezTo>
                  <a:pt x="1151748" y="-28825"/>
                  <a:pt x="1441114" y="22141"/>
                  <a:pt x="1581476" y="0"/>
                </a:cubicBezTo>
                <a:cubicBezTo>
                  <a:pt x="1721838" y="-22141"/>
                  <a:pt x="1934775" y="50358"/>
                  <a:pt x="2151844" y="0"/>
                </a:cubicBezTo>
                <a:cubicBezTo>
                  <a:pt x="2368913" y="-50358"/>
                  <a:pt x="2490693" y="2442"/>
                  <a:pt x="2592583" y="0"/>
                </a:cubicBezTo>
                <a:cubicBezTo>
                  <a:pt x="2630744" y="180284"/>
                  <a:pt x="2575908" y="338181"/>
                  <a:pt x="2592583" y="477511"/>
                </a:cubicBezTo>
                <a:cubicBezTo>
                  <a:pt x="2380254" y="497712"/>
                  <a:pt x="2303288" y="449378"/>
                  <a:pt x="2125918" y="477511"/>
                </a:cubicBezTo>
                <a:cubicBezTo>
                  <a:pt x="1948549" y="505644"/>
                  <a:pt x="1831706" y="471843"/>
                  <a:pt x="1659253" y="477511"/>
                </a:cubicBezTo>
                <a:cubicBezTo>
                  <a:pt x="1486801" y="483179"/>
                  <a:pt x="1325976" y="414827"/>
                  <a:pt x="1114811" y="477511"/>
                </a:cubicBezTo>
                <a:cubicBezTo>
                  <a:pt x="903646" y="540195"/>
                  <a:pt x="809138" y="467903"/>
                  <a:pt x="622220" y="477511"/>
                </a:cubicBezTo>
                <a:cubicBezTo>
                  <a:pt x="435302" y="487119"/>
                  <a:pt x="238592" y="429325"/>
                  <a:pt x="0" y="477511"/>
                </a:cubicBezTo>
                <a:cubicBezTo>
                  <a:pt x="-15942" y="243213"/>
                  <a:pt x="25413" y="191847"/>
                  <a:pt x="0" y="0"/>
                </a:cubicBezTo>
                <a:close/>
              </a:path>
              <a:path w="2592583" h="477511" stroke="0" extrusionOk="0">
                <a:moveTo>
                  <a:pt x="0" y="0"/>
                </a:moveTo>
                <a:cubicBezTo>
                  <a:pt x="180855" y="-47298"/>
                  <a:pt x="315645" y="4779"/>
                  <a:pt x="492591" y="0"/>
                </a:cubicBezTo>
                <a:cubicBezTo>
                  <a:pt x="669537" y="-4779"/>
                  <a:pt x="823202" y="59362"/>
                  <a:pt x="1037033" y="0"/>
                </a:cubicBezTo>
                <a:cubicBezTo>
                  <a:pt x="1250864" y="-59362"/>
                  <a:pt x="1313319" y="36720"/>
                  <a:pt x="1529624" y="0"/>
                </a:cubicBezTo>
                <a:cubicBezTo>
                  <a:pt x="1745929" y="-36720"/>
                  <a:pt x="1814908" y="63387"/>
                  <a:pt x="2099992" y="0"/>
                </a:cubicBezTo>
                <a:cubicBezTo>
                  <a:pt x="2385076" y="-63387"/>
                  <a:pt x="2392048" y="18533"/>
                  <a:pt x="2592583" y="0"/>
                </a:cubicBezTo>
                <a:cubicBezTo>
                  <a:pt x="2636198" y="125951"/>
                  <a:pt x="2584003" y="368190"/>
                  <a:pt x="2592583" y="477511"/>
                </a:cubicBezTo>
                <a:cubicBezTo>
                  <a:pt x="2344076" y="514836"/>
                  <a:pt x="2198229" y="412351"/>
                  <a:pt x="2022215" y="477511"/>
                </a:cubicBezTo>
                <a:cubicBezTo>
                  <a:pt x="1846201" y="542671"/>
                  <a:pt x="1659288" y="417662"/>
                  <a:pt x="1503698" y="477511"/>
                </a:cubicBezTo>
                <a:cubicBezTo>
                  <a:pt x="1348108" y="537360"/>
                  <a:pt x="1231510" y="433094"/>
                  <a:pt x="985182" y="477511"/>
                </a:cubicBezTo>
                <a:cubicBezTo>
                  <a:pt x="738854" y="521928"/>
                  <a:pt x="277524" y="425005"/>
                  <a:pt x="0" y="477511"/>
                </a:cubicBezTo>
                <a:cubicBezTo>
                  <a:pt x="-13657" y="263871"/>
                  <a:pt x="23069" y="153960"/>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b="1" dirty="0">
                <a:latin typeface="Cavolini" panose="020B0502040204020203" pitchFamily="66" charset="0"/>
                <a:cs typeface="Cavolini" panose="020B0502040204020203" pitchFamily="66" charset="0"/>
              </a:rPr>
              <a:t>Allotment Details</a:t>
            </a:r>
            <a:endParaRPr lang="en-US" sz="1600" dirty="0">
              <a:latin typeface="Cavolini" panose="020B0502040204020203" pitchFamily="66" charset="0"/>
              <a:cs typeface="Cavolini" panose="020B0502040204020203" pitchFamily="66" charset="0"/>
            </a:endParaRPr>
          </a:p>
        </p:txBody>
      </p:sp>
    </p:spTree>
    <p:extLst>
      <p:ext uri="{BB962C8B-B14F-4D97-AF65-F5344CB8AC3E}">
        <p14:creationId xmlns:p14="http://schemas.microsoft.com/office/powerpoint/2010/main" val="298964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03FBEA-5A07-43F1-BE95-53516E40F520}"/>
              </a:ext>
            </a:extLst>
          </p:cNvPr>
          <p:cNvSpPr/>
          <p:nvPr/>
        </p:nvSpPr>
        <p:spPr>
          <a:xfrm>
            <a:off x="3115078" y="582439"/>
            <a:ext cx="8219326" cy="57792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context</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core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/code/"</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/d3bb1b14-e4ea-48e4-a458-c93baa95b7bd",</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ids:contentPart</a:t>
            </a:r>
            <a:r>
              <a:rPr lang="fr-FR" sz="800" b="1" dirty="0">
                <a:solidFill>
                  <a:schemeClr val="bg1">
                    <a:lumMod val="50000"/>
                  </a:schemeClr>
                </a:solidFill>
                <a:latin typeface="Cavolini" panose="020B0502040204020203" pitchFamily="66" charset="0"/>
                <a:cs typeface="Cavolini" panose="020B0502040204020203" pitchFamily="66" charset="0"/>
              </a:rPr>
              <a:t>" : [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/03802661-5402-4a56-bfb5-dcff51b5d351",</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a:t>
            </a:r>
            <a:r>
              <a:rPr lang="fr-FR" sz="800" b="1" dirty="0">
                <a:solidFill>
                  <a:schemeClr val="bg1">
                    <a:lumMod val="50000"/>
                  </a:schemeClr>
                </a:solidFill>
                <a:latin typeface="Cavolini" panose="020B0502040204020203" pitchFamily="66" charset="0"/>
                <a:cs typeface="Cavolini" panose="020B0502040204020203" pitchFamily="66" charset="0"/>
              </a:rPr>
              <a:t>" : "TMF </a:t>
            </a:r>
            <a:r>
              <a:rPr lang="fr-FR" sz="800" b="1" dirty="0" err="1">
                <a:solidFill>
                  <a:schemeClr val="bg1">
                    <a:lumMod val="50000"/>
                  </a:schemeClr>
                </a:solidFill>
                <a:latin typeface="Cavolini" panose="020B0502040204020203" pitchFamily="66" charset="0"/>
                <a:cs typeface="Cavolini" panose="020B0502040204020203" pitchFamily="66" charset="0"/>
              </a:rPr>
              <a:t>Generic</a:t>
            </a:r>
            <a:r>
              <a:rPr lang="fr-FR" sz="800" b="1" dirty="0">
                <a:solidFill>
                  <a:schemeClr val="bg1">
                    <a:lumMod val="50000"/>
                  </a:schemeClr>
                </a:solidFill>
                <a:latin typeface="Cavolini" panose="020B0502040204020203" pitchFamily="66" charset="0"/>
                <a:cs typeface="Cavolini" panose="020B0502040204020203" pitchFamily="66" charset="0"/>
              </a:rPr>
              <a:t> Model",</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a:t>
            </a:r>
            <a:r>
              <a:rPr lang="fr-FR" sz="800" b="1" dirty="0">
                <a:solidFill>
                  <a:schemeClr val="bg1">
                    <a:lumMod val="50000"/>
                  </a:schemeClr>
                </a:solidFill>
                <a:latin typeface="Cavolini" panose="020B0502040204020203" pitchFamily="66" charset="0"/>
                <a:cs typeface="Cavolini" panose="020B0502040204020203" pitchFamily="66" charset="0"/>
              </a:rPr>
              <a:t>" : "A </a:t>
            </a:r>
            <a:r>
              <a:rPr lang="fr-FR" sz="800" b="1" dirty="0" err="1">
                <a:solidFill>
                  <a:schemeClr val="bg1">
                    <a:lumMod val="50000"/>
                  </a:schemeClr>
                </a:solidFill>
                <a:latin typeface="Cavolini" panose="020B0502040204020203" pitchFamily="66" charset="0"/>
                <a:cs typeface="Cavolini" panose="020B0502040204020203" pitchFamily="66" charset="0"/>
              </a:rPr>
              <a:t>Confidential</a:t>
            </a:r>
            <a:r>
              <a:rPr lang="fr-FR" sz="800" b="1" dirty="0">
                <a:solidFill>
                  <a:schemeClr val="bg1">
                    <a:lumMod val="50000"/>
                  </a:schemeClr>
                </a:solidFill>
                <a:latin typeface="Cavolini" panose="020B0502040204020203" pitchFamily="66" charset="0"/>
                <a:cs typeface="Cavolini" panose="020B0502040204020203" pitchFamily="66" charset="0"/>
              </a:rPr>
              <a:t> Provider",</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tmf_content_provider_email</a:t>
            </a:r>
            <a:r>
              <a:rPr lang="fr-FR" sz="800" b="1" dirty="0">
                <a:solidFill>
                  <a:schemeClr val="bg1">
                    <a:lumMod val="50000"/>
                  </a:schemeClr>
                </a:solidFill>
                <a:latin typeface="Cavolini" panose="020B0502040204020203" pitchFamily="66" charset="0"/>
                <a:cs typeface="Cavolini" panose="020B0502040204020203" pitchFamily="66" charset="0"/>
              </a:rPr>
              <a:t>" : "Confidential@Secret.org",</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tmf_content_pay_load</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"Customer Id":"8878",</a:t>
            </a:r>
          </a:p>
          <a:p>
            <a:r>
              <a:rPr lang="fr-FR" sz="800" b="1" dirty="0">
                <a:solidFill>
                  <a:schemeClr val="bg1">
                    <a:lumMod val="50000"/>
                  </a:schemeClr>
                </a:solidFill>
                <a:latin typeface="Cavolini" panose="020B0502040204020203" pitchFamily="66" charset="0"/>
                <a:cs typeface="Cavolini" panose="020B0502040204020203" pitchFamily="66" charset="0"/>
              </a:rPr>
              <a:t>		"Customer </a:t>
            </a:r>
            <a:r>
              <a:rPr lang="fr-FR" sz="800" b="1" dirty="0" err="1">
                <a:solidFill>
                  <a:schemeClr val="bg1">
                    <a:lumMod val="50000"/>
                  </a:schemeClr>
                </a:solidFill>
                <a:latin typeface="Cavolini" panose="020B0502040204020203" pitchFamily="66" charset="0"/>
                <a:cs typeface="Cavolini" panose="020B0502040204020203" pitchFamily="66" charset="0"/>
              </a:rPr>
              <a:t>Type":"Corp</a:t>
            </a:r>
            <a:r>
              <a:rPr lang="fr-FR" sz="800" b="1" dirty="0">
                <a:solidFill>
                  <a:schemeClr val="bg1">
                    <a:lumMod val="50000"/>
                  </a:schemeClr>
                </a:solidFill>
                <a:latin typeface="Cavolini" panose="020B0502040204020203" pitchFamily="66" charset="0"/>
                <a:cs typeface="Cavolini" panose="020B0502040204020203" pitchFamily="66" charset="0"/>
              </a:rPr>
              <a:t> VIP",</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Tenent</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Type":"Business</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Account</a:t>
            </a:r>
            <a:r>
              <a:rPr lang="fr-FR" sz="800" b="1" dirty="0">
                <a:solidFill>
                  <a:schemeClr val="bg1">
                    <a:lumMod val="50000"/>
                  </a:schemeClr>
                </a:solidFill>
                <a:latin typeface="Cavolini" panose="020B0502040204020203" pitchFamily="66" charset="0"/>
                <a:cs typeface="Cavolini" panose="020B0502040204020203" pitchFamily="66" charset="0"/>
              </a:rPr>
              <a:t> Number":"5745",</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Subscriber</a:t>
            </a:r>
            <a:r>
              <a:rPr lang="fr-FR" sz="800" b="1" dirty="0">
                <a:solidFill>
                  <a:schemeClr val="bg1">
                    <a:lumMod val="50000"/>
                  </a:schemeClr>
                </a:solidFill>
                <a:latin typeface="Cavolini" panose="020B0502040204020203" pitchFamily="66" charset="0"/>
                <a:cs typeface="Cavolini" panose="020B0502040204020203" pitchFamily="66" charset="0"/>
              </a:rPr>
              <a:t> Id":"455792",</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Id":"8188781891",</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a:t>
            </a:r>
            <a:r>
              <a:rPr lang="fr-FR" sz="800" b="1" dirty="0" err="1">
                <a:solidFill>
                  <a:schemeClr val="bg1">
                    <a:lumMod val="50000"/>
                  </a:schemeClr>
                </a:solidFill>
                <a:latin typeface="Cavolini" panose="020B0502040204020203" pitchFamily="66" charset="0"/>
                <a:cs typeface="Cavolini" panose="020B0502040204020203" pitchFamily="66" charset="0"/>
              </a:rPr>
              <a:t>Type":"Modem</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Slice Type":"</a:t>
            </a:r>
            <a:r>
              <a:rPr lang="fr-FR" sz="800" b="1" dirty="0" err="1">
                <a:solidFill>
                  <a:schemeClr val="bg1">
                    <a:lumMod val="50000"/>
                  </a:schemeClr>
                </a:solidFill>
                <a:latin typeface="Cavolini" panose="020B0502040204020203" pitchFamily="66" charset="0"/>
                <a:cs typeface="Cavolini" panose="020B0502040204020203" pitchFamily="66" charset="0"/>
              </a:rPr>
              <a:t>MIoT</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Bandwidth":"420",</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Reliability</a:t>
            </a:r>
            <a:r>
              <a:rPr lang="fr-FR" sz="800" b="1" dirty="0">
                <a:solidFill>
                  <a:schemeClr val="bg1">
                    <a:lumMod val="50000"/>
                  </a:schemeClr>
                </a:solidFill>
                <a:latin typeface="Cavolini" panose="020B0502040204020203" pitchFamily="66" charset="0"/>
                <a:cs typeface="Cavolini" panose="020B0502040204020203" pitchFamily="66" charset="0"/>
              </a:rPr>
              <a:t> Level":"99",</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Performance </a:t>
            </a:r>
            <a:r>
              <a:rPr lang="fr-FR" sz="800" b="1" dirty="0" err="1">
                <a:solidFill>
                  <a:schemeClr val="bg1">
                    <a:lumMod val="50000"/>
                  </a:schemeClr>
                </a:solidFill>
                <a:latin typeface="Cavolini" panose="020B0502040204020203" pitchFamily="66" charset="0"/>
                <a:cs typeface="Cavolini" panose="020B0502040204020203" pitchFamily="66" charset="0"/>
              </a:rPr>
              <a:t>Level</a:t>
            </a:r>
            <a:r>
              <a:rPr lang="fr-FR" sz="800" b="1" dirty="0">
                <a:solidFill>
                  <a:schemeClr val="bg1">
                    <a:lumMod val="50000"/>
                  </a:schemeClr>
                </a:solidFill>
                <a:latin typeface="Cavolini" panose="020B0502040204020203" pitchFamily="66" charset="0"/>
                <a:cs typeface="Cavolini" panose="020B0502040204020203" pitchFamily="66" charset="0"/>
              </a:rPr>
              <a:t>":"Peak",</a:t>
            </a:r>
          </a:p>
          <a:p>
            <a:r>
              <a:rPr lang="fr-FR" sz="800" b="1" dirty="0">
                <a:solidFill>
                  <a:schemeClr val="bg1">
                    <a:lumMod val="50000"/>
                  </a:schemeClr>
                </a:solidFill>
                <a:latin typeface="Cavolini" panose="020B0502040204020203" pitchFamily="66" charset="0"/>
                <a:cs typeface="Cavolini" panose="020B0502040204020203" pitchFamily="66" charset="0"/>
              </a:rPr>
              <a:t>		"_PROCESSED_THROUGH_":["</a:t>
            </a:r>
            <a:r>
              <a:rPr lang="en-US" sz="800" b="1" dirty="0">
                <a:solidFill>
                  <a:schemeClr val="bg1">
                    <a:lumMod val="50000"/>
                  </a:schemeClr>
                </a:solidFill>
                <a:latin typeface="Cavolini" panose="020B0502040204020203" pitchFamily="66" charset="0"/>
                <a:cs typeface="Cavolini" panose="020B0502040204020203" pitchFamily="66" charset="0"/>
              </a:rPr>
              <a:t>CSP - LOAD OPTIMIZER - IDS Data App</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Date":"13-Sep-2022",</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Date":"04-May-2024",</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Time":"10:27",</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Time":"23:11«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latin typeface="Cavolini" panose="020B0502040204020203" pitchFamily="66" charset="0"/>
                <a:cs typeface="Cavolini" panose="020B0502040204020203" pitchFamily="66" charset="0"/>
              </a:rPr>
              <a:t>"Allotment Details":{</a:t>
            </a:r>
          </a:p>
          <a:p>
            <a:pPr lvl="4"/>
            <a:r>
              <a:rPr lang="en-US" sz="800" b="1" dirty="0">
                <a:solidFill>
                  <a:schemeClr val="bg1">
                    <a:lumMod val="50000"/>
                  </a:schemeClr>
                </a:solidFill>
                <a:latin typeface="Cavolini" panose="020B0502040204020203" pitchFamily="66" charset="0"/>
                <a:cs typeface="Cavolini" panose="020B0502040204020203" pitchFamily="66" charset="0"/>
              </a:rPr>
              <a:t>	"Allotment </a:t>
            </a:r>
            <a:r>
              <a:rPr lang="en-US" sz="800" b="1" dirty="0" err="1">
                <a:solidFill>
                  <a:schemeClr val="bg1">
                    <a:lumMod val="50000"/>
                  </a:schemeClr>
                </a:solidFill>
                <a:latin typeface="Cavolini" panose="020B0502040204020203" pitchFamily="66" charset="0"/>
                <a:cs typeface="Cavolini" panose="020B0502040204020203" pitchFamily="66" charset="0"/>
              </a:rPr>
              <a:t>Confirmation":"Yes</a:t>
            </a:r>
            <a:r>
              <a:rPr lang="en-US" sz="800" b="1" dirty="0">
                <a:solidFill>
                  <a:schemeClr val="bg1">
                    <a:lumMod val="50000"/>
                  </a:schemeClr>
                </a:solidFill>
                <a:latin typeface="Cavolini" panose="020B0502040204020203" pitchFamily="66" charset="0"/>
                <a:cs typeface="Cavolini" panose="020B0502040204020203" pitchFamily="66" charset="0"/>
              </a:rPr>
              <a:t>",</a:t>
            </a:r>
          </a:p>
          <a:p>
            <a:pPr lvl="4"/>
            <a:r>
              <a:rPr lang="en-US" sz="800" b="1" dirty="0">
                <a:solidFill>
                  <a:schemeClr val="bg1">
                    <a:lumMod val="50000"/>
                  </a:schemeClr>
                </a:solidFill>
                <a:latin typeface="Cavolini" panose="020B0502040204020203" pitchFamily="66" charset="0"/>
                <a:cs typeface="Cavolini" panose="020B0502040204020203" pitchFamily="66" charset="0"/>
              </a:rPr>
              <a:t>	"Cell Number":"CE#1892",</a:t>
            </a:r>
          </a:p>
          <a:p>
            <a:pPr lvl="4"/>
            <a:r>
              <a:rPr lang="en-US" sz="800" b="1" dirty="0">
                <a:solidFill>
                  <a:schemeClr val="bg1">
                    <a:lumMod val="50000"/>
                  </a:schemeClr>
                </a:solidFill>
                <a:latin typeface="Cavolini" panose="020B0502040204020203" pitchFamily="66" charset="0"/>
                <a:cs typeface="Cavolini" panose="020B0502040204020203" pitchFamily="66" charset="0"/>
              </a:rPr>
              <a:t>	"RRM Policy Type":"P169",</a:t>
            </a:r>
          </a:p>
          <a:p>
            <a:pPr lvl="4"/>
            <a:r>
              <a:rPr lang="en-US" sz="800" b="1" dirty="0">
                <a:solidFill>
                  <a:schemeClr val="bg1">
                    <a:lumMod val="50000"/>
                  </a:schemeClr>
                </a:solidFill>
                <a:latin typeface="Cavolini" panose="020B0502040204020203" pitchFamily="66" charset="0"/>
                <a:cs typeface="Cavolini" panose="020B0502040204020203" pitchFamily="66" charset="0"/>
              </a:rPr>
              <a:t>	"Cost":"$45",</a:t>
            </a:r>
          </a:p>
          <a:p>
            <a:pPr lvl="4"/>
            <a:r>
              <a:rPr lang="en-US" sz="800" b="1" dirty="0">
                <a:solidFill>
                  <a:schemeClr val="bg1">
                    <a:lumMod val="50000"/>
                  </a:schemeClr>
                </a:solidFill>
                <a:latin typeface="Cavolini" panose="020B0502040204020203" pitchFamily="66" charset="0"/>
                <a:cs typeface="Cavolini" panose="020B0502040204020203" pitchFamily="66" charset="0"/>
              </a:rPr>
              <a:t>	"Tracking Area Id":"</a:t>
            </a:r>
            <a:r>
              <a:rPr lang="en-US" sz="800" b="1" dirty="0" err="1">
                <a:solidFill>
                  <a:schemeClr val="bg1">
                    <a:lumMod val="50000"/>
                  </a:schemeClr>
                </a:solidFill>
                <a:latin typeface="Cavolini" panose="020B0502040204020203" pitchFamily="66" charset="0"/>
                <a:cs typeface="Cavolini" panose="020B0502040204020203" pitchFamily="66" charset="0"/>
              </a:rPr>
              <a:t>IdNMD</a:t>
            </a:r>
            <a:r>
              <a:rPr lang="en-US" sz="800" b="1" dirty="0">
                <a:solidFill>
                  <a:schemeClr val="bg1">
                    <a:lumMod val="50000"/>
                  </a:schemeClr>
                </a:solidFill>
                <a:latin typeface="Cavolini" panose="020B0502040204020203" pitchFamily="66" charset="0"/>
                <a:cs typeface="Cavolini" panose="020B0502040204020203" pitchFamily="66" charset="0"/>
              </a:rPr>
              <a:t>“,</a:t>
            </a:r>
          </a:p>
          <a:p>
            <a:pPr lvl="4"/>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"Allocation Status":{</a:t>
            </a:r>
          </a:p>
          <a:p>
            <a:pPr lvl="4"/>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"Slice Allocation ID":"SLICE#905270804",</a:t>
            </a:r>
          </a:p>
          <a:p>
            <a:pPr lvl="4"/>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"Slice Allocation </a:t>
            </a:r>
            <a:r>
              <a:rPr lang="en-US"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Status":"Initiated</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p>
          <a:p>
            <a:pPr lvl="4"/>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"Slice Allocation Timestamp":"2022-09-05 11:15:34.890"</a:t>
            </a:r>
          </a:p>
          <a:p>
            <a:pPr lvl="4"/>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p>
          <a:p>
            <a:pPr lvl="4"/>
            <a:endParaRPr lang="en-US" sz="800" b="1" dirty="0">
              <a:solidFill>
                <a:schemeClr val="bg1">
                  <a:lumMod val="50000"/>
                </a:schemeClr>
              </a:solidFill>
              <a:latin typeface="Cavolini" panose="020B0502040204020203" pitchFamily="66" charset="0"/>
              <a:cs typeface="Cavolini" panose="020B0502040204020203" pitchFamily="66" charset="0"/>
            </a:endParaRPr>
          </a:p>
          <a:p>
            <a:r>
              <a:rPr lang="en-US" sz="800" b="1" dirty="0">
                <a:solidFill>
                  <a:schemeClr val="bg1">
                    <a:lumMod val="50000"/>
                  </a:schemeClr>
                </a:solidFill>
                <a:latin typeface="Cavolini" panose="020B0502040204020203" pitchFamily="66" charset="0"/>
                <a:cs typeface="Cavolini" panose="020B0502040204020203" pitchFamily="66" charset="0"/>
              </a:rPr>
              <a:t>		},</a:t>
            </a:r>
          </a:p>
          <a:p>
            <a:endParaRPr lang="fr-FR" sz="800" b="1" dirty="0">
              <a:solidFill>
                <a:schemeClr val="bg1">
                  <a:lumMod val="50000"/>
                </a:schemeClr>
              </a:solidFill>
              <a:latin typeface="Cavolini" panose="020B0502040204020203" pitchFamily="66" charset="0"/>
              <a:cs typeface="Cavolini" panose="020B0502040204020203" pitchFamily="66" charset="0"/>
            </a:endParaRP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tmf_content_usage_tnc</a:t>
            </a:r>
            <a:r>
              <a:rPr lang="fr-FR" sz="800" b="1" dirty="0">
                <a:solidFill>
                  <a:schemeClr val="bg1">
                    <a:lumMod val="50000"/>
                  </a:schemeClr>
                </a:solidFill>
                <a:latin typeface="Cavolini" panose="020B0502040204020203" pitchFamily="66" charset="0"/>
                <a:cs typeface="Cavolini" panose="020B0502040204020203" pitchFamily="66" charset="0"/>
              </a:rPr>
              <a:t>" : "TMF or </a:t>
            </a:r>
            <a:r>
              <a:rPr lang="fr-FR" sz="800" b="1" dirty="0" err="1">
                <a:solidFill>
                  <a:schemeClr val="bg1">
                    <a:lumMod val="50000"/>
                  </a:schemeClr>
                </a:solidFill>
                <a:latin typeface="Cavolini" panose="020B0502040204020203" pitchFamily="66" charset="0"/>
                <a:cs typeface="Cavolini" panose="020B0502040204020203" pitchFamily="66" charset="0"/>
              </a:rPr>
              <a:t>its</a:t>
            </a:r>
            <a:r>
              <a:rPr lang="fr-FR" sz="800" b="1" dirty="0">
                <a:solidFill>
                  <a:schemeClr val="bg1">
                    <a:lumMod val="50000"/>
                  </a:schemeClr>
                </a:solidFill>
                <a:latin typeface="Cavolini" panose="020B0502040204020203" pitchFamily="66" charset="0"/>
                <a:cs typeface="Cavolini" panose="020B0502040204020203" pitchFamily="66" charset="0"/>
              </a:rPr>
              <a:t> participants assume no </a:t>
            </a:r>
            <a:r>
              <a:rPr lang="fr-FR" sz="800" b="1" dirty="0" err="1">
                <a:solidFill>
                  <a:schemeClr val="bg1">
                    <a:lumMod val="50000"/>
                  </a:schemeClr>
                </a:solidFill>
                <a:latin typeface="Cavolini" panose="020B0502040204020203" pitchFamily="66" charset="0"/>
                <a:cs typeface="Cavolini" panose="020B0502040204020203" pitchFamily="66" charset="0"/>
              </a:rPr>
              <a:t>responsibility</a:t>
            </a:r>
            <a:r>
              <a:rPr lang="fr-FR" sz="800" b="1" dirty="0">
                <a:solidFill>
                  <a:schemeClr val="bg1">
                    <a:lumMod val="50000"/>
                  </a:schemeClr>
                </a:solidFill>
                <a:latin typeface="Cavolini" panose="020B0502040204020203" pitchFamily="66" charset="0"/>
                <a:cs typeface="Cavolini" panose="020B0502040204020203" pitchFamily="66" charset="0"/>
              </a:rPr>
              <a:t> and/or </a:t>
            </a:r>
            <a:r>
              <a:rPr lang="fr-FR" sz="800" b="1" dirty="0" err="1">
                <a:solidFill>
                  <a:schemeClr val="bg1">
                    <a:lumMod val="50000"/>
                  </a:schemeClr>
                </a:solidFill>
                <a:latin typeface="Cavolini" panose="020B0502040204020203" pitchFamily="66" charset="0"/>
                <a:cs typeface="Cavolini" panose="020B0502040204020203" pitchFamily="66" charset="0"/>
              </a:rPr>
              <a:t>liability</a:t>
            </a:r>
            <a:r>
              <a:rPr lang="fr-FR" sz="800" b="1" dirty="0">
                <a:solidFill>
                  <a:schemeClr val="bg1">
                    <a:lumMod val="50000"/>
                  </a:schemeClr>
                </a:solidFill>
                <a:latin typeface="Cavolini" panose="020B0502040204020203" pitchFamily="66" charset="0"/>
                <a:cs typeface="Cavolini" panose="020B0502040204020203" pitchFamily="66" charset="0"/>
              </a:rPr>
              <a:t> for </a:t>
            </a:r>
            <a:r>
              <a:rPr lang="fr-FR" sz="800" b="1" dirty="0" err="1">
                <a:solidFill>
                  <a:schemeClr val="bg1">
                    <a:lumMod val="50000"/>
                  </a:schemeClr>
                </a:solidFill>
                <a:latin typeface="Cavolini" panose="020B0502040204020203" pitchFamily="66" charset="0"/>
                <a:cs typeface="Cavolini" panose="020B0502040204020203" pitchFamily="66" charset="0"/>
              </a:rPr>
              <a:t>any</a:t>
            </a:r>
            <a:r>
              <a:rPr lang="fr-FR" sz="800" b="1" dirty="0">
                <a:solidFill>
                  <a:schemeClr val="bg1">
                    <a:lumMod val="50000"/>
                  </a:schemeClr>
                </a:solidFill>
                <a:latin typeface="Cavolini" panose="020B0502040204020203" pitchFamily="66" charset="0"/>
                <a:cs typeface="Cavolini" panose="020B0502040204020203" pitchFamily="66" charset="0"/>
              </a:rPr>
              <a:t> data </a:t>
            </a:r>
            <a:r>
              <a:rPr lang="fr-FR" sz="800" b="1" dirty="0" err="1">
                <a:solidFill>
                  <a:schemeClr val="bg1">
                    <a:lumMod val="50000"/>
                  </a:schemeClr>
                </a:solidFill>
                <a:latin typeface="Cavolini" panose="020B0502040204020203" pitchFamily="66" charset="0"/>
                <a:cs typeface="Cavolini" panose="020B0502040204020203" pitchFamily="66" charset="0"/>
              </a:rPr>
              <a:t>exchanged</a:t>
            </a:r>
            <a:r>
              <a:rPr lang="fr-FR" sz="800" b="1" dirty="0">
                <a:solidFill>
                  <a:schemeClr val="bg1">
                    <a:lumMod val="50000"/>
                  </a:schemeClr>
                </a:solidFill>
                <a:latin typeface="Cavolini" panose="020B0502040204020203" pitchFamily="66" charset="0"/>
                <a:cs typeface="Cavolini" panose="020B0502040204020203" pitchFamily="66" charset="0"/>
              </a:rPr>
              <a:t> on </a:t>
            </a:r>
            <a:r>
              <a:rPr lang="fr-FR" sz="800" b="1" dirty="0" err="1">
                <a:solidFill>
                  <a:schemeClr val="bg1">
                    <a:lumMod val="50000"/>
                  </a:schemeClr>
                </a:solidFill>
                <a:latin typeface="Cavolini" panose="020B0502040204020203" pitchFamily="66" charset="0"/>
                <a:cs typeface="Cavolini" panose="020B0502040204020203" pitchFamily="66" charset="0"/>
              </a:rPr>
              <a:t>this</a:t>
            </a:r>
            <a:r>
              <a:rPr lang="fr-FR" sz="800" b="1" dirty="0">
                <a:solidFill>
                  <a:schemeClr val="bg1">
                    <a:lumMod val="50000"/>
                  </a:schemeClr>
                </a:solidFill>
                <a:latin typeface="Cavolini" panose="020B0502040204020203" pitchFamily="66" charset="0"/>
                <a:cs typeface="Cavolini" panose="020B0502040204020203" pitchFamily="66" charset="0"/>
              </a:rPr>
              <a:t> platform.",</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tmf_content_uid</a:t>
            </a:r>
            <a:r>
              <a:rPr lang="fr-FR" sz="800" b="1" dirty="0">
                <a:solidFill>
                  <a:schemeClr val="bg1">
                    <a:lumMod val="50000"/>
                  </a:schemeClr>
                </a:solidFill>
                <a:latin typeface="Cavolini" panose="020B0502040204020203" pitchFamily="66" charset="0"/>
                <a:cs typeface="Cavolini" panose="020B0502040204020203" pitchFamily="66" charset="0"/>
              </a:rPr>
              <a:t>" : "9400f333-73c9-4cf2-a7d4-0b661aa1b29e",</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tmf_content_model_version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p>
        </p:txBody>
      </p:sp>
      <p:sp>
        <p:nvSpPr>
          <p:cNvPr id="31" name="TextBox 30">
            <a:extLst>
              <a:ext uri="{FF2B5EF4-FFF2-40B4-BE49-F238E27FC236}">
                <a16:creationId xmlns:a16="http://schemas.microsoft.com/office/drawing/2014/main" id="{715F983E-165F-4895-90B4-C3662F3272A5}"/>
              </a:ext>
            </a:extLst>
          </p:cNvPr>
          <p:cNvSpPr txBox="1"/>
          <p:nvPr/>
        </p:nvSpPr>
        <p:spPr>
          <a:xfrm>
            <a:off x="594118" y="582439"/>
            <a:ext cx="2275205" cy="4872429"/>
          </a:xfrm>
          <a:custGeom>
            <a:avLst/>
            <a:gdLst>
              <a:gd name="connsiteX0" fmla="*/ 0 w 2275205"/>
              <a:gd name="connsiteY0" fmla="*/ 0 h 4872429"/>
              <a:gd name="connsiteX1" fmla="*/ 523297 w 2275205"/>
              <a:gd name="connsiteY1" fmla="*/ 0 h 4872429"/>
              <a:gd name="connsiteX2" fmla="*/ 1137603 w 2275205"/>
              <a:gd name="connsiteY2" fmla="*/ 0 h 4872429"/>
              <a:gd name="connsiteX3" fmla="*/ 1638148 w 2275205"/>
              <a:gd name="connsiteY3" fmla="*/ 0 h 4872429"/>
              <a:gd name="connsiteX4" fmla="*/ 2275205 w 2275205"/>
              <a:gd name="connsiteY4" fmla="*/ 0 h 4872429"/>
              <a:gd name="connsiteX5" fmla="*/ 2275205 w 2275205"/>
              <a:gd name="connsiteY5" fmla="*/ 590105 h 4872429"/>
              <a:gd name="connsiteX6" fmla="*/ 2275205 w 2275205"/>
              <a:gd name="connsiteY6" fmla="*/ 1034038 h 4872429"/>
              <a:gd name="connsiteX7" fmla="*/ 2275205 w 2275205"/>
              <a:gd name="connsiteY7" fmla="*/ 1624143 h 4872429"/>
              <a:gd name="connsiteX8" fmla="*/ 2275205 w 2275205"/>
              <a:gd name="connsiteY8" fmla="*/ 2262973 h 4872429"/>
              <a:gd name="connsiteX9" fmla="*/ 2275205 w 2275205"/>
              <a:gd name="connsiteY9" fmla="*/ 2901802 h 4872429"/>
              <a:gd name="connsiteX10" fmla="*/ 2275205 w 2275205"/>
              <a:gd name="connsiteY10" fmla="*/ 3394459 h 4872429"/>
              <a:gd name="connsiteX11" fmla="*/ 2275205 w 2275205"/>
              <a:gd name="connsiteY11" fmla="*/ 3789667 h 4872429"/>
              <a:gd name="connsiteX12" fmla="*/ 2275205 w 2275205"/>
              <a:gd name="connsiteY12" fmla="*/ 4872429 h 4872429"/>
              <a:gd name="connsiteX13" fmla="*/ 1751908 w 2275205"/>
              <a:gd name="connsiteY13" fmla="*/ 4872429 h 4872429"/>
              <a:gd name="connsiteX14" fmla="*/ 1205859 w 2275205"/>
              <a:gd name="connsiteY14" fmla="*/ 4872429 h 4872429"/>
              <a:gd name="connsiteX15" fmla="*/ 614305 w 2275205"/>
              <a:gd name="connsiteY15" fmla="*/ 4872429 h 4872429"/>
              <a:gd name="connsiteX16" fmla="*/ 0 w 2275205"/>
              <a:gd name="connsiteY16" fmla="*/ 4872429 h 4872429"/>
              <a:gd name="connsiteX17" fmla="*/ 0 w 2275205"/>
              <a:gd name="connsiteY17" fmla="*/ 4428497 h 4872429"/>
              <a:gd name="connsiteX18" fmla="*/ 0 w 2275205"/>
              <a:gd name="connsiteY18" fmla="*/ 3789667 h 4872429"/>
              <a:gd name="connsiteX19" fmla="*/ 0 w 2275205"/>
              <a:gd name="connsiteY19" fmla="*/ 3248286 h 4872429"/>
              <a:gd name="connsiteX20" fmla="*/ 0 w 2275205"/>
              <a:gd name="connsiteY20" fmla="*/ 2755629 h 4872429"/>
              <a:gd name="connsiteX21" fmla="*/ 0 w 2275205"/>
              <a:gd name="connsiteY21" fmla="*/ 2116800 h 4872429"/>
              <a:gd name="connsiteX22" fmla="*/ 0 w 2275205"/>
              <a:gd name="connsiteY22" fmla="*/ 1575419 h 4872429"/>
              <a:gd name="connsiteX23" fmla="*/ 0 w 2275205"/>
              <a:gd name="connsiteY23" fmla="*/ 1082762 h 4872429"/>
              <a:gd name="connsiteX24" fmla="*/ 0 w 2275205"/>
              <a:gd name="connsiteY24" fmla="*/ 492657 h 4872429"/>
              <a:gd name="connsiteX25" fmla="*/ 0 w 2275205"/>
              <a:gd name="connsiteY25" fmla="*/ 0 h 487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75205" h="4872429" fill="none" extrusionOk="0">
                <a:moveTo>
                  <a:pt x="0" y="0"/>
                </a:moveTo>
                <a:cubicBezTo>
                  <a:pt x="213609" y="-41779"/>
                  <a:pt x="310232" y="37386"/>
                  <a:pt x="523297" y="0"/>
                </a:cubicBezTo>
                <a:cubicBezTo>
                  <a:pt x="736362" y="-37386"/>
                  <a:pt x="883212" y="26526"/>
                  <a:pt x="1137603" y="0"/>
                </a:cubicBezTo>
                <a:cubicBezTo>
                  <a:pt x="1391994" y="-26526"/>
                  <a:pt x="1400721" y="8010"/>
                  <a:pt x="1638148" y="0"/>
                </a:cubicBezTo>
                <a:cubicBezTo>
                  <a:pt x="1875576" y="-8010"/>
                  <a:pt x="2051216" y="47332"/>
                  <a:pt x="2275205" y="0"/>
                </a:cubicBezTo>
                <a:cubicBezTo>
                  <a:pt x="2312957" y="231101"/>
                  <a:pt x="2229579" y="387722"/>
                  <a:pt x="2275205" y="590105"/>
                </a:cubicBezTo>
                <a:cubicBezTo>
                  <a:pt x="2320831" y="792489"/>
                  <a:pt x="2247167" y="927983"/>
                  <a:pt x="2275205" y="1034038"/>
                </a:cubicBezTo>
                <a:cubicBezTo>
                  <a:pt x="2303243" y="1140093"/>
                  <a:pt x="2231505" y="1481747"/>
                  <a:pt x="2275205" y="1624143"/>
                </a:cubicBezTo>
                <a:cubicBezTo>
                  <a:pt x="2318905" y="1766539"/>
                  <a:pt x="2269537" y="2114855"/>
                  <a:pt x="2275205" y="2262973"/>
                </a:cubicBezTo>
                <a:cubicBezTo>
                  <a:pt x="2280873" y="2411091"/>
                  <a:pt x="2272190" y="2611062"/>
                  <a:pt x="2275205" y="2901802"/>
                </a:cubicBezTo>
                <a:cubicBezTo>
                  <a:pt x="2278220" y="3192542"/>
                  <a:pt x="2258990" y="3241777"/>
                  <a:pt x="2275205" y="3394459"/>
                </a:cubicBezTo>
                <a:cubicBezTo>
                  <a:pt x="2291420" y="3547141"/>
                  <a:pt x="2235821" y="3606057"/>
                  <a:pt x="2275205" y="3789667"/>
                </a:cubicBezTo>
                <a:cubicBezTo>
                  <a:pt x="2314589" y="3973277"/>
                  <a:pt x="2215025" y="4346400"/>
                  <a:pt x="2275205" y="4872429"/>
                </a:cubicBezTo>
                <a:cubicBezTo>
                  <a:pt x="2117074" y="4876875"/>
                  <a:pt x="1990950" y="4837172"/>
                  <a:pt x="1751908" y="4872429"/>
                </a:cubicBezTo>
                <a:cubicBezTo>
                  <a:pt x="1512866" y="4907686"/>
                  <a:pt x="1443578" y="4847755"/>
                  <a:pt x="1205859" y="4872429"/>
                </a:cubicBezTo>
                <a:cubicBezTo>
                  <a:pt x="968140" y="4897103"/>
                  <a:pt x="800896" y="4830506"/>
                  <a:pt x="614305" y="4872429"/>
                </a:cubicBezTo>
                <a:cubicBezTo>
                  <a:pt x="427714" y="4914352"/>
                  <a:pt x="207267" y="4801880"/>
                  <a:pt x="0" y="4872429"/>
                </a:cubicBezTo>
                <a:cubicBezTo>
                  <a:pt x="-11927" y="4690464"/>
                  <a:pt x="50153" y="4648306"/>
                  <a:pt x="0" y="4428497"/>
                </a:cubicBezTo>
                <a:cubicBezTo>
                  <a:pt x="-50153" y="4208688"/>
                  <a:pt x="27624" y="3917680"/>
                  <a:pt x="0" y="3789667"/>
                </a:cubicBezTo>
                <a:cubicBezTo>
                  <a:pt x="-27624" y="3661654"/>
                  <a:pt x="39550" y="3435007"/>
                  <a:pt x="0" y="3248286"/>
                </a:cubicBezTo>
                <a:cubicBezTo>
                  <a:pt x="-39550" y="3061565"/>
                  <a:pt x="51326" y="2890487"/>
                  <a:pt x="0" y="2755629"/>
                </a:cubicBezTo>
                <a:cubicBezTo>
                  <a:pt x="-51326" y="2620771"/>
                  <a:pt x="66350" y="2347886"/>
                  <a:pt x="0" y="2116800"/>
                </a:cubicBezTo>
                <a:cubicBezTo>
                  <a:pt x="-66350" y="1885714"/>
                  <a:pt x="20" y="1750057"/>
                  <a:pt x="0" y="1575419"/>
                </a:cubicBezTo>
                <a:cubicBezTo>
                  <a:pt x="-20" y="1400781"/>
                  <a:pt x="38669" y="1192102"/>
                  <a:pt x="0" y="1082762"/>
                </a:cubicBezTo>
                <a:cubicBezTo>
                  <a:pt x="-38669" y="973422"/>
                  <a:pt x="69109" y="721601"/>
                  <a:pt x="0" y="492657"/>
                </a:cubicBezTo>
                <a:cubicBezTo>
                  <a:pt x="-69109" y="263714"/>
                  <a:pt x="18068" y="185105"/>
                  <a:pt x="0" y="0"/>
                </a:cubicBezTo>
                <a:close/>
              </a:path>
              <a:path w="2275205" h="4872429" stroke="0" extrusionOk="0">
                <a:moveTo>
                  <a:pt x="0" y="0"/>
                </a:moveTo>
                <a:cubicBezTo>
                  <a:pt x="209941" y="-48211"/>
                  <a:pt x="282812" y="18654"/>
                  <a:pt x="546049" y="0"/>
                </a:cubicBezTo>
                <a:cubicBezTo>
                  <a:pt x="809286" y="-18654"/>
                  <a:pt x="938641" y="54388"/>
                  <a:pt x="1137603" y="0"/>
                </a:cubicBezTo>
                <a:cubicBezTo>
                  <a:pt x="1336565" y="-54388"/>
                  <a:pt x="1416086" y="24221"/>
                  <a:pt x="1683652" y="0"/>
                </a:cubicBezTo>
                <a:cubicBezTo>
                  <a:pt x="1951218" y="-24221"/>
                  <a:pt x="2000799" y="62043"/>
                  <a:pt x="2275205" y="0"/>
                </a:cubicBezTo>
                <a:cubicBezTo>
                  <a:pt x="2275593" y="150552"/>
                  <a:pt x="2251416" y="314480"/>
                  <a:pt x="2275205" y="395208"/>
                </a:cubicBezTo>
                <a:cubicBezTo>
                  <a:pt x="2298994" y="475936"/>
                  <a:pt x="2211739" y="745576"/>
                  <a:pt x="2275205" y="1034038"/>
                </a:cubicBezTo>
                <a:cubicBezTo>
                  <a:pt x="2338671" y="1322500"/>
                  <a:pt x="2211411" y="1467248"/>
                  <a:pt x="2275205" y="1672867"/>
                </a:cubicBezTo>
                <a:cubicBezTo>
                  <a:pt x="2338999" y="1878486"/>
                  <a:pt x="2218355" y="2059818"/>
                  <a:pt x="2275205" y="2214248"/>
                </a:cubicBezTo>
                <a:cubicBezTo>
                  <a:pt x="2332055" y="2368678"/>
                  <a:pt x="2241779" y="2556196"/>
                  <a:pt x="2275205" y="2804354"/>
                </a:cubicBezTo>
                <a:cubicBezTo>
                  <a:pt x="2308631" y="3052512"/>
                  <a:pt x="2249827" y="3138220"/>
                  <a:pt x="2275205" y="3248286"/>
                </a:cubicBezTo>
                <a:cubicBezTo>
                  <a:pt x="2300583" y="3358352"/>
                  <a:pt x="2210436" y="3667774"/>
                  <a:pt x="2275205" y="3887116"/>
                </a:cubicBezTo>
                <a:cubicBezTo>
                  <a:pt x="2339974" y="4106458"/>
                  <a:pt x="2224708" y="4235366"/>
                  <a:pt x="2275205" y="4379772"/>
                </a:cubicBezTo>
                <a:cubicBezTo>
                  <a:pt x="2325702" y="4524178"/>
                  <a:pt x="2232483" y="4725169"/>
                  <a:pt x="2275205" y="4872429"/>
                </a:cubicBezTo>
                <a:cubicBezTo>
                  <a:pt x="2073321" y="4936652"/>
                  <a:pt x="1957950" y="4827811"/>
                  <a:pt x="1729156" y="4872429"/>
                </a:cubicBezTo>
                <a:cubicBezTo>
                  <a:pt x="1500362" y="4917047"/>
                  <a:pt x="1290432" y="4868445"/>
                  <a:pt x="1160355" y="4872429"/>
                </a:cubicBezTo>
                <a:cubicBezTo>
                  <a:pt x="1030278" y="4876413"/>
                  <a:pt x="730678" y="4807671"/>
                  <a:pt x="546049" y="4872429"/>
                </a:cubicBezTo>
                <a:cubicBezTo>
                  <a:pt x="361420" y="4937187"/>
                  <a:pt x="170750" y="4871712"/>
                  <a:pt x="0" y="4872429"/>
                </a:cubicBezTo>
                <a:cubicBezTo>
                  <a:pt x="-51538" y="4577106"/>
                  <a:pt x="44737" y="4428473"/>
                  <a:pt x="0" y="4233599"/>
                </a:cubicBezTo>
                <a:cubicBezTo>
                  <a:pt x="-44737" y="4038725"/>
                  <a:pt x="34715" y="3949092"/>
                  <a:pt x="0" y="3838391"/>
                </a:cubicBezTo>
                <a:cubicBezTo>
                  <a:pt x="-34715" y="3727690"/>
                  <a:pt x="48683" y="3391533"/>
                  <a:pt x="0" y="3248286"/>
                </a:cubicBezTo>
                <a:cubicBezTo>
                  <a:pt x="-48683" y="3105039"/>
                  <a:pt x="14321" y="2952733"/>
                  <a:pt x="0" y="2804354"/>
                </a:cubicBezTo>
                <a:cubicBezTo>
                  <a:pt x="-14321" y="2655975"/>
                  <a:pt x="9117" y="2394393"/>
                  <a:pt x="0" y="2214248"/>
                </a:cubicBezTo>
                <a:cubicBezTo>
                  <a:pt x="-9117" y="2034103"/>
                  <a:pt x="58069" y="1918017"/>
                  <a:pt x="0" y="1721592"/>
                </a:cubicBezTo>
                <a:cubicBezTo>
                  <a:pt x="-58069" y="1525167"/>
                  <a:pt x="55262" y="1439926"/>
                  <a:pt x="0" y="1180211"/>
                </a:cubicBezTo>
                <a:cubicBezTo>
                  <a:pt x="-55262" y="920496"/>
                  <a:pt x="47358" y="792408"/>
                  <a:pt x="0" y="687554"/>
                </a:cubicBezTo>
                <a:cubicBezTo>
                  <a:pt x="-47358" y="582700"/>
                  <a:pt x="32340" y="230329"/>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t"/>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800" b="1" dirty="0">
                <a:latin typeface="Cavolini" panose="020B0502040204020203" pitchFamily="66" charset="0"/>
                <a:cs typeface="Cavolini" panose="020B0502040204020203" pitchFamily="66" charset="0"/>
              </a:rPr>
              <a:t>Data Model</a:t>
            </a:r>
          </a:p>
          <a:p>
            <a:pPr algn="l"/>
            <a:endParaRPr lang="en-US" sz="800" b="1" dirty="0">
              <a:latin typeface="Cavolini" panose="020B0502040204020203" pitchFamily="66" charset="0"/>
              <a:cs typeface="Cavolini" panose="020B0502040204020203" pitchFamily="66" charset="0"/>
            </a:endParaRP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Demand forecast – from Subscribers to CSP</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Optimized allotment details – from CSP to Subscribers</a:t>
            </a:r>
          </a:p>
          <a:p>
            <a:pPr marL="342900" indent="-342900" algn="l">
              <a:buFont typeface="+mj-lt"/>
              <a:buAutoNum type="arabicPeriod"/>
            </a:pPr>
            <a:r>
              <a:rPr lang="en-US" sz="1600" b="1" dirty="0">
                <a:latin typeface="Cavolini" panose="020B0502040204020203" pitchFamily="66" charset="0"/>
                <a:cs typeface="Cavolini" panose="020B0502040204020203" pitchFamily="66" charset="0"/>
              </a:rPr>
              <a:t>RAN Slice Allocation Status – from CSP to Subscribers</a:t>
            </a:r>
          </a:p>
        </p:txBody>
      </p:sp>
      <p:sp>
        <p:nvSpPr>
          <p:cNvPr id="4" name="TextBox 3">
            <a:extLst>
              <a:ext uri="{FF2B5EF4-FFF2-40B4-BE49-F238E27FC236}">
                <a16:creationId xmlns:a16="http://schemas.microsoft.com/office/drawing/2014/main" id="{51E19B0F-8A73-47CA-A93B-B2F0392991E1}"/>
              </a:ext>
            </a:extLst>
          </p:cNvPr>
          <p:cNvSpPr txBox="1"/>
          <p:nvPr/>
        </p:nvSpPr>
        <p:spPr>
          <a:xfrm>
            <a:off x="8739836" y="591004"/>
            <a:ext cx="2592583" cy="477511"/>
          </a:xfrm>
          <a:custGeom>
            <a:avLst/>
            <a:gdLst>
              <a:gd name="connsiteX0" fmla="*/ 0 w 2592583"/>
              <a:gd name="connsiteY0" fmla="*/ 0 h 477511"/>
              <a:gd name="connsiteX1" fmla="*/ 518517 w 2592583"/>
              <a:gd name="connsiteY1" fmla="*/ 0 h 477511"/>
              <a:gd name="connsiteX2" fmla="*/ 1011107 w 2592583"/>
              <a:gd name="connsiteY2" fmla="*/ 0 h 477511"/>
              <a:gd name="connsiteX3" fmla="*/ 1581476 w 2592583"/>
              <a:gd name="connsiteY3" fmla="*/ 0 h 477511"/>
              <a:gd name="connsiteX4" fmla="*/ 2151844 w 2592583"/>
              <a:gd name="connsiteY4" fmla="*/ 0 h 477511"/>
              <a:gd name="connsiteX5" fmla="*/ 2592583 w 2592583"/>
              <a:gd name="connsiteY5" fmla="*/ 0 h 477511"/>
              <a:gd name="connsiteX6" fmla="*/ 2592583 w 2592583"/>
              <a:gd name="connsiteY6" fmla="*/ 477511 h 477511"/>
              <a:gd name="connsiteX7" fmla="*/ 2125918 w 2592583"/>
              <a:gd name="connsiteY7" fmla="*/ 477511 h 477511"/>
              <a:gd name="connsiteX8" fmla="*/ 1659253 w 2592583"/>
              <a:gd name="connsiteY8" fmla="*/ 477511 h 477511"/>
              <a:gd name="connsiteX9" fmla="*/ 1114811 w 2592583"/>
              <a:gd name="connsiteY9" fmla="*/ 477511 h 477511"/>
              <a:gd name="connsiteX10" fmla="*/ 622220 w 2592583"/>
              <a:gd name="connsiteY10" fmla="*/ 477511 h 477511"/>
              <a:gd name="connsiteX11" fmla="*/ 0 w 2592583"/>
              <a:gd name="connsiteY11" fmla="*/ 477511 h 477511"/>
              <a:gd name="connsiteX12" fmla="*/ 0 w 2592583"/>
              <a:gd name="connsiteY12" fmla="*/ 0 h 47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583" h="477511" fill="none" extrusionOk="0">
                <a:moveTo>
                  <a:pt x="0" y="0"/>
                </a:moveTo>
                <a:cubicBezTo>
                  <a:pt x="185737" y="-35376"/>
                  <a:pt x="329711" y="58884"/>
                  <a:pt x="518517" y="0"/>
                </a:cubicBezTo>
                <a:cubicBezTo>
                  <a:pt x="707323" y="-58884"/>
                  <a:pt x="870466" y="28825"/>
                  <a:pt x="1011107" y="0"/>
                </a:cubicBezTo>
                <a:cubicBezTo>
                  <a:pt x="1151748" y="-28825"/>
                  <a:pt x="1441114" y="22141"/>
                  <a:pt x="1581476" y="0"/>
                </a:cubicBezTo>
                <a:cubicBezTo>
                  <a:pt x="1721838" y="-22141"/>
                  <a:pt x="1934775" y="50358"/>
                  <a:pt x="2151844" y="0"/>
                </a:cubicBezTo>
                <a:cubicBezTo>
                  <a:pt x="2368913" y="-50358"/>
                  <a:pt x="2490693" y="2442"/>
                  <a:pt x="2592583" y="0"/>
                </a:cubicBezTo>
                <a:cubicBezTo>
                  <a:pt x="2630744" y="180284"/>
                  <a:pt x="2575908" y="338181"/>
                  <a:pt x="2592583" y="477511"/>
                </a:cubicBezTo>
                <a:cubicBezTo>
                  <a:pt x="2380254" y="497712"/>
                  <a:pt x="2303288" y="449378"/>
                  <a:pt x="2125918" y="477511"/>
                </a:cubicBezTo>
                <a:cubicBezTo>
                  <a:pt x="1948549" y="505644"/>
                  <a:pt x="1831706" y="471843"/>
                  <a:pt x="1659253" y="477511"/>
                </a:cubicBezTo>
                <a:cubicBezTo>
                  <a:pt x="1486801" y="483179"/>
                  <a:pt x="1325976" y="414827"/>
                  <a:pt x="1114811" y="477511"/>
                </a:cubicBezTo>
                <a:cubicBezTo>
                  <a:pt x="903646" y="540195"/>
                  <a:pt x="809138" y="467903"/>
                  <a:pt x="622220" y="477511"/>
                </a:cubicBezTo>
                <a:cubicBezTo>
                  <a:pt x="435302" y="487119"/>
                  <a:pt x="238592" y="429325"/>
                  <a:pt x="0" y="477511"/>
                </a:cubicBezTo>
                <a:cubicBezTo>
                  <a:pt x="-15942" y="243213"/>
                  <a:pt x="25413" y="191847"/>
                  <a:pt x="0" y="0"/>
                </a:cubicBezTo>
                <a:close/>
              </a:path>
              <a:path w="2592583" h="477511" stroke="0" extrusionOk="0">
                <a:moveTo>
                  <a:pt x="0" y="0"/>
                </a:moveTo>
                <a:cubicBezTo>
                  <a:pt x="180855" y="-47298"/>
                  <a:pt x="315645" y="4779"/>
                  <a:pt x="492591" y="0"/>
                </a:cubicBezTo>
                <a:cubicBezTo>
                  <a:pt x="669537" y="-4779"/>
                  <a:pt x="823202" y="59362"/>
                  <a:pt x="1037033" y="0"/>
                </a:cubicBezTo>
                <a:cubicBezTo>
                  <a:pt x="1250864" y="-59362"/>
                  <a:pt x="1313319" y="36720"/>
                  <a:pt x="1529624" y="0"/>
                </a:cubicBezTo>
                <a:cubicBezTo>
                  <a:pt x="1745929" y="-36720"/>
                  <a:pt x="1814908" y="63387"/>
                  <a:pt x="2099992" y="0"/>
                </a:cubicBezTo>
                <a:cubicBezTo>
                  <a:pt x="2385076" y="-63387"/>
                  <a:pt x="2392048" y="18533"/>
                  <a:pt x="2592583" y="0"/>
                </a:cubicBezTo>
                <a:cubicBezTo>
                  <a:pt x="2636198" y="125951"/>
                  <a:pt x="2584003" y="368190"/>
                  <a:pt x="2592583" y="477511"/>
                </a:cubicBezTo>
                <a:cubicBezTo>
                  <a:pt x="2344076" y="514836"/>
                  <a:pt x="2198229" y="412351"/>
                  <a:pt x="2022215" y="477511"/>
                </a:cubicBezTo>
                <a:cubicBezTo>
                  <a:pt x="1846201" y="542671"/>
                  <a:pt x="1659288" y="417662"/>
                  <a:pt x="1503698" y="477511"/>
                </a:cubicBezTo>
                <a:cubicBezTo>
                  <a:pt x="1348108" y="537360"/>
                  <a:pt x="1231510" y="433094"/>
                  <a:pt x="985182" y="477511"/>
                </a:cubicBezTo>
                <a:cubicBezTo>
                  <a:pt x="738854" y="521928"/>
                  <a:pt x="277524" y="425005"/>
                  <a:pt x="0" y="477511"/>
                </a:cubicBezTo>
                <a:cubicBezTo>
                  <a:pt x="-13657" y="263871"/>
                  <a:pt x="23069" y="153960"/>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b="1" dirty="0">
                <a:latin typeface="Cavolini" panose="020B0502040204020203" pitchFamily="66" charset="0"/>
                <a:cs typeface="Cavolini" panose="020B0502040204020203" pitchFamily="66" charset="0"/>
              </a:rPr>
              <a:t>Allocation Status</a:t>
            </a:r>
            <a:endParaRPr lang="en-US" sz="1600" dirty="0">
              <a:latin typeface="Cavolini" panose="020B0502040204020203" pitchFamily="66" charset="0"/>
              <a:cs typeface="Cavolini" panose="020B0502040204020203" pitchFamily="66" charset="0"/>
            </a:endParaRPr>
          </a:p>
        </p:txBody>
      </p:sp>
    </p:spTree>
    <p:extLst>
      <p:ext uri="{BB962C8B-B14F-4D97-AF65-F5344CB8AC3E}">
        <p14:creationId xmlns:p14="http://schemas.microsoft.com/office/powerpoint/2010/main" val="1673325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2810</Words>
  <Application>Microsoft Office PowerPoint</Application>
  <PresentationFormat>Widescreen</PresentationFormat>
  <Paragraphs>261</Paragraphs>
  <Slides>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Calibri Light</vt:lpstr>
      <vt:lpstr>Cavolini</vt:lpstr>
      <vt:lpstr>Helvetica 55 Roman</vt:lpstr>
      <vt:lpstr>Helvetica 75 Bold</vt:lpstr>
      <vt:lpstr>Segoe Script</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Ashok Kumar T. A.</dc:creator>
  <cp:lastModifiedBy>Ashok Kumar T. A.</cp:lastModifiedBy>
  <cp:revision>81</cp:revision>
  <dcterms:created xsi:type="dcterms:W3CDTF">2021-07-29T12:28:36Z</dcterms:created>
  <dcterms:modified xsi:type="dcterms:W3CDTF">2022-09-07T07:55:45Z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AshokKumar_TA@ad.infosys.com</vt:lpwstr>
  </property>
  <property fmtid="{D5CDD505-2E9C-101B-9397-08002B2CF9AE}" pid="5" name="MSIP_Label_be4b3411-284d-4d31-bd4f-bc13ef7f1fd6_SetDate">
    <vt:lpwstr>2021-07-29T12:33:26.8845240Z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1a67c3d4-4a8d-40e5-b804-cd760037c66a</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etDate">
    <vt:lpwstr>2022-09-01T10:20:40Z</vt:lpwstr>
  </property>
  <property fmtid="{D5CDD505-2E9C-101B-9397-08002B2CF9AE}" pid="12" name="MSIP_Label_a0819fa7-4367-4500-ba88-dd630d977609_Method">
    <vt:lpwstr>Standard</vt:lpwstr>
  </property>
  <property fmtid="{D5CDD505-2E9C-101B-9397-08002B2CF9AE}" pid="13" name="MSIP_Label_a0819fa7-4367-4500-ba88-dd630d977609_Name">
    <vt:lpwstr>a0819fa7-4367-4500-ba88-dd630d977609</vt:lpwstr>
  </property>
  <property fmtid="{D5CDD505-2E9C-101B-9397-08002B2CF9AE}" pid="14" name="MSIP_Label_a0819fa7-4367-4500-ba88-dd630d977609_SiteId">
    <vt:lpwstr>63ce7d59-2f3e-42cd-a8cc-be764cff5eb6</vt:lpwstr>
  </property>
  <property fmtid="{D5CDD505-2E9C-101B-9397-08002B2CF9AE}" pid="15" name="MSIP_Label_a0819fa7-4367-4500-ba88-dd630d977609_ActionId">
    <vt:lpwstr>1a67c3d4-4a8d-40e5-b804-cd760037c66a</vt:lpwstr>
  </property>
  <property fmtid="{D5CDD505-2E9C-101B-9397-08002B2CF9AE}" pid="16" name="MSIP_Label_a0819fa7-4367-4500-ba88-dd630d977609_ContentBits">
    <vt:lpwstr>0</vt:lpwstr>
  </property>
</Properties>
</file>