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57" r:id="rId2"/>
    <p:sldId id="358" r:id="rId3"/>
    <p:sldId id="359" r:id="rId4"/>
    <p:sldId id="360" r:id="rId5"/>
    <p:sldId id="3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415"/>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9CDCD-4ABC-4579-A891-52BB5F77C767}"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4DFA1-05C6-4EC4-A90D-D181CA077388}" type="slidenum">
              <a:rPr lang="en-US" smtClean="0"/>
              <a:t>‹#›</a:t>
            </a:fld>
            <a:endParaRPr lang="en-US"/>
          </a:p>
        </p:txBody>
      </p:sp>
    </p:spTree>
    <p:extLst>
      <p:ext uri="{BB962C8B-B14F-4D97-AF65-F5344CB8AC3E}">
        <p14:creationId xmlns:p14="http://schemas.microsoft.com/office/powerpoint/2010/main" val="210608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1</a:t>
            </a:fld>
            <a:endParaRPr lang="en-GB"/>
          </a:p>
        </p:txBody>
      </p:sp>
    </p:spTree>
    <p:extLst>
      <p:ext uri="{BB962C8B-B14F-4D97-AF65-F5344CB8AC3E}">
        <p14:creationId xmlns:p14="http://schemas.microsoft.com/office/powerpoint/2010/main" val="309244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2</a:t>
            </a:fld>
            <a:endParaRPr lang="en-GB"/>
          </a:p>
        </p:txBody>
      </p:sp>
    </p:spTree>
    <p:extLst>
      <p:ext uri="{BB962C8B-B14F-4D97-AF65-F5344CB8AC3E}">
        <p14:creationId xmlns:p14="http://schemas.microsoft.com/office/powerpoint/2010/main" val="186197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3</a:t>
            </a:fld>
            <a:endParaRPr lang="en-GB"/>
          </a:p>
        </p:txBody>
      </p:sp>
    </p:spTree>
    <p:extLst>
      <p:ext uri="{BB962C8B-B14F-4D97-AF65-F5344CB8AC3E}">
        <p14:creationId xmlns:p14="http://schemas.microsoft.com/office/powerpoint/2010/main" val="228499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4</a:t>
            </a:fld>
            <a:endParaRPr lang="en-GB"/>
          </a:p>
        </p:txBody>
      </p:sp>
    </p:spTree>
    <p:extLst>
      <p:ext uri="{BB962C8B-B14F-4D97-AF65-F5344CB8AC3E}">
        <p14:creationId xmlns:p14="http://schemas.microsoft.com/office/powerpoint/2010/main" val="138873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5</a:t>
            </a:fld>
            <a:endParaRPr lang="en-GB"/>
          </a:p>
        </p:txBody>
      </p:sp>
    </p:spTree>
    <p:extLst>
      <p:ext uri="{BB962C8B-B14F-4D97-AF65-F5344CB8AC3E}">
        <p14:creationId xmlns:p14="http://schemas.microsoft.com/office/powerpoint/2010/main" val="284756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638-1244-4F73-844F-A67288F4B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0EDB70-EA28-4CD5-B06D-087683CAB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11AD0-4BD9-4A14-9C96-81E98A9B218D}"/>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5" name="Footer Placeholder 4">
            <a:extLst>
              <a:ext uri="{FF2B5EF4-FFF2-40B4-BE49-F238E27FC236}">
                <a16:creationId xmlns:a16="http://schemas.microsoft.com/office/drawing/2014/main" id="{203590B6-981A-4903-AC11-E8DFFBE30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9B605-AABC-45A2-BC97-D09A9396BAEB}"/>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216549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EEB7-8460-4C28-89D8-794C96B87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45032E-2761-4683-A2AE-0322185E0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8CAEC-BABA-4FBE-A929-2C9C9EB19D59}"/>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5" name="Footer Placeholder 4">
            <a:extLst>
              <a:ext uri="{FF2B5EF4-FFF2-40B4-BE49-F238E27FC236}">
                <a16:creationId xmlns:a16="http://schemas.microsoft.com/office/drawing/2014/main" id="{4C93A356-EAFA-4E2A-80A5-B73EAA3C2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BD945-9C5A-4CAF-B560-4C7BFD2AD98C}"/>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303568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A05305-3ED4-449F-91DE-AC0A1F93D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96644-68E5-4F55-9C79-8E451FE50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827A3-5CF2-4D15-B891-AD30403122A3}"/>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5" name="Footer Placeholder 4">
            <a:extLst>
              <a:ext uri="{FF2B5EF4-FFF2-40B4-BE49-F238E27FC236}">
                <a16:creationId xmlns:a16="http://schemas.microsoft.com/office/drawing/2014/main" id="{2B39EC31-A02D-4431-8177-CEDA1D88A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FCD55-F141-4177-9370-489D52D31771}"/>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14854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2" y="643217"/>
            <a:ext cx="9410700" cy="502766"/>
          </a:xfrm>
        </p:spPr>
        <p:txBody>
          <a:bodyPr/>
          <a:lstStyle>
            <a:lvl1pPr algn="l">
              <a:defRPr/>
            </a:lvl1pPr>
          </a:lstStyle>
          <a:p>
            <a:r>
              <a:rPr lang="fr-FR" dirty="0"/>
              <a:t>diapositive avec paragraphes</a:t>
            </a:r>
          </a:p>
        </p:txBody>
      </p:sp>
      <p:sp>
        <p:nvSpPr>
          <p:cNvPr id="5" name="Espace réservé du texte 6"/>
          <p:cNvSpPr>
            <a:spLocks noGrp="1"/>
          </p:cNvSpPr>
          <p:nvPr>
            <p:ph type="body" sz="quarter" idx="11" hasCustomPrompt="1"/>
          </p:nvPr>
        </p:nvSpPr>
        <p:spPr>
          <a:xfrm>
            <a:off x="1391479" y="1768537"/>
            <a:ext cx="9382943" cy="3748027"/>
          </a:xfrm>
        </p:spPr>
        <p:txBody>
          <a:bodyPr/>
          <a:lstStyle>
            <a:lvl1pPr marL="0" marR="0" indent="0" algn="l" defTabSz="914377"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p>
        </p:txBody>
      </p:sp>
      <p:sp>
        <p:nvSpPr>
          <p:cNvPr id="6"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32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E9B5-F3C4-4B81-A4FF-6E729C3B3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0B6C9-EFD5-42FF-88CA-3E0AB6E9D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70929-0A0B-4FC8-A2D7-CBACC427212C}"/>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5" name="Footer Placeholder 4">
            <a:extLst>
              <a:ext uri="{FF2B5EF4-FFF2-40B4-BE49-F238E27FC236}">
                <a16:creationId xmlns:a16="http://schemas.microsoft.com/office/drawing/2014/main" id="{D5A1E4C7-F037-4CEA-8BDD-EB1A86923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E8334-EB37-4433-8D94-A61160D62C3B}"/>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71833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F89C-C7C1-4A92-A3B2-B6FFD4CC3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E830A2-16C0-4B85-B9D1-10FD8BC99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4E7882-2928-4031-B489-02CC48B1EE39}"/>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5" name="Footer Placeholder 4">
            <a:extLst>
              <a:ext uri="{FF2B5EF4-FFF2-40B4-BE49-F238E27FC236}">
                <a16:creationId xmlns:a16="http://schemas.microsoft.com/office/drawing/2014/main" id="{8CCB71FD-A8C6-452C-816F-FCBF7F762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B5F47-8149-4318-9585-E533F1E95C03}"/>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26740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17BA-77A6-4939-9BB7-FE879CCEE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02ACE-FA64-470E-BC71-CD7542F78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FD1C7-F199-437C-8D26-A4141184C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0F113C-8CCC-452C-9C52-CA1E46A50F16}"/>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6" name="Footer Placeholder 5">
            <a:extLst>
              <a:ext uri="{FF2B5EF4-FFF2-40B4-BE49-F238E27FC236}">
                <a16:creationId xmlns:a16="http://schemas.microsoft.com/office/drawing/2014/main" id="{A60F53BD-42F3-4D43-8DAD-C8313DB99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E2D10-3E62-4B03-A921-B6749ADFDE15}"/>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21262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E5A3-FBB6-459E-8A3E-8E82EF4BBB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97023A-6F04-4676-B6B9-D7A6A4B3D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55A77-FF45-4DD7-9BD2-29E25DA2C3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54B5C-AFC9-4B60-971F-6CE982062D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089A6-04B4-494E-869F-27100D636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477EA2-4631-4650-90F4-6C61E004D78A}"/>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8" name="Footer Placeholder 7">
            <a:extLst>
              <a:ext uri="{FF2B5EF4-FFF2-40B4-BE49-F238E27FC236}">
                <a16:creationId xmlns:a16="http://schemas.microsoft.com/office/drawing/2014/main" id="{54A9BCDE-33EB-4D64-B32E-592354B04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9B8365-053A-4649-97EE-4E22314B7292}"/>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58582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1EA0-F525-4271-84C4-A2CF566C1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DAFBFB-6F12-4A8E-90E6-5C2537B246E6}"/>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4" name="Footer Placeholder 3">
            <a:extLst>
              <a:ext uri="{FF2B5EF4-FFF2-40B4-BE49-F238E27FC236}">
                <a16:creationId xmlns:a16="http://schemas.microsoft.com/office/drawing/2014/main" id="{2CB084F6-936F-4C0F-8235-14D4B68663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A4712-2995-45D7-953B-83FA0C5E2DE3}"/>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76112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22A908-2D6E-4466-B30B-4C1177955613}"/>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3" name="Footer Placeholder 2">
            <a:extLst>
              <a:ext uri="{FF2B5EF4-FFF2-40B4-BE49-F238E27FC236}">
                <a16:creationId xmlns:a16="http://schemas.microsoft.com/office/drawing/2014/main" id="{0935DC8A-AC13-45FE-B81D-A5CE0D3043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3D0AD-8A8C-47BD-A4F2-95E0871A2F9E}"/>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90839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63C7-45BD-4026-8587-E4614DAA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A3119C-42D6-4E3C-8EF3-25E50F067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58B02-F4F8-4143-AB66-4099C33FF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ECEF6-D5A2-4D08-BFDC-796784CCD02E}"/>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6" name="Footer Placeholder 5">
            <a:extLst>
              <a:ext uri="{FF2B5EF4-FFF2-40B4-BE49-F238E27FC236}">
                <a16:creationId xmlns:a16="http://schemas.microsoft.com/office/drawing/2014/main" id="{8CC84B42-CD31-45CE-BEDA-C7DBB184A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CFC85-1EA3-4ACE-B734-6EA9252489D0}"/>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315472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AE88-AA3E-4505-BBE8-0AC231C44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91C1E0-D44A-435F-B8DF-A1A7603EB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B1067D-02FF-457B-A1A6-24AF4AB0B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A855A-9AA2-4D44-A9C7-9497E23887C0}"/>
              </a:ext>
            </a:extLst>
          </p:cNvPr>
          <p:cNvSpPr>
            <a:spLocks noGrp="1"/>
          </p:cNvSpPr>
          <p:nvPr>
            <p:ph type="dt" sz="half" idx="10"/>
          </p:nvPr>
        </p:nvSpPr>
        <p:spPr/>
        <p:txBody>
          <a:bodyPr/>
          <a:lstStyle/>
          <a:p>
            <a:fld id="{5C281A74-3A8F-4EF4-9500-5FE47DD8BFCA}" type="datetimeFigureOut">
              <a:rPr lang="en-US" smtClean="0"/>
              <a:t>9/6/2022</a:t>
            </a:fld>
            <a:endParaRPr lang="en-US"/>
          </a:p>
        </p:txBody>
      </p:sp>
      <p:sp>
        <p:nvSpPr>
          <p:cNvPr id="6" name="Footer Placeholder 5">
            <a:extLst>
              <a:ext uri="{FF2B5EF4-FFF2-40B4-BE49-F238E27FC236}">
                <a16:creationId xmlns:a16="http://schemas.microsoft.com/office/drawing/2014/main" id="{89211030-2A5C-4039-BEBA-1D4BEF29E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7DC23-7119-4228-A975-07A027EAA5BF}"/>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361600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CE6AA-AAC8-45A4-8C4D-9570211E4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B0B400-D3BA-484D-9027-CB174613E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0B687-23A6-4133-9B81-F14C3E0C9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81A74-3A8F-4EF4-9500-5FE47DD8BFCA}" type="datetimeFigureOut">
              <a:rPr lang="en-US" smtClean="0"/>
              <a:t>9/6/2022</a:t>
            </a:fld>
            <a:endParaRPr lang="en-US"/>
          </a:p>
        </p:txBody>
      </p:sp>
      <p:sp>
        <p:nvSpPr>
          <p:cNvPr id="5" name="Footer Placeholder 4">
            <a:extLst>
              <a:ext uri="{FF2B5EF4-FFF2-40B4-BE49-F238E27FC236}">
                <a16:creationId xmlns:a16="http://schemas.microsoft.com/office/drawing/2014/main" id="{B443C2D0-67FD-40CB-88F1-83D41C70F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6D06F7-6294-4808-96EA-DD10C6B04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5C6B2-DF2B-419F-824C-E6AE81811BD9}" type="slidenum">
              <a:rPr lang="en-US" smtClean="0"/>
              <a:t>‹#›</a:t>
            </a:fld>
            <a:endParaRPr lang="en-US"/>
          </a:p>
        </p:txBody>
      </p:sp>
    </p:spTree>
    <p:extLst>
      <p:ext uri="{BB962C8B-B14F-4D97-AF65-F5344CB8AC3E}">
        <p14:creationId xmlns:p14="http://schemas.microsoft.com/office/powerpoint/2010/main" val="225253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clipart&#10;&#10;Description automatically generated">
            <a:extLst>
              <a:ext uri="{FF2B5EF4-FFF2-40B4-BE49-F238E27FC236}">
                <a16:creationId xmlns:a16="http://schemas.microsoft.com/office/drawing/2014/main" id="{777581AD-9A26-44B4-BDDD-28393CCA9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2964" y="3758887"/>
            <a:ext cx="906588" cy="930289"/>
          </a:xfrm>
          <a:prstGeom prst="rect">
            <a:avLst/>
          </a:prstGeom>
        </p:spPr>
      </p:pic>
      <p:pic>
        <p:nvPicPr>
          <p:cNvPr id="5" name="Picture 4" descr="A picture containing text, metalware, gear, clipart&#10;&#10;Description automatically generated">
            <a:extLst>
              <a:ext uri="{FF2B5EF4-FFF2-40B4-BE49-F238E27FC236}">
                <a16:creationId xmlns:a16="http://schemas.microsoft.com/office/drawing/2014/main" id="{91404B7C-AA9A-460A-A3C9-CEB27D334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6191" y="1026239"/>
            <a:ext cx="785953" cy="589465"/>
          </a:xfrm>
          <a:prstGeom prst="rect">
            <a:avLst/>
          </a:prstGeom>
        </p:spPr>
      </p:pic>
      <p:sp>
        <p:nvSpPr>
          <p:cNvPr id="95" name="TextBox 94">
            <a:extLst>
              <a:ext uri="{FF2B5EF4-FFF2-40B4-BE49-F238E27FC236}">
                <a16:creationId xmlns:a16="http://schemas.microsoft.com/office/drawing/2014/main" id="{5395AF49-F1CE-460E-BC05-0E0F64D91B25}"/>
              </a:ext>
            </a:extLst>
          </p:cNvPr>
          <p:cNvSpPr txBox="1"/>
          <p:nvPr/>
        </p:nvSpPr>
        <p:spPr>
          <a:xfrm>
            <a:off x="775426" y="432178"/>
            <a:ext cx="5553454" cy="3170068"/>
          </a:xfrm>
          <a:custGeom>
            <a:avLst/>
            <a:gdLst>
              <a:gd name="connsiteX0" fmla="*/ 0 w 5553454"/>
              <a:gd name="connsiteY0" fmla="*/ 0 h 3170068"/>
              <a:gd name="connsiteX1" fmla="*/ 444276 w 5553454"/>
              <a:gd name="connsiteY1" fmla="*/ 0 h 3170068"/>
              <a:gd name="connsiteX2" fmla="*/ 888553 w 5553454"/>
              <a:gd name="connsiteY2" fmla="*/ 0 h 3170068"/>
              <a:gd name="connsiteX3" fmla="*/ 1332829 w 5553454"/>
              <a:gd name="connsiteY3" fmla="*/ 0 h 3170068"/>
              <a:gd name="connsiteX4" fmla="*/ 1999243 w 5553454"/>
              <a:gd name="connsiteY4" fmla="*/ 0 h 3170068"/>
              <a:gd name="connsiteX5" fmla="*/ 2443520 w 5553454"/>
              <a:gd name="connsiteY5" fmla="*/ 0 h 3170068"/>
              <a:gd name="connsiteX6" fmla="*/ 3109934 w 5553454"/>
              <a:gd name="connsiteY6" fmla="*/ 0 h 3170068"/>
              <a:gd name="connsiteX7" fmla="*/ 3554211 w 5553454"/>
              <a:gd name="connsiteY7" fmla="*/ 0 h 3170068"/>
              <a:gd name="connsiteX8" fmla="*/ 4054021 w 5553454"/>
              <a:gd name="connsiteY8" fmla="*/ 0 h 3170068"/>
              <a:gd name="connsiteX9" fmla="*/ 4720436 w 5553454"/>
              <a:gd name="connsiteY9" fmla="*/ 0 h 3170068"/>
              <a:gd name="connsiteX10" fmla="*/ 5553454 w 5553454"/>
              <a:gd name="connsiteY10" fmla="*/ 0 h 3170068"/>
              <a:gd name="connsiteX11" fmla="*/ 5553454 w 5553454"/>
              <a:gd name="connsiteY11" fmla="*/ 591746 h 3170068"/>
              <a:gd name="connsiteX12" fmla="*/ 5553454 w 5553454"/>
              <a:gd name="connsiteY12" fmla="*/ 1183492 h 3170068"/>
              <a:gd name="connsiteX13" fmla="*/ 5553454 w 5553454"/>
              <a:gd name="connsiteY13" fmla="*/ 1775238 h 3170068"/>
              <a:gd name="connsiteX14" fmla="*/ 5553454 w 5553454"/>
              <a:gd name="connsiteY14" fmla="*/ 2366984 h 3170068"/>
              <a:gd name="connsiteX15" fmla="*/ 5553454 w 5553454"/>
              <a:gd name="connsiteY15" fmla="*/ 3170068 h 3170068"/>
              <a:gd name="connsiteX16" fmla="*/ 5053643 w 5553454"/>
              <a:gd name="connsiteY16" fmla="*/ 3170068 h 3170068"/>
              <a:gd name="connsiteX17" fmla="*/ 4387229 w 5553454"/>
              <a:gd name="connsiteY17" fmla="*/ 3170068 h 3170068"/>
              <a:gd name="connsiteX18" fmla="*/ 3998487 w 5553454"/>
              <a:gd name="connsiteY18" fmla="*/ 3170068 h 3170068"/>
              <a:gd name="connsiteX19" fmla="*/ 3498676 w 5553454"/>
              <a:gd name="connsiteY19" fmla="*/ 3170068 h 3170068"/>
              <a:gd name="connsiteX20" fmla="*/ 3109934 w 5553454"/>
              <a:gd name="connsiteY20" fmla="*/ 3170068 h 3170068"/>
              <a:gd name="connsiteX21" fmla="*/ 2443520 w 5553454"/>
              <a:gd name="connsiteY21" fmla="*/ 3170068 h 3170068"/>
              <a:gd name="connsiteX22" fmla="*/ 1777105 w 5553454"/>
              <a:gd name="connsiteY22" fmla="*/ 3170068 h 3170068"/>
              <a:gd name="connsiteX23" fmla="*/ 1388364 w 5553454"/>
              <a:gd name="connsiteY23" fmla="*/ 3170068 h 3170068"/>
              <a:gd name="connsiteX24" fmla="*/ 833018 w 5553454"/>
              <a:gd name="connsiteY24" fmla="*/ 3170068 h 3170068"/>
              <a:gd name="connsiteX25" fmla="*/ 0 w 5553454"/>
              <a:gd name="connsiteY25" fmla="*/ 3170068 h 3170068"/>
              <a:gd name="connsiteX26" fmla="*/ 0 w 5553454"/>
              <a:gd name="connsiteY26" fmla="*/ 2641723 h 3170068"/>
              <a:gd name="connsiteX27" fmla="*/ 0 w 5553454"/>
              <a:gd name="connsiteY27" fmla="*/ 2176780 h 3170068"/>
              <a:gd name="connsiteX28" fmla="*/ 0 w 5553454"/>
              <a:gd name="connsiteY28" fmla="*/ 1616735 h 3170068"/>
              <a:gd name="connsiteX29" fmla="*/ 0 w 5553454"/>
              <a:gd name="connsiteY29" fmla="*/ 1183492 h 3170068"/>
              <a:gd name="connsiteX30" fmla="*/ 0 w 5553454"/>
              <a:gd name="connsiteY30" fmla="*/ 655147 h 3170068"/>
              <a:gd name="connsiteX31" fmla="*/ 0 w 5553454"/>
              <a:gd name="connsiteY31" fmla="*/ 0 h 317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53454" h="3170068" fill="none" extrusionOk="0">
                <a:moveTo>
                  <a:pt x="0" y="0"/>
                </a:moveTo>
                <a:cubicBezTo>
                  <a:pt x="177136" y="-44415"/>
                  <a:pt x="317937" y="5467"/>
                  <a:pt x="444276" y="0"/>
                </a:cubicBezTo>
                <a:cubicBezTo>
                  <a:pt x="570615" y="-5467"/>
                  <a:pt x="671298" y="29442"/>
                  <a:pt x="888553" y="0"/>
                </a:cubicBezTo>
                <a:cubicBezTo>
                  <a:pt x="1105808" y="-29442"/>
                  <a:pt x="1148522" y="19814"/>
                  <a:pt x="1332829" y="0"/>
                </a:cubicBezTo>
                <a:cubicBezTo>
                  <a:pt x="1517136" y="-19814"/>
                  <a:pt x="1734210" y="18884"/>
                  <a:pt x="1999243" y="0"/>
                </a:cubicBezTo>
                <a:cubicBezTo>
                  <a:pt x="2264276" y="-18884"/>
                  <a:pt x="2270089" y="19217"/>
                  <a:pt x="2443520" y="0"/>
                </a:cubicBezTo>
                <a:cubicBezTo>
                  <a:pt x="2616951" y="-19217"/>
                  <a:pt x="2875526" y="73682"/>
                  <a:pt x="3109934" y="0"/>
                </a:cubicBezTo>
                <a:cubicBezTo>
                  <a:pt x="3344342" y="-73682"/>
                  <a:pt x="3426857" y="42093"/>
                  <a:pt x="3554211" y="0"/>
                </a:cubicBezTo>
                <a:cubicBezTo>
                  <a:pt x="3681565" y="-42093"/>
                  <a:pt x="3857935" y="33828"/>
                  <a:pt x="4054021" y="0"/>
                </a:cubicBezTo>
                <a:cubicBezTo>
                  <a:pt x="4250107" y="-33828"/>
                  <a:pt x="4440703" y="77244"/>
                  <a:pt x="4720436" y="0"/>
                </a:cubicBezTo>
                <a:cubicBezTo>
                  <a:pt x="5000169" y="-77244"/>
                  <a:pt x="5304973" y="9107"/>
                  <a:pt x="5553454" y="0"/>
                </a:cubicBezTo>
                <a:cubicBezTo>
                  <a:pt x="5602155" y="195589"/>
                  <a:pt x="5519897" y="304861"/>
                  <a:pt x="5553454" y="591746"/>
                </a:cubicBezTo>
                <a:cubicBezTo>
                  <a:pt x="5587011" y="878631"/>
                  <a:pt x="5539372" y="1033658"/>
                  <a:pt x="5553454" y="1183492"/>
                </a:cubicBezTo>
                <a:cubicBezTo>
                  <a:pt x="5567536" y="1333326"/>
                  <a:pt x="5525837" y="1607822"/>
                  <a:pt x="5553454" y="1775238"/>
                </a:cubicBezTo>
                <a:cubicBezTo>
                  <a:pt x="5581071" y="1942654"/>
                  <a:pt x="5483814" y="2084444"/>
                  <a:pt x="5553454" y="2366984"/>
                </a:cubicBezTo>
                <a:cubicBezTo>
                  <a:pt x="5623094" y="2649524"/>
                  <a:pt x="5533361" y="2931214"/>
                  <a:pt x="5553454" y="3170068"/>
                </a:cubicBezTo>
                <a:cubicBezTo>
                  <a:pt x="5311607" y="3187927"/>
                  <a:pt x="5176331" y="3145606"/>
                  <a:pt x="5053643" y="3170068"/>
                </a:cubicBezTo>
                <a:cubicBezTo>
                  <a:pt x="4930955" y="3194530"/>
                  <a:pt x="4667596" y="3113898"/>
                  <a:pt x="4387229" y="3170068"/>
                </a:cubicBezTo>
                <a:cubicBezTo>
                  <a:pt x="4106862" y="3226238"/>
                  <a:pt x="4136565" y="3148349"/>
                  <a:pt x="3998487" y="3170068"/>
                </a:cubicBezTo>
                <a:cubicBezTo>
                  <a:pt x="3860409" y="3191787"/>
                  <a:pt x="3728813" y="3135589"/>
                  <a:pt x="3498676" y="3170068"/>
                </a:cubicBezTo>
                <a:cubicBezTo>
                  <a:pt x="3268539" y="3204547"/>
                  <a:pt x="3237789" y="3130472"/>
                  <a:pt x="3109934" y="3170068"/>
                </a:cubicBezTo>
                <a:cubicBezTo>
                  <a:pt x="2982079" y="3209664"/>
                  <a:pt x="2729974" y="3159208"/>
                  <a:pt x="2443520" y="3170068"/>
                </a:cubicBezTo>
                <a:cubicBezTo>
                  <a:pt x="2157066" y="3180928"/>
                  <a:pt x="2055821" y="3110133"/>
                  <a:pt x="1777105" y="3170068"/>
                </a:cubicBezTo>
                <a:cubicBezTo>
                  <a:pt x="1498389" y="3230003"/>
                  <a:pt x="1467239" y="3155767"/>
                  <a:pt x="1388364" y="3170068"/>
                </a:cubicBezTo>
                <a:cubicBezTo>
                  <a:pt x="1309489" y="3184369"/>
                  <a:pt x="1045678" y="3129561"/>
                  <a:pt x="833018" y="3170068"/>
                </a:cubicBezTo>
                <a:cubicBezTo>
                  <a:pt x="620358" y="3210575"/>
                  <a:pt x="253164" y="3072798"/>
                  <a:pt x="0" y="3170068"/>
                </a:cubicBezTo>
                <a:cubicBezTo>
                  <a:pt x="-48884" y="2955585"/>
                  <a:pt x="39910" y="2754481"/>
                  <a:pt x="0" y="2641723"/>
                </a:cubicBezTo>
                <a:cubicBezTo>
                  <a:pt x="-39910" y="2528965"/>
                  <a:pt x="7111" y="2375732"/>
                  <a:pt x="0" y="2176780"/>
                </a:cubicBezTo>
                <a:cubicBezTo>
                  <a:pt x="-7111" y="1977828"/>
                  <a:pt x="62566" y="1756450"/>
                  <a:pt x="0" y="1616735"/>
                </a:cubicBezTo>
                <a:cubicBezTo>
                  <a:pt x="-62566" y="1477020"/>
                  <a:pt x="47031" y="1309600"/>
                  <a:pt x="0" y="1183492"/>
                </a:cubicBezTo>
                <a:cubicBezTo>
                  <a:pt x="-47031" y="1057384"/>
                  <a:pt x="59492" y="837574"/>
                  <a:pt x="0" y="655147"/>
                </a:cubicBezTo>
                <a:cubicBezTo>
                  <a:pt x="-59492" y="472721"/>
                  <a:pt x="32151" y="250890"/>
                  <a:pt x="0" y="0"/>
                </a:cubicBezTo>
                <a:close/>
              </a:path>
              <a:path w="5553454" h="3170068" stroke="0" extrusionOk="0">
                <a:moveTo>
                  <a:pt x="0" y="0"/>
                </a:moveTo>
                <a:cubicBezTo>
                  <a:pt x="158045" y="-27453"/>
                  <a:pt x="281285" y="28787"/>
                  <a:pt x="499811" y="0"/>
                </a:cubicBezTo>
                <a:cubicBezTo>
                  <a:pt x="718337" y="-28787"/>
                  <a:pt x="901542" y="24554"/>
                  <a:pt x="1110691" y="0"/>
                </a:cubicBezTo>
                <a:cubicBezTo>
                  <a:pt x="1319840" y="-24554"/>
                  <a:pt x="1448802" y="21973"/>
                  <a:pt x="1610502" y="0"/>
                </a:cubicBezTo>
                <a:cubicBezTo>
                  <a:pt x="1772202" y="-21973"/>
                  <a:pt x="2025192" y="17884"/>
                  <a:pt x="2276916" y="0"/>
                </a:cubicBezTo>
                <a:cubicBezTo>
                  <a:pt x="2528640" y="-17884"/>
                  <a:pt x="2529700" y="32803"/>
                  <a:pt x="2665658" y="0"/>
                </a:cubicBezTo>
                <a:cubicBezTo>
                  <a:pt x="2801616" y="-32803"/>
                  <a:pt x="3063531" y="23535"/>
                  <a:pt x="3276538" y="0"/>
                </a:cubicBezTo>
                <a:cubicBezTo>
                  <a:pt x="3489545" y="-23535"/>
                  <a:pt x="3668755" y="64107"/>
                  <a:pt x="3942952" y="0"/>
                </a:cubicBezTo>
                <a:cubicBezTo>
                  <a:pt x="4217149" y="-64107"/>
                  <a:pt x="4340107" y="78028"/>
                  <a:pt x="4609367" y="0"/>
                </a:cubicBezTo>
                <a:cubicBezTo>
                  <a:pt x="4878627" y="-78028"/>
                  <a:pt x="4821808" y="24192"/>
                  <a:pt x="4998109" y="0"/>
                </a:cubicBezTo>
                <a:cubicBezTo>
                  <a:pt x="5174410" y="-24192"/>
                  <a:pt x="5413729" y="43250"/>
                  <a:pt x="5553454" y="0"/>
                </a:cubicBezTo>
                <a:cubicBezTo>
                  <a:pt x="5569306" y="214739"/>
                  <a:pt x="5548027" y="217740"/>
                  <a:pt x="5553454" y="433243"/>
                </a:cubicBezTo>
                <a:cubicBezTo>
                  <a:pt x="5558881" y="648746"/>
                  <a:pt x="5527615" y="759682"/>
                  <a:pt x="5553454" y="929887"/>
                </a:cubicBezTo>
                <a:cubicBezTo>
                  <a:pt x="5579293" y="1100092"/>
                  <a:pt x="5507727" y="1335960"/>
                  <a:pt x="5553454" y="1458231"/>
                </a:cubicBezTo>
                <a:cubicBezTo>
                  <a:pt x="5599181" y="1580502"/>
                  <a:pt x="5511290" y="1760524"/>
                  <a:pt x="5553454" y="1954875"/>
                </a:cubicBezTo>
                <a:cubicBezTo>
                  <a:pt x="5595618" y="2149226"/>
                  <a:pt x="5510854" y="2211971"/>
                  <a:pt x="5553454" y="2451519"/>
                </a:cubicBezTo>
                <a:cubicBezTo>
                  <a:pt x="5596054" y="2691067"/>
                  <a:pt x="5506568" y="2838023"/>
                  <a:pt x="5553454" y="3170068"/>
                </a:cubicBezTo>
                <a:cubicBezTo>
                  <a:pt x="5265091" y="3228221"/>
                  <a:pt x="5152790" y="3112910"/>
                  <a:pt x="4887040" y="3170068"/>
                </a:cubicBezTo>
                <a:cubicBezTo>
                  <a:pt x="4621290" y="3227226"/>
                  <a:pt x="4358827" y="3146143"/>
                  <a:pt x="4220625" y="3170068"/>
                </a:cubicBezTo>
                <a:cubicBezTo>
                  <a:pt x="4082424" y="3193993"/>
                  <a:pt x="3723599" y="3141107"/>
                  <a:pt x="3554211" y="3170068"/>
                </a:cubicBezTo>
                <a:cubicBezTo>
                  <a:pt x="3384823" y="3199029"/>
                  <a:pt x="3296764" y="3134160"/>
                  <a:pt x="3109934" y="3170068"/>
                </a:cubicBezTo>
                <a:cubicBezTo>
                  <a:pt x="2923104" y="3205976"/>
                  <a:pt x="2756272" y="3147317"/>
                  <a:pt x="2499054" y="3170068"/>
                </a:cubicBezTo>
                <a:cubicBezTo>
                  <a:pt x="2241836" y="3192819"/>
                  <a:pt x="2203812" y="3140243"/>
                  <a:pt x="1943709" y="3170068"/>
                </a:cubicBezTo>
                <a:cubicBezTo>
                  <a:pt x="1683607" y="3199893"/>
                  <a:pt x="1649048" y="3124064"/>
                  <a:pt x="1443898" y="3170068"/>
                </a:cubicBezTo>
                <a:cubicBezTo>
                  <a:pt x="1238748" y="3216072"/>
                  <a:pt x="1210909" y="3167654"/>
                  <a:pt x="999622" y="3170068"/>
                </a:cubicBezTo>
                <a:cubicBezTo>
                  <a:pt x="788335" y="3172482"/>
                  <a:pt x="413303" y="3076239"/>
                  <a:pt x="0" y="3170068"/>
                </a:cubicBezTo>
                <a:cubicBezTo>
                  <a:pt x="-17630" y="2971177"/>
                  <a:pt x="35486" y="2866970"/>
                  <a:pt x="0" y="2736825"/>
                </a:cubicBezTo>
                <a:cubicBezTo>
                  <a:pt x="-35486" y="2606680"/>
                  <a:pt x="17862" y="2448233"/>
                  <a:pt x="0" y="2271882"/>
                </a:cubicBezTo>
                <a:cubicBezTo>
                  <a:pt x="-17862" y="2095531"/>
                  <a:pt x="16772" y="1926256"/>
                  <a:pt x="0" y="1711837"/>
                </a:cubicBezTo>
                <a:cubicBezTo>
                  <a:pt x="-16772" y="1497419"/>
                  <a:pt x="4810" y="1369715"/>
                  <a:pt x="0" y="1278594"/>
                </a:cubicBezTo>
                <a:cubicBezTo>
                  <a:pt x="-4810" y="1187473"/>
                  <a:pt x="20342" y="1000439"/>
                  <a:pt x="0" y="781950"/>
                </a:cubicBezTo>
                <a:cubicBezTo>
                  <a:pt x="-20342" y="563461"/>
                  <a:pt x="20908" y="269075"/>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exchanges:</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Subscribers perform demand forecasting &amp; send resource (RAN slice) request for additional bandwidth to CSP </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CSP consolidates requests from all subscribers and runs optimization algorithms to arrive at allocation for each subscriber</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CSP communicates the RAN slice allocation for each subscriber </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Subscriber accepts or rejects the allocation</a:t>
            </a:r>
          </a:p>
          <a:p>
            <a:pPr marL="342900" indent="-342900" algn="l">
              <a:buFont typeface="+mj-lt"/>
              <a:buAutoNum type="arabicPeriod"/>
            </a:pPr>
            <a:endParaRPr lang="en-US" sz="1600" dirty="0">
              <a:latin typeface="Cavolini" panose="020B0502040204020203" pitchFamily="66" charset="0"/>
              <a:cs typeface="Cavolini" panose="020B0502040204020203" pitchFamily="66" charset="0"/>
            </a:endParaRPr>
          </a:p>
        </p:txBody>
      </p:sp>
      <p:sp>
        <p:nvSpPr>
          <p:cNvPr id="48" name="ZoneTexte 47"/>
          <p:cNvSpPr txBox="1"/>
          <p:nvPr/>
        </p:nvSpPr>
        <p:spPr>
          <a:xfrm>
            <a:off x="8148323" y="3581697"/>
            <a:ext cx="1103957" cy="215444"/>
          </a:xfrm>
          <a:prstGeom prst="rect">
            <a:avLst/>
          </a:prstGeom>
        </p:spPr>
        <p:txBody>
          <a:bodyPr wrap="none" lIns="0" tIns="0" rIns="0" bIns="0" rtlCol="0">
            <a:spAutoFit/>
          </a:bodyPr>
          <a:lstStyle/>
          <a:p>
            <a:r>
              <a:rPr lang="fr-FR" sz="1400" dirty="0">
                <a:solidFill>
                  <a:schemeClr val="bg1"/>
                </a:solidFill>
              </a:rPr>
              <a:t>Data consumer</a:t>
            </a:r>
          </a:p>
        </p:txBody>
      </p:sp>
      <p:sp>
        <p:nvSpPr>
          <p:cNvPr id="63" name="Organigramme : Terminateur 56">
            <a:extLst>
              <a:ext uri="{FF2B5EF4-FFF2-40B4-BE49-F238E27FC236}">
                <a16:creationId xmlns:a16="http://schemas.microsoft.com/office/drawing/2014/main" id="{3A997836-9CC5-4914-B85A-176E05072C6A}"/>
              </a:ext>
            </a:extLst>
          </p:cNvPr>
          <p:cNvSpPr/>
          <p:nvPr/>
        </p:nvSpPr>
        <p:spPr>
          <a:xfrm rot="10800000" flipV="1">
            <a:off x="8292252" y="1177291"/>
            <a:ext cx="2375316" cy="840306"/>
          </a:xfrm>
          <a:custGeom>
            <a:avLst/>
            <a:gdLst>
              <a:gd name="connsiteX0" fmla="*/ 382139 w 2375316"/>
              <a:gd name="connsiteY0" fmla="*/ 0 h 840306"/>
              <a:gd name="connsiteX1" fmla="*/ 886931 w 2375316"/>
              <a:gd name="connsiteY1" fmla="*/ 0 h 840306"/>
              <a:gd name="connsiteX2" fmla="*/ 1375612 w 2375316"/>
              <a:gd name="connsiteY2" fmla="*/ 0 h 840306"/>
              <a:gd name="connsiteX3" fmla="*/ 1993176 w 2375316"/>
              <a:gd name="connsiteY3" fmla="*/ 0 h 840306"/>
              <a:gd name="connsiteX4" fmla="*/ 2375316 w 2375316"/>
              <a:gd name="connsiteY4" fmla="*/ 420153 h 840306"/>
              <a:gd name="connsiteX5" fmla="*/ 1993176 w 2375316"/>
              <a:gd name="connsiteY5" fmla="*/ 840306 h 840306"/>
              <a:gd name="connsiteX6" fmla="*/ 1440053 w 2375316"/>
              <a:gd name="connsiteY6" fmla="*/ 840306 h 840306"/>
              <a:gd name="connsiteX7" fmla="*/ 919151 w 2375316"/>
              <a:gd name="connsiteY7" fmla="*/ 840306 h 840306"/>
              <a:gd name="connsiteX8" fmla="*/ 382139 w 2375316"/>
              <a:gd name="connsiteY8" fmla="*/ 840306 h 840306"/>
              <a:gd name="connsiteX9" fmla="*/ 0 w 2375316"/>
              <a:gd name="connsiteY9" fmla="*/ 420153 h 840306"/>
              <a:gd name="connsiteX10" fmla="*/ 382139 w 2375316"/>
              <a:gd name="connsiteY10" fmla="*/ 0 h 84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5316" h="840306" fill="none" extrusionOk="0">
                <a:moveTo>
                  <a:pt x="382139" y="0"/>
                </a:moveTo>
                <a:cubicBezTo>
                  <a:pt x="527403" y="-29401"/>
                  <a:pt x="670378" y="40084"/>
                  <a:pt x="886931" y="0"/>
                </a:cubicBezTo>
                <a:cubicBezTo>
                  <a:pt x="1103484" y="-40084"/>
                  <a:pt x="1214211" y="56399"/>
                  <a:pt x="1375612" y="0"/>
                </a:cubicBezTo>
                <a:cubicBezTo>
                  <a:pt x="1537013" y="-56399"/>
                  <a:pt x="1691405" y="54683"/>
                  <a:pt x="1993176" y="0"/>
                </a:cubicBezTo>
                <a:cubicBezTo>
                  <a:pt x="2179753" y="43140"/>
                  <a:pt x="2414859" y="155490"/>
                  <a:pt x="2375316" y="420153"/>
                </a:cubicBezTo>
                <a:cubicBezTo>
                  <a:pt x="2383808" y="669269"/>
                  <a:pt x="2179347" y="836157"/>
                  <a:pt x="1993176" y="840306"/>
                </a:cubicBezTo>
                <a:cubicBezTo>
                  <a:pt x="1836066" y="892553"/>
                  <a:pt x="1670016" y="820349"/>
                  <a:pt x="1440053" y="840306"/>
                </a:cubicBezTo>
                <a:cubicBezTo>
                  <a:pt x="1210090" y="860263"/>
                  <a:pt x="1028974" y="802319"/>
                  <a:pt x="919151" y="840306"/>
                </a:cubicBezTo>
                <a:cubicBezTo>
                  <a:pt x="809328" y="878293"/>
                  <a:pt x="601793" y="829061"/>
                  <a:pt x="382139" y="840306"/>
                </a:cubicBezTo>
                <a:cubicBezTo>
                  <a:pt x="192990" y="865708"/>
                  <a:pt x="-24696" y="672799"/>
                  <a:pt x="0" y="420153"/>
                </a:cubicBezTo>
                <a:cubicBezTo>
                  <a:pt x="50546" y="166110"/>
                  <a:pt x="126592" y="-40231"/>
                  <a:pt x="382139" y="0"/>
                </a:cubicBezTo>
                <a:close/>
              </a:path>
              <a:path w="2375316" h="840306" stroke="0" extrusionOk="0">
                <a:moveTo>
                  <a:pt x="382139" y="0"/>
                </a:moveTo>
                <a:cubicBezTo>
                  <a:pt x="520840" y="-17191"/>
                  <a:pt x="784005" y="38362"/>
                  <a:pt x="886931" y="0"/>
                </a:cubicBezTo>
                <a:cubicBezTo>
                  <a:pt x="989857" y="-38362"/>
                  <a:pt x="1212829" y="66378"/>
                  <a:pt x="1456164" y="0"/>
                </a:cubicBezTo>
                <a:cubicBezTo>
                  <a:pt x="1699499" y="-66378"/>
                  <a:pt x="1858503" y="6955"/>
                  <a:pt x="1993176" y="0"/>
                </a:cubicBezTo>
                <a:cubicBezTo>
                  <a:pt x="2224859" y="47584"/>
                  <a:pt x="2408527" y="180148"/>
                  <a:pt x="2375316" y="420153"/>
                </a:cubicBezTo>
                <a:cubicBezTo>
                  <a:pt x="2366628" y="674702"/>
                  <a:pt x="2201498" y="852693"/>
                  <a:pt x="1993176" y="840306"/>
                </a:cubicBezTo>
                <a:cubicBezTo>
                  <a:pt x="1889980" y="875582"/>
                  <a:pt x="1624890" y="823222"/>
                  <a:pt x="1504495" y="840306"/>
                </a:cubicBezTo>
                <a:cubicBezTo>
                  <a:pt x="1384100" y="857390"/>
                  <a:pt x="1155329" y="808092"/>
                  <a:pt x="999703" y="840306"/>
                </a:cubicBezTo>
                <a:cubicBezTo>
                  <a:pt x="844077" y="872520"/>
                  <a:pt x="658654" y="773767"/>
                  <a:pt x="382139" y="840306"/>
                </a:cubicBezTo>
                <a:cubicBezTo>
                  <a:pt x="178852" y="810369"/>
                  <a:pt x="-18972" y="622033"/>
                  <a:pt x="0" y="420153"/>
                </a:cubicBezTo>
                <a:cubicBezTo>
                  <a:pt x="12946" y="202399"/>
                  <a:pt x="197800" y="-48093"/>
                  <a:pt x="382139" y="0"/>
                </a:cubicBezTo>
                <a:close/>
              </a:path>
            </a:pathLst>
          </a:custGeom>
          <a:ln w="57150">
            <a:solidFill>
              <a:srgbClr val="00B0F0"/>
            </a:solidFill>
            <a:extLst>
              <a:ext uri="{C807C97D-BFC1-408E-A445-0C87EB9F89A2}">
                <ask:lineSketchStyleProps xmlns:ask="http://schemas.microsoft.com/office/drawing/2018/sketchyshapes" sd="906505010">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err="1">
                <a:latin typeface="Segoe Script" panose="030B0504020000000003" pitchFamily="66" charset="0"/>
              </a:rPr>
              <a:t>Subscriber</a:t>
            </a:r>
            <a:r>
              <a:rPr lang="fr-FR" sz="2000" b="1" dirty="0">
                <a:latin typeface="Segoe Script" panose="030B0504020000000003" pitchFamily="66" charset="0"/>
              </a:rPr>
              <a:t> 1</a:t>
            </a:r>
          </a:p>
          <a:p>
            <a:pPr algn="ctr"/>
            <a:r>
              <a:rPr lang="fr-FR" sz="2000" dirty="0">
                <a:latin typeface="Segoe Script" panose="030B0504020000000003" pitchFamily="66" charset="0"/>
              </a:rPr>
              <a:t>Hospital</a:t>
            </a:r>
          </a:p>
        </p:txBody>
      </p:sp>
      <p:sp>
        <p:nvSpPr>
          <p:cNvPr id="67" name="Organigramme : Terminateur 56">
            <a:extLst>
              <a:ext uri="{FF2B5EF4-FFF2-40B4-BE49-F238E27FC236}">
                <a16:creationId xmlns:a16="http://schemas.microsoft.com/office/drawing/2014/main" id="{A6F99742-A755-45C4-8E5A-65C6E722D2AE}"/>
              </a:ext>
            </a:extLst>
          </p:cNvPr>
          <p:cNvSpPr/>
          <p:nvPr/>
        </p:nvSpPr>
        <p:spPr>
          <a:xfrm rot="10800000" flipV="1">
            <a:off x="2100054" y="4332281"/>
            <a:ext cx="2322761" cy="1058946"/>
          </a:xfrm>
          <a:custGeom>
            <a:avLst/>
            <a:gdLst>
              <a:gd name="connsiteX0" fmla="*/ 373684 w 2322761"/>
              <a:gd name="connsiteY0" fmla="*/ 0 h 1058946"/>
              <a:gd name="connsiteX1" fmla="*/ 898815 w 2322761"/>
              <a:gd name="connsiteY1" fmla="*/ 0 h 1058946"/>
              <a:gd name="connsiteX2" fmla="*/ 1455453 w 2322761"/>
              <a:gd name="connsiteY2" fmla="*/ 0 h 1058946"/>
              <a:gd name="connsiteX3" fmla="*/ 1949076 w 2322761"/>
              <a:gd name="connsiteY3" fmla="*/ 0 h 1058946"/>
              <a:gd name="connsiteX4" fmla="*/ 2322761 w 2322761"/>
              <a:gd name="connsiteY4" fmla="*/ 529473 h 1058946"/>
              <a:gd name="connsiteX5" fmla="*/ 1949076 w 2322761"/>
              <a:gd name="connsiteY5" fmla="*/ 1058946 h 1058946"/>
              <a:gd name="connsiteX6" fmla="*/ 1392437 w 2322761"/>
              <a:gd name="connsiteY6" fmla="*/ 1058946 h 1058946"/>
              <a:gd name="connsiteX7" fmla="*/ 835799 w 2322761"/>
              <a:gd name="connsiteY7" fmla="*/ 1058946 h 1058946"/>
              <a:gd name="connsiteX8" fmla="*/ 373684 w 2322761"/>
              <a:gd name="connsiteY8" fmla="*/ 1058946 h 1058946"/>
              <a:gd name="connsiteX9" fmla="*/ 0 w 2322761"/>
              <a:gd name="connsiteY9" fmla="*/ 529473 h 1058946"/>
              <a:gd name="connsiteX10" fmla="*/ 373684 w 2322761"/>
              <a:gd name="connsiteY10" fmla="*/ 0 h 105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2761" h="1058946" fill="none" extrusionOk="0">
                <a:moveTo>
                  <a:pt x="373684" y="0"/>
                </a:moveTo>
                <a:cubicBezTo>
                  <a:pt x="515496" y="-17618"/>
                  <a:pt x="703710" y="52497"/>
                  <a:pt x="898815" y="0"/>
                </a:cubicBezTo>
                <a:cubicBezTo>
                  <a:pt x="1093920" y="-52497"/>
                  <a:pt x="1300817" y="57781"/>
                  <a:pt x="1455453" y="0"/>
                </a:cubicBezTo>
                <a:cubicBezTo>
                  <a:pt x="1610089" y="-57781"/>
                  <a:pt x="1777401" y="2916"/>
                  <a:pt x="1949076" y="0"/>
                </a:cubicBezTo>
                <a:cubicBezTo>
                  <a:pt x="2180207" y="60498"/>
                  <a:pt x="2347443" y="199494"/>
                  <a:pt x="2322761" y="529473"/>
                </a:cubicBezTo>
                <a:cubicBezTo>
                  <a:pt x="2316060" y="867426"/>
                  <a:pt x="2167994" y="1067301"/>
                  <a:pt x="1949076" y="1058946"/>
                </a:cubicBezTo>
                <a:cubicBezTo>
                  <a:pt x="1824807" y="1068460"/>
                  <a:pt x="1516867" y="1021950"/>
                  <a:pt x="1392437" y="1058946"/>
                </a:cubicBezTo>
                <a:cubicBezTo>
                  <a:pt x="1268007" y="1095942"/>
                  <a:pt x="1103265" y="1048206"/>
                  <a:pt x="835799" y="1058946"/>
                </a:cubicBezTo>
                <a:cubicBezTo>
                  <a:pt x="568333" y="1069686"/>
                  <a:pt x="540546" y="1054206"/>
                  <a:pt x="373684" y="1058946"/>
                </a:cubicBezTo>
                <a:cubicBezTo>
                  <a:pt x="243432" y="1072718"/>
                  <a:pt x="29871" y="808472"/>
                  <a:pt x="0" y="529473"/>
                </a:cubicBezTo>
                <a:cubicBezTo>
                  <a:pt x="-10907" y="228142"/>
                  <a:pt x="204802" y="7213"/>
                  <a:pt x="373684" y="0"/>
                </a:cubicBezTo>
                <a:close/>
              </a:path>
              <a:path w="2322761" h="1058946" stroke="0" extrusionOk="0">
                <a:moveTo>
                  <a:pt x="373684" y="0"/>
                </a:moveTo>
                <a:cubicBezTo>
                  <a:pt x="650204" y="-13978"/>
                  <a:pt x="799723" y="26171"/>
                  <a:pt x="930323" y="0"/>
                </a:cubicBezTo>
                <a:cubicBezTo>
                  <a:pt x="1060923" y="-26171"/>
                  <a:pt x="1243729" y="25291"/>
                  <a:pt x="1423945" y="0"/>
                </a:cubicBezTo>
                <a:cubicBezTo>
                  <a:pt x="1604161" y="-25291"/>
                  <a:pt x="1842041" y="61879"/>
                  <a:pt x="1949076" y="0"/>
                </a:cubicBezTo>
                <a:cubicBezTo>
                  <a:pt x="2171022" y="33874"/>
                  <a:pt x="2354831" y="292861"/>
                  <a:pt x="2322761" y="529473"/>
                </a:cubicBezTo>
                <a:cubicBezTo>
                  <a:pt x="2318269" y="804734"/>
                  <a:pt x="2185605" y="1042020"/>
                  <a:pt x="1949076" y="1058946"/>
                </a:cubicBezTo>
                <a:cubicBezTo>
                  <a:pt x="1779647" y="1105408"/>
                  <a:pt x="1605744" y="1019076"/>
                  <a:pt x="1423945" y="1058946"/>
                </a:cubicBezTo>
                <a:cubicBezTo>
                  <a:pt x="1242146" y="1098816"/>
                  <a:pt x="1146243" y="1006694"/>
                  <a:pt x="930323" y="1058946"/>
                </a:cubicBezTo>
                <a:cubicBezTo>
                  <a:pt x="714403" y="1111198"/>
                  <a:pt x="510428" y="1025109"/>
                  <a:pt x="373684" y="1058946"/>
                </a:cubicBezTo>
                <a:cubicBezTo>
                  <a:pt x="85500" y="1034933"/>
                  <a:pt x="-3325" y="769599"/>
                  <a:pt x="0" y="529473"/>
                </a:cubicBezTo>
                <a:cubicBezTo>
                  <a:pt x="48583" y="253252"/>
                  <a:pt x="198479" y="43341"/>
                  <a:pt x="373684" y="0"/>
                </a:cubicBezTo>
                <a:close/>
              </a:path>
            </a:pathLst>
          </a:custGeom>
          <a:ln w="57150">
            <a:solidFill>
              <a:srgbClr val="FF7415"/>
            </a:solidFill>
            <a:prstDash val="solid"/>
            <a:extLst>
              <a:ext uri="{C807C97D-BFC1-408E-A445-0C87EB9F89A2}">
                <ask:lineSketchStyleProps xmlns:ask="http://schemas.microsoft.com/office/drawing/2018/sketchyshapes" sd="3407155478">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a:latin typeface="Cavolini" panose="020B0502040204020203" pitchFamily="66" charset="0"/>
                <a:cs typeface="Cavolini" panose="020B0502040204020203" pitchFamily="66" charset="0"/>
              </a:rPr>
              <a:t>CSP</a:t>
            </a:r>
          </a:p>
          <a:p>
            <a:pPr algn="ctr"/>
            <a:r>
              <a:rPr lang="fr-FR" sz="2000" dirty="0">
                <a:latin typeface="Cavolini" panose="020B0502040204020203" pitchFamily="66" charset="0"/>
                <a:cs typeface="Cavolini" panose="020B0502040204020203" pitchFamily="66" charset="0"/>
              </a:rPr>
              <a:t>Resource Admin</a:t>
            </a:r>
          </a:p>
        </p:txBody>
      </p:sp>
      <p:sp>
        <p:nvSpPr>
          <p:cNvPr id="26" name="TextBox 25">
            <a:extLst>
              <a:ext uri="{FF2B5EF4-FFF2-40B4-BE49-F238E27FC236}">
                <a16:creationId xmlns:a16="http://schemas.microsoft.com/office/drawing/2014/main" id="{F41DE333-8745-419F-BC72-07A18BC25874}"/>
              </a:ext>
            </a:extLst>
          </p:cNvPr>
          <p:cNvSpPr txBox="1"/>
          <p:nvPr/>
        </p:nvSpPr>
        <p:spPr>
          <a:xfrm>
            <a:off x="1926517" y="5560338"/>
            <a:ext cx="3064449" cy="954107"/>
          </a:xfrm>
          <a:prstGeom prst="rect">
            <a:avLst/>
          </a:prstGeom>
          <a:noFill/>
        </p:spPr>
        <p:txBody>
          <a:bodyPr wrap="square" rtlCol="0">
            <a:spAutoFit/>
          </a:bodyPr>
          <a:lstStyle/>
          <a:p>
            <a:r>
              <a:rPr lang="en-US" sz="1400" b="1" dirty="0">
                <a:latin typeface="Cavolini" panose="020B0502040204020203" pitchFamily="66" charset="0"/>
                <a:cs typeface="Cavolini" panose="020B0502040204020203" pitchFamily="66" charset="0"/>
              </a:rPr>
              <a:t>Data Apps:</a:t>
            </a:r>
          </a:p>
          <a:p>
            <a:r>
              <a:rPr lang="en-US" sz="1400" dirty="0">
                <a:latin typeface="Cavolini" panose="020B0502040204020203" pitchFamily="66" charset="0"/>
                <a:cs typeface="Cavolini" panose="020B0502040204020203" pitchFamily="66" charset="0"/>
              </a:rPr>
              <a:t>Resource Management App</a:t>
            </a:r>
          </a:p>
          <a:p>
            <a:r>
              <a:rPr lang="en-US" sz="1400" dirty="0">
                <a:latin typeface="Cavolini" panose="020B0502040204020203" pitchFamily="66" charset="0"/>
                <a:cs typeface="Cavolini" panose="020B0502040204020203" pitchFamily="66" charset="0"/>
              </a:rPr>
              <a:t>Load Optimizer App</a:t>
            </a:r>
          </a:p>
          <a:p>
            <a:r>
              <a:rPr lang="en-US" sz="1400" dirty="0">
                <a:latin typeface="Cavolini" panose="020B0502040204020203" pitchFamily="66" charset="0"/>
                <a:cs typeface="Cavolini" panose="020B0502040204020203" pitchFamily="66" charset="0"/>
              </a:rPr>
              <a:t>RAN Slice Allocation App</a:t>
            </a:r>
          </a:p>
        </p:txBody>
      </p:sp>
      <p:sp>
        <p:nvSpPr>
          <p:cNvPr id="91" name="TextBox 90">
            <a:extLst>
              <a:ext uri="{FF2B5EF4-FFF2-40B4-BE49-F238E27FC236}">
                <a16:creationId xmlns:a16="http://schemas.microsoft.com/office/drawing/2014/main" id="{83D34846-755B-465F-9434-CDD819265034}"/>
              </a:ext>
            </a:extLst>
          </p:cNvPr>
          <p:cNvSpPr txBox="1"/>
          <p:nvPr/>
        </p:nvSpPr>
        <p:spPr>
          <a:xfrm>
            <a:off x="8922111" y="2168650"/>
            <a:ext cx="3064449" cy="954107"/>
          </a:xfrm>
          <a:prstGeom prst="rect">
            <a:avLst/>
          </a:prstGeom>
          <a:noFill/>
        </p:spPr>
        <p:txBody>
          <a:bodyPr wrap="square" rtlCol="0">
            <a:spAutoFit/>
          </a:bodyPr>
          <a:lstStyle/>
          <a:p>
            <a:r>
              <a:rPr lang="en-US" sz="1400" b="1" dirty="0">
                <a:latin typeface="Cavolini" panose="020B0502040204020203" pitchFamily="66" charset="0"/>
                <a:cs typeface="Cavolini" panose="020B0502040204020203" pitchFamily="66" charset="0"/>
              </a:rPr>
              <a:t>Data Apps:</a:t>
            </a:r>
          </a:p>
          <a:p>
            <a:r>
              <a:rPr lang="en-US" sz="1400" dirty="0">
                <a:latin typeface="Cavolini" panose="020B0502040204020203" pitchFamily="66" charset="0"/>
                <a:cs typeface="Cavolini" panose="020B0502040204020203" pitchFamily="66" charset="0"/>
              </a:rPr>
              <a:t>Demand Forecast App</a:t>
            </a:r>
          </a:p>
          <a:p>
            <a:r>
              <a:rPr lang="en-US" sz="1400" dirty="0">
                <a:latin typeface="Cavolini" panose="020B0502040204020203" pitchFamily="66" charset="0"/>
                <a:cs typeface="Cavolini" panose="020B0502040204020203" pitchFamily="66" charset="0"/>
              </a:rPr>
              <a:t>Optimizer Feedback App</a:t>
            </a:r>
          </a:p>
          <a:p>
            <a:r>
              <a:rPr lang="en-US" sz="1400" dirty="0">
                <a:latin typeface="Cavolini" panose="020B0502040204020203" pitchFamily="66" charset="0"/>
                <a:cs typeface="Cavolini" panose="020B0502040204020203" pitchFamily="66" charset="0"/>
              </a:rPr>
              <a:t>Allocation Confirmation App</a:t>
            </a:r>
          </a:p>
        </p:txBody>
      </p:sp>
      <p:sp>
        <p:nvSpPr>
          <p:cNvPr id="94" name="TextBox 93">
            <a:extLst>
              <a:ext uri="{FF2B5EF4-FFF2-40B4-BE49-F238E27FC236}">
                <a16:creationId xmlns:a16="http://schemas.microsoft.com/office/drawing/2014/main" id="{23804252-C640-4BFB-921B-0686F446CD9B}"/>
              </a:ext>
            </a:extLst>
          </p:cNvPr>
          <p:cNvSpPr txBox="1"/>
          <p:nvPr/>
        </p:nvSpPr>
        <p:spPr>
          <a:xfrm>
            <a:off x="8870740" y="5265940"/>
            <a:ext cx="3064449" cy="1169551"/>
          </a:xfrm>
          <a:prstGeom prst="rect">
            <a:avLst/>
          </a:prstGeom>
          <a:noFill/>
        </p:spPr>
        <p:txBody>
          <a:bodyPr wrap="square" rtlCol="0">
            <a:spAutoFit/>
          </a:bodyPr>
          <a:lstStyle/>
          <a:p>
            <a:r>
              <a:rPr lang="en-US" sz="1400" b="1" dirty="0">
                <a:latin typeface="Cavolini" panose="020B0502040204020203" pitchFamily="66" charset="0"/>
                <a:cs typeface="Cavolini" panose="020B0502040204020203" pitchFamily="66" charset="0"/>
              </a:rPr>
              <a:t>Data Apps:</a:t>
            </a:r>
          </a:p>
          <a:p>
            <a:r>
              <a:rPr lang="en-US" sz="1400" dirty="0">
                <a:latin typeface="Cavolini" panose="020B0502040204020203" pitchFamily="66" charset="0"/>
                <a:cs typeface="Cavolini" panose="020B0502040204020203" pitchFamily="66" charset="0"/>
              </a:rPr>
              <a:t>Demand Forecast App</a:t>
            </a:r>
          </a:p>
          <a:p>
            <a:r>
              <a:rPr lang="en-US" sz="1400" dirty="0">
                <a:latin typeface="Cavolini" panose="020B0502040204020203" pitchFamily="66" charset="0"/>
                <a:cs typeface="Cavolini" panose="020B0502040204020203" pitchFamily="66" charset="0"/>
              </a:rPr>
              <a:t>Optimizer Feedback App</a:t>
            </a:r>
          </a:p>
          <a:p>
            <a:r>
              <a:rPr lang="en-US" sz="1400" dirty="0">
                <a:latin typeface="Cavolini" panose="020B0502040204020203" pitchFamily="66" charset="0"/>
                <a:cs typeface="Cavolini" panose="020B0502040204020203" pitchFamily="66" charset="0"/>
              </a:rPr>
              <a:t>Allocation Confirmation App</a:t>
            </a:r>
          </a:p>
          <a:p>
            <a:endParaRPr lang="en-US" sz="1400" dirty="0">
              <a:latin typeface="Cavolini" panose="020B0502040204020203" pitchFamily="66" charset="0"/>
              <a:cs typeface="Cavolini" panose="020B0502040204020203" pitchFamily="66" charset="0"/>
            </a:endParaRPr>
          </a:p>
        </p:txBody>
      </p:sp>
      <p:cxnSp>
        <p:nvCxnSpPr>
          <p:cNvPr id="29" name="Connector: Elbow 28">
            <a:extLst>
              <a:ext uri="{FF2B5EF4-FFF2-40B4-BE49-F238E27FC236}">
                <a16:creationId xmlns:a16="http://schemas.microsoft.com/office/drawing/2014/main" id="{1C6233A3-6C91-4787-8058-F5BBE391660D}"/>
              </a:ext>
            </a:extLst>
          </p:cNvPr>
          <p:cNvCxnSpPr>
            <a:cxnSpLocks/>
            <a:endCxn id="63" idx="3"/>
          </p:cNvCxnSpPr>
          <p:nvPr/>
        </p:nvCxnSpPr>
        <p:spPr>
          <a:xfrm flipV="1">
            <a:off x="4466585" y="1597444"/>
            <a:ext cx="3825667" cy="3204645"/>
          </a:xfrm>
          <a:prstGeom prst="curvedConnector3">
            <a:avLst>
              <a:gd name="adj1" fmla="val 67456"/>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Connector: Elbow 28">
            <a:extLst>
              <a:ext uri="{FF2B5EF4-FFF2-40B4-BE49-F238E27FC236}">
                <a16:creationId xmlns:a16="http://schemas.microsoft.com/office/drawing/2014/main" id="{5AF3A944-D84A-489D-A1FA-B9D22EA2CD4A}"/>
              </a:ext>
            </a:extLst>
          </p:cNvPr>
          <p:cNvCxnSpPr>
            <a:cxnSpLocks/>
            <a:endCxn id="16" idx="3"/>
          </p:cNvCxnSpPr>
          <p:nvPr/>
        </p:nvCxnSpPr>
        <p:spPr>
          <a:xfrm flipV="1">
            <a:off x="4466585" y="4641215"/>
            <a:ext cx="3774297" cy="329984"/>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Organigramme : Terminateur 56">
            <a:extLst>
              <a:ext uri="{FF2B5EF4-FFF2-40B4-BE49-F238E27FC236}">
                <a16:creationId xmlns:a16="http://schemas.microsoft.com/office/drawing/2014/main" id="{22C225B5-A31D-43E8-BC9F-8714897ED1CC}"/>
              </a:ext>
            </a:extLst>
          </p:cNvPr>
          <p:cNvSpPr/>
          <p:nvPr/>
        </p:nvSpPr>
        <p:spPr>
          <a:xfrm rot="10800000" flipV="1">
            <a:off x="8240882" y="4221062"/>
            <a:ext cx="2375316" cy="840306"/>
          </a:xfrm>
          <a:custGeom>
            <a:avLst/>
            <a:gdLst>
              <a:gd name="connsiteX0" fmla="*/ 382139 w 2375316"/>
              <a:gd name="connsiteY0" fmla="*/ 0 h 840306"/>
              <a:gd name="connsiteX1" fmla="*/ 886931 w 2375316"/>
              <a:gd name="connsiteY1" fmla="*/ 0 h 840306"/>
              <a:gd name="connsiteX2" fmla="*/ 1375612 w 2375316"/>
              <a:gd name="connsiteY2" fmla="*/ 0 h 840306"/>
              <a:gd name="connsiteX3" fmla="*/ 1993176 w 2375316"/>
              <a:gd name="connsiteY3" fmla="*/ 0 h 840306"/>
              <a:gd name="connsiteX4" fmla="*/ 2375316 w 2375316"/>
              <a:gd name="connsiteY4" fmla="*/ 420153 h 840306"/>
              <a:gd name="connsiteX5" fmla="*/ 1993176 w 2375316"/>
              <a:gd name="connsiteY5" fmla="*/ 840306 h 840306"/>
              <a:gd name="connsiteX6" fmla="*/ 1440053 w 2375316"/>
              <a:gd name="connsiteY6" fmla="*/ 840306 h 840306"/>
              <a:gd name="connsiteX7" fmla="*/ 919151 w 2375316"/>
              <a:gd name="connsiteY7" fmla="*/ 840306 h 840306"/>
              <a:gd name="connsiteX8" fmla="*/ 382139 w 2375316"/>
              <a:gd name="connsiteY8" fmla="*/ 840306 h 840306"/>
              <a:gd name="connsiteX9" fmla="*/ 0 w 2375316"/>
              <a:gd name="connsiteY9" fmla="*/ 420153 h 840306"/>
              <a:gd name="connsiteX10" fmla="*/ 382139 w 2375316"/>
              <a:gd name="connsiteY10" fmla="*/ 0 h 84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5316" h="840306" fill="none" extrusionOk="0">
                <a:moveTo>
                  <a:pt x="382139" y="0"/>
                </a:moveTo>
                <a:cubicBezTo>
                  <a:pt x="527403" y="-29401"/>
                  <a:pt x="670378" y="40084"/>
                  <a:pt x="886931" y="0"/>
                </a:cubicBezTo>
                <a:cubicBezTo>
                  <a:pt x="1103484" y="-40084"/>
                  <a:pt x="1214211" y="56399"/>
                  <a:pt x="1375612" y="0"/>
                </a:cubicBezTo>
                <a:cubicBezTo>
                  <a:pt x="1537013" y="-56399"/>
                  <a:pt x="1691405" y="54683"/>
                  <a:pt x="1993176" y="0"/>
                </a:cubicBezTo>
                <a:cubicBezTo>
                  <a:pt x="2179753" y="43140"/>
                  <a:pt x="2414859" y="155490"/>
                  <a:pt x="2375316" y="420153"/>
                </a:cubicBezTo>
                <a:cubicBezTo>
                  <a:pt x="2383808" y="669269"/>
                  <a:pt x="2179347" y="836157"/>
                  <a:pt x="1993176" y="840306"/>
                </a:cubicBezTo>
                <a:cubicBezTo>
                  <a:pt x="1836066" y="892553"/>
                  <a:pt x="1670016" y="820349"/>
                  <a:pt x="1440053" y="840306"/>
                </a:cubicBezTo>
                <a:cubicBezTo>
                  <a:pt x="1210090" y="860263"/>
                  <a:pt x="1028974" y="802319"/>
                  <a:pt x="919151" y="840306"/>
                </a:cubicBezTo>
                <a:cubicBezTo>
                  <a:pt x="809328" y="878293"/>
                  <a:pt x="601793" y="829061"/>
                  <a:pt x="382139" y="840306"/>
                </a:cubicBezTo>
                <a:cubicBezTo>
                  <a:pt x="192990" y="865708"/>
                  <a:pt x="-24696" y="672799"/>
                  <a:pt x="0" y="420153"/>
                </a:cubicBezTo>
                <a:cubicBezTo>
                  <a:pt x="50546" y="166110"/>
                  <a:pt x="126592" y="-40231"/>
                  <a:pt x="382139" y="0"/>
                </a:cubicBezTo>
                <a:close/>
              </a:path>
              <a:path w="2375316" h="840306" stroke="0" extrusionOk="0">
                <a:moveTo>
                  <a:pt x="382139" y="0"/>
                </a:moveTo>
                <a:cubicBezTo>
                  <a:pt x="520840" y="-17191"/>
                  <a:pt x="784005" y="38362"/>
                  <a:pt x="886931" y="0"/>
                </a:cubicBezTo>
                <a:cubicBezTo>
                  <a:pt x="989857" y="-38362"/>
                  <a:pt x="1212829" y="66378"/>
                  <a:pt x="1456164" y="0"/>
                </a:cubicBezTo>
                <a:cubicBezTo>
                  <a:pt x="1699499" y="-66378"/>
                  <a:pt x="1858503" y="6955"/>
                  <a:pt x="1993176" y="0"/>
                </a:cubicBezTo>
                <a:cubicBezTo>
                  <a:pt x="2224859" y="47584"/>
                  <a:pt x="2408527" y="180148"/>
                  <a:pt x="2375316" y="420153"/>
                </a:cubicBezTo>
                <a:cubicBezTo>
                  <a:pt x="2366628" y="674702"/>
                  <a:pt x="2201498" y="852693"/>
                  <a:pt x="1993176" y="840306"/>
                </a:cubicBezTo>
                <a:cubicBezTo>
                  <a:pt x="1889980" y="875582"/>
                  <a:pt x="1624890" y="823222"/>
                  <a:pt x="1504495" y="840306"/>
                </a:cubicBezTo>
                <a:cubicBezTo>
                  <a:pt x="1384100" y="857390"/>
                  <a:pt x="1155329" y="808092"/>
                  <a:pt x="999703" y="840306"/>
                </a:cubicBezTo>
                <a:cubicBezTo>
                  <a:pt x="844077" y="872520"/>
                  <a:pt x="658654" y="773767"/>
                  <a:pt x="382139" y="840306"/>
                </a:cubicBezTo>
                <a:cubicBezTo>
                  <a:pt x="178852" y="810369"/>
                  <a:pt x="-18972" y="622033"/>
                  <a:pt x="0" y="420153"/>
                </a:cubicBezTo>
                <a:cubicBezTo>
                  <a:pt x="12946" y="202399"/>
                  <a:pt x="197800" y="-48093"/>
                  <a:pt x="382139" y="0"/>
                </a:cubicBezTo>
                <a:close/>
              </a:path>
            </a:pathLst>
          </a:custGeom>
          <a:ln w="57150">
            <a:solidFill>
              <a:srgbClr val="00B0F0"/>
            </a:solidFill>
            <a:extLst>
              <a:ext uri="{C807C97D-BFC1-408E-A445-0C87EB9F89A2}">
                <ask:lineSketchStyleProps xmlns:ask="http://schemas.microsoft.com/office/drawing/2018/sketchyshapes" sd="906505010">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err="1">
                <a:latin typeface="Segoe Script" panose="030B0504020000000003" pitchFamily="66" charset="0"/>
              </a:rPr>
              <a:t>Subscriber</a:t>
            </a:r>
            <a:r>
              <a:rPr lang="fr-FR" sz="2000" b="1" dirty="0">
                <a:latin typeface="Segoe Script" panose="030B0504020000000003" pitchFamily="66" charset="0"/>
              </a:rPr>
              <a:t> 2</a:t>
            </a:r>
          </a:p>
          <a:p>
            <a:pPr algn="ctr"/>
            <a:r>
              <a:rPr lang="fr-FR" sz="2000" dirty="0">
                <a:latin typeface="Segoe Script" panose="030B0504020000000003" pitchFamily="66" charset="0"/>
              </a:rPr>
              <a:t>Airport</a:t>
            </a:r>
          </a:p>
        </p:txBody>
      </p:sp>
      <p:pic>
        <p:nvPicPr>
          <p:cNvPr id="3" name="Picture 2" descr="A picture containing text&#10;&#10;Description automatically generated">
            <a:extLst>
              <a:ext uri="{FF2B5EF4-FFF2-40B4-BE49-F238E27FC236}">
                <a16:creationId xmlns:a16="http://schemas.microsoft.com/office/drawing/2014/main" id="{2F79F931-9459-4F00-87C2-2B9BF84914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2332" y="4113071"/>
            <a:ext cx="689018" cy="689018"/>
          </a:xfrm>
          <a:prstGeom prst="rect">
            <a:avLst/>
          </a:prstGeom>
        </p:spPr>
      </p:pic>
    </p:spTree>
    <p:extLst>
      <p:ext uri="{BB962C8B-B14F-4D97-AF65-F5344CB8AC3E}">
        <p14:creationId xmlns:p14="http://schemas.microsoft.com/office/powerpoint/2010/main" val="242681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text, metalware, gear, clipart&#10;&#10;Description automatically generated">
            <a:extLst>
              <a:ext uri="{FF2B5EF4-FFF2-40B4-BE49-F238E27FC236}">
                <a16:creationId xmlns:a16="http://schemas.microsoft.com/office/drawing/2014/main" id="{471841A1-BB46-458C-8B0D-281442357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329" y="1687829"/>
            <a:ext cx="785953" cy="589465"/>
          </a:xfrm>
          <a:prstGeom prst="rect">
            <a:avLst/>
          </a:prstGeom>
        </p:spPr>
      </p:pic>
      <p:sp>
        <p:nvSpPr>
          <p:cNvPr id="67" name="Organigramme : Terminateur 56">
            <a:extLst>
              <a:ext uri="{FF2B5EF4-FFF2-40B4-BE49-F238E27FC236}">
                <a16:creationId xmlns:a16="http://schemas.microsoft.com/office/drawing/2014/main" id="{A6F99742-A755-45C4-8E5A-65C6E722D2AE}"/>
              </a:ext>
            </a:extLst>
          </p:cNvPr>
          <p:cNvSpPr/>
          <p:nvPr/>
        </p:nvSpPr>
        <p:spPr>
          <a:xfrm rot="10800000" flipV="1">
            <a:off x="1179025" y="1899442"/>
            <a:ext cx="2187743" cy="992272"/>
          </a:xfrm>
          <a:custGeom>
            <a:avLst/>
            <a:gdLst>
              <a:gd name="connsiteX0" fmla="*/ 351963 w 2187743"/>
              <a:gd name="connsiteY0" fmla="*/ 0 h 992272"/>
              <a:gd name="connsiteX1" fmla="*/ 846568 w 2187743"/>
              <a:gd name="connsiteY1" fmla="*/ 0 h 992272"/>
              <a:gd name="connsiteX2" fmla="*/ 1370850 w 2187743"/>
              <a:gd name="connsiteY2" fmla="*/ 0 h 992272"/>
              <a:gd name="connsiteX3" fmla="*/ 1835779 w 2187743"/>
              <a:gd name="connsiteY3" fmla="*/ 0 h 992272"/>
              <a:gd name="connsiteX4" fmla="*/ 2187743 w 2187743"/>
              <a:gd name="connsiteY4" fmla="*/ 496136 h 992272"/>
              <a:gd name="connsiteX5" fmla="*/ 1835779 w 2187743"/>
              <a:gd name="connsiteY5" fmla="*/ 992272 h 992272"/>
              <a:gd name="connsiteX6" fmla="*/ 1311497 w 2187743"/>
              <a:gd name="connsiteY6" fmla="*/ 992272 h 992272"/>
              <a:gd name="connsiteX7" fmla="*/ 787216 w 2187743"/>
              <a:gd name="connsiteY7" fmla="*/ 992272 h 992272"/>
              <a:gd name="connsiteX8" fmla="*/ 351963 w 2187743"/>
              <a:gd name="connsiteY8" fmla="*/ 992272 h 992272"/>
              <a:gd name="connsiteX9" fmla="*/ 0 w 2187743"/>
              <a:gd name="connsiteY9" fmla="*/ 496136 h 992272"/>
              <a:gd name="connsiteX10" fmla="*/ 351963 w 2187743"/>
              <a:gd name="connsiteY10" fmla="*/ 0 h 99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87743" h="992272" fill="none" extrusionOk="0">
                <a:moveTo>
                  <a:pt x="351963" y="0"/>
                </a:moveTo>
                <a:cubicBezTo>
                  <a:pt x="531842" y="-9289"/>
                  <a:pt x="744823" y="35278"/>
                  <a:pt x="846568" y="0"/>
                </a:cubicBezTo>
                <a:cubicBezTo>
                  <a:pt x="948314" y="-35278"/>
                  <a:pt x="1127942" y="20916"/>
                  <a:pt x="1370850" y="0"/>
                </a:cubicBezTo>
                <a:cubicBezTo>
                  <a:pt x="1613758" y="-20916"/>
                  <a:pt x="1628565" y="25988"/>
                  <a:pt x="1835779" y="0"/>
                </a:cubicBezTo>
                <a:cubicBezTo>
                  <a:pt x="2060799" y="74868"/>
                  <a:pt x="2202604" y="199507"/>
                  <a:pt x="2187743" y="496136"/>
                </a:cubicBezTo>
                <a:cubicBezTo>
                  <a:pt x="2183741" y="797341"/>
                  <a:pt x="2062957" y="1014103"/>
                  <a:pt x="1835779" y="992272"/>
                </a:cubicBezTo>
                <a:cubicBezTo>
                  <a:pt x="1676922" y="1044040"/>
                  <a:pt x="1442283" y="972627"/>
                  <a:pt x="1311497" y="992272"/>
                </a:cubicBezTo>
                <a:cubicBezTo>
                  <a:pt x="1180711" y="1011917"/>
                  <a:pt x="908203" y="958209"/>
                  <a:pt x="787216" y="992272"/>
                </a:cubicBezTo>
                <a:cubicBezTo>
                  <a:pt x="666229" y="1026335"/>
                  <a:pt x="462758" y="964906"/>
                  <a:pt x="351963" y="992272"/>
                </a:cubicBezTo>
                <a:cubicBezTo>
                  <a:pt x="195945" y="999211"/>
                  <a:pt x="20339" y="761010"/>
                  <a:pt x="0" y="496136"/>
                </a:cubicBezTo>
                <a:cubicBezTo>
                  <a:pt x="-44082" y="186162"/>
                  <a:pt x="177205" y="3774"/>
                  <a:pt x="351963" y="0"/>
                </a:cubicBezTo>
                <a:close/>
              </a:path>
              <a:path w="2187743" h="992272" stroke="0" extrusionOk="0">
                <a:moveTo>
                  <a:pt x="351963" y="0"/>
                </a:moveTo>
                <a:cubicBezTo>
                  <a:pt x="485771" y="-20596"/>
                  <a:pt x="637795" y="56574"/>
                  <a:pt x="876245" y="0"/>
                </a:cubicBezTo>
                <a:cubicBezTo>
                  <a:pt x="1114695" y="-56574"/>
                  <a:pt x="1140466" y="5334"/>
                  <a:pt x="1341174" y="0"/>
                </a:cubicBezTo>
                <a:cubicBezTo>
                  <a:pt x="1541882" y="-5334"/>
                  <a:pt x="1687912" y="16445"/>
                  <a:pt x="1835779" y="0"/>
                </a:cubicBezTo>
                <a:cubicBezTo>
                  <a:pt x="2060509" y="65993"/>
                  <a:pt x="2196400" y="237181"/>
                  <a:pt x="2187743" y="496136"/>
                </a:cubicBezTo>
                <a:cubicBezTo>
                  <a:pt x="2177017" y="729156"/>
                  <a:pt x="2048863" y="981770"/>
                  <a:pt x="1835779" y="992272"/>
                </a:cubicBezTo>
                <a:cubicBezTo>
                  <a:pt x="1678124" y="1035294"/>
                  <a:pt x="1530983" y="951045"/>
                  <a:pt x="1341174" y="992272"/>
                </a:cubicBezTo>
                <a:cubicBezTo>
                  <a:pt x="1151365" y="1033499"/>
                  <a:pt x="1097839" y="941101"/>
                  <a:pt x="876245" y="992272"/>
                </a:cubicBezTo>
                <a:cubicBezTo>
                  <a:pt x="654651" y="1043443"/>
                  <a:pt x="477704" y="990354"/>
                  <a:pt x="351963" y="992272"/>
                </a:cubicBezTo>
                <a:cubicBezTo>
                  <a:pt x="106172" y="977180"/>
                  <a:pt x="-4785" y="694874"/>
                  <a:pt x="0" y="496136"/>
                </a:cubicBezTo>
                <a:cubicBezTo>
                  <a:pt x="13757" y="226704"/>
                  <a:pt x="168960" y="15807"/>
                  <a:pt x="351963" y="0"/>
                </a:cubicBezTo>
                <a:close/>
              </a:path>
            </a:pathLst>
          </a:custGeom>
          <a:ln w="57150">
            <a:solidFill>
              <a:srgbClr val="FF7415"/>
            </a:solidFill>
            <a:prstDash val="solid"/>
            <a:extLst>
              <a:ext uri="{C807C97D-BFC1-408E-A445-0C87EB9F89A2}">
                <ask:lineSketchStyleProps xmlns:ask="http://schemas.microsoft.com/office/drawing/2018/sketchyshapes" sd="3407155478">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a:latin typeface="Cavolini" panose="020B0502040204020203" pitchFamily="66" charset="0"/>
                <a:cs typeface="Cavolini" panose="020B0502040204020203" pitchFamily="66" charset="0"/>
              </a:rPr>
              <a:t>CSP</a:t>
            </a:r>
          </a:p>
        </p:txBody>
      </p:sp>
      <p:sp>
        <p:nvSpPr>
          <p:cNvPr id="26" name="TextBox 25">
            <a:extLst>
              <a:ext uri="{FF2B5EF4-FFF2-40B4-BE49-F238E27FC236}">
                <a16:creationId xmlns:a16="http://schemas.microsoft.com/office/drawing/2014/main" id="{F41DE333-8745-419F-BC72-07A18BC25874}"/>
              </a:ext>
            </a:extLst>
          </p:cNvPr>
          <p:cNvSpPr txBox="1"/>
          <p:nvPr/>
        </p:nvSpPr>
        <p:spPr>
          <a:xfrm>
            <a:off x="269411" y="3325672"/>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Resource Management App</a:t>
            </a:r>
          </a:p>
        </p:txBody>
      </p:sp>
      <p:sp>
        <p:nvSpPr>
          <p:cNvPr id="91" name="TextBox 90">
            <a:extLst>
              <a:ext uri="{FF2B5EF4-FFF2-40B4-BE49-F238E27FC236}">
                <a16:creationId xmlns:a16="http://schemas.microsoft.com/office/drawing/2014/main" id="{83D34846-755B-465F-9434-CDD819265034}"/>
              </a:ext>
            </a:extLst>
          </p:cNvPr>
          <p:cNvSpPr txBox="1"/>
          <p:nvPr/>
        </p:nvSpPr>
        <p:spPr>
          <a:xfrm>
            <a:off x="269411" y="4260244"/>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Load Optimizer App</a:t>
            </a:r>
          </a:p>
        </p:txBody>
      </p:sp>
      <p:sp>
        <p:nvSpPr>
          <p:cNvPr id="95" name="TextBox 94">
            <a:extLst>
              <a:ext uri="{FF2B5EF4-FFF2-40B4-BE49-F238E27FC236}">
                <a16:creationId xmlns:a16="http://schemas.microsoft.com/office/drawing/2014/main" id="{5395AF49-F1CE-460E-BC05-0E0F64D91B25}"/>
              </a:ext>
            </a:extLst>
          </p:cNvPr>
          <p:cNvSpPr txBox="1"/>
          <p:nvPr/>
        </p:nvSpPr>
        <p:spPr>
          <a:xfrm>
            <a:off x="2994227" y="635619"/>
            <a:ext cx="5924785" cy="992273"/>
          </a:xfrm>
          <a:custGeom>
            <a:avLst/>
            <a:gdLst>
              <a:gd name="connsiteX0" fmla="*/ 0 w 5924785"/>
              <a:gd name="connsiteY0" fmla="*/ 0 h 992273"/>
              <a:gd name="connsiteX1" fmla="*/ 592479 w 5924785"/>
              <a:gd name="connsiteY1" fmla="*/ 0 h 992273"/>
              <a:gd name="connsiteX2" fmla="*/ 1066461 w 5924785"/>
              <a:gd name="connsiteY2" fmla="*/ 0 h 992273"/>
              <a:gd name="connsiteX3" fmla="*/ 1777436 w 5924785"/>
              <a:gd name="connsiteY3" fmla="*/ 0 h 992273"/>
              <a:gd name="connsiteX4" fmla="*/ 2429162 w 5924785"/>
              <a:gd name="connsiteY4" fmla="*/ 0 h 992273"/>
              <a:gd name="connsiteX5" fmla="*/ 3140136 w 5924785"/>
              <a:gd name="connsiteY5" fmla="*/ 0 h 992273"/>
              <a:gd name="connsiteX6" fmla="*/ 3554871 w 5924785"/>
              <a:gd name="connsiteY6" fmla="*/ 0 h 992273"/>
              <a:gd name="connsiteX7" fmla="*/ 4206597 w 5924785"/>
              <a:gd name="connsiteY7" fmla="*/ 0 h 992273"/>
              <a:gd name="connsiteX8" fmla="*/ 4858324 w 5924785"/>
              <a:gd name="connsiteY8" fmla="*/ 0 h 992273"/>
              <a:gd name="connsiteX9" fmla="*/ 5924785 w 5924785"/>
              <a:gd name="connsiteY9" fmla="*/ 0 h 992273"/>
              <a:gd name="connsiteX10" fmla="*/ 5924785 w 5924785"/>
              <a:gd name="connsiteY10" fmla="*/ 476291 h 992273"/>
              <a:gd name="connsiteX11" fmla="*/ 5924785 w 5924785"/>
              <a:gd name="connsiteY11" fmla="*/ 992273 h 992273"/>
              <a:gd name="connsiteX12" fmla="*/ 5213811 w 5924785"/>
              <a:gd name="connsiteY12" fmla="*/ 992273 h 992273"/>
              <a:gd name="connsiteX13" fmla="*/ 4621332 w 5924785"/>
              <a:gd name="connsiteY13" fmla="*/ 992273 h 992273"/>
              <a:gd name="connsiteX14" fmla="*/ 4147349 w 5924785"/>
              <a:gd name="connsiteY14" fmla="*/ 992273 h 992273"/>
              <a:gd name="connsiteX15" fmla="*/ 3554871 w 5924785"/>
              <a:gd name="connsiteY15" fmla="*/ 992273 h 992273"/>
              <a:gd name="connsiteX16" fmla="*/ 2903145 w 5924785"/>
              <a:gd name="connsiteY16" fmla="*/ 992273 h 992273"/>
              <a:gd name="connsiteX17" fmla="*/ 2369914 w 5924785"/>
              <a:gd name="connsiteY17" fmla="*/ 992273 h 992273"/>
              <a:gd name="connsiteX18" fmla="*/ 1718188 w 5924785"/>
              <a:gd name="connsiteY18" fmla="*/ 992273 h 992273"/>
              <a:gd name="connsiteX19" fmla="*/ 1244205 w 5924785"/>
              <a:gd name="connsiteY19" fmla="*/ 992273 h 992273"/>
              <a:gd name="connsiteX20" fmla="*/ 770222 w 5924785"/>
              <a:gd name="connsiteY20" fmla="*/ 992273 h 992273"/>
              <a:gd name="connsiteX21" fmla="*/ 0 w 5924785"/>
              <a:gd name="connsiteY21" fmla="*/ 992273 h 992273"/>
              <a:gd name="connsiteX22" fmla="*/ 0 w 5924785"/>
              <a:gd name="connsiteY22" fmla="*/ 486214 h 992273"/>
              <a:gd name="connsiteX23" fmla="*/ 0 w 5924785"/>
              <a:gd name="connsiteY23" fmla="*/ 0 h 99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24785" h="992273" fill="none" extrusionOk="0">
                <a:moveTo>
                  <a:pt x="0" y="0"/>
                </a:moveTo>
                <a:cubicBezTo>
                  <a:pt x="237101" y="-60470"/>
                  <a:pt x="347669" y="65126"/>
                  <a:pt x="592479" y="0"/>
                </a:cubicBezTo>
                <a:cubicBezTo>
                  <a:pt x="837289" y="-65126"/>
                  <a:pt x="839142" y="49989"/>
                  <a:pt x="1066461" y="0"/>
                </a:cubicBezTo>
                <a:cubicBezTo>
                  <a:pt x="1293780" y="-49989"/>
                  <a:pt x="1614310" y="73189"/>
                  <a:pt x="1777436" y="0"/>
                </a:cubicBezTo>
                <a:cubicBezTo>
                  <a:pt x="1940562" y="-73189"/>
                  <a:pt x="2155454" y="66738"/>
                  <a:pt x="2429162" y="0"/>
                </a:cubicBezTo>
                <a:cubicBezTo>
                  <a:pt x="2702870" y="-66738"/>
                  <a:pt x="2883057" y="67050"/>
                  <a:pt x="3140136" y="0"/>
                </a:cubicBezTo>
                <a:cubicBezTo>
                  <a:pt x="3397215" y="-67050"/>
                  <a:pt x="3435002" y="40557"/>
                  <a:pt x="3554871" y="0"/>
                </a:cubicBezTo>
                <a:cubicBezTo>
                  <a:pt x="3674741" y="-40557"/>
                  <a:pt x="3962974" y="50525"/>
                  <a:pt x="4206597" y="0"/>
                </a:cubicBezTo>
                <a:cubicBezTo>
                  <a:pt x="4450220" y="-50525"/>
                  <a:pt x="4607267" y="35352"/>
                  <a:pt x="4858324" y="0"/>
                </a:cubicBezTo>
                <a:cubicBezTo>
                  <a:pt x="5109381" y="-35352"/>
                  <a:pt x="5406603" y="23594"/>
                  <a:pt x="5924785" y="0"/>
                </a:cubicBezTo>
                <a:cubicBezTo>
                  <a:pt x="5947480" y="227522"/>
                  <a:pt x="5886714" y="351910"/>
                  <a:pt x="5924785" y="476291"/>
                </a:cubicBezTo>
                <a:cubicBezTo>
                  <a:pt x="5962856" y="600672"/>
                  <a:pt x="5909618" y="849394"/>
                  <a:pt x="5924785" y="992273"/>
                </a:cubicBezTo>
                <a:cubicBezTo>
                  <a:pt x="5625452" y="1053929"/>
                  <a:pt x="5393328" y="969278"/>
                  <a:pt x="5213811" y="992273"/>
                </a:cubicBezTo>
                <a:cubicBezTo>
                  <a:pt x="5034294" y="1015268"/>
                  <a:pt x="4793489" y="931721"/>
                  <a:pt x="4621332" y="992273"/>
                </a:cubicBezTo>
                <a:cubicBezTo>
                  <a:pt x="4449175" y="1052825"/>
                  <a:pt x="4287102" y="964297"/>
                  <a:pt x="4147349" y="992273"/>
                </a:cubicBezTo>
                <a:cubicBezTo>
                  <a:pt x="4007596" y="1020249"/>
                  <a:pt x="3757879" y="930326"/>
                  <a:pt x="3554871" y="992273"/>
                </a:cubicBezTo>
                <a:cubicBezTo>
                  <a:pt x="3351863" y="1054220"/>
                  <a:pt x="3034387" y="979253"/>
                  <a:pt x="2903145" y="992273"/>
                </a:cubicBezTo>
                <a:cubicBezTo>
                  <a:pt x="2771903" y="1005293"/>
                  <a:pt x="2613399" y="933933"/>
                  <a:pt x="2369914" y="992273"/>
                </a:cubicBezTo>
                <a:cubicBezTo>
                  <a:pt x="2126429" y="1050613"/>
                  <a:pt x="1955569" y="943204"/>
                  <a:pt x="1718188" y="992273"/>
                </a:cubicBezTo>
                <a:cubicBezTo>
                  <a:pt x="1480807" y="1041342"/>
                  <a:pt x="1454096" y="966468"/>
                  <a:pt x="1244205" y="992273"/>
                </a:cubicBezTo>
                <a:cubicBezTo>
                  <a:pt x="1034314" y="1018078"/>
                  <a:pt x="966063" y="954100"/>
                  <a:pt x="770222" y="992273"/>
                </a:cubicBezTo>
                <a:cubicBezTo>
                  <a:pt x="574381" y="1030446"/>
                  <a:pt x="265301" y="944202"/>
                  <a:pt x="0" y="992273"/>
                </a:cubicBezTo>
                <a:cubicBezTo>
                  <a:pt x="-34129" y="763906"/>
                  <a:pt x="51562" y="600340"/>
                  <a:pt x="0" y="486214"/>
                </a:cubicBezTo>
                <a:cubicBezTo>
                  <a:pt x="-51562" y="372088"/>
                  <a:pt x="44879" y="211766"/>
                  <a:pt x="0" y="0"/>
                </a:cubicBezTo>
                <a:close/>
              </a:path>
              <a:path w="5924785" h="992273" stroke="0" extrusionOk="0">
                <a:moveTo>
                  <a:pt x="0" y="0"/>
                </a:moveTo>
                <a:cubicBezTo>
                  <a:pt x="196963" y="-59871"/>
                  <a:pt x="424754" y="25318"/>
                  <a:pt x="533231" y="0"/>
                </a:cubicBezTo>
                <a:cubicBezTo>
                  <a:pt x="641708" y="-25318"/>
                  <a:pt x="881908" y="53046"/>
                  <a:pt x="1184957" y="0"/>
                </a:cubicBezTo>
                <a:cubicBezTo>
                  <a:pt x="1488006" y="-53046"/>
                  <a:pt x="1478875" y="44511"/>
                  <a:pt x="1718188" y="0"/>
                </a:cubicBezTo>
                <a:cubicBezTo>
                  <a:pt x="1957501" y="-44511"/>
                  <a:pt x="2281592" y="71313"/>
                  <a:pt x="2429162" y="0"/>
                </a:cubicBezTo>
                <a:cubicBezTo>
                  <a:pt x="2576732" y="-71313"/>
                  <a:pt x="2675734" y="24487"/>
                  <a:pt x="2843897" y="0"/>
                </a:cubicBezTo>
                <a:cubicBezTo>
                  <a:pt x="3012060" y="-24487"/>
                  <a:pt x="3242420" y="2448"/>
                  <a:pt x="3495623" y="0"/>
                </a:cubicBezTo>
                <a:cubicBezTo>
                  <a:pt x="3748826" y="-2448"/>
                  <a:pt x="3978204" y="12373"/>
                  <a:pt x="4206597" y="0"/>
                </a:cubicBezTo>
                <a:cubicBezTo>
                  <a:pt x="4434990" y="-12373"/>
                  <a:pt x="4659349" y="75294"/>
                  <a:pt x="4917572" y="0"/>
                </a:cubicBezTo>
                <a:cubicBezTo>
                  <a:pt x="5175795" y="-75294"/>
                  <a:pt x="5142312" y="28682"/>
                  <a:pt x="5332307" y="0"/>
                </a:cubicBezTo>
                <a:cubicBezTo>
                  <a:pt x="5522303" y="-28682"/>
                  <a:pt x="5650679" y="24102"/>
                  <a:pt x="5924785" y="0"/>
                </a:cubicBezTo>
                <a:cubicBezTo>
                  <a:pt x="5945516" y="111303"/>
                  <a:pt x="5879156" y="372756"/>
                  <a:pt x="5924785" y="466368"/>
                </a:cubicBezTo>
                <a:cubicBezTo>
                  <a:pt x="5970414" y="559980"/>
                  <a:pt x="5868489" y="814597"/>
                  <a:pt x="5924785" y="992273"/>
                </a:cubicBezTo>
                <a:cubicBezTo>
                  <a:pt x="5694244" y="1039379"/>
                  <a:pt x="5496482" y="950035"/>
                  <a:pt x="5332307" y="992273"/>
                </a:cubicBezTo>
                <a:cubicBezTo>
                  <a:pt x="5168132" y="1034511"/>
                  <a:pt x="4988708" y="921810"/>
                  <a:pt x="4739828" y="992273"/>
                </a:cubicBezTo>
                <a:cubicBezTo>
                  <a:pt x="4490948" y="1062736"/>
                  <a:pt x="4415849" y="930621"/>
                  <a:pt x="4147349" y="992273"/>
                </a:cubicBezTo>
                <a:cubicBezTo>
                  <a:pt x="3878849" y="1053925"/>
                  <a:pt x="3719015" y="976033"/>
                  <a:pt x="3436375" y="992273"/>
                </a:cubicBezTo>
                <a:cubicBezTo>
                  <a:pt x="3153735" y="1008513"/>
                  <a:pt x="3136956" y="977463"/>
                  <a:pt x="2903145" y="992273"/>
                </a:cubicBezTo>
                <a:cubicBezTo>
                  <a:pt x="2669334" y="1007083"/>
                  <a:pt x="2381799" y="945241"/>
                  <a:pt x="2192170" y="992273"/>
                </a:cubicBezTo>
                <a:cubicBezTo>
                  <a:pt x="2002542" y="1039305"/>
                  <a:pt x="1770639" y="972602"/>
                  <a:pt x="1481196" y="992273"/>
                </a:cubicBezTo>
                <a:cubicBezTo>
                  <a:pt x="1191753" y="1011944"/>
                  <a:pt x="1133186" y="944715"/>
                  <a:pt x="1007213" y="992273"/>
                </a:cubicBezTo>
                <a:cubicBezTo>
                  <a:pt x="881240" y="1039831"/>
                  <a:pt x="214322" y="906203"/>
                  <a:pt x="0" y="992273"/>
                </a:cubicBezTo>
                <a:cubicBezTo>
                  <a:pt x="-29626" y="766976"/>
                  <a:pt x="40976" y="692968"/>
                  <a:pt x="0" y="496137"/>
                </a:cubicBezTo>
                <a:cubicBezTo>
                  <a:pt x="-40976" y="299306"/>
                  <a:pt x="32156" y="186593"/>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Control on Data Usage</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Data provider controls how the data gets used on the consumer side</a:t>
            </a:r>
          </a:p>
        </p:txBody>
      </p:sp>
      <p:sp>
        <p:nvSpPr>
          <p:cNvPr id="17" name="Organigramme : Terminateur 56">
            <a:extLst>
              <a:ext uri="{FF2B5EF4-FFF2-40B4-BE49-F238E27FC236}">
                <a16:creationId xmlns:a16="http://schemas.microsoft.com/office/drawing/2014/main" id="{8AD5E76B-959C-45C7-ABF9-CD922995E152}"/>
              </a:ext>
            </a:extLst>
          </p:cNvPr>
          <p:cNvSpPr/>
          <p:nvPr/>
        </p:nvSpPr>
        <p:spPr>
          <a:xfrm rot="10800000" flipV="1">
            <a:off x="8326476" y="1940264"/>
            <a:ext cx="2187743" cy="992272"/>
          </a:xfrm>
          <a:custGeom>
            <a:avLst/>
            <a:gdLst>
              <a:gd name="connsiteX0" fmla="*/ 351963 w 2187743"/>
              <a:gd name="connsiteY0" fmla="*/ 0 h 992272"/>
              <a:gd name="connsiteX1" fmla="*/ 846568 w 2187743"/>
              <a:gd name="connsiteY1" fmla="*/ 0 h 992272"/>
              <a:gd name="connsiteX2" fmla="*/ 1370850 w 2187743"/>
              <a:gd name="connsiteY2" fmla="*/ 0 h 992272"/>
              <a:gd name="connsiteX3" fmla="*/ 1835779 w 2187743"/>
              <a:gd name="connsiteY3" fmla="*/ 0 h 992272"/>
              <a:gd name="connsiteX4" fmla="*/ 2187743 w 2187743"/>
              <a:gd name="connsiteY4" fmla="*/ 496136 h 992272"/>
              <a:gd name="connsiteX5" fmla="*/ 1835779 w 2187743"/>
              <a:gd name="connsiteY5" fmla="*/ 992272 h 992272"/>
              <a:gd name="connsiteX6" fmla="*/ 1311497 w 2187743"/>
              <a:gd name="connsiteY6" fmla="*/ 992272 h 992272"/>
              <a:gd name="connsiteX7" fmla="*/ 787216 w 2187743"/>
              <a:gd name="connsiteY7" fmla="*/ 992272 h 992272"/>
              <a:gd name="connsiteX8" fmla="*/ 351963 w 2187743"/>
              <a:gd name="connsiteY8" fmla="*/ 992272 h 992272"/>
              <a:gd name="connsiteX9" fmla="*/ 0 w 2187743"/>
              <a:gd name="connsiteY9" fmla="*/ 496136 h 992272"/>
              <a:gd name="connsiteX10" fmla="*/ 351963 w 2187743"/>
              <a:gd name="connsiteY10" fmla="*/ 0 h 99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87743" h="992272" fill="none" extrusionOk="0">
                <a:moveTo>
                  <a:pt x="351963" y="0"/>
                </a:moveTo>
                <a:cubicBezTo>
                  <a:pt x="531842" y="-9289"/>
                  <a:pt x="744823" y="35278"/>
                  <a:pt x="846568" y="0"/>
                </a:cubicBezTo>
                <a:cubicBezTo>
                  <a:pt x="948314" y="-35278"/>
                  <a:pt x="1127942" y="20916"/>
                  <a:pt x="1370850" y="0"/>
                </a:cubicBezTo>
                <a:cubicBezTo>
                  <a:pt x="1613758" y="-20916"/>
                  <a:pt x="1628565" y="25988"/>
                  <a:pt x="1835779" y="0"/>
                </a:cubicBezTo>
                <a:cubicBezTo>
                  <a:pt x="2060799" y="74868"/>
                  <a:pt x="2202604" y="199507"/>
                  <a:pt x="2187743" y="496136"/>
                </a:cubicBezTo>
                <a:cubicBezTo>
                  <a:pt x="2183741" y="797341"/>
                  <a:pt x="2062957" y="1014103"/>
                  <a:pt x="1835779" y="992272"/>
                </a:cubicBezTo>
                <a:cubicBezTo>
                  <a:pt x="1676922" y="1044040"/>
                  <a:pt x="1442283" y="972627"/>
                  <a:pt x="1311497" y="992272"/>
                </a:cubicBezTo>
                <a:cubicBezTo>
                  <a:pt x="1180711" y="1011917"/>
                  <a:pt x="908203" y="958209"/>
                  <a:pt x="787216" y="992272"/>
                </a:cubicBezTo>
                <a:cubicBezTo>
                  <a:pt x="666229" y="1026335"/>
                  <a:pt x="462758" y="964906"/>
                  <a:pt x="351963" y="992272"/>
                </a:cubicBezTo>
                <a:cubicBezTo>
                  <a:pt x="195945" y="999211"/>
                  <a:pt x="20339" y="761010"/>
                  <a:pt x="0" y="496136"/>
                </a:cubicBezTo>
                <a:cubicBezTo>
                  <a:pt x="-44082" y="186162"/>
                  <a:pt x="177205" y="3774"/>
                  <a:pt x="351963" y="0"/>
                </a:cubicBezTo>
                <a:close/>
              </a:path>
              <a:path w="2187743" h="992272" stroke="0" extrusionOk="0">
                <a:moveTo>
                  <a:pt x="351963" y="0"/>
                </a:moveTo>
                <a:cubicBezTo>
                  <a:pt x="485771" y="-20596"/>
                  <a:pt x="637795" y="56574"/>
                  <a:pt x="876245" y="0"/>
                </a:cubicBezTo>
                <a:cubicBezTo>
                  <a:pt x="1114695" y="-56574"/>
                  <a:pt x="1140466" y="5334"/>
                  <a:pt x="1341174" y="0"/>
                </a:cubicBezTo>
                <a:cubicBezTo>
                  <a:pt x="1541882" y="-5334"/>
                  <a:pt x="1687912" y="16445"/>
                  <a:pt x="1835779" y="0"/>
                </a:cubicBezTo>
                <a:cubicBezTo>
                  <a:pt x="2060509" y="65993"/>
                  <a:pt x="2196400" y="237181"/>
                  <a:pt x="2187743" y="496136"/>
                </a:cubicBezTo>
                <a:cubicBezTo>
                  <a:pt x="2177017" y="729156"/>
                  <a:pt x="2048863" y="981770"/>
                  <a:pt x="1835779" y="992272"/>
                </a:cubicBezTo>
                <a:cubicBezTo>
                  <a:pt x="1678124" y="1035294"/>
                  <a:pt x="1530983" y="951045"/>
                  <a:pt x="1341174" y="992272"/>
                </a:cubicBezTo>
                <a:cubicBezTo>
                  <a:pt x="1151365" y="1033499"/>
                  <a:pt x="1097839" y="941101"/>
                  <a:pt x="876245" y="992272"/>
                </a:cubicBezTo>
                <a:cubicBezTo>
                  <a:pt x="654651" y="1043443"/>
                  <a:pt x="477704" y="990354"/>
                  <a:pt x="351963" y="992272"/>
                </a:cubicBezTo>
                <a:cubicBezTo>
                  <a:pt x="106172" y="977180"/>
                  <a:pt x="-4785" y="694874"/>
                  <a:pt x="0" y="496136"/>
                </a:cubicBezTo>
                <a:cubicBezTo>
                  <a:pt x="13757" y="226704"/>
                  <a:pt x="168960" y="15807"/>
                  <a:pt x="351963" y="0"/>
                </a:cubicBezTo>
                <a:close/>
              </a:path>
            </a:pathLst>
          </a:custGeom>
          <a:ln w="57150">
            <a:solidFill>
              <a:srgbClr val="00B0F0"/>
            </a:solidFill>
            <a:prstDash val="solid"/>
            <a:extLst>
              <a:ext uri="{C807C97D-BFC1-408E-A445-0C87EB9F89A2}">
                <ask:lineSketchStyleProps xmlns:ask="http://schemas.microsoft.com/office/drawing/2018/sketchyshapes" sd="3407155478">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err="1">
                <a:latin typeface="Cavolini" panose="020B0502040204020203" pitchFamily="66" charset="0"/>
                <a:cs typeface="Cavolini" panose="020B0502040204020203" pitchFamily="66" charset="0"/>
              </a:rPr>
              <a:t>Subscriber</a:t>
            </a:r>
            <a:r>
              <a:rPr lang="fr-FR" sz="2000" b="1" dirty="0">
                <a:latin typeface="Cavolini" panose="020B0502040204020203" pitchFamily="66" charset="0"/>
                <a:cs typeface="Cavolini" panose="020B0502040204020203" pitchFamily="66" charset="0"/>
              </a:rPr>
              <a:t> 1</a:t>
            </a:r>
          </a:p>
        </p:txBody>
      </p:sp>
      <p:sp>
        <p:nvSpPr>
          <p:cNvPr id="18" name="TextBox 17">
            <a:extLst>
              <a:ext uri="{FF2B5EF4-FFF2-40B4-BE49-F238E27FC236}">
                <a16:creationId xmlns:a16="http://schemas.microsoft.com/office/drawing/2014/main" id="{D22DDEFF-7CF5-46E9-9CD5-95EA4D1CD86F}"/>
              </a:ext>
            </a:extLst>
          </p:cNvPr>
          <p:cNvSpPr txBox="1"/>
          <p:nvPr/>
        </p:nvSpPr>
        <p:spPr>
          <a:xfrm>
            <a:off x="269411" y="5194816"/>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RAN Slice Allocation App</a:t>
            </a:r>
          </a:p>
        </p:txBody>
      </p:sp>
      <p:sp>
        <p:nvSpPr>
          <p:cNvPr id="19" name="TextBox 18">
            <a:extLst>
              <a:ext uri="{FF2B5EF4-FFF2-40B4-BE49-F238E27FC236}">
                <a16:creationId xmlns:a16="http://schemas.microsoft.com/office/drawing/2014/main" id="{6ED4BE04-1963-4F3D-9A8E-3082709D8D10}"/>
              </a:ext>
            </a:extLst>
          </p:cNvPr>
          <p:cNvSpPr txBox="1"/>
          <p:nvPr/>
        </p:nvSpPr>
        <p:spPr>
          <a:xfrm>
            <a:off x="8249062" y="3325672"/>
            <a:ext cx="2962793"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Demand Forecast App</a:t>
            </a:r>
          </a:p>
        </p:txBody>
      </p:sp>
      <p:sp>
        <p:nvSpPr>
          <p:cNvPr id="22" name="TextBox 21">
            <a:extLst>
              <a:ext uri="{FF2B5EF4-FFF2-40B4-BE49-F238E27FC236}">
                <a16:creationId xmlns:a16="http://schemas.microsoft.com/office/drawing/2014/main" id="{5CA1E7A5-9C69-479D-9217-0420CEF336EC}"/>
              </a:ext>
            </a:extLst>
          </p:cNvPr>
          <p:cNvSpPr txBox="1"/>
          <p:nvPr/>
        </p:nvSpPr>
        <p:spPr>
          <a:xfrm>
            <a:off x="8249062" y="4260244"/>
            <a:ext cx="2783994"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Optimizer Feedback App</a:t>
            </a:r>
          </a:p>
        </p:txBody>
      </p:sp>
      <p:sp>
        <p:nvSpPr>
          <p:cNvPr id="23" name="TextBox 22">
            <a:extLst>
              <a:ext uri="{FF2B5EF4-FFF2-40B4-BE49-F238E27FC236}">
                <a16:creationId xmlns:a16="http://schemas.microsoft.com/office/drawing/2014/main" id="{F5DF49B7-3495-42EE-9638-1490464953AC}"/>
              </a:ext>
            </a:extLst>
          </p:cNvPr>
          <p:cNvSpPr txBox="1"/>
          <p:nvPr/>
        </p:nvSpPr>
        <p:spPr>
          <a:xfrm>
            <a:off x="8249062" y="5194816"/>
            <a:ext cx="3127090"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Allocation Confirmation App</a:t>
            </a:r>
          </a:p>
        </p:txBody>
      </p:sp>
      <p:cxnSp>
        <p:nvCxnSpPr>
          <p:cNvPr id="24" name="Connector: Elbow 28">
            <a:extLst>
              <a:ext uri="{FF2B5EF4-FFF2-40B4-BE49-F238E27FC236}">
                <a16:creationId xmlns:a16="http://schemas.microsoft.com/office/drawing/2014/main" id="{453B4C86-6DBD-46E9-9A10-7E8EEF0621BF}"/>
              </a:ext>
            </a:extLst>
          </p:cNvPr>
          <p:cNvCxnSpPr>
            <a:cxnSpLocks/>
          </p:cNvCxnSpPr>
          <p:nvPr/>
        </p:nvCxnSpPr>
        <p:spPr>
          <a:xfrm flipV="1">
            <a:off x="3478228" y="2392852"/>
            <a:ext cx="4731285" cy="2726"/>
          </a:xfrm>
          <a:prstGeom prst="curvedConnector3">
            <a:avLst>
              <a:gd name="adj1" fmla="val 50000"/>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 name="Graphic 10" descr="Close with solid fill">
            <a:extLst>
              <a:ext uri="{FF2B5EF4-FFF2-40B4-BE49-F238E27FC236}">
                <a16:creationId xmlns:a16="http://schemas.microsoft.com/office/drawing/2014/main" id="{218B194B-3511-4718-BD54-F38C656F86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99168" y="3752315"/>
            <a:ext cx="315093" cy="315093"/>
          </a:xfrm>
          <a:prstGeom prst="rect">
            <a:avLst/>
          </a:prstGeom>
        </p:spPr>
      </p:pic>
      <p:pic>
        <p:nvPicPr>
          <p:cNvPr id="13" name="Graphic 12" descr="Checkmark with solid fill">
            <a:extLst>
              <a:ext uri="{FF2B5EF4-FFF2-40B4-BE49-F238E27FC236}">
                <a16:creationId xmlns:a16="http://schemas.microsoft.com/office/drawing/2014/main" id="{BBA96156-4291-40D1-80C5-BF56466819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7043" y="3041113"/>
            <a:ext cx="424807" cy="424807"/>
          </a:xfrm>
          <a:prstGeom prst="rect">
            <a:avLst/>
          </a:prstGeom>
        </p:spPr>
      </p:pic>
      <p:sp>
        <p:nvSpPr>
          <p:cNvPr id="121" name="TextBox 120">
            <a:extLst>
              <a:ext uri="{FF2B5EF4-FFF2-40B4-BE49-F238E27FC236}">
                <a16:creationId xmlns:a16="http://schemas.microsoft.com/office/drawing/2014/main" id="{12CB48E5-57A8-449E-85E5-0F994ABD3108}"/>
              </a:ext>
            </a:extLst>
          </p:cNvPr>
          <p:cNvSpPr txBox="1"/>
          <p:nvPr/>
        </p:nvSpPr>
        <p:spPr>
          <a:xfrm>
            <a:off x="1406337" y="2520252"/>
            <a:ext cx="1802678"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Resource Admin</a:t>
            </a:r>
          </a:p>
        </p:txBody>
      </p:sp>
      <p:sp>
        <p:nvSpPr>
          <p:cNvPr id="132" name="TextBox 131">
            <a:extLst>
              <a:ext uri="{FF2B5EF4-FFF2-40B4-BE49-F238E27FC236}">
                <a16:creationId xmlns:a16="http://schemas.microsoft.com/office/drawing/2014/main" id="{B5D9D5BF-62E5-4023-967B-42F5E12C5CE3}"/>
              </a:ext>
            </a:extLst>
          </p:cNvPr>
          <p:cNvSpPr txBox="1"/>
          <p:nvPr/>
        </p:nvSpPr>
        <p:spPr>
          <a:xfrm>
            <a:off x="8964082" y="2576959"/>
            <a:ext cx="2263371"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Hospital</a:t>
            </a:r>
          </a:p>
        </p:txBody>
      </p:sp>
      <p:sp>
        <p:nvSpPr>
          <p:cNvPr id="25" name="TextBox 24">
            <a:extLst>
              <a:ext uri="{FF2B5EF4-FFF2-40B4-BE49-F238E27FC236}">
                <a16:creationId xmlns:a16="http://schemas.microsoft.com/office/drawing/2014/main" id="{ADF2059D-094D-469E-B9AB-EDC7A2B8BE3A}"/>
              </a:ext>
            </a:extLst>
          </p:cNvPr>
          <p:cNvSpPr txBox="1"/>
          <p:nvPr/>
        </p:nvSpPr>
        <p:spPr>
          <a:xfrm>
            <a:off x="269411" y="6129387"/>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Any Other App</a:t>
            </a:r>
          </a:p>
        </p:txBody>
      </p:sp>
      <p:sp>
        <p:nvSpPr>
          <p:cNvPr id="28" name="TextBox 27">
            <a:extLst>
              <a:ext uri="{FF2B5EF4-FFF2-40B4-BE49-F238E27FC236}">
                <a16:creationId xmlns:a16="http://schemas.microsoft.com/office/drawing/2014/main" id="{7BC6D4A2-BD1A-4235-AC3D-81CFA5F67479}"/>
              </a:ext>
            </a:extLst>
          </p:cNvPr>
          <p:cNvSpPr txBox="1"/>
          <p:nvPr/>
        </p:nvSpPr>
        <p:spPr>
          <a:xfrm>
            <a:off x="8249062" y="6129387"/>
            <a:ext cx="3064449"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Any Other App</a:t>
            </a:r>
          </a:p>
        </p:txBody>
      </p:sp>
      <p:cxnSp>
        <p:nvCxnSpPr>
          <p:cNvPr id="5" name="Straight Arrow Connector 4">
            <a:extLst>
              <a:ext uri="{FF2B5EF4-FFF2-40B4-BE49-F238E27FC236}">
                <a16:creationId xmlns:a16="http://schemas.microsoft.com/office/drawing/2014/main" id="{F735356B-6AB7-4D3E-8E75-0E05E1D44D2F}"/>
              </a:ext>
            </a:extLst>
          </p:cNvPr>
          <p:cNvCxnSpPr>
            <a:cxnSpLocks/>
            <a:stCxn id="19" idx="1"/>
            <a:endCxn id="26" idx="3"/>
          </p:cNvCxnSpPr>
          <p:nvPr/>
        </p:nvCxnSpPr>
        <p:spPr>
          <a:xfrm flipH="1">
            <a:off x="3333860" y="3479561"/>
            <a:ext cx="4915202"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D7D08A1-2641-43C5-98A9-63EC6624D0A1}"/>
              </a:ext>
            </a:extLst>
          </p:cNvPr>
          <p:cNvCxnSpPr>
            <a:cxnSpLocks/>
            <a:stCxn id="19" idx="1"/>
            <a:endCxn id="91" idx="3"/>
          </p:cNvCxnSpPr>
          <p:nvPr/>
        </p:nvCxnSpPr>
        <p:spPr>
          <a:xfrm flipH="1">
            <a:off x="3333860" y="3479561"/>
            <a:ext cx="4915202" cy="93457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5E0BEF5-4BA9-4A47-885C-B4EF939418A3}"/>
              </a:ext>
            </a:extLst>
          </p:cNvPr>
          <p:cNvCxnSpPr>
            <a:stCxn id="19" idx="1"/>
            <a:endCxn id="18" idx="3"/>
          </p:cNvCxnSpPr>
          <p:nvPr/>
        </p:nvCxnSpPr>
        <p:spPr>
          <a:xfrm flipH="1">
            <a:off x="3333860" y="3479561"/>
            <a:ext cx="4915202" cy="1869144"/>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C6CA407-8142-4D02-A180-0E0C908A30F0}"/>
              </a:ext>
            </a:extLst>
          </p:cNvPr>
          <p:cNvCxnSpPr>
            <a:stCxn id="19" idx="1"/>
            <a:endCxn id="25" idx="3"/>
          </p:cNvCxnSpPr>
          <p:nvPr/>
        </p:nvCxnSpPr>
        <p:spPr>
          <a:xfrm flipH="1">
            <a:off x="3333860" y="3479561"/>
            <a:ext cx="4915202" cy="280371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86971D-ED18-47EA-ACC0-50FF91A45891}"/>
              </a:ext>
            </a:extLst>
          </p:cNvPr>
          <p:cNvCxnSpPr>
            <a:cxnSpLocks/>
            <a:endCxn id="22" idx="1"/>
          </p:cNvCxnSpPr>
          <p:nvPr/>
        </p:nvCxnSpPr>
        <p:spPr>
          <a:xfrm flipV="1">
            <a:off x="3478228" y="4414133"/>
            <a:ext cx="4770834" cy="75089"/>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0B2A838-6FDF-420A-8476-A325F77BD299}"/>
              </a:ext>
            </a:extLst>
          </p:cNvPr>
          <p:cNvCxnSpPr>
            <a:cxnSpLocks/>
          </p:cNvCxnSpPr>
          <p:nvPr/>
        </p:nvCxnSpPr>
        <p:spPr>
          <a:xfrm>
            <a:off x="3425819" y="4572430"/>
            <a:ext cx="4783694" cy="62238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CDDE5E8-E13B-4E12-B8B8-B953F8F0DF45}"/>
              </a:ext>
            </a:extLst>
          </p:cNvPr>
          <p:cNvCxnSpPr>
            <a:cxnSpLocks/>
            <a:endCxn id="28" idx="1"/>
          </p:cNvCxnSpPr>
          <p:nvPr/>
        </p:nvCxnSpPr>
        <p:spPr>
          <a:xfrm>
            <a:off x="3294311" y="4643110"/>
            <a:ext cx="4954751" cy="164016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665476A-9825-46E9-B4DD-ED702E1FBE83}"/>
              </a:ext>
            </a:extLst>
          </p:cNvPr>
          <p:cNvCxnSpPr>
            <a:cxnSpLocks/>
            <a:endCxn id="23" idx="1"/>
          </p:cNvCxnSpPr>
          <p:nvPr/>
        </p:nvCxnSpPr>
        <p:spPr>
          <a:xfrm flipV="1">
            <a:off x="3478228" y="5348705"/>
            <a:ext cx="4770834" cy="75938"/>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32BC205-7B84-434F-BCFD-82577CF6002B}"/>
              </a:ext>
            </a:extLst>
          </p:cNvPr>
          <p:cNvCxnSpPr>
            <a:cxnSpLocks/>
          </p:cNvCxnSpPr>
          <p:nvPr/>
        </p:nvCxnSpPr>
        <p:spPr>
          <a:xfrm>
            <a:off x="3333860" y="5502593"/>
            <a:ext cx="4875653" cy="85948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2787586-E730-4BCC-AC57-697DB3E090DA}"/>
              </a:ext>
            </a:extLst>
          </p:cNvPr>
          <p:cNvSpPr txBox="1"/>
          <p:nvPr/>
        </p:nvSpPr>
        <p:spPr>
          <a:xfrm>
            <a:off x="4515215" y="3183839"/>
            <a:ext cx="3547153" cy="276999"/>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PEP Container Hash Validation</a:t>
            </a:r>
          </a:p>
        </p:txBody>
      </p:sp>
      <p:sp>
        <p:nvSpPr>
          <p:cNvPr id="46" name="TextBox 45">
            <a:extLst>
              <a:ext uri="{FF2B5EF4-FFF2-40B4-BE49-F238E27FC236}">
                <a16:creationId xmlns:a16="http://schemas.microsoft.com/office/drawing/2014/main" id="{40E7133A-2DDE-4866-8BD6-E0FD11C5E6F1}"/>
              </a:ext>
            </a:extLst>
          </p:cNvPr>
          <p:cNvSpPr txBox="1"/>
          <p:nvPr/>
        </p:nvSpPr>
        <p:spPr>
          <a:xfrm>
            <a:off x="6097018" y="3609505"/>
            <a:ext cx="1405710" cy="646331"/>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PEP</a:t>
            </a:r>
          </a:p>
          <a:p>
            <a:r>
              <a:rPr lang="en-US" sz="1200" b="1" dirty="0">
                <a:latin typeface="Cavolini" panose="020B0502040204020203" pitchFamily="66" charset="0"/>
                <a:cs typeface="Cavolini" panose="020B0502040204020203" pitchFamily="66" charset="0"/>
              </a:rPr>
              <a:t>No data </a:t>
            </a:r>
          </a:p>
          <a:p>
            <a:r>
              <a:rPr lang="en-US" sz="1200" b="1" dirty="0">
                <a:latin typeface="Cavolini" panose="020B0502040204020203" pitchFamily="66" charset="0"/>
                <a:cs typeface="Cavolini" panose="020B0502040204020203" pitchFamily="66" charset="0"/>
              </a:rPr>
              <a:t>X-change</a:t>
            </a:r>
          </a:p>
        </p:txBody>
      </p:sp>
      <p:pic>
        <p:nvPicPr>
          <p:cNvPr id="31" name="Picture 30" descr="A picture containing text&#10;&#10;Description automatically generated">
            <a:extLst>
              <a:ext uri="{FF2B5EF4-FFF2-40B4-BE49-F238E27FC236}">
                <a16:creationId xmlns:a16="http://schemas.microsoft.com/office/drawing/2014/main" id="{ED40D670-0941-4DF7-9B31-9A82D76917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5987" y="1652865"/>
            <a:ext cx="689018" cy="689018"/>
          </a:xfrm>
          <a:prstGeom prst="rect">
            <a:avLst/>
          </a:prstGeom>
        </p:spPr>
      </p:pic>
    </p:spTree>
    <p:extLst>
      <p:ext uri="{BB962C8B-B14F-4D97-AF65-F5344CB8AC3E}">
        <p14:creationId xmlns:p14="http://schemas.microsoft.com/office/powerpoint/2010/main" val="234240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03FBEA-5A07-43F1-BE95-53516E40F520}"/>
              </a:ext>
            </a:extLst>
          </p:cNvPr>
          <p:cNvSpPr/>
          <p:nvPr/>
        </p:nvSpPr>
        <p:spPr>
          <a:xfrm>
            <a:off x="3115078" y="582439"/>
            <a:ext cx="8219326" cy="5779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context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core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/code/"</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/d3bb1b14-e4ea-48e4-a458-c93baa95b7bd",</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ids:contentPart</a:t>
            </a:r>
            <a:r>
              <a:rPr lang="fr-FR" sz="800" b="1" dirty="0">
                <a:solidFill>
                  <a:schemeClr val="bg1">
                    <a:lumMod val="50000"/>
                  </a:schemeClr>
                </a:solidFill>
                <a:latin typeface="Cavolini" panose="020B0502040204020203" pitchFamily="66" charset="0"/>
                <a:cs typeface="Cavolini" panose="020B0502040204020203" pitchFamily="66" charset="0"/>
              </a:rPr>
              <a:t>" : [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/03802661-5402-4a56-bfb5-dcff51b5d351",</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a:t>
            </a:r>
            <a:r>
              <a:rPr lang="fr-FR" sz="800" b="1" dirty="0">
                <a:solidFill>
                  <a:schemeClr val="bg1">
                    <a:lumMod val="50000"/>
                  </a:schemeClr>
                </a:solidFill>
                <a:latin typeface="Cavolini" panose="020B0502040204020203" pitchFamily="66" charset="0"/>
                <a:cs typeface="Cavolini" panose="020B0502040204020203" pitchFamily="66" charset="0"/>
              </a:rPr>
              <a:t>" : "TMF </a:t>
            </a:r>
            <a:r>
              <a:rPr lang="fr-FR" sz="800" b="1" dirty="0" err="1">
                <a:solidFill>
                  <a:schemeClr val="bg1">
                    <a:lumMod val="50000"/>
                  </a:schemeClr>
                </a:solidFill>
                <a:latin typeface="Cavolini" panose="020B0502040204020203" pitchFamily="66" charset="0"/>
                <a:cs typeface="Cavolini" panose="020B0502040204020203" pitchFamily="66" charset="0"/>
              </a:rPr>
              <a:t>Generic</a:t>
            </a:r>
            <a:r>
              <a:rPr lang="fr-FR" sz="800" b="1" dirty="0">
                <a:solidFill>
                  <a:schemeClr val="bg1">
                    <a:lumMod val="50000"/>
                  </a:schemeClr>
                </a:solidFill>
                <a:latin typeface="Cavolini" panose="020B0502040204020203" pitchFamily="66" charset="0"/>
                <a:cs typeface="Cavolini" panose="020B0502040204020203" pitchFamily="66" charset="0"/>
              </a:rPr>
              <a:t> Model",</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a:t>
            </a:r>
            <a:r>
              <a:rPr lang="fr-FR" sz="800" b="1" dirty="0">
                <a:solidFill>
                  <a:schemeClr val="bg1">
                    <a:lumMod val="50000"/>
                  </a:schemeClr>
                </a:solidFill>
                <a:latin typeface="Cavolini" panose="020B0502040204020203" pitchFamily="66" charset="0"/>
                <a:cs typeface="Cavolini" panose="020B0502040204020203" pitchFamily="66" charset="0"/>
              </a:rPr>
              <a:t>" : "A </a:t>
            </a:r>
            <a:r>
              <a:rPr lang="fr-FR" sz="800" b="1" dirty="0" err="1">
                <a:solidFill>
                  <a:schemeClr val="bg1">
                    <a:lumMod val="50000"/>
                  </a:schemeClr>
                </a:solidFill>
                <a:latin typeface="Cavolini" panose="020B0502040204020203" pitchFamily="66" charset="0"/>
                <a:cs typeface="Cavolini" panose="020B0502040204020203" pitchFamily="66" charset="0"/>
              </a:rPr>
              <a:t>Confidential</a:t>
            </a:r>
            <a:r>
              <a:rPr lang="fr-FR" sz="800" b="1" dirty="0">
                <a:solidFill>
                  <a:schemeClr val="bg1">
                    <a:lumMod val="50000"/>
                  </a:schemeClr>
                </a:solidFill>
                <a:latin typeface="Cavolini" panose="020B0502040204020203" pitchFamily="66" charset="0"/>
                <a:cs typeface="Cavolini" panose="020B0502040204020203" pitchFamily="66" charset="0"/>
              </a:rPr>
              <a:t> Provider",</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tmf_content_provider_email</a:t>
            </a:r>
            <a:r>
              <a:rPr lang="fr-FR" sz="800" b="1" dirty="0">
                <a:solidFill>
                  <a:schemeClr val="bg1">
                    <a:lumMod val="50000"/>
                  </a:schemeClr>
                </a:solidFill>
                <a:latin typeface="Cavolini" panose="020B0502040204020203" pitchFamily="66" charset="0"/>
                <a:cs typeface="Cavolini" panose="020B0502040204020203" pitchFamily="66" charset="0"/>
              </a:rPr>
              <a:t>" : "Confidential@Secret.org",</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tmf_content_pay_load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"Customer Id":"8878",</a:t>
            </a:r>
          </a:p>
          <a:p>
            <a:r>
              <a:rPr lang="fr-FR" sz="800" b="1" dirty="0">
                <a:solidFill>
                  <a:schemeClr val="bg1">
                    <a:lumMod val="50000"/>
                  </a:schemeClr>
                </a:solidFill>
                <a:latin typeface="Cavolini" panose="020B0502040204020203" pitchFamily="66" charset="0"/>
                <a:cs typeface="Cavolini" panose="020B0502040204020203" pitchFamily="66" charset="0"/>
              </a:rPr>
              <a:t>		"Customer </a:t>
            </a:r>
            <a:r>
              <a:rPr lang="fr-FR" sz="800" b="1" dirty="0" err="1">
                <a:solidFill>
                  <a:schemeClr val="bg1">
                    <a:lumMod val="50000"/>
                  </a:schemeClr>
                </a:solidFill>
                <a:latin typeface="Cavolini" panose="020B0502040204020203" pitchFamily="66" charset="0"/>
                <a:cs typeface="Cavolini" panose="020B0502040204020203" pitchFamily="66" charset="0"/>
              </a:rPr>
              <a:t>Type":"Corp</a:t>
            </a:r>
            <a:r>
              <a:rPr lang="fr-FR" sz="800" b="1" dirty="0">
                <a:solidFill>
                  <a:schemeClr val="bg1">
                    <a:lumMod val="50000"/>
                  </a:schemeClr>
                </a:solidFill>
                <a:latin typeface="Cavolini" panose="020B0502040204020203" pitchFamily="66" charset="0"/>
                <a:cs typeface="Cavolini" panose="020B0502040204020203" pitchFamily="66" charset="0"/>
              </a:rPr>
              <a:t> VIP",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Tenent</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Type":"Business</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Account</a:t>
            </a:r>
            <a:r>
              <a:rPr lang="fr-FR" sz="800" b="1" dirty="0">
                <a:solidFill>
                  <a:schemeClr val="bg1">
                    <a:lumMod val="50000"/>
                  </a:schemeClr>
                </a:solidFill>
                <a:latin typeface="Cavolini" panose="020B0502040204020203" pitchFamily="66" charset="0"/>
                <a:cs typeface="Cavolini" panose="020B0502040204020203" pitchFamily="66" charset="0"/>
              </a:rPr>
              <a:t> Number":"5745",</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Subscriber</a:t>
            </a:r>
            <a:r>
              <a:rPr lang="fr-FR" sz="800" b="1" dirty="0">
                <a:solidFill>
                  <a:schemeClr val="bg1">
                    <a:lumMod val="50000"/>
                  </a:schemeClr>
                </a:solidFill>
                <a:latin typeface="Cavolini" panose="020B0502040204020203" pitchFamily="66" charset="0"/>
                <a:cs typeface="Cavolini" panose="020B0502040204020203" pitchFamily="66" charset="0"/>
              </a:rPr>
              <a:t> Id":"455792",</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Id":"8188781891",</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a:t>
            </a:r>
            <a:r>
              <a:rPr lang="fr-FR" sz="800" b="1" dirty="0" err="1">
                <a:solidFill>
                  <a:schemeClr val="bg1">
                    <a:lumMod val="50000"/>
                  </a:schemeClr>
                </a:solidFill>
                <a:latin typeface="Cavolini" panose="020B0502040204020203" pitchFamily="66" charset="0"/>
                <a:cs typeface="Cavolini" panose="020B0502040204020203" pitchFamily="66" charset="0"/>
              </a:rPr>
              <a:t>Type":"Modem</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Slice Type":"</a:t>
            </a:r>
            <a:r>
              <a:rPr lang="fr-FR" sz="800" b="1" dirty="0" err="1">
                <a:solidFill>
                  <a:schemeClr val="bg1">
                    <a:lumMod val="50000"/>
                  </a:schemeClr>
                </a:solidFill>
                <a:latin typeface="Cavolini" panose="020B0502040204020203" pitchFamily="66" charset="0"/>
                <a:cs typeface="Cavolini" panose="020B0502040204020203" pitchFamily="66" charset="0"/>
              </a:rPr>
              <a:t>MIoT</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Bandwidth":"420",</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Reliability</a:t>
            </a:r>
            <a:r>
              <a:rPr lang="fr-FR" sz="800" b="1" dirty="0">
                <a:solidFill>
                  <a:schemeClr val="bg1">
                    <a:lumMod val="50000"/>
                  </a:schemeClr>
                </a:solidFill>
                <a:latin typeface="Cavolini" panose="020B0502040204020203" pitchFamily="66" charset="0"/>
                <a:cs typeface="Cavolini" panose="020B0502040204020203" pitchFamily="66" charset="0"/>
              </a:rPr>
              <a:t> Level":"99",</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Performance </a:t>
            </a:r>
            <a:r>
              <a:rPr lang="fr-FR" sz="800" b="1" dirty="0" err="1">
                <a:solidFill>
                  <a:schemeClr val="bg1">
                    <a:lumMod val="50000"/>
                  </a:schemeClr>
                </a:solidFill>
                <a:latin typeface="Cavolini" panose="020B0502040204020203" pitchFamily="66" charset="0"/>
                <a:cs typeface="Cavolini" panose="020B0502040204020203" pitchFamily="66" charset="0"/>
              </a:rPr>
              <a:t>Level</a:t>
            </a:r>
            <a:r>
              <a:rPr lang="fr-FR" sz="800" b="1" dirty="0">
                <a:solidFill>
                  <a:schemeClr val="bg1">
                    <a:lumMod val="50000"/>
                  </a:schemeClr>
                </a:solidFill>
                <a:latin typeface="Cavolini" panose="020B0502040204020203" pitchFamily="66" charset="0"/>
                <a:cs typeface="Cavolini" panose="020B0502040204020203" pitchFamily="66" charset="0"/>
              </a:rPr>
              <a:t>":"Peak",</a:t>
            </a:r>
          </a:p>
          <a:p>
            <a:r>
              <a:rPr lang="fr-FR" sz="800" b="1" dirty="0">
                <a:solidFill>
                  <a:schemeClr val="bg1">
                    <a:lumMod val="50000"/>
                  </a:schemeClr>
                </a:solidFill>
                <a:latin typeface="Cavolini" panose="020B0502040204020203" pitchFamily="66" charset="0"/>
                <a:cs typeface="Cavolini" panose="020B0502040204020203" pitchFamily="66" charset="0"/>
              </a:rPr>
              <a:t>		"_PROCESSED_THROUGH_":["SUBSCRIBER-1 - RAN SLICING - DENAMD FORECAST - IDS Data App"],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Date":"13-Sep-2022",</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Date":"04-May-2024",</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Time":"10:27",</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Time":"23:11"</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tmf_content_usage_tnc</a:t>
            </a:r>
            <a:r>
              <a:rPr lang="fr-FR" sz="800" b="1" dirty="0">
                <a:solidFill>
                  <a:schemeClr val="bg1">
                    <a:lumMod val="50000"/>
                  </a:schemeClr>
                </a:solidFill>
                <a:latin typeface="Cavolini" panose="020B0502040204020203" pitchFamily="66" charset="0"/>
                <a:cs typeface="Cavolini" panose="020B0502040204020203" pitchFamily="66" charset="0"/>
              </a:rPr>
              <a:t>" : "TMF or </a:t>
            </a:r>
            <a:r>
              <a:rPr lang="fr-FR" sz="800" b="1" dirty="0" err="1">
                <a:solidFill>
                  <a:schemeClr val="bg1">
                    <a:lumMod val="50000"/>
                  </a:schemeClr>
                </a:solidFill>
                <a:latin typeface="Cavolini" panose="020B0502040204020203" pitchFamily="66" charset="0"/>
                <a:cs typeface="Cavolini" panose="020B0502040204020203" pitchFamily="66" charset="0"/>
              </a:rPr>
              <a:t>its</a:t>
            </a:r>
            <a:r>
              <a:rPr lang="fr-FR" sz="800" b="1" dirty="0">
                <a:solidFill>
                  <a:schemeClr val="bg1">
                    <a:lumMod val="50000"/>
                  </a:schemeClr>
                </a:solidFill>
                <a:latin typeface="Cavolini" panose="020B0502040204020203" pitchFamily="66" charset="0"/>
                <a:cs typeface="Cavolini" panose="020B0502040204020203" pitchFamily="66" charset="0"/>
              </a:rPr>
              <a:t> participants assume no </a:t>
            </a:r>
            <a:r>
              <a:rPr lang="fr-FR" sz="800" b="1" dirty="0" err="1">
                <a:solidFill>
                  <a:schemeClr val="bg1">
                    <a:lumMod val="50000"/>
                  </a:schemeClr>
                </a:solidFill>
                <a:latin typeface="Cavolini" panose="020B0502040204020203" pitchFamily="66" charset="0"/>
                <a:cs typeface="Cavolini" panose="020B0502040204020203" pitchFamily="66" charset="0"/>
              </a:rPr>
              <a:t>responsibility</a:t>
            </a:r>
            <a:r>
              <a:rPr lang="fr-FR" sz="800" b="1" dirty="0">
                <a:solidFill>
                  <a:schemeClr val="bg1">
                    <a:lumMod val="50000"/>
                  </a:schemeClr>
                </a:solidFill>
                <a:latin typeface="Cavolini" panose="020B0502040204020203" pitchFamily="66" charset="0"/>
                <a:cs typeface="Cavolini" panose="020B0502040204020203" pitchFamily="66" charset="0"/>
              </a:rPr>
              <a:t> and/or </a:t>
            </a:r>
            <a:r>
              <a:rPr lang="fr-FR" sz="800" b="1" dirty="0" err="1">
                <a:solidFill>
                  <a:schemeClr val="bg1">
                    <a:lumMod val="50000"/>
                  </a:schemeClr>
                </a:solidFill>
                <a:latin typeface="Cavolini" panose="020B0502040204020203" pitchFamily="66" charset="0"/>
                <a:cs typeface="Cavolini" panose="020B0502040204020203" pitchFamily="66" charset="0"/>
              </a:rPr>
              <a:t>liability</a:t>
            </a:r>
            <a:r>
              <a:rPr lang="fr-FR" sz="800" b="1" dirty="0">
                <a:solidFill>
                  <a:schemeClr val="bg1">
                    <a:lumMod val="50000"/>
                  </a:schemeClr>
                </a:solidFill>
                <a:latin typeface="Cavolini" panose="020B0502040204020203" pitchFamily="66" charset="0"/>
                <a:cs typeface="Cavolini" panose="020B0502040204020203" pitchFamily="66" charset="0"/>
              </a:rPr>
              <a:t> for </a:t>
            </a:r>
            <a:r>
              <a:rPr lang="fr-FR" sz="800" b="1" dirty="0" err="1">
                <a:solidFill>
                  <a:schemeClr val="bg1">
                    <a:lumMod val="50000"/>
                  </a:schemeClr>
                </a:solidFill>
                <a:latin typeface="Cavolini" panose="020B0502040204020203" pitchFamily="66" charset="0"/>
                <a:cs typeface="Cavolini" panose="020B0502040204020203" pitchFamily="66" charset="0"/>
              </a:rPr>
              <a:t>any</a:t>
            </a:r>
            <a:r>
              <a:rPr lang="fr-FR" sz="800" b="1" dirty="0">
                <a:solidFill>
                  <a:schemeClr val="bg1">
                    <a:lumMod val="50000"/>
                  </a:schemeClr>
                </a:solidFill>
                <a:latin typeface="Cavolini" panose="020B0502040204020203" pitchFamily="66" charset="0"/>
                <a:cs typeface="Cavolini" panose="020B0502040204020203" pitchFamily="66" charset="0"/>
              </a:rPr>
              <a:t> data </a:t>
            </a:r>
            <a:r>
              <a:rPr lang="fr-FR" sz="800" b="1" dirty="0" err="1">
                <a:solidFill>
                  <a:schemeClr val="bg1">
                    <a:lumMod val="50000"/>
                  </a:schemeClr>
                </a:solidFill>
                <a:latin typeface="Cavolini" panose="020B0502040204020203" pitchFamily="66" charset="0"/>
                <a:cs typeface="Cavolini" panose="020B0502040204020203" pitchFamily="66" charset="0"/>
              </a:rPr>
              <a:t>exchanged</a:t>
            </a:r>
            <a:r>
              <a:rPr lang="fr-FR" sz="800" b="1" dirty="0">
                <a:solidFill>
                  <a:schemeClr val="bg1">
                    <a:lumMod val="50000"/>
                  </a:schemeClr>
                </a:solidFill>
                <a:latin typeface="Cavolini" panose="020B0502040204020203" pitchFamily="66" charset="0"/>
                <a:cs typeface="Cavolini" panose="020B0502040204020203" pitchFamily="66" charset="0"/>
              </a:rPr>
              <a:t> on </a:t>
            </a:r>
            <a:r>
              <a:rPr lang="fr-FR" sz="800" b="1" dirty="0" err="1">
                <a:solidFill>
                  <a:schemeClr val="bg1">
                    <a:lumMod val="50000"/>
                  </a:schemeClr>
                </a:solidFill>
                <a:latin typeface="Cavolini" panose="020B0502040204020203" pitchFamily="66" charset="0"/>
                <a:cs typeface="Cavolini" panose="020B0502040204020203" pitchFamily="66" charset="0"/>
              </a:rPr>
              <a:t>this</a:t>
            </a:r>
            <a:r>
              <a:rPr lang="fr-FR" sz="800" b="1" dirty="0">
                <a:solidFill>
                  <a:schemeClr val="bg1">
                    <a:lumMod val="50000"/>
                  </a:schemeClr>
                </a:solidFill>
                <a:latin typeface="Cavolini" panose="020B0502040204020203" pitchFamily="66" charset="0"/>
                <a:cs typeface="Cavolini" panose="020B0502040204020203" pitchFamily="66" charset="0"/>
              </a:rPr>
              <a:t> platform.",</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tmf_content_uid</a:t>
            </a:r>
            <a:r>
              <a:rPr lang="fr-FR" sz="800" b="1" dirty="0">
                <a:solidFill>
                  <a:schemeClr val="bg1">
                    <a:lumMod val="50000"/>
                  </a:schemeClr>
                </a:solidFill>
                <a:latin typeface="Cavolini" panose="020B0502040204020203" pitchFamily="66" charset="0"/>
                <a:cs typeface="Cavolini" panose="020B0502040204020203" pitchFamily="66" charset="0"/>
              </a:rPr>
              <a:t>" : "9400f333-73c9-4cf2-a7d4-0b661aa1b29e",</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tmf_content_model_version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tmf_content_issued_at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"@value" : "2022-09-05T10:01:32.068Z",</a:t>
            </a:r>
          </a:p>
          <a:p>
            <a:r>
              <a:rPr lang="fr-FR" sz="800" b="1" dirty="0">
                <a:solidFill>
                  <a:schemeClr val="bg1">
                    <a:lumMod val="50000"/>
                  </a:schemeClr>
                </a:solidFill>
                <a:latin typeface="Cavolini" panose="020B0502040204020203" pitchFamily="66" charset="0"/>
                <a:cs typeface="Cavolini" panose="020B0502040204020203" pitchFamily="66" charset="0"/>
              </a:rPr>
              <a:t>       "@type" : "http://www.w3.org/2001/XMLSchema#dateTimeStamp"</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tmf_content_provider_quote_masked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tmf_content_provider_primary_phone</a:t>
            </a:r>
            <a:r>
              <a:rPr lang="fr-FR" sz="800" b="1" dirty="0">
                <a:solidFill>
                  <a:schemeClr val="bg1">
                    <a:lumMod val="50000"/>
                  </a:schemeClr>
                </a:solidFill>
                <a:latin typeface="Cavolini" panose="020B0502040204020203" pitchFamily="66" charset="0"/>
                <a:cs typeface="Cavolini" panose="020B0502040204020203" pitchFamily="66" charset="0"/>
              </a:rPr>
              <a:t>" : "123-456-7890"</a:t>
            </a:r>
          </a:p>
          <a:p>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ids:created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"@value" : "2022-09-05T10:01:32.068Z",</a:t>
            </a:r>
          </a:p>
          <a:p>
            <a:r>
              <a:rPr lang="fr-FR" sz="800" b="1" dirty="0">
                <a:solidFill>
                  <a:schemeClr val="bg1">
                    <a:lumMod val="50000"/>
                  </a:schemeClr>
                </a:solidFill>
                <a:latin typeface="Cavolini" panose="020B0502040204020203" pitchFamily="66" charset="0"/>
                <a:cs typeface="Cavolini" panose="020B0502040204020203" pitchFamily="66" charset="0"/>
              </a:rPr>
              <a:t>     "@type" : "http://www.w3.org/2001/XMLSchema#dateTimeStamp"</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p>
        </p:txBody>
      </p:sp>
      <p:sp>
        <p:nvSpPr>
          <p:cNvPr id="31" name="TextBox 30">
            <a:extLst>
              <a:ext uri="{FF2B5EF4-FFF2-40B4-BE49-F238E27FC236}">
                <a16:creationId xmlns:a16="http://schemas.microsoft.com/office/drawing/2014/main" id="{715F983E-165F-4895-90B4-C3662F3272A5}"/>
              </a:ext>
            </a:extLst>
          </p:cNvPr>
          <p:cNvSpPr txBox="1"/>
          <p:nvPr/>
        </p:nvSpPr>
        <p:spPr>
          <a:xfrm>
            <a:off x="594118" y="582439"/>
            <a:ext cx="2275205" cy="4872429"/>
          </a:xfrm>
          <a:custGeom>
            <a:avLst/>
            <a:gdLst>
              <a:gd name="connsiteX0" fmla="*/ 0 w 2275205"/>
              <a:gd name="connsiteY0" fmla="*/ 0 h 4872429"/>
              <a:gd name="connsiteX1" fmla="*/ 523297 w 2275205"/>
              <a:gd name="connsiteY1" fmla="*/ 0 h 4872429"/>
              <a:gd name="connsiteX2" fmla="*/ 1137603 w 2275205"/>
              <a:gd name="connsiteY2" fmla="*/ 0 h 4872429"/>
              <a:gd name="connsiteX3" fmla="*/ 1638148 w 2275205"/>
              <a:gd name="connsiteY3" fmla="*/ 0 h 4872429"/>
              <a:gd name="connsiteX4" fmla="*/ 2275205 w 2275205"/>
              <a:gd name="connsiteY4" fmla="*/ 0 h 4872429"/>
              <a:gd name="connsiteX5" fmla="*/ 2275205 w 2275205"/>
              <a:gd name="connsiteY5" fmla="*/ 590105 h 4872429"/>
              <a:gd name="connsiteX6" fmla="*/ 2275205 w 2275205"/>
              <a:gd name="connsiteY6" fmla="*/ 1034038 h 4872429"/>
              <a:gd name="connsiteX7" fmla="*/ 2275205 w 2275205"/>
              <a:gd name="connsiteY7" fmla="*/ 1624143 h 4872429"/>
              <a:gd name="connsiteX8" fmla="*/ 2275205 w 2275205"/>
              <a:gd name="connsiteY8" fmla="*/ 2262973 h 4872429"/>
              <a:gd name="connsiteX9" fmla="*/ 2275205 w 2275205"/>
              <a:gd name="connsiteY9" fmla="*/ 2901802 h 4872429"/>
              <a:gd name="connsiteX10" fmla="*/ 2275205 w 2275205"/>
              <a:gd name="connsiteY10" fmla="*/ 3394459 h 4872429"/>
              <a:gd name="connsiteX11" fmla="*/ 2275205 w 2275205"/>
              <a:gd name="connsiteY11" fmla="*/ 3789667 h 4872429"/>
              <a:gd name="connsiteX12" fmla="*/ 2275205 w 2275205"/>
              <a:gd name="connsiteY12" fmla="*/ 4872429 h 4872429"/>
              <a:gd name="connsiteX13" fmla="*/ 1751908 w 2275205"/>
              <a:gd name="connsiteY13" fmla="*/ 4872429 h 4872429"/>
              <a:gd name="connsiteX14" fmla="*/ 1205859 w 2275205"/>
              <a:gd name="connsiteY14" fmla="*/ 4872429 h 4872429"/>
              <a:gd name="connsiteX15" fmla="*/ 614305 w 2275205"/>
              <a:gd name="connsiteY15" fmla="*/ 4872429 h 4872429"/>
              <a:gd name="connsiteX16" fmla="*/ 0 w 2275205"/>
              <a:gd name="connsiteY16" fmla="*/ 4872429 h 4872429"/>
              <a:gd name="connsiteX17" fmla="*/ 0 w 2275205"/>
              <a:gd name="connsiteY17" fmla="*/ 4428497 h 4872429"/>
              <a:gd name="connsiteX18" fmla="*/ 0 w 2275205"/>
              <a:gd name="connsiteY18" fmla="*/ 3789667 h 4872429"/>
              <a:gd name="connsiteX19" fmla="*/ 0 w 2275205"/>
              <a:gd name="connsiteY19" fmla="*/ 3248286 h 4872429"/>
              <a:gd name="connsiteX20" fmla="*/ 0 w 2275205"/>
              <a:gd name="connsiteY20" fmla="*/ 2755629 h 4872429"/>
              <a:gd name="connsiteX21" fmla="*/ 0 w 2275205"/>
              <a:gd name="connsiteY21" fmla="*/ 2116800 h 4872429"/>
              <a:gd name="connsiteX22" fmla="*/ 0 w 2275205"/>
              <a:gd name="connsiteY22" fmla="*/ 1575419 h 4872429"/>
              <a:gd name="connsiteX23" fmla="*/ 0 w 2275205"/>
              <a:gd name="connsiteY23" fmla="*/ 1082762 h 4872429"/>
              <a:gd name="connsiteX24" fmla="*/ 0 w 2275205"/>
              <a:gd name="connsiteY24" fmla="*/ 492657 h 4872429"/>
              <a:gd name="connsiteX25" fmla="*/ 0 w 2275205"/>
              <a:gd name="connsiteY25" fmla="*/ 0 h 487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75205" h="4872429" fill="none" extrusionOk="0">
                <a:moveTo>
                  <a:pt x="0" y="0"/>
                </a:moveTo>
                <a:cubicBezTo>
                  <a:pt x="213609" y="-41779"/>
                  <a:pt x="310232" y="37386"/>
                  <a:pt x="523297" y="0"/>
                </a:cubicBezTo>
                <a:cubicBezTo>
                  <a:pt x="736362" y="-37386"/>
                  <a:pt x="883212" y="26526"/>
                  <a:pt x="1137603" y="0"/>
                </a:cubicBezTo>
                <a:cubicBezTo>
                  <a:pt x="1391994" y="-26526"/>
                  <a:pt x="1400721" y="8010"/>
                  <a:pt x="1638148" y="0"/>
                </a:cubicBezTo>
                <a:cubicBezTo>
                  <a:pt x="1875576" y="-8010"/>
                  <a:pt x="2051216" y="47332"/>
                  <a:pt x="2275205" y="0"/>
                </a:cubicBezTo>
                <a:cubicBezTo>
                  <a:pt x="2312957" y="231101"/>
                  <a:pt x="2229579" y="387722"/>
                  <a:pt x="2275205" y="590105"/>
                </a:cubicBezTo>
                <a:cubicBezTo>
                  <a:pt x="2320831" y="792489"/>
                  <a:pt x="2247167" y="927983"/>
                  <a:pt x="2275205" y="1034038"/>
                </a:cubicBezTo>
                <a:cubicBezTo>
                  <a:pt x="2303243" y="1140093"/>
                  <a:pt x="2231505" y="1481747"/>
                  <a:pt x="2275205" y="1624143"/>
                </a:cubicBezTo>
                <a:cubicBezTo>
                  <a:pt x="2318905" y="1766539"/>
                  <a:pt x="2269537" y="2114855"/>
                  <a:pt x="2275205" y="2262973"/>
                </a:cubicBezTo>
                <a:cubicBezTo>
                  <a:pt x="2280873" y="2411091"/>
                  <a:pt x="2272190" y="2611062"/>
                  <a:pt x="2275205" y="2901802"/>
                </a:cubicBezTo>
                <a:cubicBezTo>
                  <a:pt x="2278220" y="3192542"/>
                  <a:pt x="2258990" y="3241777"/>
                  <a:pt x="2275205" y="3394459"/>
                </a:cubicBezTo>
                <a:cubicBezTo>
                  <a:pt x="2291420" y="3547141"/>
                  <a:pt x="2235821" y="3606057"/>
                  <a:pt x="2275205" y="3789667"/>
                </a:cubicBezTo>
                <a:cubicBezTo>
                  <a:pt x="2314589" y="3973277"/>
                  <a:pt x="2215025" y="4346400"/>
                  <a:pt x="2275205" y="4872429"/>
                </a:cubicBezTo>
                <a:cubicBezTo>
                  <a:pt x="2117074" y="4876875"/>
                  <a:pt x="1990950" y="4837172"/>
                  <a:pt x="1751908" y="4872429"/>
                </a:cubicBezTo>
                <a:cubicBezTo>
                  <a:pt x="1512866" y="4907686"/>
                  <a:pt x="1443578" y="4847755"/>
                  <a:pt x="1205859" y="4872429"/>
                </a:cubicBezTo>
                <a:cubicBezTo>
                  <a:pt x="968140" y="4897103"/>
                  <a:pt x="800896" y="4830506"/>
                  <a:pt x="614305" y="4872429"/>
                </a:cubicBezTo>
                <a:cubicBezTo>
                  <a:pt x="427714" y="4914352"/>
                  <a:pt x="207267" y="4801880"/>
                  <a:pt x="0" y="4872429"/>
                </a:cubicBezTo>
                <a:cubicBezTo>
                  <a:pt x="-11927" y="4690464"/>
                  <a:pt x="50153" y="4648306"/>
                  <a:pt x="0" y="4428497"/>
                </a:cubicBezTo>
                <a:cubicBezTo>
                  <a:pt x="-50153" y="4208688"/>
                  <a:pt x="27624" y="3917680"/>
                  <a:pt x="0" y="3789667"/>
                </a:cubicBezTo>
                <a:cubicBezTo>
                  <a:pt x="-27624" y="3661654"/>
                  <a:pt x="39550" y="3435007"/>
                  <a:pt x="0" y="3248286"/>
                </a:cubicBezTo>
                <a:cubicBezTo>
                  <a:pt x="-39550" y="3061565"/>
                  <a:pt x="51326" y="2890487"/>
                  <a:pt x="0" y="2755629"/>
                </a:cubicBezTo>
                <a:cubicBezTo>
                  <a:pt x="-51326" y="2620771"/>
                  <a:pt x="66350" y="2347886"/>
                  <a:pt x="0" y="2116800"/>
                </a:cubicBezTo>
                <a:cubicBezTo>
                  <a:pt x="-66350" y="1885714"/>
                  <a:pt x="20" y="1750057"/>
                  <a:pt x="0" y="1575419"/>
                </a:cubicBezTo>
                <a:cubicBezTo>
                  <a:pt x="-20" y="1400781"/>
                  <a:pt x="38669" y="1192102"/>
                  <a:pt x="0" y="1082762"/>
                </a:cubicBezTo>
                <a:cubicBezTo>
                  <a:pt x="-38669" y="973422"/>
                  <a:pt x="69109" y="721601"/>
                  <a:pt x="0" y="492657"/>
                </a:cubicBezTo>
                <a:cubicBezTo>
                  <a:pt x="-69109" y="263714"/>
                  <a:pt x="18068" y="185105"/>
                  <a:pt x="0" y="0"/>
                </a:cubicBezTo>
                <a:close/>
              </a:path>
              <a:path w="2275205" h="4872429" stroke="0" extrusionOk="0">
                <a:moveTo>
                  <a:pt x="0" y="0"/>
                </a:moveTo>
                <a:cubicBezTo>
                  <a:pt x="209941" y="-48211"/>
                  <a:pt x="282812" y="18654"/>
                  <a:pt x="546049" y="0"/>
                </a:cubicBezTo>
                <a:cubicBezTo>
                  <a:pt x="809286" y="-18654"/>
                  <a:pt x="938641" y="54388"/>
                  <a:pt x="1137603" y="0"/>
                </a:cubicBezTo>
                <a:cubicBezTo>
                  <a:pt x="1336565" y="-54388"/>
                  <a:pt x="1416086" y="24221"/>
                  <a:pt x="1683652" y="0"/>
                </a:cubicBezTo>
                <a:cubicBezTo>
                  <a:pt x="1951218" y="-24221"/>
                  <a:pt x="2000799" y="62043"/>
                  <a:pt x="2275205" y="0"/>
                </a:cubicBezTo>
                <a:cubicBezTo>
                  <a:pt x="2275593" y="150552"/>
                  <a:pt x="2251416" y="314480"/>
                  <a:pt x="2275205" y="395208"/>
                </a:cubicBezTo>
                <a:cubicBezTo>
                  <a:pt x="2298994" y="475936"/>
                  <a:pt x="2211739" y="745576"/>
                  <a:pt x="2275205" y="1034038"/>
                </a:cubicBezTo>
                <a:cubicBezTo>
                  <a:pt x="2338671" y="1322500"/>
                  <a:pt x="2211411" y="1467248"/>
                  <a:pt x="2275205" y="1672867"/>
                </a:cubicBezTo>
                <a:cubicBezTo>
                  <a:pt x="2338999" y="1878486"/>
                  <a:pt x="2218355" y="2059818"/>
                  <a:pt x="2275205" y="2214248"/>
                </a:cubicBezTo>
                <a:cubicBezTo>
                  <a:pt x="2332055" y="2368678"/>
                  <a:pt x="2241779" y="2556196"/>
                  <a:pt x="2275205" y="2804354"/>
                </a:cubicBezTo>
                <a:cubicBezTo>
                  <a:pt x="2308631" y="3052512"/>
                  <a:pt x="2249827" y="3138220"/>
                  <a:pt x="2275205" y="3248286"/>
                </a:cubicBezTo>
                <a:cubicBezTo>
                  <a:pt x="2300583" y="3358352"/>
                  <a:pt x="2210436" y="3667774"/>
                  <a:pt x="2275205" y="3887116"/>
                </a:cubicBezTo>
                <a:cubicBezTo>
                  <a:pt x="2339974" y="4106458"/>
                  <a:pt x="2224708" y="4235366"/>
                  <a:pt x="2275205" y="4379772"/>
                </a:cubicBezTo>
                <a:cubicBezTo>
                  <a:pt x="2325702" y="4524178"/>
                  <a:pt x="2232483" y="4725169"/>
                  <a:pt x="2275205" y="4872429"/>
                </a:cubicBezTo>
                <a:cubicBezTo>
                  <a:pt x="2073321" y="4936652"/>
                  <a:pt x="1957950" y="4827811"/>
                  <a:pt x="1729156" y="4872429"/>
                </a:cubicBezTo>
                <a:cubicBezTo>
                  <a:pt x="1500362" y="4917047"/>
                  <a:pt x="1290432" y="4868445"/>
                  <a:pt x="1160355" y="4872429"/>
                </a:cubicBezTo>
                <a:cubicBezTo>
                  <a:pt x="1030278" y="4876413"/>
                  <a:pt x="730678" y="4807671"/>
                  <a:pt x="546049" y="4872429"/>
                </a:cubicBezTo>
                <a:cubicBezTo>
                  <a:pt x="361420" y="4937187"/>
                  <a:pt x="170750" y="4871712"/>
                  <a:pt x="0" y="4872429"/>
                </a:cubicBezTo>
                <a:cubicBezTo>
                  <a:pt x="-51538" y="4577106"/>
                  <a:pt x="44737" y="4428473"/>
                  <a:pt x="0" y="4233599"/>
                </a:cubicBezTo>
                <a:cubicBezTo>
                  <a:pt x="-44737" y="4038725"/>
                  <a:pt x="34715" y="3949092"/>
                  <a:pt x="0" y="3838391"/>
                </a:cubicBezTo>
                <a:cubicBezTo>
                  <a:pt x="-34715" y="3727690"/>
                  <a:pt x="48683" y="3391533"/>
                  <a:pt x="0" y="3248286"/>
                </a:cubicBezTo>
                <a:cubicBezTo>
                  <a:pt x="-48683" y="3105039"/>
                  <a:pt x="14321" y="2952733"/>
                  <a:pt x="0" y="2804354"/>
                </a:cubicBezTo>
                <a:cubicBezTo>
                  <a:pt x="-14321" y="2655975"/>
                  <a:pt x="9117" y="2394393"/>
                  <a:pt x="0" y="2214248"/>
                </a:cubicBezTo>
                <a:cubicBezTo>
                  <a:pt x="-9117" y="2034103"/>
                  <a:pt x="58069" y="1918017"/>
                  <a:pt x="0" y="1721592"/>
                </a:cubicBezTo>
                <a:cubicBezTo>
                  <a:pt x="-58069" y="1525167"/>
                  <a:pt x="55262" y="1439926"/>
                  <a:pt x="0" y="1180211"/>
                </a:cubicBezTo>
                <a:cubicBezTo>
                  <a:pt x="-55262" y="920496"/>
                  <a:pt x="47358" y="792408"/>
                  <a:pt x="0" y="687554"/>
                </a:cubicBezTo>
                <a:cubicBezTo>
                  <a:pt x="-47358" y="582700"/>
                  <a:pt x="32340" y="230329"/>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Model</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b="1" dirty="0">
                <a:latin typeface="Cavolini" panose="020B0502040204020203" pitchFamily="66" charset="0"/>
                <a:cs typeface="Cavolini" panose="020B0502040204020203" pitchFamily="66" charset="0"/>
              </a:rPr>
              <a:t>Demand forecast – from Subscribers to CSP</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Optimized allotment details – from CSP to Subscribers</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RAN Slice Allocation Status – from CSP to Subscribers</a:t>
            </a:r>
          </a:p>
        </p:txBody>
      </p:sp>
      <p:sp>
        <p:nvSpPr>
          <p:cNvPr id="4" name="TextBox 3">
            <a:extLst>
              <a:ext uri="{FF2B5EF4-FFF2-40B4-BE49-F238E27FC236}">
                <a16:creationId xmlns:a16="http://schemas.microsoft.com/office/drawing/2014/main" id="{E7253CE8-D861-4D4A-A70D-08CDF57CC37B}"/>
              </a:ext>
            </a:extLst>
          </p:cNvPr>
          <p:cNvSpPr txBox="1"/>
          <p:nvPr/>
        </p:nvSpPr>
        <p:spPr>
          <a:xfrm>
            <a:off x="8729562" y="601278"/>
            <a:ext cx="2592583" cy="477511"/>
          </a:xfrm>
          <a:custGeom>
            <a:avLst/>
            <a:gdLst>
              <a:gd name="connsiteX0" fmla="*/ 0 w 2592583"/>
              <a:gd name="connsiteY0" fmla="*/ 0 h 477511"/>
              <a:gd name="connsiteX1" fmla="*/ 518517 w 2592583"/>
              <a:gd name="connsiteY1" fmla="*/ 0 h 477511"/>
              <a:gd name="connsiteX2" fmla="*/ 1011107 w 2592583"/>
              <a:gd name="connsiteY2" fmla="*/ 0 h 477511"/>
              <a:gd name="connsiteX3" fmla="*/ 1581476 w 2592583"/>
              <a:gd name="connsiteY3" fmla="*/ 0 h 477511"/>
              <a:gd name="connsiteX4" fmla="*/ 2151844 w 2592583"/>
              <a:gd name="connsiteY4" fmla="*/ 0 h 477511"/>
              <a:gd name="connsiteX5" fmla="*/ 2592583 w 2592583"/>
              <a:gd name="connsiteY5" fmla="*/ 0 h 477511"/>
              <a:gd name="connsiteX6" fmla="*/ 2592583 w 2592583"/>
              <a:gd name="connsiteY6" fmla="*/ 477511 h 477511"/>
              <a:gd name="connsiteX7" fmla="*/ 2125918 w 2592583"/>
              <a:gd name="connsiteY7" fmla="*/ 477511 h 477511"/>
              <a:gd name="connsiteX8" fmla="*/ 1659253 w 2592583"/>
              <a:gd name="connsiteY8" fmla="*/ 477511 h 477511"/>
              <a:gd name="connsiteX9" fmla="*/ 1114811 w 2592583"/>
              <a:gd name="connsiteY9" fmla="*/ 477511 h 477511"/>
              <a:gd name="connsiteX10" fmla="*/ 622220 w 2592583"/>
              <a:gd name="connsiteY10" fmla="*/ 477511 h 477511"/>
              <a:gd name="connsiteX11" fmla="*/ 0 w 2592583"/>
              <a:gd name="connsiteY11" fmla="*/ 477511 h 477511"/>
              <a:gd name="connsiteX12" fmla="*/ 0 w 2592583"/>
              <a:gd name="connsiteY12" fmla="*/ 0 h 47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583" h="477511" fill="none" extrusionOk="0">
                <a:moveTo>
                  <a:pt x="0" y="0"/>
                </a:moveTo>
                <a:cubicBezTo>
                  <a:pt x="185737" y="-35376"/>
                  <a:pt x="329711" y="58884"/>
                  <a:pt x="518517" y="0"/>
                </a:cubicBezTo>
                <a:cubicBezTo>
                  <a:pt x="707323" y="-58884"/>
                  <a:pt x="870466" y="28825"/>
                  <a:pt x="1011107" y="0"/>
                </a:cubicBezTo>
                <a:cubicBezTo>
                  <a:pt x="1151748" y="-28825"/>
                  <a:pt x="1441114" y="22141"/>
                  <a:pt x="1581476" y="0"/>
                </a:cubicBezTo>
                <a:cubicBezTo>
                  <a:pt x="1721838" y="-22141"/>
                  <a:pt x="1934775" y="50358"/>
                  <a:pt x="2151844" y="0"/>
                </a:cubicBezTo>
                <a:cubicBezTo>
                  <a:pt x="2368913" y="-50358"/>
                  <a:pt x="2490693" y="2442"/>
                  <a:pt x="2592583" y="0"/>
                </a:cubicBezTo>
                <a:cubicBezTo>
                  <a:pt x="2630744" y="180284"/>
                  <a:pt x="2575908" y="338181"/>
                  <a:pt x="2592583" y="477511"/>
                </a:cubicBezTo>
                <a:cubicBezTo>
                  <a:pt x="2380254" y="497712"/>
                  <a:pt x="2303288" y="449378"/>
                  <a:pt x="2125918" y="477511"/>
                </a:cubicBezTo>
                <a:cubicBezTo>
                  <a:pt x="1948549" y="505644"/>
                  <a:pt x="1831706" y="471843"/>
                  <a:pt x="1659253" y="477511"/>
                </a:cubicBezTo>
                <a:cubicBezTo>
                  <a:pt x="1486801" y="483179"/>
                  <a:pt x="1325976" y="414827"/>
                  <a:pt x="1114811" y="477511"/>
                </a:cubicBezTo>
                <a:cubicBezTo>
                  <a:pt x="903646" y="540195"/>
                  <a:pt x="809138" y="467903"/>
                  <a:pt x="622220" y="477511"/>
                </a:cubicBezTo>
                <a:cubicBezTo>
                  <a:pt x="435302" y="487119"/>
                  <a:pt x="238592" y="429325"/>
                  <a:pt x="0" y="477511"/>
                </a:cubicBezTo>
                <a:cubicBezTo>
                  <a:pt x="-15942" y="243213"/>
                  <a:pt x="25413" y="191847"/>
                  <a:pt x="0" y="0"/>
                </a:cubicBezTo>
                <a:close/>
              </a:path>
              <a:path w="2592583" h="477511" stroke="0" extrusionOk="0">
                <a:moveTo>
                  <a:pt x="0" y="0"/>
                </a:moveTo>
                <a:cubicBezTo>
                  <a:pt x="180855" y="-47298"/>
                  <a:pt x="315645" y="4779"/>
                  <a:pt x="492591" y="0"/>
                </a:cubicBezTo>
                <a:cubicBezTo>
                  <a:pt x="669537" y="-4779"/>
                  <a:pt x="823202" y="59362"/>
                  <a:pt x="1037033" y="0"/>
                </a:cubicBezTo>
                <a:cubicBezTo>
                  <a:pt x="1250864" y="-59362"/>
                  <a:pt x="1313319" y="36720"/>
                  <a:pt x="1529624" y="0"/>
                </a:cubicBezTo>
                <a:cubicBezTo>
                  <a:pt x="1745929" y="-36720"/>
                  <a:pt x="1814908" y="63387"/>
                  <a:pt x="2099992" y="0"/>
                </a:cubicBezTo>
                <a:cubicBezTo>
                  <a:pt x="2385076" y="-63387"/>
                  <a:pt x="2392048" y="18533"/>
                  <a:pt x="2592583" y="0"/>
                </a:cubicBezTo>
                <a:cubicBezTo>
                  <a:pt x="2636198" y="125951"/>
                  <a:pt x="2584003" y="368190"/>
                  <a:pt x="2592583" y="477511"/>
                </a:cubicBezTo>
                <a:cubicBezTo>
                  <a:pt x="2344076" y="514836"/>
                  <a:pt x="2198229" y="412351"/>
                  <a:pt x="2022215" y="477511"/>
                </a:cubicBezTo>
                <a:cubicBezTo>
                  <a:pt x="1846201" y="542671"/>
                  <a:pt x="1659288" y="417662"/>
                  <a:pt x="1503698" y="477511"/>
                </a:cubicBezTo>
                <a:cubicBezTo>
                  <a:pt x="1348108" y="537360"/>
                  <a:pt x="1231510" y="433094"/>
                  <a:pt x="985182" y="477511"/>
                </a:cubicBezTo>
                <a:cubicBezTo>
                  <a:pt x="738854" y="521928"/>
                  <a:pt x="277524" y="425005"/>
                  <a:pt x="0" y="477511"/>
                </a:cubicBezTo>
                <a:cubicBezTo>
                  <a:pt x="-13657" y="263871"/>
                  <a:pt x="23069" y="153960"/>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b="1" dirty="0">
                <a:latin typeface="Cavolini" panose="020B0502040204020203" pitchFamily="66" charset="0"/>
                <a:cs typeface="Cavolini" panose="020B0502040204020203" pitchFamily="66" charset="0"/>
              </a:rPr>
              <a:t>Demand Forecast</a:t>
            </a:r>
            <a:endParaRPr lang="en-US" sz="1600" dirty="0">
              <a:latin typeface="Cavolini" panose="020B0502040204020203" pitchFamily="66" charset="0"/>
              <a:cs typeface="Cavolini" panose="020B0502040204020203" pitchFamily="66" charset="0"/>
            </a:endParaRPr>
          </a:p>
        </p:txBody>
      </p:sp>
    </p:spTree>
    <p:extLst>
      <p:ext uri="{BB962C8B-B14F-4D97-AF65-F5344CB8AC3E}">
        <p14:creationId xmlns:p14="http://schemas.microsoft.com/office/powerpoint/2010/main" val="357842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03FBEA-5A07-43F1-BE95-53516E40F520}"/>
              </a:ext>
            </a:extLst>
          </p:cNvPr>
          <p:cNvSpPr/>
          <p:nvPr/>
        </p:nvSpPr>
        <p:spPr>
          <a:xfrm>
            <a:off x="3125352" y="572165"/>
            <a:ext cx="8219326" cy="5779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context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core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/code/"</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/d3bb1b14-e4ea-48e4-a458-c93baa95b7bd",</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ids:contentPart</a:t>
            </a:r>
            <a:r>
              <a:rPr lang="fr-FR" sz="800" b="1" dirty="0">
                <a:solidFill>
                  <a:schemeClr val="bg1">
                    <a:lumMod val="50000"/>
                  </a:schemeClr>
                </a:solidFill>
                <a:latin typeface="Cavolini" panose="020B0502040204020203" pitchFamily="66" charset="0"/>
                <a:cs typeface="Cavolini" panose="020B0502040204020203" pitchFamily="66" charset="0"/>
              </a:rPr>
              <a:t>" : [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/03802661-5402-4a56-bfb5-dcff51b5d351",</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a:t>
            </a:r>
            <a:r>
              <a:rPr lang="fr-FR" sz="800" b="1" dirty="0">
                <a:solidFill>
                  <a:schemeClr val="bg1">
                    <a:lumMod val="50000"/>
                  </a:schemeClr>
                </a:solidFill>
                <a:latin typeface="Cavolini" panose="020B0502040204020203" pitchFamily="66" charset="0"/>
                <a:cs typeface="Cavolini" panose="020B0502040204020203" pitchFamily="66" charset="0"/>
              </a:rPr>
              <a:t>" : "TMF </a:t>
            </a:r>
            <a:r>
              <a:rPr lang="fr-FR" sz="800" b="1" dirty="0" err="1">
                <a:solidFill>
                  <a:schemeClr val="bg1">
                    <a:lumMod val="50000"/>
                  </a:schemeClr>
                </a:solidFill>
                <a:latin typeface="Cavolini" panose="020B0502040204020203" pitchFamily="66" charset="0"/>
                <a:cs typeface="Cavolini" panose="020B0502040204020203" pitchFamily="66" charset="0"/>
              </a:rPr>
              <a:t>Generic</a:t>
            </a:r>
            <a:r>
              <a:rPr lang="fr-FR" sz="800" b="1" dirty="0">
                <a:solidFill>
                  <a:schemeClr val="bg1">
                    <a:lumMod val="50000"/>
                  </a:schemeClr>
                </a:solidFill>
                <a:latin typeface="Cavolini" panose="020B0502040204020203" pitchFamily="66" charset="0"/>
                <a:cs typeface="Cavolini" panose="020B0502040204020203" pitchFamily="66" charset="0"/>
              </a:rPr>
              <a:t> Model",</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a:t>
            </a:r>
            <a:r>
              <a:rPr lang="fr-FR" sz="800" b="1" dirty="0">
                <a:solidFill>
                  <a:schemeClr val="bg1">
                    <a:lumMod val="50000"/>
                  </a:schemeClr>
                </a:solidFill>
                <a:latin typeface="Cavolini" panose="020B0502040204020203" pitchFamily="66" charset="0"/>
                <a:cs typeface="Cavolini" panose="020B0502040204020203" pitchFamily="66" charset="0"/>
              </a:rPr>
              <a:t>" : "A </a:t>
            </a:r>
            <a:r>
              <a:rPr lang="fr-FR" sz="800" b="1" dirty="0" err="1">
                <a:solidFill>
                  <a:schemeClr val="bg1">
                    <a:lumMod val="50000"/>
                  </a:schemeClr>
                </a:solidFill>
                <a:latin typeface="Cavolini" panose="020B0502040204020203" pitchFamily="66" charset="0"/>
                <a:cs typeface="Cavolini" panose="020B0502040204020203" pitchFamily="66" charset="0"/>
              </a:rPr>
              <a:t>Confidential</a:t>
            </a:r>
            <a:r>
              <a:rPr lang="fr-FR" sz="800" b="1" dirty="0">
                <a:solidFill>
                  <a:schemeClr val="bg1">
                    <a:lumMod val="50000"/>
                  </a:schemeClr>
                </a:solidFill>
                <a:latin typeface="Cavolini" panose="020B0502040204020203" pitchFamily="66" charset="0"/>
                <a:cs typeface="Cavolini" panose="020B0502040204020203" pitchFamily="66" charset="0"/>
              </a:rPr>
              <a:t> Provider",</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tmf_content_provider_email</a:t>
            </a:r>
            <a:r>
              <a:rPr lang="fr-FR" sz="800" b="1" dirty="0">
                <a:solidFill>
                  <a:schemeClr val="bg1">
                    <a:lumMod val="50000"/>
                  </a:schemeClr>
                </a:solidFill>
                <a:latin typeface="Cavolini" panose="020B0502040204020203" pitchFamily="66" charset="0"/>
                <a:cs typeface="Cavolini" panose="020B0502040204020203" pitchFamily="66" charset="0"/>
              </a:rPr>
              <a:t>" : "Confidential@Secret.org",</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tmf_content_pay_load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"Customer Id":"8878",</a:t>
            </a:r>
          </a:p>
          <a:p>
            <a:r>
              <a:rPr lang="fr-FR" sz="800" b="1" dirty="0">
                <a:solidFill>
                  <a:schemeClr val="bg1">
                    <a:lumMod val="50000"/>
                  </a:schemeClr>
                </a:solidFill>
                <a:latin typeface="Cavolini" panose="020B0502040204020203" pitchFamily="66" charset="0"/>
                <a:cs typeface="Cavolini" panose="020B0502040204020203" pitchFamily="66" charset="0"/>
              </a:rPr>
              <a:t>		"Customer </a:t>
            </a:r>
            <a:r>
              <a:rPr lang="fr-FR" sz="800" b="1" dirty="0" err="1">
                <a:solidFill>
                  <a:schemeClr val="bg1">
                    <a:lumMod val="50000"/>
                  </a:schemeClr>
                </a:solidFill>
                <a:latin typeface="Cavolini" panose="020B0502040204020203" pitchFamily="66" charset="0"/>
                <a:cs typeface="Cavolini" panose="020B0502040204020203" pitchFamily="66" charset="0"/>
              </a:rPr>
              <a:t>Type":"Corp</a:t>
            </a:r>
            <a:r>
              <a:rPr lang="fr-FR" sz="800" b="1" dirty="0">
                <a:solidFill>
                  <a:schemeClr val="bg1">
                    <a:lumMod val="50000"/>
                  </a:schemeClr>
                </a:solidFill>
                <a:latin typeface="Cavolini" panose="020B0502040204020203" pitchFamily="66" charset="0"/>
                <a:cs typeface="Cavolini" panose="020B0502040204020203" pitchFamily="66" charset="0"/>
              </a:rPr>
              <a:t> VIP",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Tenent</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Type":"Business</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Account</a:t>
            </a:r>
            <a:r>
              <a:rPr lang="fr-FR" sz="800" b="1" dirty="0">
                <a:solidFill>
                  <a:schemeClr val="bg1">
                    <a:lumMod val="50000"/>
                  </a:schemeClr>
                </a:solidFill>
                <a:latin typeface="Cavolini" panose="020B0502040204020203" pitchFamily="66" charset="0"/>
                <a:cs typeface="Cavolini" panose="020B0502040204020203" pitchFamily="66" charset="0"/>
              </a:rPr>
              <a:t> Number":"5745",</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Subscriber</a:t>
            </a:r>
            <a:r>
              <a:rPr lang="fr-FR" sz="800" b="1" dirty="0">
                <a:solidFill>
                  <a:schemeClr val="bg1">
                    <a:lumMod val="50000"/>
                  </a:schemeClr>
                </a:solidFill>
                <a:latin typeface="Cavolini" panose="020B0502040204020203" pitchFamily="66" charset="0"/>
                <a:cs typeface="Cavolini" panose="020B0502040204020203" pitchFamily="66" charset="0"/>
              </a:rPr>
              <a:t> Id":"455792",</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Id":"8188781891",</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a:t>
            </a:r>
            <a:r>
              <a:rPr lang="fr-FR" sz="800" b="1" dirty="0" err="1">
                <a:solidFill>
                  <a:schemeClr val="bg1">
                    <a:lumMod val="50000"/>
                  </a:schemeClr>
                </a:solidFill>
                <a:latin typeface="Cavolini" panose="020B0502040204020203" pitchFamily="66" charset="0"/>
                <a:cs typeface="Cavolini" panose="020B0502040204020203" pitchFamily="66" charset="0"/>
              </a:rPr>
              <a:t>Type":"Modem</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Slice Type":"</a:t>
            </a:r>
            <a:r>
              <a:rPr lang="fr-FR" sz="800" b="1" dirty="0" err="1">
                <a:solidFill>
                  <a:schemeClr val="bg1">
                    <a:lumMod val="50000"/>
                  </a:schemeClr>
                </a:solidFill>
                <a:latin typeface="Cavolini" panose="020B0502040204020203" pitchFamily="66" charset="0"/>
                <a:cs typeface="Cavolini" panose="020B0502040204020203" pitchFamily="66" charset="0"/>
              </a:rPr>
              <a:t>MIoT</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Bandwidth":"420",</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Reliability</a:t>
            </a:r>
            <a:r>
              <a:rPr lang="fr-FR" sz="800" b="1" dirty="0">
                <a:solidFill>
                  <a:schemeClr val="bg1">
                    <a:lumMod val="50000"/>
                  </a:schemeClr>
                </a:solidFill>
                <a:latin typeface="Cavolini" panose="020B0502040204020203" pitchFamily="66" charset="0"/>
                <a:cs typeface="Cavolini" panose="020B0502040204020203" pitchFamily="66" charset="0"/>
              </a:rPr>
              <a:t> Level":"99",</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Performance </a:t>
            </a:r>
            <a:r>
              <a:rPr lang="fr-FR" sz="800" b="1" dirty="0" err="1">
                <a:solidFill>
                  <a:schemeClr val="bg1">
                    <a:lumMod val="50000"/>
                  </a:schemeClr>
                </a:solidFill>
                <a:latin typeface="Cavolini" panose="020B0502040204020203" pitchFamily="66" charset="0"/>
                <a:cs typeface="Cavolini" panose="020B0502040204020203" pitchFamily="66" charset="0"/>
              </a:rPr>
              <a:t>Level</a:t>
            </a:r>
            <a:r>
              <a:rPr lang="fr-FR" sz="800" b="1" dirty="0">
                <a:solidFill>
                  <a:schemeClr val="bg1">
                    <a:lumMod val="50000"/>
                  </a:schemeClr>
                </a:solidFill>
                <a:latin typeface="Cavolini" panose="020B0502040204020203" pitchFamily="66" charset="0"/>
                <a:cs typeface="Cavolini" panose="020B0502040204020203" pitchFamily="66" charset="0"/>
              </a:rPr>
              <a:t>":"Peak",</a:t>
            </a:r>
          </a:p>
          <a:p>
            <a:r>
              <a:rPr lang="fr-FR" sz="800" b="1" dirty="0">
                <a:solidFill>
                  <a:schemeClr val="bg1">
                    <a:lumMod val="50000"/>
                  </a:schemeClr>
                </a:solidFill>
                <a:latin typeface="Cavolini" panose="020B0502040204020203" pitchFamily="66" charset="0"/>
                <a:cs typeface="Cavolini" panose="020B0502040204020203" pitchFamily="66" charset="0"/>
              </a:rPr>
              <a:t>		"_PROCESSED_THROUGH_":["</a:t>
            </a:r>
            <a:r>
              <a:rPr lang="en-US" sz="800" b="1" dirty="0">
                <a:solidFill>
                  <a:schemeClr val="bg1">
                    <a:lumMod val="50000"/>
                  </a:schemeClr>
                </a:solidFill>
                <a:latin typeface="Cavolini" panose="020B0502040204020203" pitchFamily="66" charset="0"/>
                <a:cs typeface="Cavolini" panose="020B0502040204020203" pitchFamily="66" charset="0"/>
              </a:rPr>
              <a:t>CSP - LOAD OPTIMIZER - IDS Data App</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Date":"13-Sep-2022",</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Date":"04-May-2024",</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Time":"10:27",</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Time":"23:11«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"Allotment Details":{</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"Allotment </a:t>
            </a:r>
            <a:r>
              <a:rPr lang="en-US"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Confirmation":"Yes</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"Cell Number":"CE#1892",</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"RRM Policy Type":"P169",</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"Cost":"$45",</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"Tracking Area Id":"</a:t>
            </a:r>
            <a:r>
              <a:rPr lang="en-US"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IdNMD</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endParaRPr lang="fr-FR" sz="800" b="1" dirty="0">
              <a:solidFill>
                <a:schemeClr val="bg1">
                  <a:lumMod val="50000"/>
                </a:schemeClr>
              </a:solidFill>
              <a:latin typeface="Cavolini" panose="020B0502040204020203" pitchFamily="66" charset="0"/>
              <a:cs typeface="Cavolini" panose="020B0502040204020203" pitchFamily="66" charset="0"/>
            </a:endParaRP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tmf_content_usage_tnc</a:t>
            </a:r>
            <a:r>
              <a:rPr lang="fr-FR" sz="800" b="1" dirty="0">
                <a:solidFill>
                  <a:schemeClr val="bg1">
                    <a:lumMod val="50000"/>
                  </a:schemeClr>
                </a:solidFill>
                <a:latin typeface="Cavolini" panose="020B0502040204020203" pitchFamily="66" charset="0"/>
                <a:cs typeface="Cavolini" panose="020B0502040204020203" pitchFamily="66" charset="0"/>
              </a:rPr>
              <a:t>" : "TMF or </a:t>
            </a:r>
            <a:r>
              <a:rPr lang="fr-FR" sz="800" b="1" dirty="0" err="1">
                <a:solidFill>
                  <a:schemeClr val="bg1">
                    <a:lumMod val="50000"/>
                  </a:schemeClr>
                </a:solidFill>
                <a:latin typeface="Cavolini" panose="020B0502040204020203" pitchFamily="66" charset="0"/>
                <a:cs typeface="Cavolini" panose="020B0502040204020203" pitchFamily="66" charset="0"/>
              </a:rPr>
              <a:t>its</a:t>
            </a:r>
            <a:r>
              <a:rPr lang="fr-FR" sz="800" b="1" dirty="0">
                <a:solidFill>
                  <a:schemeClr val="bg1">
                    <a:lumMod val="50000"/>
                  </a:schemeClr>
                </a:solidFill>
                <a:latin typeface="Cavolini" panose="020B0502040204020203" pitchFamily="66" charset="0"/>
                <a:cs typeface="Cavolini" panose="020B0502040204020203" pitchFamily="66" charset="0"/>
              </a:rPr>
              <a:t> participants assume no </a:t>
            </a:r>
            <a:r>
              <a:rPr lang="fr-FR" sz="800" b="1" dirty="0" err="1">
                <a:solidFill>
                  <a:schemeClr val="bg1">
                    <a:lumMod val="50000"/>
                  </a:schemeClr>
                </a:solidFill>
                <a:latin typeface="Cavolini" panose="020B0502040204020203" pitchFamily="66" charset="0"/>
                <a:cs typeface="Cavolini" panose="020B0502040204020203" pitchFamily="66" charset="0"/>
              </a:rPr>
              <a:t>responsibility</a:t>
            </a:r>
            <a:r>
              <a:rPr lang="fr-FR" sz="800" b="1" dirty="0">
                <a:solidFill>
                  <a:schemeClr val="bg1">
                    <a:lumMod val="50000"/>
                  </a:schemeClr>
                </a:solidFill>
                <a:latin typeface="Cavolini" panose="020B0502040204020203" pitchFamily="66" charset="0"/>
                <a:cs typeface="Cavolini" panose="020B0502040204020203" pitchFamily="66" charset="0"/>
              </a:rPr>
              <a:t> and/or </a:t>
            </a:r>
            <a:r>
              <a:rPr lang="fr-FR" sz="800" b="1" dirty="0" err="1">
                <a:solidFill>
                  <a:schemeClr val="bg1">
                    <a:lumMod val="50000"/>
                  </a:schemeClr>
                </a:solidFill>
                <a:latin typeface="Cavolini" panose="020B0502040204020203" pitchFamily="66" charset="0"/>
                <a:cs typeface="Cavolini" panose="020B0502040204020203" pitchFamily="66" charset="0"/>
              </a:rPr>
              <a:t>liability</a:t>
            </a:r>
            <a:r>
              <a:rPr lang="fr-FR" sz="800" b="1" dirty="0">
                <a:solidFill>
                  <a:schemeClr val="bg1">
                    <a:lumMod val="50000"/>
                  </a:schemeClr>
                </a:solidFill>
                <a:latin typeface="Cavolini" panose="020B0502040204020203" pitchFamily="66" charset="0"/>
                <a:cs typeface="Cavolini" panose="020B0502040204020203" pitchFamily="66" charset="0"/>
              </a:rPr>
              <a:t> for </a:t>
            </a:r>
            <a:r>
              <a:rPr lang="fr-FR" sz="800" b="1" dirty="0" err="1">
                <a:solidFill>
                  <a:schemeClr val="bg1">
                    <a:lumMod val="50000"/>
                  </a:schemeClr>
                </a:solidFill>
                <a:latin typeface="Cavolini" panose="020B0502040204020203" pitchFamily="66" charset="0"/>
                <a:cs typeface="Cavolini" panose="020B0502040204020203" pitchFamily="66" charset="0"/>
              </a:rPr>
              <a:t>any</a:t>
            </a:r>
            <a:r>
              <a:rPr lang="fr-FR" sz="800" b="1" dirty="0">
                <a:solidFill>
                  <a:schemeClr val="bg1">
                    <a:lumMod val="50000"/>
                  </a:schemeClr>
                </a:solidFill>
                <a:latin typeface="Cavolini" panose="020B0502040204020203" pitchFamily="66" charset="0"/>
                <a:cs typeface="Cavolini" panose="020B0502040204020203" pitchFamily="66" charset="0"/>
              </a:rPr>
              <a:t> data </a:t>
            </a:r>
            <a:r>
              <a:rPr lang="fr-FR" sz="800" b="1" dirty="0" err="1">
                <a:solidFill>
                  <a:schemeClr val="bg1">
                    <a:lumMod val="50000"/>
                  </a:schemeClr>
                </a:solidFill>
                <a:latin typeface="Cavolini" panose="020B0502040204020203" pitchFamily="66" charset="0"/>
                <a:cs typeface="Cavolini" panose="020B0502040204020203" pitchFamily="66" charset="0"/>
              </a:rPr>
              <a:t>exchanged</a:t>
            </a:r>
            <a:r>
              <a:rPr lang="fr-FR" sz="800" b="1" dirty="0">
                <a:solidFill>
                  <a:schemeClr val="bg1">
                    <a:lumMod val="50000"/>
                  </a:schemeClr>
                </a:solidFill>
                <a:latin typeface="Cavolini" panose="020B0502040204020203" pitchFamily="66" charset="0"/>
                <a:cs typeface="Cavolini" panose="020B0502040204020203" pitchFamily="66" charset="0"/>
              </a:rPr>
              <a:t> on </a:t>
            </a:r>
            <a:r>
              <a:rPr lang="fr-FR" sz="800" b="1" dirty="0" err="1">
                <a:solidFill>
                  <a:schemeClr val="bg1">
                    <a:lumMod val="50000"/>
                  </a:schemeClr>
                </a:solidFill>
                <a:latin typeface="Cavolini" panose="020B0502040204020203" pitchFamily="66" charset="0"/>
                <a:cs typeface="Cavolini" panose="020B0502040204020203" pitchFamily="66" charset="0"/>
              </a:rPr>
              <a:t>this</a:t>
            </a:r>
            <a:r>
              <a:rPr lang="fr-FR" sz="800" b="1" dirty="0">
                <a:solidFill>
                  <a:schemeClr val="bg1">
                    <a:lumMod val="50000"/>
                  </a:schemeClr>
                </a:solidFill>
                <a:latin typeface="Cavolini" panose="020B0502040204020203" pitchFamily="66" charset="0"/>
                <a:cs typeface="Cavolini" panose="020B0502040204020203" pitchFamily="66" charset="0"/>
              </a:rPr>
              <a:t> platform.",</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tmf_content_uid</a:t>
            </a:r>
            <a:r>
              <a:rPr lang="fr-FR" sz="800" b="1" dirty="0">
                <a:solidFill>
                  <a:schemeClr val="bg1">
                    <a:lumMod val="50000"/>
                  </a:schemeClr>
                </a:solidFill>
                <a:latin typeface="Cavolini" panose="020B0502040204020203" pitchFamily="66" charset="0"/>
                <a:cs typeface="Cavolini" panose="020B0502040204020203" pitchFamily="66" charset="0"/>
              </a:rPr>
              <a:t>" : "9400f333-73c9-4cf2-a7d4-0b661aa1b29e",</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tmf_content_model_version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p>
          <a:p>
            <a:endParaRPr lang="fr-FR" sz="800" b="1" dirty="0">
              <a:solidFill>
                <a:schemeClr val="bg1">
                  <a:lumMod val="50000"/>
                </a:schemeClr>
              </a:solidFill>
              <a:latin typeface="Cavolini" panose="020B0502040204020203" pitchFamily="66" charset="0"/>
              <a:cs typeface="Cavolini" panose="020B0502040204020203" pitchFamily="66" charset="0"/>
            </a:endParaRPr>
          </a:p>
        </p:txBody>
      </p:sp>
      <p:sp>
        <p:nvSpPr>
          <p:cNvPr id="31" name="TextBox 30">
            <a:extLst>
              <a:ext uri="{FF2B5EF4-FFF2-40B4-BE49-F238E27FC236}">
                <a16:creationId xmlns:a16="http://schemas.microsoft.com/office/drawing/2014/main" id="{715F983E-165F-4895-90B4-C3662F3272A5}"/>
              </a:ext>
            </a:extLst>
          </p:cNvPr>
          <p:cNvSpPr txBox="1"/>
          <p:nvPr/>
        </p:nvSpPr>
        <p:spPr>
          <a:xfrm>
            <a:off x="594118" y="582439"/>
            <a:ext cx="2275205" cy="4872429"/>
          </a:xfrm>
          <a:custGeom>
            <a:avLst/>
            <a:gdLst>
              <a:gd name="connsiteX0" fmla="*/ 0 w 2275205"/>
              <a:gd name="connsiteY0" fmla="*/ 0 h 4872429"/>
              <a:gd name="connsiteX1" fmla="*/ 523297 w 2275205"/>
              <a:gd name="connsiteY1" fmla="*/ 0 h 4872429"/>
              <a:gd name="connsiteX2" fmla="*/ 1137603 w 2275205"/>
              <a:gd name="connsiteY2" fmla="*/ 0 h 4872429"/>
              <a:gd name="connsiteX3" fmla="*/ 1638148 w 2275205"/>
              <a:gd name="connsiteY3" fmla="*/ 0 h 4872429"/>
              <a:gd name="connsiteX4" fmla="*/ 2275205 w 2275205"/>
              <a:gd name="connsiteY4" fmla="*/ 0 h 4872429"/>
              <a:gd name="connsiteX5" fmla="*/ 2275205 w 2275205"/>
              <a:gd name="connsiteY5" fmla="*/ 590105 h 4872429"/>
              <a:gd name="connsiteX6" fmla="*/ 2275205 w 2275205"/>
              <a:gd name="connsiteY6" fmla="*/ 1034038 h 4872429"/>
              <a:gd name="connsiteX7" fmla="*/ 2275205 w 2275205"/>
              <a:gd name="connsiteY7" fmla="*/ 1624143 h 4872429"/>
              <a:gd name="connsiteX8" fmla="*/ 2275205 w 2275205"/>
              <a:gd name="connsiteY8" fmla="*/ 2262973 h 4872429"/>
              <a:gd name="connsiteX9" fmla="*/ 2275205 w 2275205"/>
              <a:gd name="connsiteY9" fmla="*/ 2901802 h 4872429"/>
              <a:gd name="connsiteX10" fmla="*/ 2275205 w 2275205"/>
              <a:gd name="connsiteY10" fmla="*/ 3394459 h 4872429"/>
              <a:gd name="connsiteX11" fmla="*/ 2275205 w 2275205"/>
              <a:gd name="connsiteY11" fmla="*/ 3789667 h 4872429"/>
              <a:gd name="connsiteX12" fmla="*/ 2275205 w 2275205"/>
              <a:gd name="connsiteY12" fmla="*/ 4872429 h 4872429"/>
              <a:gd name="connsiteX13" fmla="*/ 1751908 w 2275205"/>
              <a:gd name="connsiteY13" fmla="*/ 4872429 h 4872429"/>
              <a:gd name="connsiteX14" fmla="*/ 1205859 w 2275205"/>
              <a:gd name="connsiteY14" fmla="*/ 4872429 h 4872429"/>
              <a:gd name="connsiteX15" fmla="*/ 614305 w 2275205"/>
              <a:gd name="connsiteY15" fmla="*/ 4872429 h 4872429"/>
              <a:gd name="connsiteX16" fmla="*/ 0 w 2275205"/>
              <a:gd name="connsiteY16" fmla="*/ 4872429 h 4872429"/>
              <a:gd name="connsiteX17" fmla="*/ 0 w 2275205"/>
              <a:gd name="connsiteY17" fmla="*/ 4428497 h 4872429"/>
              <a:gd name="connsiteX18" fmla="*/ 0 w 2275205"/>
              <a:gd name="connsiteY18" fmla="*/ 3789667 h 4872429"/>
              <a:gd name="connsiteX19" fmla="*/ 0 w 2275205"/>
              <a:gd name="connsiteY19" fmla="*/ 3248286 h 4872429"/>
              <a:gd name="connsiteX20" fmla="*/ 0 w 2275205"/>
              <a:gd name="connsiteY20" fmla="*/ 2755629 h 4872429"/>
              <a:gd name="connsiteX21" fmla="*/ 0 w 2275205"/>
              <a:gd name="connsiteY21" fmla="*/ 2116800 h 4872429"/>
              <a:gd name="connsiteX22" fmla="*/ 0 w 2275205"/>
              <a:gd name="connsiteY22" fmla="*/ 1575419 h 4872429"/>
              <a:gd name="connsiteX23" fmla="*/ 0 w 2275205"/>
              <a:gd name="connsiteY23" fmla="*/ 1082762 h 4872429"/>
              <a:gd name="connsiteX24" fmla="*/ 0 w 2275205"/>
              <a:gd name="connsiteY24" fmla="*/ 492657 h 4872429"/>
              <a:gd name="connsiteX25" fmla="*/ 0 w 2275205"/>
              <a:gd name="connsiteY25" fmla="*/ 0 h 487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75205" h="4872429" fill="none" extrusionOk="0">
                <a:moveTo>
                  <a:pt x="0" y="0"/>
                </a:moveTo>
                <a:cubicBezTo>
                  <a:pt x="213609" y="-41779"/>
                  <a:pt x="310232" y="37386"/>
                  <a:pt x="523297" y="0"/>
                </a:cubicBezTo>
                <a:cubicBezTo>
                  <a:pt x="736362" y="-37386"/>
                  <a:pt x="883212" y="26526"/>
                  <a:pt x="1137603" y="0"/>
                </a:cubicBezTo>
                <a:cubicBezTo>
                  <a:pt x="1391994" y="-26526"/>
                  <a:pt x="1400721" y="8010"/>
                  <a:pt x="1638148" y="0"/>
                </a:cubicBezTo>
                <a:cubicBezTo>
                  <a:pt x="1875576" y="-8010"/>
                  <a:pt x="2051216" y="47332"/>
                  <a:pt x="2275205" y="0"/>
                </a:cubicBezTo>
                <a:cubicBezTo>
                  <a:pt x="2312957" y="231101"/>
                  <a:pt x="2229579" y="387722"/>
                  <a:pt x="2275205" y="590105"/>
                </a:cubicBezTo>
                <a:cubicBezTo>
                  <a:pt x="2320831" y="792489"/>
                  <a:pt x="2247167" y="927983"/>
                  <a:pt x="2275205" y="1034038"/>
                </a:cubicBezTo>
                <a:cubicBezTo>
                  <a:pt x="2303243" y="1140093"/>
                  <a:pt x="2231505" y="1481747"/>
                  <a:pt x="2275205" y="1624143"/>
                </a:cubicBezTo>
                <a:cubicBezTo>
                  <a:pt x="2318905" y="1766539"/>
                  <a:pt x="2269537" y="2114855"/>
                  <a:pt x="2275205" y="2262973"/>
                </a:cubicBezTo>
                <a:cubicBezTo>
                  <a:pt x="2280873" y="2411091"/>
                  <a:pt x="2272190" y="2611062"/>
                  <a:pt x="2275205" y="2901802"/>
                </a:cubicBezTo>
                <a:cubicBezTo>
                  <a:pt x="2278220" y="3192542"/>
                  <a:pt x="2258990" y="3241777"/>
                  <a:pt x="2275205" y="3394459"/>
                </a:cubicBezTo>
                <a:cubicBezTo>
                  <a:pt x="2291420" y="3547141"/>
                  <a:pt x="2235821" y="3606057"/>
                  <a:pt x="2275205" y="3789667"/>
                </a:cubicBezTo>
                <a:cubicBezTo>
                  <a:pt x="2314589" y="3973277"/>
                  <a:pt x="2215025" y="4346400"/>
                  <a:pt x="2275205" y="4872429"/>
                </a:cubicBezTo>
                <a:cubicBezTo>
                  <a:pt x="2117074" y="4876875"/>
                  <a:pt x="1990950" y="4837172"/>
                  <a:pt x="1751908" y="4872429"/>
                </a:cubicBezTo>
                <a:cubicBezTo>
                  <a:pt x="1512866" y="4907686"/>
                  <a:pt x="1443578" y="4847755"/>
                  <a:pt x="1205859" y="4872429"/>
                </a:cubicBezTo>
                <a:cubicBezTo>
                  <a:pt x="968140" y="4897103"/>
                  <a:pt x="800896" y="4830506"/>
                  <a:pt x="614305" y="4872429"/>
                </a:cubicBezTo>
                <a:cubicBezTo>
                  <a:pt x="427714" y="4914352"/>
                  <a:pt x="207267" y="4801880"/>
                  <a:pt x="0" y="4872429"/>
                </a:cubicBezTo>
                <a:cubicBezTo>
                  <a:pt x="-11927" y="4690464"/>
                  <a:pt x="50153" y="4648306"/>
                  <a:pt x="0" y="4428497"/>
                </a:cubicBezTo>
                <a:cubicBezTo>
                  <a:pt x="-50153" y="4208688"/>
                  <a:pt x="27624" y="3917680"/>
                  <a:pt x="0" y="3789667"/>
                </a:cubicBezTo>
                <a:cubicBezTo>
                  <a:pt x="-27624" y="3661654"/>
                  <a:pt x="39550" y="3435007"/>
                  <a:pt x="0" y="3248286"/>
                </a:cubicBezTo>
                <a:cubicBezTo>
                  <a:pt x="-39550" y="3061565"/>
                  <a:pt x="51326" y="2890487"/>
                  <a:pt x="0" y="2755629"/>
                </a:cubicBezTo>
                <a:cubicBezTo>
                  <a:pt x="-51326" y="2620771"/>
                  <a:pt x="66350" y="2347886"/>
                  <a:pt x="0" y="2116800"/>
                </a:cubicBezTo>
                <a:cubicBezTo>
                  <a:pt x="-66350" y="1885714"/>
                  <a:pt x="20" y="1750057"/>
                  <a:pt x="0" y="1575419"/>
                </a:cubicBezTo>
                <a:cubicBezTo>
                  <a:pt x="-20" y="1400781"/>
                  <a:pt x="38669" y="1192102"/>
                  <a:pt x="0" y="1082762"/>
                </a:cubicBezTo>
                <a:cubicBezTo>
                  <a:pt x="-38669" y="973422"/>
                  <a:pt x="69109" y="721601"/>
                  <a:pt x="0" y="492657"/>
                </a:cubicBezTo>
                <a:cubicBezTo>
                  <a:pt x="-69109" y="263714"/>
                  <a:pt x="18068" y="185105"/>
                  <a:pt x="0" y="0"/>
                </a:cubicBezTo>
                <a:close/>
              </a:path>
              <a:path w="2275205" h="4872429" stroke="0" extrusionOk="0">
                <a:moveTo>
                  <a:pt x="0" y="0"/>
                </a:moveTo>
                <a:cubicBezTo>
                  <a:pt x="209941" y="-48211"/>
                  <a:pt x="282812" y="18654"/>
                  <a:pt x="546049" y="0"/>
                </a:cubicBezTo>
                <a:cubicBezTo>
                  <a:pt x="809286" y="-18654"/>
                  <a:pt x="938641" y="54388"/>
                  <a:pt x="1137603" y="0"/>
                </a:cubicBezTo>
                <a:cubicBezTo>
                  <a:pt x="1336565" y="-54388"/>
                  <a:pt x="1416086" y="24221"/>
                  <a:pt x="1683652" y="0"/>
                </a:cubicBezTo>
                <a:cubicBezTo>
                  <a:pt x="1951218" y="-24221"/>
                  <a:pt x="2000799" y="62043"/>
                  <a:pt x="2275205" y="0"/>
                </a:cubicBezTo>
                <a:cubicBezTo>
                  <a:pt x="2275593" y="150552"/>
                  <a:pt x="2251416" y="314480"/>
                  <a:pt x="2275205" y="395208"/>
                </a:cubicBezTo>
                <a:cubicBezTo>
                  <a:pt x="2298994" y="475936"/>
                  <a:pt x="2211739" y="745576"/>
                  <a:pt x="2275205" y="1034038"/>
                </a:cubicBezTo>
                <a:cubicBezTo>
                  <a:pt x="2338671" y="1322500"/>
                  <a:pt x="2211411" y="1467248"/>
                  <a:pt x="2275205" y="1672867"/>
                </a:cubicBezTo>
                <a:cubicBezTo>
                  <a:pt x="2338999" y="1878486"/>
                  <a:pt x="2218355" y="2059818"/>
                  <a:pt x="2275205" y="2214248"/>
                </a:cubicBezTo>
                <a:cubicBezTo>
                  <a:pt x="2332055" y="2368678"/>
                  <a:pt x="2241779" y="2556196"/>
                  <a:pt x="2275205" y="2804354"/>
                </a:cubicBezTo>
                <a:cubicBezTo>
                  <a:pt x="2308631" y="3052512"/>
                  <a:pt x="2249827" y="3138220"/>
                  <a:pt x="2275205" y="3248286"/>
                </a:cubicBezTo>
                <a:cubicBezTo>
                  <a:pt x="2300583" y="3358352"/>
                  <a:pt x="2210436" y="3667774"/>
                  <a:pt x="2275205" y="3887116"/>
                </a:cubicBezTo>
                <a:cubicBezTo>
                  <a:pt x="2339974" y="4106458"/>
                  <a:pt x="2224708" y="4235366"/>
                  <a:pt x="2275205" y="4379772"/>
                </a:cubicBezTo>
                <a:cubicBezTo>
                  <a:pt x="2325702" y="4524178"/>
                  <a:pt x="2232483" y="4725169"/>
                  <a:pt x="2275205" y="4872429"/>
                </a:cubicBezTo>
                <a:cubicBezTo>
                  <a:pt x="2073321" y="4936652"/>
                  <a:pt x="1957950" y="4827811"/>
                  <a:pt x="1729156" y="4872429"/>
                </a:cubicBezTo>
                <a:cubicBezTo>
                  <a:pt x="1500362" y="4917047"/>
                  <a:pt x="1290432" y="4868445"/>
                  <a:pt x="1160355" y="4872429"/>
                </a:cubicBezTo>
                <a:cubicBezTo>
                  <a:pt x="1030278" y="4876413"/>
                  <a:pt x="730678" y="4807671"/>
                  <a:pt x="546049" y="4872429"/>
                </a:cubicBezTo>
                <a:cubicBezTo>
                  <a:pt x="361420" y="4937187"/>
                  <a:pt x="170750" y="4871712"/>
                  <a:pt x="0" y="4872429"/>
                </a:cubicBezTo>
                <a:cubicBezTo>
                  <a:pt x="-51538" y="4577106"/>
                  <a:pt x="44737" y="4428473"/>
                  <a:pt x="0" y="4233599"/>
                </a:cubicBezTo>
                <a:cubicBezTo>
                  <a:pt x="-44737" y="4038725"/>
                  <a:pt x="34715" y="3949092"/>
                  <a:pt x="0" y="3838391"/>
                </a:cubicBezTo>
                <a:cubicBezTo>
                  <a:pt x="-34715" y="3727690"/>
                  <a:pt x="48683" y="3391533"/>
                  <a:pt x="0" y="3248286"/>
                </a:cubicBezTo>
                <a:cubicBezTo>
                  <a:pt x="-48683" y="3105039"/>
                  <a:pt x="14321" y="2952733"/>
                  <a:pt x="0" y="2804354"/>
                </a:cubicBezTo>
                <a:cubicBezTo>
                  <a:pt x="-14321" y="2655975"/>
                  <a:pt x="9117" y="2394393"/>
                  <a:pt x="0" y="2214248"/>
                </a:cubicBezTo>
                <a:cubicBezTo>
                  <a:pt x="-9117" y="2034103"/>
                  <a:pt x="58069" y="1918017"/>
                  <a:pt x="0" y="1721592"/>
                </a:cubicBezTo>
                <a:cubicBezTo>
                  <a:pt x="-58069" y="1525167"/>
                  <a:pt x="55262" y="1439926"/>
                  <a:pt x="0" y="1180211"/>
                </a:cubicBezTo>
                <a:cubicBezTo>
                  <a:pt x="-55262" y="920496"/>
                  <a:pt x="47358" y="792408"/>
                  <a:pt x="0" y="687554"/>
                </a:cubicBezTo>
                <a:cubicBezTo>
                  <a:pt x="-47358" y="582700"/>
                  <a:pt x="32340" y="230329"/>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Model</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Demand forecast – from Subscribers to CSP</a:t>
            </a:r>
          </a:p>
          <a:p>
            <a:pPr marL="342900" indent="-342900" algn="l">
              <a:buFont typeface="+mj-lt"/>
              <a:buAutoNum type="arabicPeriod"/>
            </a:pPr>
            <a:r>
              <a:rPr lang="en-US" sz="1600" b="1" dirty="0">
                <a:latin typeface="Cavolini" panose="020B0502040204020203" pitchFamily="66" charset="0"/>
                <a:cs typeface="Cavolini" panose="020B0502040204020203" pitchFamily="66" charset="0"/>
              </a:rPr>
              <a:t>Optimized allotment details – from CSP to Subscribers</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RAN Slice Allocation Status – from CSP to Subscribers</a:t>
            </a:r>
          </a:p>
        </p:txBody>
      </p:sp>
      <p:sp>
        <p:nvSpPr>
          <p:cNvPr id="4" name="TextBox 3">
            <a:extLst>
              <a:ext uri="{FF2B5EF4-FFF2-40B4-BE49-F238E27FC236}">
                <a16:creationId xmlns:a16="http://schemas.microsoft.com/office/drawing/2014/main" id="{FBF9F43A-7726-4668-88B3-CE957C947DCD}"/>
              </a:ext>
            </a:extLst>
          </p:cNvPr>
          <p:cNvSpPr txBox="1"/>
          <p:nvPr/>
        </p:nvSpPr>
        <p:spPr>
          <a:xfrm>
            <a:off x="8739836" y="591004"/>
            <a:ext cx="2592583" cy="477511"/>
          </a:xfrm>
          <a:custGeom>
            <a:avLst/>
            <a:gdLst>
              <a:gd name="connsiteX0" fmla="*/ 0 w 2592583"/>
              <a:gd name="connsiteY0" fmla="*/ 0 h 477511"/>
              <a:gd name="connsiteX1" fmla="*/ 518517 w 2592583"/>
              <a:gd name="connsiteY1" fmla="*/ 0 h 477511"/>
              <a:gd name="connsiteX2" fmla="*/ 1011107 w 2592583"/>
              <a:gd name="connsiteY2" fmla="*/ 0 h 477511"/>
              <a:gd name="connsiteX3" fmla="*/ 1581476 w 2592583"/>
              <a:gd name="connsiteY3" fmla="*/ 0 h 477511"/>
              <a:gd name="connsiteX4" fmla="*/ 2151844 w 2592583"/>
              <a:gd name="connsiteY4" fmla="*/ 0 h 477511"/>
              <a:gd name="connsiteX5" fmla="*/ 2592583 w 2592583"/>
              <a:gd name="connsiteY5" fmla="*/ 0 h 477511"/>
              <a:gd name="connsiteX6" fmla="*/ 2592583 w 2592583"/>
              <a:gd name="connsiteY6" fmla="*/ 477511 h 477511"/>
              <a:gd name="connsiteX7" fmla="*/ 2125918 w 2592583"/>
              <a:gd name="connsiteY7" fmla="*/ 477511 h 477511"/>
              <a:gd name="connsiteX8" fmla="*/ 1659253 w 2592583"/>
              <a:gd name="connsiteY8" fmla="*/ 477511 h 477511"/>
              <a:gd name="connsiteX9" fmla="*/ 1114811 w 2592583"/>
              <a:gd name="connsiteY9" fmla="*/ 477511 h 477511"/>
              <a:gd name="connsiteX10" fmla="*/ 622220 w 2592583"/>
              <a:gd name="connsiteY10" fmla="*/ 477511 h 477511"/>
              <a:gd name="connsiteX11" fmla="*/ 0 w 2592583"/>
              <a:gd name="connsiteY11" fmla="*/ 477511 h 477511"/>
              <a:gd name="connsiteX12" fmla="*/ 0 w 2592583"/>
              <a:gd name="connsiteY12" fmla="*/ 0 h 47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583" h="477511" fill="none" extrusionOk="0">
                <a:moveTo>
                  <a:pt x="0" y="0"/>
                </a:moveTo>
                <a:cubicBezTo>
                  <a:pt x="185737" y="-35376"/>
                  <a:pt x="329711" y="58884"/>
                  <a:pt x="518517" y="0"/>
                </a:cubicBezTo>
                <a:cubicBezTo>
                  <a:pt x="707323" y="-58884"/>
                  <a:pt x="870466" y="28825"/>
                  <a:pt x="1011107" y="0"/>
                </a:cubicBezTo>
                <a:cubicBezTo>
                  <a:pt x="1151748" y="-28825"/>
                  <a:pt x="1441114" y="22141"/>
                  <a:pt x="1581476" y="0"/>
                </a:cubicBezTo>
                <a:cubicBezTo>
                  <a:pt x="1721838" y="-22141"/>
                  <a:pt x="1934775" y="50358"/>
                  <a:pt x="2151844" y="0"/>
                </a:cubicBezTo>
                <a:cubicBezTo>
                  <a:pt x="2368913" y="-50358"/>
                  <a:pt x="2490693" y="2442"/>
                  <a:pt x="2592583" y="0"/>
                </a:cubicBezTo>
                <a:cubicBezTo>
                  <a:pt x="2630744" y="180284"/>
                  <a:pt x="2575908" y="338181"/>
                  <a:pt x="2592583" y="477511"/>
                </a:cubicBezTo>
                <a:cubicBezTo>
                  <a:pt x="2380254" y="497712"/>
                  <a:pt x="2303288" y="449378"/>
                  <a:pt x="2125918" y="477511"/>
                </a:cubicBezTo>
                <a:cubicBezTo>
                  <a:pt x="1948549" y="505644"/>
                  <a:pt x="1831706" y="471843"/>
                  <a:pt x="1659253" y="477511"/>
                </a:cubicBezTo>
                <a:cubicBezTo>
                  <a:pt x="1486801" y="483179"/>
                  <a:pt x="1325976" y="414827"/>
                  <a:pt x="1114811" y="477511"/>
                </a:cubicBezTo>
                <a:cubicBezTo>
                  <a:pt x="903646" y="540195"/>
                  <a:pt x="809138" y="467903"/>
                  <a:pt x="622220" y="477511"/>
                </a:cubicBezTo>
                <a:cubicBezTo>
                  <a:pt x="435302" y="487119"/>
                  <a:pt x="238592" y="429325"/>
                  <a:pt x="0" y="477511"/>
                </a:cubicBezTo>
                <a:cubicBezTo>
                  <a:pt x="-15942" y="243213"/>
                  <a:pt x="25413" y="191847"/>
                  <a:pt x="0" y="0"/>
                </a:cubicBezTo>
                <a:close/>
              </a:path>
              <a:path w="2592583" h="477511" stroke="0" extrusionOk="0">
                <a:moveTo>
                  <a:pt x="0" y="0"/>
                </a:moveTo>
                <a:cubicBezTo>
                  <a:pt x="180855" y="-47298"/>
                  <a:pt x="315645" y="4779"/>
                  <a:pt x="492591" y="0"/>
                </a:cubicBezTo>
                <a:cubicBezTo>
                  <a:pt x="669537" y="-4779"/>
                  <a:pt x="823202" y="59362"/>
                  <a:pt x="1037033" y="0"/>
                </a:cubicBezTo>
                <a:cubicBezTo>
                  <a:pt x="1250864" y="-59362"/>
                  <a:pt x="1313319" y="36720"/>
                  <a:pt x="1529624" y="0"/>
                </a:cubicBezTo>
                <a:cubicBezTo>
                  <a:pt x="1745929" y="-36720"/>
                  <a:pt x="1814908" y="63387"/>
                  <a:pt x="2099992" y="0"/>
                </a:cubicBezTo>
                <a:cubicBezTo>
                  <a:pt x="2385076" y="-63387"/>
                  <a:pt x="2392048" y="18533"/>
                  <a:pt x="2592583" y="0"/>
                </a:cubicBezTo>
                <a:cubicBezTo>
                  <a:pt x="2636198" y="125951"/>
                  <a:pt x="2584003" y="368190"/>
                  <a:pt x="2592583" y="477511"/>
                </a:cubicBezTo>
                <a:cubicBezTo>
                  <a:pt x="2344076" y="514836"/>
                  <a:pt x="2198229" y="412351"/>
                  <a:pt x="2022215" y="477511"/>
                </a:cubicBezTo>
                <a:cubicBezTo>
                  <a:pt x="1846201" y="542671"/>
                  <a:pt x="1659288" y="417662"/>
                  <a:pt x="1503698" y="477511"/>
                </a:cubicBezTo>
                <a:cubicBezTo>
                  <a:pt x="1348108" y="537360"/>
                  <a:pt x="1231510" y="433094"/>
                  <a:pt x="985182" y="477511"/>
                </a:cubicBezTo>
                <a:cubicBezTo>
                  <a:pt x="738854" y="521928"/>
                  <a:pt x="277524" y="425005"/>
                  <a:pt x="0" y="477511"/>
                </a:cubicBezTo>
                <a:cubicBezTo>
                  <a:pt x="-13657" y="263871"/>
                  <a:pt x="23069" y="153960"/>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b="1" dirty="0">
                <a:latin typeface="Cavolini" panose="020B0502040204020203" pitchFamily="66" charset="0"/>
                <a:cs typeface="Cavolini" panose="020B0502040204020203" pitchFamily="66" charset="0"/>
              </a:rPr>
              <a:t>Allotment Details</a:t>
            </a:r>
            <a:endParaRPr lang="en-US" sz="1600" dirty="0">
              <a:latin typeface="Cavolini" panose="020B0502040204020203" pitchFamily="66" charset="0"/>
              <a:cs typeface="Cavolini" panose="020B0502040204020203" pitchFamily="66" charset="0"/>
            </a:endParaRPr>
          </a:p>
        </p:txBody>
      </p:sp>
    </p:spTree>
    <p:extLst>
      <p:ext uri="{BB962C8B-B14F-4D97-AF65-F5344CB8AC3E}">
        <p14:creationId xmlns:p14="http://schemas.microsoft.com/office/powerpoint/2010/main" val="298964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03FBEA-5A07-43F1-BE95-53516E40F520}"/>
              </a:ext>
            </a:extLst>
          </p:cNvPr>
          <p:cNvSpPr/>
          <p:nvPr/>
        </p:nvSpPr>
        <p:spPr>
          <a:xfrm>
            <a:off x="3115078" y="582439"/>
            <a:ext cx="8219326" cy="5779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context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core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/code/"</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/d3bb1b14-e4ea-48e4-a458-c93baa95b7bd",</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ids:contentPart</a:t>
            </a:r>
            <a:r>
              <a:rPr lang="fr-FR" sz="800" b="1" dirty="0">
                <a:solidFill>
                  <a:schemeClr val="bg1">
                    <a:lumMod val="50000"/>
                  </a:schemeClr>
                </a:solidFill>
                <a:latin typeface="Cavolini" panose="020B0502040204020203" pitchFamily="66" charset="0"/>
                <a:cs typeface="Cavolini" panose="020B0502040204020203" pitchFamily="66" charset="0"/>
              </a:rPr>
              <a:t>" : [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/03802661-5402-4a56-bfb5-dcff51b5d351",</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a:t>
            </a:r>
            <a:r>
              <a:rPr lang="fr-FR" sz="800" b="1" dirty="0">
                <a:solidFill>
                  <a:schemeClr val="bg1">
                    <a:lumMod val="50000"/>
                  </a:schemeClr>
                </a:solidFill>
                <a:latin typeface="Cavolini" panose="020B0502040204020203" pitchFamily="66" charset="0"/>
                <a:cs typeface="Cavolini" panose="020B0502040204020203" pitchFamily="66" charset="0"/>
              </a:rPr>
              <a:t>" : "TMF </a:t>
            </a:r>
            <a:r>
              <a:rPr lang="fr-FR" sz="800" b="1" dirty="0" err="1">
                <a:solidFill>
                  <a:schemeClr val="bg1">
                    <a:lumMod val="50000"/>
                  </a:schemeClr>
                </a:solidFill>
                <a:latin typeface="Cavolini" panose="020B0502040204020203" pitchFamily="66" charset="0"/>
                <a:cs typeface="Cavolini" panose="020B0502040204020203" pitchFamily="66" charset="0"/>
              </a:rPr>
              <a:t>Generic</a:t>
            </a:r>
            <a:r>
              <a:rPr lang="fr-FR" sz="800" b="1" dirty="0">
                <a:solidFill>
                  <a:schemeClr val="bg1">
                    <a:lumMod val="50000"/>
                  </a:schemeClr>
                </a:solidFill>
                <a:latin typeface="Cavolini" panose="020B0502040204020203" pitchFamily="66" charset="0"/>
                <a:cs typeface="Cavolini" panose="020B0502040204020203" pitchFamily="66" charset="0"/>
              </a:rPr>
              <a:t> Model",</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a:t>
            </a:r>
            <a:r>
              <a:rPr lang="fr-FR" sz="800" b="1" dirty="0">
                <a:solidFill>
                  <a:schemeClr val="bg1">
                    <a:lumMod val="50000"/>
                  </a:schemeClr>
                </a:solidFill>
                <a:latin typeface="Cavolini" panose="020B0502040204020203" pitchFamily="66" charset="0"/>
                <a:cs typeface="Cavolini" panose="020B0502040204020203" pitchFamily="66" charset="0"/>
              </a:rPr>
              <a:t>" : "A </a:t>
            </a:r>
            <a:r>
              <a:rPr lang="fr-FR" sz="800" b="1" dirty="0" err="1">
                <a:solidFill>
                  <a:schemeClr val="bg1">
                    <a:lumMod val="50000"/>
                  </a:schemeClr>
                </a:solidFill>
                <a:latin typeface="Cavolini" panose="020B0502040204020203" pitchFamily="66" charset="0"/>
                <a:cs typeface="Cavolini" panose="020B0502040204020203" pitchFamily="66" charset="0"/>
              </a:rPr>
              <a:t>Confidential</a:t>
            </a:r>
            <a:r>
              <a:rPr lang="fr-FR" sz="800" b="1" dirty="0">
                <a:solidFill>
                  <a:schemeClr val="bg1">
                    <a:lumMod val="50000"/>
                  </a:schemeClr>
                </a:solidFill>
                <a:latin typeface="Cavolini" panose="020B0502040204020203" pitchFamily="66" charset="0"/>
                <a:cs typeface="Cavolini" panose="020B0502040204020203" pitchFamily="66" charset="0"/>
              </a:rPr>
              <a:t> Provider",</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tmf_content_provider_email</a:t>
            </a:r>
            <a:r>
              <a:rPr lang="fr-FR" sz="800" b="1" dirty="0">
                <a:solidFill>
                  <a:schemeClr val="bg1">
                    <a:lumMod val="50000"/>
                  </a:schemeClr>
                </a:solidFill>
                <a:latin typeface="Cavolini" panose="020B0502040204020203" pitchFamily="66" charset="0"/>
                <a:cs typeface="Cavolini" panose="020B0502040204020203" pitchFamily="66" charset="0"/>
              </a:rPr>
              <a:t>" : "Confidential@Secret.org",</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tmf_content_pay_load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"Customer Id":"8878",</a:t>
            </a:r>
          </a:p>
          <a:p>
            <a:r>
              <a:rPr lang="fr-FR" sz="800" b="1" dirty="0">
                <a:solidFill>
                  <a:schemeClr val="bg1">
                    <a:lumMod val="50000"/>
                  </a:schemeClr>
                </a:solidFill>
                <a:latin typeface="Cavolini" panose="020B0502040204020203" pitchFamily="66" charset="0"/>
                <a:cs typeface="Cavolini" panose="020B0502040204020203" pitchFamily="66" charset="0"/>
              </a:rPr>
              <a:t>		"Customer </a:t>
            </a:r>
            <a:r>
              <a:rPr lang="fr-FR" sz="800" b="1" dirty="0" err="1">
                <a:solidFill>
                  <a:schemeClr val="bg1">
                    <a:lumMod val="50000"/>
                  </a:schemeClr>
                </a:solidFill>
                <a:latin typeface="Cavolini" panose="020B0502040204020203" pitchFamily="66" charset="0"/>
                <a:cs typeface="Cavolini" panose="020B0502040204020203" pitchFamily="66" charset="0"/>
              </a:rPr>
              <a:t>Type":"Corp</a:t>
            </a:r>
            <a:r>
              <a:rPr lang="fr-FR" sz="800" b="1" dirty="0">
                <a:solidFill>
                  <a:schemeClr val="bg1">
                    <a:lumMod val="50000"/>
                  </a:schemeClr>
                </a:solidFill>
                <a:latin typeface="Cavolini" panose="020B0502040204020203" pitchFamily="66" charset="0"/>
                <a:cs typeface="Cavolini" panose="020B0502040204020203" pitchFamily="66" charset="0"/>
              </a:rPr>
              <a:t> VIP",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Tenent</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Type":"Business</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Account</a:t>
            </a:r>
            <a:r>
              <a:rPr lang="fr-FR" sz="800" b="1" dirty="0">
                <a:solidFill>
                  <a:schemeClr val="bg1">
                    <a:lumMod val="50000"/>
                  </a:schemeClr>
                </a:solidFill>
                <a:latin typeface="Cavolini" panose="020B0502040204020203" pitchFamily="66" charset="0"/>
                <a:cs typeface="Cavolini" panose="020B0502040204020203" pitchFamily="66" charset="0"/>
              </a:rPr>
              <a:t> Number":"5745",</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Subscriber</a:t>
            </a:r>
            <a:r>
              <a:rPr lang="fr-FR" sz="800" b="1" dirty="0">
                <a:solidFill>
                  <a:schemeClr val="bg1">
                    <a:lumMod val="50000"/>
                  </a:schemeClr>
                </a:solidFill>
                <a:latin typeface="Cavolini" panose="020B0502040204020203" pitchFamily="66" charset="0"/>
                <a:cs typeface="Cavolini" panose="020B0502040204020203" pitchFamily="66" charset="0"/>
              </a:rPr>
              <a:t> Id":"455792",</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Id":"8188781891",</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a:t>
            </a:r>
            <a:r>
              <a:rPr lang="fr-FR" sz="800" b="1" dirty="0" err="1">
                <a:solidFill>
                  <a:schemeClr val="bg1">
                    <a:lumMod val="50000"/>
                  </a:schemeClr>
                </a:solidFill>
                <a:latin typeface="Cavolini" panose="020B0502040204020203" pitchFamily="66" charset="0"/>
                <a:cs typeface="Cavolini" panose="020B0502040204020203" pitchFamily="66" charset="0"/>
              </a:rPr>
              <a:t>Type":"Modem</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Slice Type":"</a:t>
            </a:r>
            <a:r>
              <a:rPr lang="fr-FR" sz="800" b="1" dirty="0" err="1">
                <a:solidFill>
                  <a:schemeClr val="bg1">
                    <a:lumMod val="50000"/>
                  </a:schemeClr>
                </a:solidFill>
                <a:latin typeface="Cavolini" panose="020B0502040204020203" pitchFamily="66" charset="0"/>
                <a:cs typeface="Cavolini" panose="020B0502040204020203" pitchFamily="66" charset="0"/>
              </a:rPr>
              <a:t>MIoT</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Bandwidth":"420",</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Reliability</a:t>
            </a:r>
            <a:r>
              <a:rPr lang="fr-FR" sz="800" b="1" dirty="0">
                <a:solidFill>
                  <a:schemeClr val="bg1">
                    <a:lumMod val="50000"/>
                  </a:schemeClr>
                </a:solidFill>
                <a:latin typeface="Cavolini" panose="020B0502040204020203" pitchFamily="66" charset="0"/>
                <a:cs typeface="Cavolini" panose="020B0502040204020203" pitchFamily="66" charset="0"/>
              </a:rPr>
              <a:t> Level":"99",</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Performance </a:t>
            </a:r>
            <a:r>
              <a:rPr lang="fr-FR" sz="800" b="1" dirty="0" err="1">
                <a:solidFill>
                  <a:schemeClr val="bg1">
                    <a:lumMod val="50000"/>
                  </a:schemeClr>
                </a:solidFill>
                <a:latin typeface="Cavolini" panose="020B0502040204020203" pitchFamily="66" charset="0"/>
                <a:cs typeface="Cavolini" panose="020B0502040204020203" pitchFamily="66" charset="0"/>
              </a:rPr>
              <a:t>Level</a:t>
            </a:r>
            <a:r>
              <a:rPr lang="fr-FR" sz="800" b="1" dirty="0">
                <a:solidFill>
                  <a:schemeClr val="bg1">
                    <a:lumMod val="50000"/>
                  </a:schemeClr>
                </a:solidFill>
                <a:latin typeface="Cavolini" panose="020B0502040204020203" pitchFamily="66" charset="0"/>
                <a:cs typeface="Cavolini" panose="020B0502040204020203" pitchFamily="66" charset="0"/>
              </a:rPr>
              <a:t>":"Peak",</a:t>
            </a:r>
          </a:p>
          <a:p>
            <a:r>
              <a:rPr lang="fr-FR" sz="800" b="1" dirty="0">
                <a:solidFill>
                  <a:schemeClr val="bg1">
                    <a:lumMod val="50000"/>
                  </a:schemeClr>
                </a:solidFill>
                <a:latin typeface="Cavolini" panose="020B0502040204020203" pitchFamily="66" charset="0"/>
                <a:cs typeface="Cavolini" panose="020B0502040204020203" pitchFamily="66" charset="0"/>
              </a:rPr>
              <a:t>		"_PROCESSED_THROUGH_":["</a:t>
            </a:r>
            <a:r>
              <a:rPr lang="en-US" sz="800" b="1" dirty="0">
                <a:solidFill>
                  <a:schemeClr val="bg1">
                    <a:lumMod val="50000"/>
                  </a:schemeClr>
                </a:solidFill>
                <a:latin typeface="Cavolini" panose="020B0502040204020203" pitchFamily="66" charset="0"/>
                <a:cs typeface="Cavolini" panose="020B0502040204020203" pitchFamily="66" charset="0"/>
              </a:rPr>
              <a:t>CSP - LOAD OPTIMIZER - IDS Data App</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Date":"13-Sep-2022",</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Date":"04-May-2024",</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Time":"10:27",</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Time":"23:11«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latin typeface="Cavolini" panose="020B0502040204020203" pitchFamily="66" charset="0"/>
                <a:cs typeface="Cavolini" panose="020B0502040204020203" pitchFamily="66" charset="0"/>
              </a:rPr>
              <a:t>"Allotment Details":{</a:t>
            </a:r>
          </a:p>
          <a:p>
            <a:pPr lvl="4"/>
            <a:r>
              <a:rPr lang="en-US" sz="800" b="1" dirty="0">
                <a:solidFill>
                  <a:schemeClr val="bg1">
                    <a:lumMod val="50000"/>
                  </a:schemeClr>
                </a:solidFill>
                <a:latin typeface="Cavolini" panose="020B0502040204020203" pitchFamily="66" charset="0"/>
                <a:cs typeface="Cavolini" panose="020B0502040204020203" pitchFamily="66" charset="0"/>
              </a:rPr>
              <a:t>	"Allotment </a:t>
            </a:r>
            <a:r>
              <a:rPr lang="en-US" sz="800" b="1" dirty="0" err="1">
                <a:solidFill>
                  <a:schemeClr val="bg1">
                    <a:lumMod val="50000"/>
                  </a:schemeClr>
                </a:solidFill>
                <a:latin typeface="Cavolini" panose="020B0502040204020203" pitchFamily="66" charset="0"/>
                <a:cs typeface="Cavolini" panose="020B0502040204020203" pitchFamily="66" charset="0"/>
              </a:rPr>
              <a:t>Confirmation":"Yes</a:t>
            </a:r>
            <a:r>
              <a:rPr lang="en-US" sz="800" b="1" dirty="0">
                <a:solidFill>
                  <a:schemeClr val="bg1">
                    <a:lumMod val="50000"/>
                  </a:schemeClr>
                </a:solidFill>
                <a:latin typeface="Cavolini" panose="020B0502040204020203" pitchFamily="66" charset="0"/>
                <a:cs typeface="Cavolini" panose="020B0502040204020203" pitchFamily="66" charset="0"/>
              </a:rPr>
              <a:t>",</a:t>
            </a:r>
          </a:p>
          <a:p>
            <a:pPr lvl="4"/>
            <a:r>
              <a:rPr lang="en-US" sz="800" b="1" dirty="0">
                <a:solidFill>
                  <a:schemeClr val="bg1">
                    <a:lumMod val="50000"/>
                  </a:schemeClr>
                </a:solidFill>
                <a:latin typeface="Cavolini" panose="020B0502040204020203" pitchFamily="66" charset="0"/>
                <a:cs typeface="Cavolini" panose="020B0502040204020203" pitchFamily="66" charset="0"/>
              </a:rPr>
              <a:t>	"Cell Number":"CE#1892",</a:t>
            </a:r>
          </a:p>
          <a:p>
            <a:pPr lvl="4"/>
            <a:r>
              <a:rPr lang="en-US" sz="800" b="1" dirty="0">
                <a:solidFill>
                  <a:schemeClr val="bg1">
                    <a:lumMod val="50000"/>
                  </a:schemeClr>
                </a:solidFill>
                <a:latin typeface="Cavolini" panose="020B0502040204020203" pitchFamily="66" charset="0"/>
                <a:cs typeface="Cavolini" panose="020B0502040204020203" pitchFamily="66" charset="0"/>
              </a:rPr>
              <a:t>	"RRM Policy Type":"P169",</a:t>
            </a:r>
          </a:p>
          <a:p>
            <a:pPr lvl="4"/>
            <a:r>
              <a:rPr lang="en-US" sz="800" b="1" dirty="0">
                <a:solidFill>
                  <a:schemeClr val="bg1">
                    <a:lumMod val="50000"/>
                  </a:schemeClr>
                </a:solidFill>
                <a:latin typeface="Cavolini" panose="020B0502040204020203" pitchFamily="66" charset="0"/>
                <a:cs typeface="Cavolini" panose="020B0502040204020203" pitchFamily="66" charset="0"/>
              </a:rPr>
              <a:t>	"Cost":"$45",</a:t>
            </a:r>
          </a:p>
          <a:p>
            <a:pPr lvl="4"/>
            <a:r>
              <a:rPr lang="en-US" sz="800" b="1" dirty="0">
                <a:solidFill>
                  <a:schemeClr val="bg1">
                    <a:lumMod val="50000"/>
                  </a:schemeClr>
                </a:solidFill>
                <a:latin typeface="Cavolini" panose="020B0502040204020203" pitchFamily="66" charset="0"/>
                <a:cs typeface="Cavolini" panose="020B0502040204020203" pitchFamily="66" charset="0"/>
              </a:rPr>
              <a:t>	"Tracking Area Id":"</a:t>
            </a:r>
            <a:r>
              <a:rPr lang="en-US" sz="800" b="1" dirty="0" err="1">
                <a:solidFill>
                  <a:schemeClr val="bg1">
                    <a:lumMod val="50000"/>
                  </a:schemeClr>
                </a:solidFill>
                <a:latin typeface="Cavolini" panose="020B0502040204020203" pitchFamily="66" charset="0"/>
                <a:cs typeface="Cavolini" panose="020B0502040204020203" pitchFamily="66" charset="0"/>
              </a:rPr>
              <a:t>IdNMD</a:t>
            </a:r>
            <a:r>
              <a:rPr lang="en-US" sz="800" b="1" dirty="0">
                <a:solidFill>
                  <a:schemeClr val="bg1">
                    <a:lumMod val="50000"/>
                  </a:schemeClr>
                </a:solidFill>
                <a:latin typeface="Cavolini" panose="020B0502040204020203" pitchFamily="66" charset="0"/>
                <a:cs typeface="Cavolini" panose="020B0502040204020203" pitchFamily="66" charset="0"/>
              </a:rPr>
              <a:t>“,</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"Allocation Status":{</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"Slice Allocation ID":"SLICE#905270804",</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"Slice Allocation </a:t>
            </a:r>
            <a:r>
              <a:rPr lang="en-US"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Status":"Initiated</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"Slice Allocation Timestamp":"2022-09-05 11:15:34.890"</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pPr lvl="4"/>
            <a:endParaRPr lang="en-US" sz="800" b="1" dirty="0">
              <a:solidFill>
                <a:schemeClr val="bg1">
                  <a:lumMod val="50000"/>
                </a:schemeClr>
              </a:solidFill>
              <a:latin typeface="Cavolini" panose="020B0502040204020203" pitchFamily="66" charset="0"/>
              <a:cs typeface="Cavolini" panose="020B0502040204020203" pitchFamily="66" charset="0"/>
            </a:endParaRPr>
          </a:p>
          <a:p>
            <a:r>
              <a:rPr lang="en-US" sz="800" b="1" dirty="0">
                <a:solidFill>
                  <a:schemeClr val="bg1">
                    <a:lumMod val="50000"/>
                  </a:schemeClr>
                </a:solidFill>
                <a:latin typeface="Cavolini" panose="020B0502040204020203" pitchFamily="66" charset="0"/>
                <a:cs typeface="Cavolini" panose="020B0502040204020203" pitchFamily="66" charset="0"/>
              </a:rPr>
              <a:t>		},</a:t>
            </a:r>
          </a:p>
          <a:p>
            <a:endParaRPr lang="fr-FR" sz="800" b="1" dirty="0">
              <a:solidFill>
                <a:schemeClr val="bg1">
                  <a:lumMod val="50000"/>
                </a:schemeClr>
              </a:solidFill>
              <a:latin typeface="Cavolini" panose="020B0502040204020203" pitchFamily="66" charset="0"/>
              <a:cs typeface="Cavolini" panose="020B0502040204020203" pitchFamily="66" charset="0"/>
            </a:endParaRP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tmf_content_usage_tnc</a:t>
            </a:r>
            <a:r>
              <a:rPr lang="fr-FR" sz="800" b="1" dirty="0">
                <a:solidFill>
                  <a:schemeClr val="bg1">
                    <a:lumMod val="50000"/>
                  </a:schemeClr>
                </a:solidFill>
                <a:latin typeface="Cavolini" panose="020B0502040204020203" pitchFamily="66" charset="0"/>
                <a:cs typeface="Cavolini" panose="020B0502040204020203" pitchFamily="66" charset="0"/>
              </a:rPr>
              <a:t>" : "TMF or </a:t>
            </a:r>
            <a:r>
              <a:rPr lang="fr-FR" sz="800" b="1" dirty="0" err="1">
                <a:solidFill>
                  <a:schemeClr val="bg1">
                    <a:lumMod val="50000"/>
                  </a:schemeClr>
                </a:solidFill>
                <a:latin typeface="Cavolini" panose="020B0502040204020203" pitchFamily="66" charset="0"/>
                <a:cs typeface="Cavolini" panose="020B0502040204020203" pitchFamily="66" charset="0"/>
              </a:rPr>
              <a:t>its</a:t>
            </a:r>
            <a:r>
              <a:rPr lang="fr-FR" sz="800" b="1" dirty="0">
                <a:solidFill>
                  <a:schemeClr val="bg1">
                    <a:lumMod val="50000"/>
                  </a:schemeClr>
                </a:solidFill>
                <a:latin typeface="Cavolini" panose="020B0502040204020203" pitchFamily="66" charset="0"/>
                <a:cs typeface="Cavolini" panose="020B0502040204020203" pitchFamily="66" charset="0"/>
              </a:rPr>
              <a:t> participants assume no </a:t>
            </a:r>
            <a:r>
              <a:rPr lang="fr-FR" sz="800" b="1" dirty="0" err="1">
                <a:solidFill>
                  <a:schemeClr val="bg1">
                    <a:lumMod val="50000"/>
                  </a:schemeClr>
                </a:solidFill>
                <a:latin typeface="Cavolini" panose="020B0502040204020203" pitchFamily="66" charset="0"/>
                <a:cs typeface="Cavolini" panose="020B0502040204020203" pitchFamily="66" charset="0"/>
              </a:rPr>
              <a:t>responsibility</a:t>
            </a:r>
            <a:r>
              <a:rPr lang="fr-FR" sz="800" b="1" dirty="0">
                <a:solidFill>
                  <a:schemeClr val="bg1">
                    <a:lumMod val="50000"/>
                  </a:schemeClr>
                </a:solidFill>
                <a:latin typeface="Cavolini" panose="020B0502040204020203" pitchFamily="66" charset="0"/>
                <a:cs typeface="Cavolini" panose="020B0502040204020203" pitchFamily="66" charset="0"/>
              </a:rPr>
              <a:t> and/or </a:t>
            </a:r>
            <a:r>
              <a:rPr lang="fr-FR" sz="800" b="1" dirty="0" err="1">
                <a:solidFill>
                  <a:schemeClr val="bg1">
                    <a:lumMod val="50000"/>
                  </a:schemeClr>
                </a:solidFill>
                <a:latin typeface="Cavolini" panose="020B0502040204020203" pitchFamily="66" charset="0"/>
                <a:cs typeface="Cavolini" panose="020B0502040204020203" pitchFamily="66" charset="0"/>
              </a:rPr>
              <a:t>liability</a:t>
            </a:r>
            <a:r>
              <a:rPr lang="fr-FR" sz="800" b="1" dirty="0">
                <a:solidFill>
                  <a:schemeClr val="bg1">
                    <a:lumMod val="50000"/>
                  </a:schemeClr>
                </a:solidFill>
                <a:latin typeface="Cavolini" panose="020B0502040204020203" pitchFamily="66" charset="0"/>
                <a:cs typeface="Cavolini" panose="020B0502040204020203" pitchFamily="66" charset="0"/>
              </a:rPr>
              <a:t> for </a:t>
            </a:r>
            <a:r>
              <a:rPr lang="fr-FR" sz="800" b="1" dirty="0" err="1">
                <a:solidFill>
                  <a:schemeClr val="bg1">
                    <a:lumMod val="50000"/>
                  </a:schemeClr>
                </a:solidFill>
                <a:latin typeface="Cavolini" panose="020B0502040204020203" pitchFamily="66" charset="0"/>
                <a:cs typeface="Cavolini" panose="020B0502040204020203" pitchFamily="66" charset="0"/>
              </a:rPr>
              <a:t>any</a:t>
            </a:r>
            <a:r>
              <a:rPr lang="fr-FR" sz="800" b="1" dirty="0">
                <a:solidFill>
                  <a:schemeClr val="bg1">
                    <a:lumMod val="50000"/>
                  </a:schemeClr>
                </a:solidFill>
                <a:latin typeface="Cavolini" panose="020B0502040204020203" pitchFamily="66" charset="0"/>
                <a:cs typeface="Cavolini" panose="020B0502040204020203" pitchFamily="66" charset="0"/>
              </a:rPr>
              <a:t> data </a:t>
            </a:r>
            <a:r>
              <a:rPr lang="fr-FR" sz="800" b="1" dirty="0" err="1">
                <a:solidFill>
                  <a:schemeClr val="bg1">
                    <a:lumMod val="50000"/>
                  </a:schemeClr>
                </a:solidFill>
                <a:latin typeface="Cavolini" panose="020B0502040204020203" pitchFamily="66" charset="0"/>
                <a:cs typeface="Cavolini" panose="020B0502040204020203" pitchFamily="66" charset="0"/>
              </a:rPr>
              <a:t>exchanged</a:t>
            </a:r>
            <a:r>
              <a:rPr lang="fr-FR" sz="800" b="1" dirty="0">
                <a:solidFill>
                  <a:schemeClr val="bg1">
                    <a:lumMod val="50000"/>
                  </a:schemeClr>
                </a:solidFill>
                <a:latin typeface="Cavolini" panose="020B0502040204020203" pitchFamily="66" charset="0"/>
                <a:cs typeface="Cavolini" panose="020B0502040204020203" pitchFamily="66" charset="0"/>
              </a:rPr>
              <a:t> on </a:t>
            </a:r>
            <a:r>
              <a:rPr lang="fr-FR" sz="800" b="1" dirty="0" err="1">
                <a:solidFill>
                  <a:schemeClr val="bg1">
                    <a:lumMod val="50000"/>
                  </a:schemeClr>
                </a:solidFill>
                <a:latin typeface="Cavolini" panose="020B0502040204020203" pitchFamily="66" charset="0"/>
                <a:cs typeface="Cavolini" panose="020B0502040204020203" pitchFamily="66" charset="0"/>
              </a:rPr>
              <a:t>this</a:t>
            </a:r>
            <a:r>
              <a:rPr lang="fr-FR" sz="800" b="1" dirty="0">
                <a:solidFill>
                  <a:schemeClr val="bg1">
                    <a:lumMod val="50000"/>
                  </a:schemeClr>
                </a:solidFill>
                <a:latin typeface="Cavolini" panose="020B0502040204020203" pitchFamily="66" charset="0"/>
                <a:cs typeface="Cavolini" panose="020B0502040204020203" pitchFamily="66" charset="0"/>
              </a:rPr>
              <a:t> platform.",</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tmf_content_uid</a:t>
            </a:r>
            <a:r>
              <a:rPr lang="fr-FR" sz="800" b="1" dirty="0">
                <a:solidFill>
                  <a:schemeClr val="bg1">
                    <a:lumMod val="50000"/>
                  </a:schemeClr>
                </a:solidFill>
                <a:latin typeface="Cavolini" panose="020B0502040204020203" pitchFamily="66" charset="0"/>
                <a:cs typeface="Cavolini" panose="020B0502040204020203" pitchFamily="66" charset="0"/>
              </a:rPr>
              <a:t>" : "9400f333-73c9-4cf2-a7d4-0b661aa1b29e",</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tmf_content_model_version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p>
        </p:txBody>
      </p:sp>
      <p:sp>
        <p:nvSpPr>
          <p:cNvPr id="31" name="TextBox 30">
            <a:extLst>
              <a:ext uri="{FF2B5EF4-FFF2-40B4-BE49-F238E27FC236}">
                <a16:creationId xmlns:a16="http://schemas.microsoft.com/office/drawing/2014/main" id="{715F983E-165F-4895-90B4-C3662F3272A5}"/>
              </a:ext>
            </a:extLst>
          </p:cNvPr>
          <p:cNvSpPr txBox="1"/>
          <p:nvPr/>
        </p:nvSpPr>
        <p:spPr>
          <a:xfrm>
            <a:off x="594118" y="582439"/>
            <a:ext cx="2275205" cy="4872429"/>
          </a:xfrm>
          <a:custGeom>
            <a:avLst/>
            <a:gdLst>
              <a:gd name="connsiteX0" fmla="*/ 0 w 2275205"/>
              <a:gd name="connsiteY0" fmla="*/ 0 h 4872429"/>
              <a:gd name="connsiteX1" fmla="*/ 523297 w 2275205"/>
              <a:gd name="connsiteY1" fmla="*/ 0 h 4872429"/>
              <a:gd name="connsiteX2" fmla="*/ 1137603 w 2275205"/>
              <a:gd name="connsiteY2" fmla="*/ 0 h 4872429"/>
              <a:gd name="connsiteX3" fmla="*/ 1638148 w 2275205"/>
              <a:gd name="connsiteY3" fmla="*/ 0 h 4872429"/>
              <a:gd name="connsiteX4" fmla="*/ 2275205 w 2275205"/>
              <a:gd name="connsiteY4" fmla="*/ 0 h 4872429"/>
              <a:gd name="connsiteX5" fmla="*/ 2275205 w 2275205"/>
              <a:gd name="connsiteY5" fmla="*/ 590105 h 4872429"/>
              <a:gd name="connsiteX6" fmla="*/ 2275205 w 2275205"/>
              <a:gd name="connsiteY6" fmla="*/ 1034038 h 4872429"/>
              <a:gd name="connsiteX7" fmla="*/ 2275205 w 2275205"/>
              <a:gd name="connsiteY7" fmla="*/ 1624143 h 4872429"/>
              <a:gd name="connsiteX8" fmla="*/ 2275205 w 2275205"/>
              <a:gd name="connsiteY8" fmla="*/ 2262973 h 4872429"/>
              <a:gd name="connsiteX9" fmla="*/ 2275205 w 2275205"/>
              <a:gd name="connsiteY9" fmla="*/ 2901802 h 4872429"/>
              <a:gd name="connsiteX10" fmla="*/ 2275205 w 2275205"/>
              <a:gd name="connsiteY10" fmla="*/ 3394459 h 4872429"/>
              <a:gd name="connsiteX11" fmla="*/ 2275205 w 2275205"/>
              <a:gd name="connsiteY11" fmla="*/ 3789667 h 4872429"/>
              <a:gd name="connsiteX12" fmla="*/ 2275205 w 2275205"/>
              <a:gd name="connsiteY12" fmla="*/ 4872429 h 4872429"/>
              <a:gd name="connsiteX13" fmla="*/ 1751908 w 2275205"/>
              <a:gd name="connsiteY13" fmla="*/ 4872429 h 4872429"/>
              <a:gd name="connsiteX14" fmla="*/ 1205859 w 2275205"/>
              <a:gd name="connsiteY14" fmla="*/ 4872429 h 4872429"/>
              <a:gd name="connsiteX15" fmla="*/ 614305 w 2275205"/>
              <a:gd name="connsiteY15" fmla="*/ 4872429 h 4872429"/>
              <a:gd name="connsiteX16" fmla="*/ 0 w 2275205"/>
              <a:gd name="connsiteY16" fmla="*/ 4872429 h 4872429"/>
              <a:gd name="connsiteX17" fmla="*/ 0 w 2275205"/>
              <a:gd name="connsiteY17" fmla="*/ 4428497 h 4872429"/>
              <a:gd name="connsiteX18" fmla="*/ 0 w 2275205"/>
              <a:gd name="connsiteY18" fmla="*/ 3789667 h 4872429"/>
              <a:gd name="connsiteX19" fmla="*/ 0 w 2275205"/>
              <a:gd name="connsiteY19" fmla="*/ 3248286 h 4872429"/>
              <a:gd name="connsiteX20" fmla="*/ 0 w 2275205"/>
              <a:gd name="connsiteY20" fmla="*/ 2755629 h 4872429"/>
              <a:gd name="connsiteX21" fmla="*/ 0 w 2275205"/>
              <a:gd name="connsiteY21" fmla="*/ 2116800 h 4872429"/>
              <a:gd name="connsiteX22" fmla="*/ 0 w 2275205"/>
              <a:gd name="connsiteY22" fmla="*/ 1575419 h 4872429"/>
              <a:gd name="connsiteX23" fmla="*/ 0 w 2275205"/>
              <a:gd name="connsiteY23" fmla="*/ 1082762 h 4872429"/>
              <a:gd name="connsiteX24" fmla="*/ 0 w 2275205"/>
              <a:gd name="connsiteY24" fmla="*/ 492657 h 4872429"/>
              <a:gd name="connsiteX25" fmla="*/ 0 w 2275205"/>
              <a:gd name="connsiteY25" fmla="*/ 0 h 487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75205" h="4872429" fill="none" extrusionOk="0">
                <a:moveTo>
                  <a:pt x="0" y="0"/>
                </a:moveTo>
                <a:cubicBezTo>
                  <a:pt x="213609" y="-41779"/>
                  <a:pt x="310232" y="37386"/>
                  <a:pt x="523297" y="0"/>
                </a:cubicBezTo>
                <a:cubicBezTo>
                  <a:pt x="736362" y="-37386"/>
                  <a:pt x="883212" y="26526"/>
                  <a:pt x="1137603" y="0"/>
                </a:cubicBezTo>
                <a:cubicBezTo>
                  <a:pt x="1391994" y="-26526"/>
                  <a:pt x="1400721" y="8010"/>
                  <a:pt x="1638148" y="0"/>
                </a:cubicBezTo>
                <a:cubicBezTo>
                  <a:pt x="1875576" y="-8010"/>
                  <a:pt x="2051216" y="47332"/>
                  <a:pt x="2275205" y="0"/>
                </a:cubicBezTo>
                <a:cubicBezTo>
                  <a:pt x="2312957" y="231101"/>
                  <a:pt x="2229579" y="387722"/>
                  <a:pt x="2275205" y="590105"/>
                </a:cubicBezTo>
                <a:cubicBezTo>
                  <a:pt x="2320831" y="792489"/>
                  <a:pt x="2247167" y="927983"/>
                  <a:pt x="2275205" y="1034038"/>
                </a:cubicBezTo>
                <a:cubicBezTo>
                  <a:pt x="2303243" y="1140093"/>
                  <a:pt x="2231505" y="1481747"/>
                  <a:pt x="2275205" y="1624143"/>
                </a:cubicBezTo>
                <a:cubicBezTo>
                  <a:pt x="2318905" y="1766539"/>
                  <a:pt x="2269537" y="2114855"/>
                  <a:pt x="2275205" y="2262973"/>
                </a:cubicBezTo>
                <a:cubicBezTo>
                  <a:pt x="2280873" y="2411091"/>
                  <a:pt x="2272190" y="2611062"/>
                  <a:pt x="2275205" y="2901802"/>
                </a:cubicBezTo>
                <a:cubicBezTo>
                  <a:pt x="2278220" y="3192542"/>
                  <a:pt x="2258990" y="3241777"/>
                  <a:pt x="2275205" y="3394459"/>
                </a:cubicBezTo>
                <a:cubicBezTo>
                  <a:pt x="2291420" y="3547141"/>
                  <a:pt x="2235821" y="3606057"/>
                  <a:pt x="2275205" y="3789667"/>
                </a:cubicBezTo>
                <a:cubicBezTo>
                  <a:pt x="2314589" y="3973277"/>
                  <a:pt x="2215025" y="4346400"/>
                  <a:pt x="2275205" y="4872429"/>
                </a:cubicBezTo>
                <a:cubicBezTo>
                  <a:pt x="2117074" y="4876875"/>
                  <a:pt x="1990950" y="4837172"/>
                  <a:pt x="1751908" y="4872429"/>
                </a:cubicBezTo>
                <a:cubicBezTo>
                  <a:pt x="1512866" y="4907686"/>
                  <a:pt x="1443578" y="4847755"/>
                  <a:pt x="1205859" y="4872429"/>
                </a:cubicBezTo>
                <a:cubicBezTo>
                  <a:pt x="968140" y="4897103"/>
                  <a:pt x="800896" y="4830506"/>
                  <a:pt x="614305" y="4872429"/>
                </a:cubicBezTo>
                <a:cubicBezTo>
                  <a:pt x="427714" y="4914352"/>
                  <a:pt x="207267" y="4801880"/>
                  <a:pt x="0" y="4872429"/>
                </a:cubicBezTo>
                <a:cubicBezTo>
                  <a:pt x="-11927" y="4690464"/>
                  <a:pt x="50153" y="4648306"/>
                  <a:pt x="0" y="4428497"/>
                </a:cubicBezTo>
                <a:cubicBezTo>
                  <a:pt x="-50153" y="4208688"/>
                  <a:pt x="27624" y="3917680"/>
                  <a:pt x="0" y="3789667"/>
                </a:cubicBezTo>
                <a:cubicBezTo>
                  <a:pt x="-27624" y="3661654"/>
                  <a:pt x="39550" y="3435007"/>
                  <a:pt x="0" y="3248286"/>
                </a:cubicBezTo>
                <a:cubicBezTo>
                  <a:pt x="-39550" y="3061565"/>
                  <a:pt x="51326" y="2890487"/>
                  <a:pt x="0" y="2755629"/>
                </a:cubicBezTo>
                <a:cubicBezTo>
                  <a:pt x="-51326" y="2620771"/>
                  <a:pt x="66350" y="2347886"/>
                  <a:pt x="0" y="2116800"/>
                </a:cubicBezTo>
                <a:cubicBezTo>
                  <a:pt x="-66350" y="1885714"/>
                  <a:pt x="20" y="1750057"/>
                  <a:pt x="0" y="1575419"/>
                </a:cubicBezTo>
                <a:cubicBezTo>
                  <a:pt x="-20" y="1400781"/>
                  <a:pt x="38669" y="1192102"/>
                  <a:pt x="0" y="1082762"/>
                </a:cubicBezTo>
                <a:cubicBezTo>
                  <a:pt x="-38669" y="973422"/>
                  <a:pt x="69109" y="721601"/>
                  <a:pt x="0" y="492657"/>
                </a:cubicBezTo>
                <a:cubicBezTo>
                  <a:pt x="-69109" y="263714"/>
                  <a:pt x="18068" y="185105"/>
                  <a:pt x="0" y="0"/>
                </a:cubicBezTo>
                <a:close/>
              </a:path>
              <a:path w="2275205" h="4872429" stroke="0" extrusionOk="0">
                <a:moveTo>
                  <a:pt x="0" y="0"/>
                </a:moveTo>
                <a:cubicBezTo>
                  <a:pt x="209941" y="-48211"/>
                  <a:pt x="282812" y="18654"/>
                  <a:pt x="546049" y="0"/>
                </a:cubicBezTo>
                <a:cubicBezTo>
                  <a:pt x="809286" y="-18654"/>
                  <a:pt x="938641" y="54388"/>
                  <a:pt x="1137603" y="0"/>
                </a:cubicBezTo>
                <a:cubicBezTo>
                  <a:pt x="1336565" y="-54388"/>
                  <a:pt x="1416086" y="24221"/>
                  <a:pt x="1683652" y="0"/>
                </a:cubicBezTo>
                <a:cubicBezTo>
                  <a:pt x="1951218" y="-24221"/>
                  <a:pt x="2000799" y="62043"/>
                  <a:pt x="2275205" y="0"/>
                </a:cubicBezTo>
                <a:cubicBezTo>
                  <a:pt x="2275593" y="150552"/>
                  <a:pt x="2251416" y="314480"/>
                  <a:pt x="2275205" y="395208"/>
                </a:cubicBezTo>
                <a:cubicBezTo>
                  <a:pt x="2298994" y="475936"/>
                  <a:pt x="2211739" y="745576"/>
                  <a:pt x="2275205" y="1034038"/>
                </a:cubicBezTo>
                <a:cubicBezTo>
                  <a:pt x="2338671" y="1322500"/>
                  <a:pt x="2211411" y="1467248"/>
                  <a:pt x="2275205" y="1672867"/>
                </a:cubicBezTo>
                <a:cubicBezTo>
                  <a:pt x="2338999" y="1878486"/>
                  <a:pt x="2218355" y="2059818"/>
                  <a:pt x="2275205" y="2214248"/>
                </a:cubicBezTo>
                <a:cubicBezTo>
                  <a:pt x="2332055" y="2368678"/>
                  <a:pt x="2241779" y="2556196"/>
                  <a:pt x="2275205" y="2804354"/>
                </a:cubicBezTo>
                <a:cubicBezTo>
                  <a:pt x="2308631" y="3052512"/>
                  <a:pt x="2249827" y="3138220"/>
                  <a:pt x="2275205" y="3248286"/>
                </a:cubicBezTo>
                <a:cubicBezTo>
                  <a:pt x="2300583" y="3358352"/>
                  <a:pt x="2210436" y="3667774"/>
                  <a:pt x="2275205" y="3887116"/>
                </a:cubicBezTo>
                <a:cubicBezTo>
                  <a:pt x="2339974" y="4106458"/>
                  <a:pt x="2224708" y="4235366"/>
                  <a:pt x="2275205" y="4379772"/>
                </a:cubicBezTo>
                <a:cubicBezTo>
                  <a:pt x="2325702" y="4524178"/>
                  <a:pt x="2232483" y="4725169"/>
                  <a:pt x="2275205" y="4872429"/>
                </a:cubicBezTo>
                <a:cubicBezTo>
                  <a:pt x="2073321" y="4936652"/>
                  <a:pt x="1957950" y="4827811"/>
                  <a:pt x="1729156" y="4872429"/>
                </a:cubicBezTo>
                <a:cubicBezTo>
                  <a:pt x="1500362" y="4917047"/>
                  <a:pt x="1290432" y="4868445"/>
                  <a:pt x="1160355" y="4872429"/>
                </a:cubicBezTo>
                <a:cubicBezTo>
                  <a:pt x="1030278" y="4876413"/>
                  <a:pt x="730678" y="4807671"/>
                  <a:pt x="546049" y="4872429"/>
                </a:cubicBezTo>
                <a:cubicBezTo>
                  <a:pt x="361420" y="4937187"/>
                  <a:pt x="170750" y="4871712"/>
                  <a:pt x="0" y="4872429"/>
                </a:cubicBezTo>
                <a:cubicBezTo>
                  <a:pt x="-51538" y="4577106"/>
                  <a:pt x="44737" y="4428473"/>
                  <a:pt x="0" y="4233599"/>
                </a:cubicBezTo>
                <a:cubicBezTo>
                  <a:pt x="-44737" y="4038725"/>
                  <a:pt x="34715" y="3949092"/>
                  <a:pt x="0" y="3838391"/>
                </a:cubicBezTo>
                <a:cubicBezTo>
                  <a:pt x="-34715" y="3727690"/>
                  <a:pt x="48683" y="3391533"/>
                  <a:pt x="0" y="3248286"/>
                </a:cubicBezTo>
                <a:cubicBezTo>
                  <a:pt x="-48683" y="3105039"/>
                  <a:pt x="14321" y="2952733"/>
                  <a:pt x="0" y="2804354"/>
                </a:cubicBezTo>
                <a:cubicBezTo>
                  <a:pt x="-14321" y="2655975"/>
                  <a:pt x="9117" y="2394393"/>
                  <a:pt x="0" y="2214248"/>
                </a:cubicBezTo>
                <a:cubicBezTo>
                  <a:pt x="-9117" y="2034103"/>
                  <a:pt x="58069" y="1918017"/>
                  <a:pt x="0" y="1721592"/>
                </a:cubicBezTo>
                <a:cubicBezTo>
                  <a:pt x="-58069" y="1525167"/>
                  <a:pt x="55262" y="1439926"/>
                  <a:pt x="0" y="1180211"/>
                </a:cubicBezTo>
                <a:cubicBezTo>
                  <a:pt x="-55262" y="920496"/>
                  <a:pt x="47358" y="792408"/>
                  <a:pt x="0" y="687554"/>
                </a:cubicBezTo>
                <a:cubicBezTo>
                  <a:pt x="-47358" y="582700"/>
                  <a:pt x="32340" y="230329"/>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Model</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Demand forecast – from Subscribers to CSP</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Optimized allotment details – from CSP to Subscribers</a:t>
            </a:r>
          </a:p>
          <a:p>
            <a:pPr marL="342900" indent="-342900" algn="l">
              <a:buFont typeface="+mj-lt"/>
              <a:buAutoNum type="arabicPeriod"/>
            </a:pPr>
            <a:r>
              <a:rPr lang="en-US" sz="1600" b="1" dirty="0">
                <a:latin typeface="Cavolini" panose="020B0502040204020203" pitchFamily="66" charset="0"/>
                <a:cs typeface="Cavolini" panose="020B0502040204020203" pitchFamily="66" charset="0"/>
              </a:rPr>
              <a:t>RAN Slice Allocation Status – from CSP to Subscribers</a:t>
            </a:r>
          </a:p>
        </p:txBody>
      </p:sp>
      <p:sp>
        <p:nvSpPr>
          <p:cNvPr id="4" name="TextBox 3">
            <a:extLst>
              <a:ext uri="{FF2B5EF4-FFF2-40B4-BE49-F238E27FC236}">
                <a16:creationId xmlns:a16="http://schemas.microsoft.com/office/drawing/2014/main" id="{51E19B0F-8A73-47CA-A93B-B2F0392991E1}"/>
              </a:ext>
            </a:extLst>
          </p:cNvPr>
          <p:cNvSpPr txBox="1"/>
          <p:nvPr/>
        </p:nvSpPr>
        <p:spPr>
          <a:xfrm>
            <a:off x="8739836" y="591004"/>
            <a:ext cx="2592583" cy="477511"/>
          </a:xfrm>
          <a:custGeom>
            <a:avLst/>
            <a:gdLst>
              <a:gd name="connsiteX0" fmla="*/ 0 w 2592583"/>
              <a:gd name="connsiteY0" fmla="*/ 0 h 477511"/>
              <a:gd name="connsiteX1" fmla="*/ 518517 w 2592583"/>
              <a:gd name="connsiteY1" fmla="*/ 0 h 477511"/>
              <a:gd name="connsiteX2" fmla="*/ 1011107 w 2592583"/>
              <a:gd name="connsiteY2" fmla="*/ 0 h 477511"/>
              <a:gd name="connsiteX3" fmla="*/ 1581476 w 2592583"/>
              <a:gd name="connsiteY3" fmla="*/ 0 h 477511"/>
              <a:gd name="connsiteX4" fmla="*/ 2151844 w 2592583"/>
              <a:gd name="connsiteY4" fmla="*/ 0 h 477511"/>
              <a:gd name="connsiteX5" fmla="*/ 2592583 w 2592583"/>
              <a:gd name="connsiteY5" fmla="*/ 0 h 477511"/>
              <a:gd name="connsiteX6" fmla="*/ 2592583 w 2592583"/>
              <a:gd name="connsiteY6" fmla="*/ 477511 h 477511"/>
              <a:gd name="connsiteX7" fmla="*/ 2125918 w 2592583"/>
              <a:gd name="connsiteY7" fmla="*/ 477511 h 477511"/>
              <a:gd name="connsiteX8" fmla="*/ 1659253 w 2592583"/>
              <a:gd name="connsiteY8" fmla="*/ 477511 h 477511"/>
              <a:gd name="connsiteX9" fmla="*/ 1114811 w 2592583"/>
              <a:gd name="connsiteY9" fmla="*/ 477511 h 477511"/>
              <a:gd name="connsiteX10" fmla="*/ 622220 w 2592583"/>
              <a:gd name="connsiteY10" fmla="*/ 477511 h 477511"/>
              <a:gd name="connsiteX11" fmla="*/ 0 w 2592583"/>
              <a:gd name="connsiteY11" fmla="*/ 477511 h 477511"/>
              <a:gd name="connsiteX12" fmla="*/ 0 w 2592583"/>
              <a:gd name="connsiteY12" fmla="*/ 0 h 47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583" h="477511" fill="none" extrusionOk="0">
                <a:moveTo>
                  <a:pt x="0" y="0"/>
                </a:moveTo>
                <a:cubicBezTo>
                  <a:pt x="185737" y="-35376"/>
                  <a:pt x="329711" y="58884"/>
                  <a:pt x="518517" y="0"/>
                </a:cubicBezTo>
                <a:cubicBezTo>
                  <a:pt x="707323" y="-58884"/>
                  <a:pt x="870466" y="28825"/>
                  <a:pt x="1011107" y="0"/>
                </a:cubicBezTo>
                <a:cubicBezTo>
                  <a:pt x="1151748" y="-28825"/>
                  <a:pt x="1441114" y="22141"/>
                  <a:pt x="1581476" y="0"/>
                </a:cubicBezTo>
                <a:cubicBezTo>
                  <a:pt x="1721838" y="-22141"/>
                  <a:pt x="1934775" y="50358"/>
                  <a:pt x="2151844" y="0"/>
                </a:cubicBezTo>
                <a:cubicBezTo>
                  <a:pt x="2368913" y="-50358"/>
                  <a:pt x="2490693" y="2442"/>
                  <a:pt x="2592583" y="0"/>
                </a:cubicBezTo>
                <a:cubicBezTo>
                  <a:pt x="2630744" y="180284"/>
                  <a:pt x="2575908" y="338181"/>
                  <a:pt x="2592583" y="477511"/>
                </a:cubicBezTo>
                <a:cubicBezTo>
                  <a:pt x="2380254" y="497712"/>
                  <a:pt x="2303288" y="449378"/>
                  <a:pt x="2125918" y="477511"/>
                </a:cubicBezTo>
                <a:cubicBezTo>
                  <a:pt x="1948549" y="505644"/>
                  <a:pt x="1831706" y="471843"/>
                  <a:pt x="1659253" y="477511"/>
                </a:cubicBezTo>
                <a:cubicBezTo>
                  <a:pt x="1486801" y="483179"/>
                  <a:pt x="1325976" y="414827"/>
                  <a:pt x="1114811" y="477511"/>
                </a:cubicBezTo>
                <a:cubicBezTo>
                  <a:pt x="903646" y="540195"/>
                  <a:pt x="809138" y="467903"/>
                  <a:pt x="622220" y="477511"/>
                </a:cubicBezTo>
                <a:cubicBezTo>
                  <a:pt x="435302" y="487119"/>
                  <a:pt x="238592" y="429325"/>
                  <a:pt x="0" y="477511"/>
                </a:cubicBezTo>
                <a:cubicBezTo>
                  <a:pt x="-15942" y="243213"/>
                  <a:pt x="25413" y="191847"/>
                  <a:pt x="0" y="0"/>
                </a:cubicBezTo>
                <a:close/>
              </a:path>
              <a:path w="2592583" h="477511" stroke="0" extrusionOk="0">
                <a:moveTo>
                  <a:pt x="0" y="0"/>
                </a:moveTo>
                <a:cubicBezTo>
                  <a:pt x="180855" y="-47298"/>
                  <a:pt x="315645" y="4779"/>
                  <a:pt x="492591" y="0"/>
                </a:cubicBezTo>
                <a:cubicBezTo>
                  <a:pt x="669537" y="-4779"/>
                  <a:pt x="823202" y="59362"/>
                  <a:pt x="1037033" y="0"/>
                </a:cubicBezTo>
                <a:cubicBezTo>
                  <a:pt x="1250864" y="-59362"/>
                  <a:pt x="1313319" y="36720"/>
                  <a:pt x="1529624" y="0"/>
                </a:cubicBezTo>
                <a:cubicBezTo>
                  <a:pt x="1745929" y="-36720"/>
                  <a:pt x="1814908" y="63387"/>
                  <a:pt x="2099992" y="0"/>
                </a:cubicBezTo>
                <a:cubicBezTo>
                  <a:pt x="2385076" y="-63387"/>
                  <a:pt x="2392048" y="18533"/>
                  <a:pt x="2592583" y="0"/>
                </a:cubicBezTo>
                <a:cubicBezTo>
                  <a:pt x="2636198" y="125951"/>
                  <a:pt x="2584003" y="368190"/>
                  <a:pt x="2592583" y="477511"/>
                </a:cubicBezTo>
                <a:cubicBezTo>
                  <a:pt x="2344076" y="514836"/>
                  <a:pt x="2198229" y="412351"/>
                  <a:pt x="2022215" y="477511"/>
                </a:cubicBezTo>
                <a:cubicBezTo>
                  <a:pt x="1846201" y="542671"/>
                  <a:pt x="1659288" y="417662"/>
                  <a:pt x="1503698" y="477511"/>
                </a:cubicBezTo>
                <a:cubicBezTo>
                  <a:pt x="1348108" y="537360"/>
                  <a:pt x="1231510" y="433094"/>
                  <a:pt x="985182" y="477511"/>
                </a:cubicBezTo>
                <a:cubicBezTo>
                  <a:pt x="738854" y="521928"/>
                  <a:pt x="277524" y="425005"/>
                  <a:pt x="0" y="477511"/>
                </a:cubicBezTo>
                <a:cubicBezTo>
                  <a:pt x="-13657" y="263871"/>
                  <a:pt x="23069" y="153960"/>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b="1" dirty="0">
                <a:latin typeface="Cavolini" panose="020B0502040204020203" pitchFamily="66" charset="0"/>
                <a:cs typeface="Cavolini" panose="020B0502040204020203" pitchFamily="66" charset="0"/>
              </a:rPr>
              <a:t>Allocation Status</a:t>
            </a:r>
            <a:endParaRPr lang="en-US" sz="1600" dirty="0">
              <a:latin typeface="Cavolini" panose="020B0502040204020203" pitchFamily="66" charset="0"/>
              <a:cs typeface="Cavolini" panose="020B0502040204020203" pitchFamily="66" charset="0"/>
            </a:endParaRPr>
          </a:p>
        </p:txBody>
      </p:sp>
    </p:spTree>
    <p:extLst>
      <p:ext uri="{BB962C8B-B14F-4D97-AF65-F5344CB8AC3E}">
        <p14:creationId xmlns:p14="http://schemas.microsoft.com/office/powerpoint/2010/main" val="1673325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2806</Words>
  <Application>Microsoft Office PowerPoint</Application>
  <PresentationFormat>Widescreen</PresentationFormat>
  <Paragraphs>263</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Calibri Light</vt:lpstr>
      <vt:lpstr>Cavolini</vt:lpstr>
      <vt:lpstr>Helvetica 55 Roman</vt:lpstr>
      <vt:lpstr>Helvetica 75 Bold</vt:lpstr>
      <vt:lpstr>Segoe Script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Ashok Kumar T. A.</dc:creator>
  <cp:lastModifiedBy>Ashok Kumar T. A.</cp:lastModifiedBy>
  <cp:revision>70</cp:revision>
  <dcterms:created xsi:type="dcterms:W3CDTF">2021-07-29T12:28:36Z</dcterms:created>
  <dcterms:modified xsi:type="dcterms:W3CDTF">2022-09-06T05:34:54Z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AshokKumar_TA@ad.infosys.com</vt:lpwstr>
  </property>
  <property fmtid="{D5CDD505-2E9C-101B-9397-08002B2CF9AE}" pid="5" name="MSIP_Label_be4b3411-284d-4d31-bd4f-bc13ef7f1fd6_SetDate">
    <vt:lpwstr>2021-07-29T12:33:26.8845240Z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1a67c3d4-4a8d-40e5-b804-cd760037c66a</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etDate">
    <vt:lpwstr>2022-09-01T10:20:40Z</vt:lpwstr>
  </property>
  <property fmtid="{D5CDD505-2E9C-101B-9397-08002B2CF9AE}" pid="12" name="MSIP_Label_a0819fa7-4367-4500-ba88-dd630d977609_Method">
    <vt:lpwstr>Standard</vt:lpwstr>
  </property>
  <property fmtid="{D5CDD505-2E9C-101B-9397-08002B2CF9AE}" pid="13" name="MSIP_Label_a0819fa7-4367-4500-ba88-dd630d977609_Name">
    <vt:lpwstr>a0819fa7-4367-4500-ba88-dd630d977609</vt:lpwstr>
  </property>
  <property fmtid="{D5CDD505-2E9C-101B-9397-08002B2CF9AE}" pid="14" name="MSIP_Label_a0819fa7-4367-4500-ba88-dd630d977609_SiteId">
    <vt:lpwstr>63ce7d59-2f3e-42cd-a8cc-be764cff5eb6</vt:lpwstr>
  </property>
  <property fmtid="{D5CDD505-2E9C-101B-9397-08002B2CF9AE}" pid="15" name="MSIP_Label_a0819fa7-4367-4500-ba88-dd630d977609_ActionId">
    <vt:lpwstr>1a67c3d4-4a8d-40e5-b804-cd760037c66a</vt:lpwstr>
  </property>
  <property fmtid="{D5CDD505-2E9C-101B-9397-08002B2CF9AE}" pid="16" name="MSIP_Label_a0819fa7-4367-4500-ba88-dd630d977609_ContentBits">
    <vt:lpwstr>0</vt:lpwstr>
  </property>
</Properties>
</file>