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</p:sldIdLst>
  <p:sldSz cx="12187238" cy="68595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3" orient="horz" pos="193" userDrawn="1">
          <p15:clr>
            <a:srgbClr val="A4A3A4"/>
          </p15:clr>
        </p15:guide>
        <p15:guide id="4" orient="horz" pos="4221">
          <p15:clr>
            <a:srgbClr val="A4A3A4"/>
          </p15:clr>
        </p15:guide>
        <p15:guide id="5" orient="horz" pos="4149">
          <p15:clr>
            <a:srgbClr val="A4A3A4"/>
          </p15:clr>
        </p15:guide>
        <p15:guide id="6" orient="horz" pos="4065">
          <p15:clr>
            <a:srgbClr val="A4A3A4"/>
          </p15:clr>
        </p15:guide>
        <p15:guide id="7" orient="horz" pos="625" userDrawn="1">
          <p15:clr>
            <a:srgbClr val="A4A3A4"/>
          </p15:clr>
        </p15:guide>
        <p15:guide id="8" orient="horz" pos="793" userDrawn="1">
          <p15:clr>
            <a:srgbClr val="A4A3A4"/>
          </p15:clr>
        </p15:guide>
        <p15:guide id="9" pos="3839">
          <p15:clr>
            <a:srgbClr val="A4A3A4"/>
          </p15:clr>
        </p15:guide>
        <p15:guide id="10" pos="393">
          <p15:clr>
            <a:srgbClr val="A4A3A4"/>
          </p15:clr>
        </p15:guide>
        <p15:guide id="11" pos="7287">
          <p15:clr>
            <a:srgbClr val="A4A3A4"/>
          </p15:clr>
        </p15:guide>
        <p15:guide id="12" pos="3770">
          <p15:clr>
            <a:srgbClr val="A4A3A4"/>
          </p15:clr>
        </p15:guide>
        <p15:guide id="13" pos="3905">
          <p15:clr>
            <a:srgbClr val="A4A3A4"/>
          </p15:clr>
        </p15:guide>
        <p15:guide id="14" pos="2736">
          <p15:clr>
            <a:srgbClr val="A4A3A4"/>
          </p15:clr>
        </p15:guide>
        <p15:guide id="15" pos="4941">
          <p15:clr>
            <a:srgbClr val="A4A3A4"/>
          </p15:clr>
        </p15:guide>
        <p15:guide id="16" pos="2600">
          <p15:clr>
            <a:srgbClr val="A4A3A4"/>
          </p15:clr>
        </p15:guide>
        <p15:guide id="17" pos="5077">
          <p15:clr>
            <a:srgbClr val="A4A3A4"/>
          </p15:clr>
        </p15:guide>
        <p15:guide id="18" pos="7383">
          <p15:clr>
            <a:srgbClr val="A4A3A4"/>
          </p15:clr>
        </p15:guide>
        <p15:guide id="19" orient="horz" pos="25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7FF"/>
    <a:srgbClr val="FF0000"/>
    <a:srgbClr val="CBCCCC"/>
    <a:srgbClr val="5375AD"/>
    <a:srgbClr val="778888"/>
    <a:srgbClr val="359B4C"/>
    <a:srgbClr val="00BBEE"/>
    <a:srgbClr val="FF9900"/>
    <a:srgbClr val="99BEBE"/>
    <a:srgbClr val="BDC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78982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296" y="84"/>
      </p:cViewPr>
      <p:guideLst>
        <p:guide orient="horz" pos="2440"/>
        <p:guide orient="horz" pos="193"/>
        <p:guide orient="horz" pos="4221"/>
        <p:guide orient="horz" pos="4149"/>
        <p:guide orient="horz" pos="4065"/>
        <p:guide orient="horz" pos="625"/>
        <p:guide orient="horz" pos="793"/>
        <p:guide pos="3839"/>
        <p:guide pos="393"/>
        <p:guide pos="7287"/>
        <p:guide pos="3770"/>
        <p:guide pos="3905"/>
        <p:guide pos="2736"/>
        <p:guide pos="4941"/>
        <p:guide pos="2600"/>
        <p:guide pos="5077"/>
        <p:guide pos="7383"/>
        <p:guide orient="horz" pos="25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3/4/2018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3/4/2018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0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car class has only one type of engine as engine is instantiated within the car class</a:t>
            </a:r>
          </a:p>
        </p:txBody>
      </p:sp>
    </p:spTree>
    <p:extLst>
      <p:ext uri="{BB962C8B-B14F-4D97-AF65-F5344CB8AC3E}">
        <p14:creationId xmlns:p14="http://schemas.microsoft.com/office/powerpoint/2010/main" val="42371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We can test the car class with different dependencies</a:t>
            </a:r>
          </a:p>
          <a:p>
            <a:r>
              <a:rPr lang="en-US" dirty="0"/>
              <a:t>2) Developers have to create the dependencies before passing them to the car class</a:t>
            </a:r>
          </a:p>
          <a:p>
            <a:r>
              <a:rPr lang="en-US" dirty="0"/>
              <a:t>3) What if the dependency has its own dependency and what if number of dependencies increase ?</a:t>
            </a:r>
          </a:p>
        </p:txBody>
      </p:sp>
    </p:spTree>
    <p:extLst>
      <p:ext uri="{BB962C8B-B14F-4D97-AF65-F5344CB8AC3E}">
        <p14:creationId xmlns:p14="http://schemas.microsoft.com/office/powerpoint/2010/main" val="319542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increase in number if dependencies , it becomes difficult for developer to manager them and there is where DI as angular framework comes into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68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framework makes developer job easy and if I ask for a car the DI framework creates it with all its dependencies . For this to work all we have to do is Define, register and list it , the DI framework does the job of creating the dependency before creating the main object and manage them</a:t>
            </a:r>
          </a:p>
        </p:txBody>
      </p:sp>
    </p:spTree>
    <p:extLst>
      <p:ext uri="{BB962C8B-B14F-4D97-AF65-F5344CB8AC3E}">
        <p14:creationId xmlns:p14="http://schemas.microsoft.com/office/powerpoint/2010/main" val="38302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point to note here is angular creates a single instance of the service ( singleton service)</a:t>
            </a:r>
          </a:p>
        </p:txBody>
      </p:sp>
    </p:spTree>
    <p:extLst>
      <p:ext uri="{BB962C8B-B14F-4D97-AF65-F5344CB8AC3E}">
        <p14:creationId xmlns:p14="http://schemas.microsoft.com/office/powerpoint/2010/main" val="419371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5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injector creates the service instance and injects into the required component</a:t>
            </a:r>
          </a:p>
          <a:p>
            <a:r>
              <a:rPr lang="en-US" dirty="0"/>
              <a:t>How does injector know about the service is by registering the service into DI framework</a:t>
            </a:r>
          </a:p>
          <a:p>
            <a:r>
              <a:rPr lang="en-US" dirty="0"/>
              <a:t>2 ways to register </a:t>
            </a:r>
          </a:p>
          <a:p>
            <a:pPr marL="342900" indent="-342900">
              <a:buAutoNum type="arabicParenR"/>
            </a:pPr>
            <a:r>
              <a:rPr lang="en-US" dirty="0"/>
              <a:t>Provider property of </a:t>
            </a:r>
            <a:r>
              <a:rPr lang="en-US" dirty="0" err="1"/>
              <a:t>ngModule</a:t>
            </a:r>
            <a:r>
              <a:rPr lang="en-US" dirty="0"/>
              <a:t> decorator ( module level)</a:t>
            </a:r>
          </a:p>
          <a:p>
            <a:pPr marL="342900" indent="-342900">
              <a:buAutoNum type="arabicParenR"/>
            </a:pPr>
            <a:r>
              <a:rPr lang="en-US" dirty="0"/>
              <a:t>Component decorator (Component level)</a:t>
            </a:r>
          </a:p>
        </p:txBody>
      </p:sp>
    </p:spTree>
    <p:extLst>
      <p:ext uri="{BB962C8B-B14F-4D97-AF65-F5344CB8AC3E}">
        <p14:creationId xmlns:p14="http://schemas.microsoft.com/office/powerpoint/2010/main" val="207203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25219" y="1695843"/>
            <a:ext cx="10936800" cy="75212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625219" y="2447964"/>
            <a:ext cx="10936800" cy="467671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7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694000" y="3180370"/>
            <a:ext cx="3074394" cy="2061722"/>
            <a:chOff x="5728986" y="1472516"/>
            <a:chExt cx="3074394" cy="2061722"/>
          </a:xfrm>
        </p:grpSpPr>
        <p:sp>
          <p:nvSpPr>
            <p:cNvPr id="19" name="Freeform 1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1" name="Group 4"/>
          <p:cNvGrpSpPr>
            <a:grpSpLocks noChangeAspect="1"/>
          </p:cNvGrpSpPr>
          <p:nvPr userDrawn="1"/>
        </p:nvGrpSpPr>
        <p:grpSpPr bwMode="auto">
          <a:xfrm>
            <a:off x="624280" y="435572"/>
            <a:ext cx="4539927" cy="728754"/>
            <a:chOff x="391" y="226"/>
            <a:chExt cx="3146" cy="505"/>
          </a:xfrm>
        </p:grpSpPr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200" y="6274800"/>
            <a:ext cx="4698000" cy="2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_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loaudata01\dlohq\StudioJobs\Clients\Presentations\Accenture\Tara L Trees - 15-4033 - Accenture Testing Services\Working Files\PPT\Original\GettyImages-171578230 - Purchased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87238" cy="68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 userDrawn="1"/>
        </p:nvSpPr>
        <p:spPr>
          <a:xfrm>
            <a:off x="0" y="0"/>
            <a:ext cx="12187238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8000"/>
                </a:schemeClr>
              </a:gs>
              <a:gs pos="78000">
                <a:schemeClr val="tx1"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4"/>
          <p:cNvGrpSpPr>
            <a:grpSpLocks noChangeAspect="1"/>
          </p:cNvGrpSpPr>
          <p:nvPr userDrawn="1"/>
        </p:nvGrpSpPr>
        <p:grpSpPr bwMode="auto">
          <a:xfrm>
            <a:off x="624280" y="435572"/>
            <a:ext cx="4539927" cy="728754"/>
            <a:chOff x="391" y="226"/>
            <a:chExt cx="3146" cy="505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25219" y="1695843"/>
            <a:ext cx="10936800" cy="75212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625219" y="2447964"/>
            <a:ext cx="10936800" cy="467671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7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8694000" y="3180370"/>
            <a:ext cx="3074394" cy="2061722"/>
            <a:chOff x="5728986" y="1472516"/>
            <a:chExt cx="3074394" cy="2061722"/>
          </a:xfrm>
        </p:grpSpPr>
        <p:sp>
          <p:nvSpPr>
            <p:cNvPr id="24" name="Freeform 23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200" y="6274800"/>
            <a:ext cx="4698000" cy="2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Freeform 7"/>
          <p:cNvSpPr>
            <a:spLocks noEditPoints="1"/>
          </p:cNvSpPr>
          <p:nvPr userDrawn="1"/>
        </p:nvSpPr>
        <p:spPr bwMode="auto">
          <a:xfrm>
            <a:off x="3829299" y="2948085"/>
            <a:ext cx="811937" cy="1265199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FFD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 7"/>
          <p:cNvSpPr>
            <a:spLocks noEditPoints="1"/>
          </p:cNvSpPr>
          <p:nvPr userDrawn="1"/>
        </p:nvSpPr>
        <p:spPr bwMode="auto">
          <a:xfrm>
            <a:off x="1362577" y="3458111"/>
            <a:ext cx="242905" cy="378506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FFD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2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4355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60354"/>
            <a:ext cx="10936800" cy="487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4355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60354"/>
            <a:ext cx="53604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201619" y="1164355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6201619" y="1560354"/>
            <a:ext cx="53604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5219" y="1187287"/>
            <a:ext cx="10936800" cy="52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3638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219" y="1182370"/>
            <a:ext cx="10936800" cy="52560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0884235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625219" y="6538913"/>
            <a:ext cx="5364000" cy="161925"/>
          </a:xfrm>
          <a:prstGeom prst="rect">
            <a:avLst/>
          </a:prstGeom>
          <a:noFill/>
        </p:spPr>
        <p:txBody>
          <a:bodyPr wrap="square" lIns="0" tIns="60949" rIns="121899" bIns="60949" anchor="ctr" anchorCtr="0">
            <a:noAutofit/>
          </a:bodyPr>
          <a:lstStyle>
            <a:lvl1pPr>
              <a:defRPr lang="en-AU"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C4E16F-79A6-48CC-940E-975C140A582B}"/>
              </a:ext>
            </a:extLst>
          </p:cNvPr>
          <p:cNvCxnSpPr/>
          <p:nvPr userDrawn="1"/>
        </p:nvCxnSpPr>
        <p:spPr>
          <a:xfrm>
            <a:off x="0" y="1136940"/>
            <a:ext cx="12187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33" r:id="rId2"/>
    <p:sldLayoutId id="2147483720" r:id="rId3"/>
    <p:sldLayoutId id="2147483728" r:id="rId4"/>
    <p:sldLayoutId id="2147483721" r:id="rId5"/>
    <p:sldLayoutId id="2147483726" r:id="rId6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49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98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848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97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82563" indent="-18256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449263" indent="-266700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625475" indent="-17621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tabLst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898525" indent="-273050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1074738" indent="-17621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219" y="2348345"/>
            <a:ext cx="10691966" cy="1285931"/>
          </a:xfrm>
        </p:spPr>
        <p:txBody>
          <a:bodyPr/>
          <a:lstStyle/>
          <a:p>
            <a:r>
              <a:rPr lang="en-AU" dirty="0"/>
              <a:t>Accelerated Learning Initiative </a:t>
            </a:r>
            <a:br>
              <a:rPr lang="en-AU" dirty="0"/>
            </a:br>
            <a:r>
              <a:rPr lang="en-AU" dirty="0">
                <a:solidFill>
                  <a:srgbClr val="FFC000"/>
                </a:solidFill>
              </a:rPr>
              <a:t>Angular – Creating Directives and Advanced Components</a:t>
            </a:r>
            <a:br>
              <a:rPr lang="en-AU" dirty="0">
                <a:solidFill>
                  <a:srgbClr val="FFC000"/>
                </a:solidFill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627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framework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97022-A31E-49BF-A2A7-EF93B8B2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5" y="1424781"/>
            <a:ext cx="8877218" cy="45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2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framework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ED3DF-0777-4F5F-8FDE-E15BBCC0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06" y="1339056"/>
            <a:ext cx="7286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framework another example with shorthand syntax 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EAEBC-D00F-4F2F-BDB9-EA882883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8" y="1228862"/>
            <a:ext cx="6753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framework another example with shorthand syntax 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40CF1-9C21-4281-A906-1C228A13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9" y="1200944"/>
            <a:ext cx="67532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1D57A9-62EA-42DA-BFE4-DB6D7A32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" y="1557204"/>
            <a:ext cx="106584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String TOKEN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52E6D-3DFE-4BBF-BFEC-9C3FDAA5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2" y="1396701"/>
            <a:ext cx="9038019" cy="45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Code without DI contd.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266A0-1E44-4284-8EE8-AFD68843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644" y="1600994"/>
            <a:ext cx="798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6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C04AE-392C-4B10-92B1-CA7DEB5C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9" y="1551925"/>
            <a:ext cx="10809065" cy="35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 contd.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E00B7-82A8-4AA3-B907-BEE92DD3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9" y="1565194"/>
            <a:ext cx="8537254" cy="46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 contd.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18DFE-CBB7-4BC9-8426-E20BC444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7" y="1488858"/>
            <a:ext cx="6745399" cy="46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 contd. With test cases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27238A-4E9C-4302-A6F1-7A4FE4A2B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74" y="1788318"/>
            <a:ext cx="7302861" cy="44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 contd.. With more dependencies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ACF58-3BF4-403F-A2FF-AB3330EC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8" y="1167606"/>
            <a:ext cx="7107210" cy="49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257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PPT template_v12_16x9_16pt_Technology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408FCD"/>
      </a:accent2>
      <a:accent3>
        <a:srgbClr val="4E2600"/>
      </a:accent3>
      <a:accent4>
        <a:srgbClr val="FFDD00"/>
      </a:accent4>
      <a:accent5>
        <a:srgbClr val="CBCCCC"/>
      </a:accent5>
      <a:accent6>
        <a:srgbClr val="00A000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neral Contribution" ma:contentTypeID="0x012000FD200C85A7BB46D2B974A85017C5AC2B0100F0443C44E230144AAFE8863C27E99035" ma:contentTypeVersion="0" ma:contentTypeDescription="General Contribution" ma:contentTypeScope="" ma:versionID="428ea2fef245f26d5f99b2a8b8025ef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c6231150f3e7668c1b6b2cf21f734ac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bstract" minOccurs="0"/>
                <xsd:element ref="ns1:ItemType" minOccurs="0"/>
                <xsd:element ref="ns1:ContentCurrentDate" minOccurs="0"/>
                <xsd:element ref="ns1:Contacts" minOccurs="0"/>
                <xsd:element ref="ns1:ArchiveDate" minOccurs="0"/>
                <xsd:element ref="ns1:ArchivalDate" minOccurs="0"/>
                <xsd:element ref="ns1:ApprovedForUseBy" minOccurs="0"/>
                <xsd:element ref="ns1:ArchiveStatus" minOccurs="0"/>
                <xsd:element ref="ns1:BusinessFunctionKeywords" minOccurs="0"/>
                <xsd:element ref="ns1:Client" minOccurs="0"/>
                <xsd:element ref="ns1:EngagementLink" minOccurs="0"/>
                <xsd:element ref="ns1:ConditionsforUse" minOccurs="0"/>
                <xsd:element ref="ns1:ConditionsforUseComments" minOccurs="0"/>
                <xsd:element ref="ns1:DeliveryCenter" minOccurs="0"/>
                <xsd:element ref="ns1:DetailsPageURL" minOccurs="0"/>
                <xsd:element ref="ns1:DetailsPageURL2" minOccurs="0"/>
                <xsd:element ref="ns1:IndustryKeywords" minOccurs="0"/>
                <xsd:element ref="ns1:ContribKeywords" minOccurs="0"/>
                <xsd:element ref="ns1:ContribLanguage" minOccurs="0"/>
                <xsd:element ref="ns1:TechnologyKeywords" minOccurs="0"/>
                <xsd:element ref="ns1:StorageType" minOccurs="0"/>
                <xsd:element ref="ns1:VendorProductKeywords" minOccurs="0"/>
                <xsd:element ref="ns1:Offerings" minOccurs="0"/>
                <xsd:element ref="ns1:PertinentToOrgUnit" minOccurs="0"/>
                <xsd:element ref="ns1:PertinentToCountry" minOccurs="0"/>
                <xsd:element ref="ns1:RevisionTime" minOccurs="0"/>
                <xsd:element ref="ns1:RevisionBy" minOccurs="0"/>
                <xsd:element ref="ns1:flagVVID" minOccurs="0"/>
                <xsd:element ref="ns1:DateCreated" minOccurs="0"/>
                <xsd:element ref="ns1:SubmittedBy" minOccurs="0"/>
                <xsd:element ref="ns1:KXGeography" minOccurs="0"/>
                <xsd:element ref="ns1:HasAttachment" minOccurs="0"/>
                <xsd:element ref="ns1:VisibleToAsset" minOccurs="0"/>
                <xsd:element ref="ns1:OfficialAsset" minOccurs="0"/>
                <xsd:element ref="ns1:SourceType" minOccurs="0"/>
                <xsd:element ref="ns1:RestrictedClient" minOccurs="0"/>
                <xsd:element ref="ns1:KXThumbnailURL" minOccurs="0"/>
                <xsd:element ref="ns1:OpportunityCharacteristics" minOccurs="0"/>
                <xsd:element ref="ns1:RelatedCont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bstract" ma:index="3" nillable="true" ma:displayName="Description" ma:internalName="Abstract">
      <xsd:simpleType>
        <xsd:restriction base="dms:Note">
          <xsd:maxLength value="6"/>
        </xsd:restriction>
      </xsd:simpleType>
    </xsd:element>
    <xsd:element name="ItemType" ma:index="4" nillable="true" ma:displayName="Item Type" ma:internalName="ItemType">
      <xsd:simpleType>
        <xsd:restriction base="dms:Note"/>
      </xsd:simpleType>
    </xsd:element>
    <xsd:element name="ContentCurrentDate" ma:index="5" nillable="true" ma:displayName="Content Current Date" ma:default="[today]" ma:format="DateOnly" ma:internalName="ContentCurrentDate">
      <xsd:simpleType>
        <xsd:restriction base="dms:DateTime"/>
      </xsd:simpleType>
    </xsd:element>
    <xsd:element name="Contacts" ma:index="6" nillable="true" ma:displayName="Contacts" ma:internalName="Contacts">
      <xsd:simpleType>
        <xsd:restriction base="dms:Note"/>
      </xsd:simpleType>
    </xsd:element>
    <xsd:element name="ArchiveDate" ma:index="7" nillable="true" ma:displayName="Expiration Date" ma:format="DateOnly" ma:internalName="ArchiveDate">
      <xsd:simpleType>
        <xsd:restriction base="dms:DateTime"/>
      </xsd:simpleType>
    </xsd:element>
    <xsd:element name="ArchivalDate" ma:index="8" nillable="true" ma:displayName="Archival Date" ma:description="Check if contribution has expired." ma:format="DateOnly" ma:internalName="ArchivalDate">
      <xsd:simpleType>
        <xsd:restriction base="dms:DateTime"/>
      </xsd:simpleType>
    </xsd:element>
    <xsd:element name="ApprovedForUseBy" ma:index="9" nillable="true" ma:displayName="Reviewing Groups" ma:internalName="ApprovedForUseBy">
      <xsd:simpleType>
        <xsd:restriction base="dms:Note"/>
      </xsd:simpleType>
    </xsd:element>
    <xsd:element name="ArchiveStatus" ma:index="10" nillable="true" ma:displayName="Status" ma:internalName="ArchiveStatus">
      <xsd:simpleType>
        <xsd:restriction base="dms:Text"/>
      </xsd:simpleType>
    </xsd:element>
    <xsd:element name="BusinessFunctionKeywords" ma:index="11" nillable="true" ma:displayName="Business Processes &amp; Services" ma:internalName="BusinessFunctionKeywords">
      <xsd:simpleType>
        <xsd:restriction base="dms:Note"/>
      </xsd:simpleType>
    </xsd:element>
    <xsd:element name="Client" ma:index="12" nillable="true" ma:displayName="Client" ma:internalName="Client">
      <xsd:simpleType>
        <xsd:restriction base="dms:Note"/>
      </xsd:simpleType>
    </xsd:element>
    <xsd:element name="EngagementLink" ma:index="13" nillable="true" ma:displayName="Engagement Link" ma:internalName="EngagementLink">
      <xsd:simpleType>
        <xsd:restriction base="dms:Note"/>
      </xsd:simpleType>
    </xsd:element>
    <xsd:element name="ConditionsforUse" ma:index="14" nillable="true" ma:displayName="Usage Restriction" ma:internalName="ConditionsforUse">
      <xsd:simpleType>
        <xsd:restriction base="dms:Text"/>
      </xsd:simpleType>
    </xsd:element>
    <xsd:element name="ConditionsforUseComments" ma:index="15" nillable="true" ma:displayName="Usage Restriction Comments" ma:internalName="ConditionsforUseComments">
      <xsd:simpleType>
        <xsd:restriction base="dms:Note"/>
      </xsd:simpleType>
    </xsd:element>
    <xsd:element name="DeliveryCenter" ma:index="16" nillable="true" ma:displayName="Delivery Center" ma:internalName="DeliveryCenter">
      <xsd:simpleType>
        <xsd:restriction base="dms:Note"/>
      </xsd:simpleType>
    </xsd:element>
    <xsd:element name="DetailsPageURL" ma:index="17" nillable="true" ma:displayName="Details Page URL" ma:internalName="DetailsPageURL">
      <xsd:simpleType>
        <xsd:restriction base="dms:Note"/>
      </xsd:simpleType>
    </xsd:element>
    <xsd:element name="DetailsPageURL2" ma:index="18" nillable="true" ma:displayName="Details Page URL2" ma:internalName="DetailsPageURL2">
      <xsd:simpleType>
        <xsd:restriction base="dms:Text"/>
      </xsd:simpleType>
    </xsd:element>
    <xsd:element name="IndustryKeywords" ma:index="19" nillable="true" ma:displayName="Business &amp; Industries" ma:internalName="IndustryKeywords">
      <xsd:simpleType>
        <xsd:restriction base="dms:Note"/>
      </xsd:simpleType>
    </xsd:element>
    <xsd:element name="ContribKeywords" ma:index="20" nillable="true" ma:displayName="Content Manager Keywords" ma:internalName="ContribKeywords">
      <xsd:simpleType>
        <xsd:restriction base="dms:Note"/>
      </xsd:simpleType>
    </xsd:element>
    <xsd:element name="ContribLanguage" ma:index="21" nillable="true" ma:displayName="Language" ma:internalName="ContribLanguage">
      <xsd:simpleType>
        <xsd:restriction base="dms:Note"/>
      </xsd:simpleType>
    </xsd:element>
    <xsd:element name="TechnologyKeywords" ma:index="22" nillable="true" ma:displayName="Technologies" ma:internalName="TechnologyKeywords">
      <xsd:simpleType>
        <xsd:restriction base="dms:Note"/>
      </xsd:simpleType>
    </xsd:element>
    <xsd:element name="StorageType" ma:index="23" nillable="true" ma:displayName="Storage Type" ma:internalName="StorageType">
      <xsd:simpleType>
        <xsd:restriction base="dms:Text"/>
      </xsd:simpleType>
    </xsd:element>
    <xsd:element name="VendorProductKeywords" ma:index="24" nillable="true" ma:displayName="Vendors" ma:internalName="VendorProductKeywords">
      <xsd:simpleType>
        <xsd:restriction base="dms:Note"/>
      </xsd:simpleType>
    </xsd:element>
    <xsd:element name="Offerings" ma:index="25" nillable="true" ma:displayName="Offerings" ma:internalName="Offerings">
      <xsd:simpleType>
        <xsd:restriction base="dms:Note"/>
      </xsd:simpleType>
    </xsd:element>
    <xsd:element name="PertinentToOrgUnit" ma:index="26" nillable="true" ma:displayName="Accenture Organizations" ma:internalName="PertinentToOrgUnit">
      <xsd:simpleType>
        <xsd:restriction base="dms:Note"/>
      </xsd:simpleType>
    </xsd:element>
    <xsd:element name="PertinentToCountry" ma:index="27" nillable="true" ma:displayName="Countries" ma:internalName="PertinentToCountry">
      <xsd:simpleType>
        <xsd:restriction base="dms:Note"/>
      </xsd:simpleType>
    </xsd:element>
    <xsd:element name="RevisionTime" ma:index="28" nillable="true" ma:displayName="Revision Time" ma:internalName="RevisionTime">
      <xsd:simpleType>
        <xsd:restriction base="dms:Note"/>
      </xsd:simpleType>
    </xsd:element>
    <xsd:element name="RevisionBy" ma:index="29" nillable="true" ma:displayName="Revision By" ma:internalName="RevisionBy">
      <xsd:simpleType>
        <xsd:restriction base="dms:Note"/>
      </xsd:simpleType>
    </xsd:element>
    <xsd:element name="flagVVID" ma:index="30" nillable="true" ma:displayName="flagVVID" ma:internalName="flagVVID">
      <xsd:simpleType>
        <xsd:restriction base="dms:Text"/>
      </xsd:simpleType>
    </xsd:element>
    <xsd:element name="DateCreated" ma:index="31" nillable="true" ma:displayName="Date Created" ma:internalName="DateCreated">
      <xsd:simpleType>
        <xsd:restriction base="dms:DateTime"/>
      </xsd:simpleType>
    </xsd:element>
    <xsd:element name="SubmittedBy" ma:index="32" nillable="true" ma:displayName="Submitted By" ma:internalName="SubmittedBy">
      <xsd:simpleType>
        <xsd:restriction base="dms:Text"/>
      </xsd:simpleType>
    </xsd:element>
    <xsd:element name="KXGeography" ma:index="33" nillable="true" ma:displayName="KXGeography" ma:internalName="KXGeography">
      <xsd:simpleType>
        <xsd:restriction base="dms:Note"/>
      </xsd:simpleType>
    </xsd:element>
    <xsd:element name="HasAttachment" ma:index="34" nillable="true" ma:displayName="Has Attachment" ma:description="Check if contribution has attachment." ma:internalName="HasAttachment">
      <xsd:simpleType>
        <xsd:restriction base="dms:Text"/>
      </xsd:simpleType>
    </xsd:element>
    <xsd:element name="VisibleToAsset" ma:index="35" nillable="true" ma:displayName="Visible To Asset" ma:internalName="VisibleToAsset">
      <xsd:simpleType>
        <xsd:restriction base="dms:Text"/>
      </xsd:simpleType>
    </xsd:element>
    <xsd:element name="OfficialAsset" ma:index="36" nillable="true" ma:displayName="Official Asset" ma:internalName="OfficialAsset">
      <xsd:simpleType>
        <xsd:restriction base="dms:Text"/>
      </xsd:simpleType>
    </xsd:element>
    <xsd:element name="SourceType" ma:index="37" nillable="true" ma:displayName="SourceType" ma:internalName="SourceType">
      <xsd:simpleType>
        <xsd:restriction base="dms:Text"/>
      </xsd:simpleType>
    </xsd:element>
    <xsd:element name="RestrictedClient" ma:index="38" nillable="true" ma:displayName="Confidential Client" ma:internalName="RestrictedClient">
      <xsd:simpleType>
        <xsd:restriction base="dms:Text"/>
      </xsd:simpleType>
    </xsd:element>
    <xsd:element name="KXThumbnailURL" ma:index="39" nillable="true" ma:displayName="KX Thumbnail URL" ma:internalName="KXThumbnailURL">
      <xsd:simpleType>
        <xsd:restriction base="dms:Note"/>
      </xsd:simpleType>
    </xsd:element>
    <xsd:element name="OpportunityCharacteristics" ma:index="40" nillable="true" ma:displayName="Opportunity Characteristics" ma:internalName="OpportunityCharacteristics">
      <xsd:simpleType>
        <xsd:restriction base="dms:Note"/>
      </xsd:simpleType>
    </xsd:element>
    <xsd:element name="RelatedContent" ma:index="41" nillable="true" ma:displayName="Related Content" ma:internalName="RelatedContent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p:properties xmlns:p="http://schemas.microsoft.com/office/2006/metadata/properties" xmlns:xsi="http://www.w3.org/2001/XMLSchema-instance">
  <documentManagement>
    <ArchiveDate xmlns="http://schemas.microsoft.com/sharepoint/v3">2017-02-01T06:00:00+00:00</ArchiveDate>
    <EngagementLink xmlns="http://schemas.microsoft.com/sharepoint/v3" xsi:nil="true"/>
    <PertinentToCountry xmlns="http://schemas.microsoft.com/sharepoint/v3" xsi:nil="true"/>
    <Client xmlns="http://schemas.microsoft.com/sharepoint/v3" xsi:nil="true"/>
    <flagVVID xmlns="http://schemas.microsoft.com/sharepoint/v3" xsi:nil="true"/>
    <RelatedContent xmlns="http://schemas.microsoft.com/sharepoint/v3">|Testing Services Executive Summary~https://kx.accenture.com/Repositories/ContributionForm.aspx?path=C25/100/82&amp;mode=Read|Testing Services brochure~https://kx.accenture.com/Repositories/ContributionForm.aspx?path=C26/27/62&amp;mode=Read|Testing Infographic~https://kx.accenture.com/repositories/contributionform.aspx?path=c29/46/86&amp;mode=read</RelatedContent>
    <Abstract xmlns="http://schemas.microsoft.com/sharepoint/v3">&lt;p&gt;High level offering overview describing our recently refreshed Testing offering&amp;nbsp;covering Testing Strategy, Quality Engineering, Digital Testing, Enterprise Testing and Testing Excellence.&amp;nbsp; This deck can be adapted to your client's specifc goals and situation.&lt;/p&gt;</Abstract>
    <ContentCurrentDate xmlns="http://schemas.microsoft.com/sharepoint/v3">2016-02-03T06:00:00+00:00</ContentCurrentDate>
    <DateCreated xmlns="http://schemas.microsoft.com/sharepoint/v3">2013-06-14T12:28:19+00:00</DateCreated>
    <OfficialAsset xmlns="http://schemas.microsoft.com/sharepoint/v3">Yes</OfficialAsset>
    <ArchiveStatus xmlns="http://schemas.microsoft.com/sharepoint/v3">Active</ArchiveStatus>
    <IndustryKeywords xmlns="http://schemas.microsoft.com/sharepoint/v3">;#13489;~Cross Industry</IndustryKeywords>
    <VendorProductKeywords xmlns="http://schemas.microsoft.com/sharepoint/v3">;#0;~None</VendorProductKeywords>
    <RevisionTime xmlns="http://schemas.microsoft.com/sharepoint/v3">3/29/2016 5:03:36 AM&lt;br&gt;2/12/2016 10:49:43 AM&lt;br&gt;2/3/2016 11:01:07 AM&lt;br&gt;2/2/2016 3:32:29 PM&lt;br&gt;1/20/2016 8:37:37 PM&lt;br&gt;11/12/2015 4:42:59 PM&lt;br&gt;11/10/2015 3:51:32 PM&lt;br&gt;11/4/2015 2:19:42 AM&lt;br&gt;10/26/2015 12:46:46 AM&lt;br&gt;10/14/2015 7:27:35 AM&lt;br&gt;10/13/2015 7:34:09 AM&lt;br&gt;10/13/2015 4:00:25 AM&lt;br&gt;10/13/2015 12:59:55 AM&lt;br&gt;9/18/2015 7:31:11 AM&lt;br&gt;9/16/2015 10:41:38 AM&lt;br&gt;9/16/2015 10:31:27 AM&lt;br&gt;9/16/2015 3:37:39 AM&lt;br&gt;9/16/2015 3:25:24 AM&lt;br&gt;9/15/2015 11:55:38 AM&lt;br&gt;8/4/2015 3:39:29 AM&lt;br&gt;8/4/2015 3:37:12 AM&lt;br&gt;6/15/2015 7:35:07 AM&lt;br&gt;3/11/2015 7:05:19 AM&lt;br&gt;12/16/2014 7:07:12 AM&lt;br&gt;12/3/2014 1:04:46 AM&lt;br&gt;11/25/2014 7:49:38 PM&lt;br&gt;10/13/2014 5:54:12 AM&lt;br&gt;10/9/2014 6:13:23 AM&lt;br&gt;6/11/2014 12:53:09 AM</RevisionTime>
    <Contacts xmlns="http://schemas.microsoft.com/sharepoint/v3">dir\kishore.p.durg,dir\karen.m.bobear,dir\tara.l.trees,dir\sarvamangla.choudhry</Contacts>
    <ItemType xmlns="http://schemas.microsoft.com/sharepoint/v3">;#13991;~Marketing and Sales Material</ItemType>
    <Offerings xmlns="http://schemas.microsoft.com/sharepoint/v3">;#11414;~Accenture Technology;#11465;~                OF-001817 - Testing Excellence;#11495;~                OF-001818 - Testing Strategy;#14765;~                OF-002632 - Digital Testing;#14764;~                OF-002633 - Enterprise Testing;#14766;~                OF-002634 - Quality Engineering;#11492;~   OF-000159 - Accenture Testing Services</Offerings>
    <KXThumbnailURL xmlns="http://schemas.microsoft.com/sharepoint/v3">https://documentpreviews.accenture.com/_vti_bin/Longitude5/DocumentViewerService.svc/getResource/?resourceKey=https%3A%2F%2Fkx.accenture.com%2FRepositories%2FC26%2F27%2F65%2FTesting%20Stage%200_03-Feb-16.pptx@_pc!res_~1@_pc!res_~False@_pc!res_~http@_pc!res_~0@_pc!res_~120@_pc!res_~120</KXThumbnailURL>
    <ApprovedForUseBy xmlns="http://schemas.microsoft.com/sharepoint/v3">;#14635;~Application Services Offering Team</ApprovedForUseBy>
    <SubmittedBy xmlns="http://schemas.microsoft.com/sharepoint/v3">DIR\s.x.choudhary</SubmittedBy>
    <HasAttachment xmlns="http://schemas.microsoft.com/sharepoint/v3">No</HasAttachment>
    <SourceType xmlns="http://schemas.microsoft.com/sharepoint/v3" xsi:nil="true"/>
    <OpportunityCharacteristics xmlns="http://schemas.microsoft.com/sharepoint/v3" xsi:nil="true"/>
    <ArchivalDate xmlns="http://schemas.microsoft.com/sharepoint/v3" xsi:nil="true"/>
    <DeliveryCenter xmlns="http://schemas.microsoft.com/sharepoint/v3" xsi:nil="true"/>
    <ContribKeywords xmlns="http://schemas.microsoft.com/sharepoint/v3">;#14810;~AS Gateway</ContribKeywords>
    <StorageType xmlns="http://schemas.microsoft.com/sharepoint/v3">File</StorageType>
    <RevisionBy xmlns="http://schemas.microsoft.com/sharepoint/v3">kx.massupdate&lt;br&gt;dir\tara.l.trees&lt;br&gt;dir\tara.l.trees&lt;br&gt;dir\tara.l.trees&lt;br&gt;kx.massupdate&lt;br&gt;dir\tara.l.trees&lt;br&gt;dir\tara.l.trees&lt;br&gt;dir\sarvamangla.choudhry&lt;br&gt;dir\aparna.edula&lt;br&gt;dir\puja.bhattacharya&lt;br&gt;dir\aparna.edula&lt;br&gt;dir\aparna.edula&lt;br&gt;dir\aparna.edula&lt;br&gt;kx.massupdate&lt;br&gt;dir\sarvamangla.choudhry&lt;br&gt;dir\sarvamangla.choudhry&lt;br&gt;dir\sarvamangla.choudhry&lt;br&gt;dir\sarvamangla.choudhry&lt;br&gt;dir\tara.l.trees&lt;br&gt;dir\sarvamangla.choudhry&lt;br&gt;dir\sarvamangla.choudhry&lt;br&gt;dir\hemalatha.ramappa&lt;br&gt;dir\sarvamangla.choudhry&lt;br&gt;dir\joseph.a.abraham&lt;br&gt;dir\sarvamangla.choudhry&lt;br&gt;kx.massupdate&lt;br&gt;kx.massupdate&lt;br&gt;dir\sarvamangla.choudhry&lt;br&gt;kx.massupdate</RevisionBy>
    <VisibleToAsset xmlns="http://schemas.microsoft.com/sharepoint/v3" xsi:nil="true"/>
    <BusinessFunctionKeywords xmlns="http://schemas.microsoft.com/sharepoint/v3">;#271;~Testing</BusinessFunctionKeywords>
    <ConditionsforUse xmlns="http://schemas.microsoft.com/sharepoint/v3">Restricted: See Usage Restriction Comments</ConditionsforUse>
    <DetailsPageURL2 xmlns="http://schemas.microsoft.com/sharepoint/v3">https://kx.accenture.com/repositories/DownloadForm.aspx?path=C26/27/65/Testing%20Stage%200_03-Feb-16.pptx</DetailsPageURL2>
    <RestrictedClient xmlns="http://schemas.microsoft.com/sharepoint/v3" xsi:nil="true"/>
    <KXGeography xmlns="http://schemas.microsoft.com/sharepoint/v3">;#9494;~Global</KXGeography>
    <ConditionsforUseComments xmlns="http://schemas.microsoft.com/sharepoint/v3">This presentation should NOT be emailed to anyone outside of Accenture as there are internal speaker notes attached.</ConditionsforUseComments>
    <TechnologyKeywords xmlns="http://schemas.microsoft.com/sharepoint/v3">;#0;~None</TechnologyKeywords>
    <PertinentToOrgUnit xmlns="http://schemas.microsoft.com/sharepoint/v3">;#11116;~Accenture Technology - Accenture Technology Services;#14858;~           Application Services</PertinentToOrgUnit>
    <DetailsPageURL xmlns="http://schemas.microsoft.com/sharepoint/v3">https://kx.accenture.com/repositories/ContributionForm.aspx?path=C26/27/65&amp;mode=Read</DetailsPageURL>
    <ContribLanguage xmlns="http://schemas.microsoft.com/sharepoint/v3">;#4628;~English</ContribLanguage>
  </documentManagement>
</p:properties>
</file>

<file path=customXml/itemProps1.xml><?xml version="1.0" encoding="utf-8"?>
<ds:datastoreItem xmlns:ds="http://schemas.openxmlformats.org/officeDocument/2006/customXml" ds:itemID="{702A2179-E87F-48A8-9C12-FA3EF58F1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5F51FD-90FC-44FF-9D00-3ECD9C214C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F8FF39-A5D2-4C20-89CA-E0BB61C09927}">
  <ds:schemaRefs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 PPT template_v12_16x9_16pt_Technology</Template>
  <TotalTime>6038</TotalTime>
  <Words>377</Words>
  <Application>Microsoft Office PowerPoint</Application>
  <PresentationFormat>Custom</PresentationFormat>
  <Paragraphs>37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Accenture PPT template_v12_16x9_16pt_Technology</vt:lpstr>
      <vt:lpstr>Accelerated Learning Initiative  Angular – Creating Directives and Advanced Components </vt:lpstr>
      <vt:lpstr>Agenda</vt:lpstr>
      <vt:lpstr>String TOKEN</vt:lpstr>
      <vt:lpstr>Code without DI contd.</vt:lpstr>
      <vt:lpstr>DI as a design pattern</vt:lpstr>
      <vt:lpstr>DI as a design pattern contd.</vt:lpstr>
      <vt:lpstr>DI as a design pattern contd.</vt:lpstr>
      <vt:lpstr>DI as a design pattern contd. With test cases</vt:lpstr>
      <vt:lpstr>DI as a design pattern contd.. With more dependencies</vt:lpstr>
      <vt:lpstr>DI as framework</vt:lpstr>
      <vt:lpstr>DI as framework</vt:lpstr>
      <vt:lpstr>DI as framework another example with shorthand syntax </vt:lpstr>
      <vt:lpstr>DI as framework another example with shorthand syntax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Testing Services Stage 0 Sales Deck</dc:title>
  <dc:creator>creative.services.presentations@accenture.com</dc:creator>
  <cp:lastModifiedBy>Ashoka Mahadevaiah</cp:lastModifiedBy>
  <cp:revision>338</cp:revision>
  <cp:lastPrinted>2009-05-13T12:37:25Z</cp:lastPrinted>
  <dcterms:created xsi:type="dcterms:W3CDTF">2015-09-15T00:57:11Z</dcterms:created>
  <dcterms:modified xsi:type="dcterms:W3CDTF">2018-03-05T05:24:22Z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0x012000FD200C85A7BB46D2B974A85017C5AC2B0100F0443C44E230144AAFE8863C27E99035</vt:lpwstr>
  </property>
  <property fmtid="{D5CDD505-2E9C-101B-9397-08002B2CF9AE}" pid="3" name="UserName">
    <vt:lpwstr>rwillis</vt:lpwstr>
  </property>
  <property fmtid="{D5CDD505-2E9C-101B-9397-08002B2CF9AE}" pid="4" name="ComputerName">
    <vt:lpwstr>DLO-0142</vt:lpwstr>
  </property>
  <property fmtid="{D5CDD505-2E9C-101B-9397-08002B2CF9AE}" pid="5" name="palette_size">
    <vt:lpwstr>5</vt:lpwstr>
  </property>
</Properties>
</file>