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1" r:id="rId4"/>
    <p:sldId id="282" r:id="rId5"/>
    <p:sldId id="283" r:id="rId6"/>
    <p:sldId id="284" r:id="rId7"/>
    <p:sldId id="261" r:id="rId8"/>
    <p:sldId id="288" r:id="rId9"/>
    <p:sldId id="259" r:id="rId10"/>
    <p:sldId id="289" r:id="rId11"/>
    <p:sldId id="290" r:id="rId12"/>
    <p:sldId id="291" r:id="rId13"/>
    <p:sldId id="27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E7D87-1492-4DE7-BEEE-388CE0671C31}" type="datetimeFigureOut">
              <a:rPr lang="en-IN" smtClean="0"/>
              <a:t>04-12-2017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177CD-37D1-4AB3-942E-2795B8E3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9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177CD-37D1-4AB3-942E-2795B8E3B6A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6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491FA0-0A5C-4485-A9E4-F32A6DC7BCE2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557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7B3D8E-AC1B-4773-A66D-8F2FDD7012A3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2921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45D418-591B-43AC-B9ED-3B553C8EB179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347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197DDE-1244-44FC-BF7A-400D639BBDF0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819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1829" y="4653645"/>
            <a:ext cx="397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HANK TOOL</a:t>
            </a:r>
            <a:endParaRPr lang="en-IN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79" y="716724"/>
            <a:ext cx="3877863" cy="3649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2655" y="6444458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Gurpreet Singh</a:t>
            </a:r>
            <a:endParaRPr lang="en-I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Features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test component support.</a:t>
            </a:r>
          </a:p>
          <a:p>
            <a:r>
              <a:rPr lang="en-US" dirty="0" smtClean="0"/>
              <a:t>Automated </a:t>
            </a:r>
            <a:r>
              <a:rPr lang="en-US" dirty="0"/>
              <a:t>s</a:t>
            </a:r>
            <a:r>
              <a:rPr lang="en-US" dirty="0" smtClean="0"/>
              <a:t>cheduler support using suites.</a:t>
            </a:r>
          </a:p>
          <a:p>
            <a:r>
              <a:rPr lang="en-US" dirty="0" smtClean="0"/>
              <a:t>Scheduler history logs.</a:t>
            </a:r>
          </a:p>
          <a:p>
            <a:r>
              <a:rPr lang="en-US" dirty="0" smtClean="0"/>
              <a:t>Well integrated reporting panel.</a:t>
            </a:r>
          </a:p>
          <a:p>
            <a:r>
              <a:rPr lang="en-US" dirty="0" smtClean="0"/>
              <a:t>Complete </a:t>
            </a:r>
            <a:r>
              <a:rPr lang="en-US" dirty="0"/>
              <a:t>r</a:t>
            </a:r>
            <a:r>
              <a:rPr lang="en-US" dirty="0" smtClean="0"/>
              <a:t>eporting details for test execution result.</a:t>
            </a:r>
          </a:p>
          <a:p>
            <a:r>
              <a:rPr lang="en-US" dirty="0" smtClean="0"/>
              <a:t>Multiple browser support.</a:t>
            </a:r>
          </a:p>
          <a:p>
            <a:r>
              <a:rPr lang="en-US" dirty="0" smtClean="0"/>
              <a:t>Multiple Operating System support.</a:t>
            </a:r>
          </a:p>
          <a:p>
            <a:r>
              <a:rPr lang="en-US" dirty="0" smtClean="0"/>
              <a:t>Variable declaration.</a:t>
            </a:r>
          </a:p>
          <a:p>
            <a:r>
              <a:rPr lang="en-US" dirty="0" smtClean="0"/>
              <a:t>Setting static value to variable.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16429" y="1480457"/>
            <a:ext cx="9144000" cy="0"/>
          </a:xfrm>
          <a:prstGeom prst="line">
            <a:avLst/>
          </a:prstGeom>
          <a:ln w="44450">
            <a:solidFill>
              <a:srgbClr val="A15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2655" y="6444458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Gurpreet Singh</a:t>
            </a:r>
            <a:endParaRPr lang="en-I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Features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</a:t>
            </a:r>
            <a:r>
              <a:rPr lang="en-US" dirty="0" smtClean="0"/>
              <a:t>dynamic value </a:t>
            </a:r>
            <a:r>
              <a:rPr lang="en-US" dirty="0"/>
              <a:t>to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Optional Shared test data step.</a:t>
            </a:r>
          </a:p>
          <a:p>
            <a:r>
              <a:rPr lang="en-US" dirty="0" smtClean="0"/>
              <a:t>Skip </a:t>
            </a:r>
            <a:r>
              <a:rPr lang="en-US" dirty="0"/>
              <a:t>Shared test data </a:t>
            </a:r>
            <a:r>
              <a:rPr lang="en-US" dirty="0" smtClean="0"/>
              <a:t>step</a:t>
            </a:r>
          </a:p>
          <a:p>
            <a:r>
              <a:rPr lang="en-US" dirty="0" smtClean="0"/>
              <a:t>Database testing support (</a:t>
            </a:r>
            <a:r>
              <a:rPr lang="en-US" dirty="0" err="1" smtClean="0"/>
              <a:t>MicroSoft</a:t>
            </a:r>
            <a:r>
              <a:rPr lang="en-US" dirty="0" smtClean="0"/>
              <a:t> SQL for now)</a:t>
            </a:r>
          </a:p>
          <a:p>
            <a:r>
              <a:rPr lang="en-US" dirty="0" smtClean="0"/>
              <a:t>Any type of </a:t>
            </a:r>
            <a:r>
              <a:rPr lang="en-US" dirty="0" err="1" smtClean="0"/>
              <a:t>WebService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 testing support</a:t>
            </a:r>
          </a:p>
          <a:p>
            <a:r>
              <a:rPr lang="en-US" dirty="0" smtClean="0"/>
              <a:t>Mobile Support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16429" y="1480457"/>
            <a:ext cx="9144000" cy="0"/>
          </a:xfrm>
          <a:prstGeom prst="line">
            <a:avLst/>
          </a:prstGeom>
          <a:ln w="44450">
            <a:solidFill>
              <a:srgbClr val="A15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2655" y="6444458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Gurpreet Singh</a:t>
            </a:r>
            <a:endParaRPr lang="en-I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184571" y="1184362"/>
            <a:ext cx="4005943" cy="4844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70707" y="1638141"/>
            <a:ext cx="3313613" cy="453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Zip Code</a:t>
            </a:r>
            <a:r>
              <a:rPr lang="en-US" sz="1100" dirty="0" smtClean="0">
                <a:sym typeface="Wingdings" panose="05000000000000000000" pitchFamily="2" charset="2"/>
              </a:rPr>
              <a:t></a:t>
            </a:r>
            <a:r>
              <a:rPr lang="en-US" sz="1100" dirty="0" smtClean="0"/>
              <a:t>zipcode</a:t>
            </a:r>
            <a:r>
              <a:rPr lang="en-US" sz="1100" dirty="0" smtClean="0">
                <a:sym typeface="Wingdings" panose="05000000000000000000" pitchFamily="2" charset="2"/>
              </a:rPr>
              <a:t></a:t>
            </a:r>
            <a:r>
              <a:rPr lang="en-US" sz="1100" dirty="0" smtClean="0"/>
              <a:t>model</a:t>
            </a:r>
            <a:r>
              <a:rPr lang="en-US" sz="1100" dirty="0" smtClean="0">
                <a:sym typeface="Wingdings" panose="05000000000000000000" pitchFamily="2" charset="2"/>
              </a:rPr>
              <a:t></a:t>
            </a:r>
            <a:r>
              <a:rPr lang="en-US" sz="1100" dirty="0" smtClean="0"/>
              <a:t>SetText</a:t>
            </a:r>
            <a:r>
              <a:rPr lang="en-US" sz="1100" dirty="0" smtClean="0">
                <a:sym typeface="Wingdings" panose="05000000000000000000" pitchFamily="2" charset="2"/>
              </a:rPr>
              <a:t>20130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Get Quote</a:t>
            </a:r>
            <a:r>
              <a:rPr lang="en-US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err="1" smtClean="0"/>
              <a:t>btnStartQuote</a:t>
            </a:r>
            <a:r>
              <a:rPr lang="en-IN" sz="1100" dirty="0" err="1" smtClean="0">
                <a:sym typeface="Wingdings" panose="05000000000000000000" pitchFamily="2" charset="2"/>
              </a:rPr>
              <a:t>model</a:t>
            </a:r>
            <a:r>
              <a:rPr lang="en-IN" sz="1100" dirty="0" smtClean="0">
                <a:sym typeface="Wingdings" panose="05000000000000000000" pitchFamily="2" charset="2"/>
              </a:rPr>
              <a:t></a:t>
            </a:r>
            <a:r>
              <a:rPr lang="en-US" sz="1100" dirty="0" smtClean="0">
                <a:sym typeface="Wingdings" panose="05000000000000000000" pitchFamily="2" charset="2"/>
              </a:rPr>
              <a:t>Click</a:t>
            </a:r>
            <a:r>
              <a:rPr lang="en-US" sz="1100" dirty="0" smtClean="0"/>
              <a:t>  </a:t>
            </a:r>
            <a:endParaRPr lang="en-IN" sz="1100" dirty="0"/>
          </a:p>
        </p:txBody>
      </p:sp>
      <p:sp>
        <p:nvSpPr>
          <p:cNvPr id="11" name="Rectangle 10"/>
          <p:cNvSpPr/>
          <p:nvPr/>
        </p:nvSpPr>
        <p:spPr>
          <a:xfrm>
            <a:off x="659618" y="999696"/>
            <a:ext cx="2445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Test Scripts (VA-NB-N)</a:t>
            </a:r>
            <a:endParaRPr lang="en-IN" u="sng" dirty="0"/>
          </a:p>
        </p:txBody>
      </p:sp>
      <p:sp>
        <p:nvSpPr>
          <p:cNvPr id="12" name="Rectangle 11"/>
          <p:cNvSpPr/>
          <p:nvPr/>
        </p:nvSpPr>
        <p:spPr>
          <a:xfrm>
            <a:off x="770707" y="2091608"/>
            <a:ext cx="3313613" cy="354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 smtClean="0"/>
              <a:t>3. Policy Holder (Component)</a:t>
            </a:r>
            <a:endParaRPr lang="en-IN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7261373" y="1681995"/>
            <a:ext cx="3741575" cy="1473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First Name</a:t>
            </a:r>
            <a:r>
              <a:rPr lang="en-US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err="1">
                <a:sym typeface="Wingdings" panose="05000000000000000000" pitchFamily="2" charset="2"/>
              </a:rPr>
              <a:t>f</a:t>
            </a:r>
            <a:r>
              <a:rPr lang="en-IN" sz="1100" dirty="0" err="1" smtClean="0"/>
              <a:t>irstName</a:t>
            </a:r>
            <a:r>
              <a:rPr lang="en-IN" sz="1100" dirty="0" err="1" smtClean="0">
                <a:sym typeface="Wingdings" panose="05000000000000000000" pitchFamily="2" charset="2"/>
              </a:rPr>
              <a:t>modelSetTextXYZ</a:t>
            </a:r>
            <a:endParaRPr lang="en-IN" sz="1100" dirty="0" smtClean="0">
              <a:sym typeface="Wingdings" panose="05000000000000000000" pitchFamily="2" charset="2"/>
            </a:endParaRPr>
          </a:p>
          <a:p>
            <a:r>
              <a:rPr lang="en-US" sz="1100" dirty="0" smtClean="0"/>
              <a:t>Last </a:t>
            </a:r>
            <a:r>
              <a:rPr lang="en-US" sz="1100" dirty="0"/>
              <a:t>Name</a:t>
            </a:r>
            <a:r>
              <a:rPr lang="en-US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err="1" smtClean="0">
                <a:sym typeface="Wingdings" panose="05000000000000000000" pitchFamily="2" charset="2"/>
              </a:rPr>
              <a:t>last</a:t>
            </a:r>
            <a:r>
              <a:rPr lang="en-IN" sz="1100" dirty="0" err="1" smtClean="0"/>
              <a:t>Name</a:t>
            </a:r>
            <a:r>
              <a:rPr lang="en-IN" sz="1100" dirty="0" err="1">
                <a:sym typeface="Wingdings" panose="05000000000000000000" pitchFamily="2" charset="2"/>
              </a:rPr>
              <a:t>modelSetText</a:t>
            </a:r>
            <a:r>
              <a:rPr lang="en-IN" sz="1100" dirty="0" err="1" smtClean="0">
                <a:sym typeface="Wingdings" panose="05000000000000000000" pitchFamily="2" charset="2"/>
              </a:rPr>
              <a:t>ABC</a:t>
            </a:r>
            <a:endParaRPr lang="en-IN" sz="1100" dirty="0">
              <a:sym typeface="Wingdings" panose="05000000000000000000" pitchFamily="2" charset="2"/>
            </a:endParaRPr>
          </a:p>
          <a:p>
            <a:r>
              <a:rPr lang="en-US" sz="1100" dirty="0" smtClean="0">
                <a:sym typeface="Wingdings" panose="05000000000000000000" pitchFamily="2" charset="2"/>
              </a:rPr>
              <a:t>Garaging Address</a:t>
            </a:r>
            <a:r>
              <a:rPr lang="en-IN" sz="1100" dirty="0" smtClean="0">
                <a:sym typeface="Wingdings" panose="05000000000000000000" pitchFamily="2" charset="2"/>
              </a:rPr>
              <a:t>address</a:t>
            </a:r>
            <a:r>
              <a:rPr lang="en-IN" sz="1100" dirty="0">
                <a:sym typeface="Wingdings" panose="05000000000000000000" pitchFamily="2" charset="2"/>
              </a:rPr>
              <a:t>modelSetText</a:t>
            </a:r>
            <a:r>
              <a:rPr lang="en-IN" sz="1100" dirty="0" smtClean="0">
                <a:sym typeface="Wingdings" panose="05000000000000000000" pitchFamily="2" charset="2"/>
              </a:rPr>
              <a:t>123, bah</a:t>
            </a:r>
            <a:endParaRPr lang="en-IN" sz="1100" dirty="0">
              <a:sym typeface="Wingdings" panose="05000000000000000000" pitchFamily="2" charset="2"/>
            </a:endParaRPr>
          </a:p>
          <a:p>
            <a:r>
              <a:rPr lang="en-US" sz="1100" dirty="0"/>
              <a:t>C</a:t>
            </a:r>
            <a:r>
              <a:rPr lang="en-US" sz="1100" dirty="0" smtClean="0"/>
              <a:t>ounty</a:t>
            </a:r>
            <a:r>
              <a:rPr lang="en-US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err="1" smtClean="0">
                <a:sym typeface="Wingdings" panose="05000000000000000000" pitchFamily="2" charset="2"/>
              </a:rPr>
              <a:t>countymodelSetTextClarke</a:t>
            </a:r>
            <a:endParaRPr lang="en-IN" sz="1100" dirty="0">
              <a:sym typeface="Wingdings" panose="05000000000000000000" pitchFamily="2" charset="2"/>
            </a:endParaRPr>
          </a:p>
          <a:p>
            <a:r>
              <a:rPr lang="en-US" sz="1100" dirty="0" smtClean="0">
                <a:sym typeface="Wingdings" panose="05000000000000000000" pitchFamily="2" charset="2"/>
              </a:rPr>
              <a:t>Birth Date</a:t>
            </a:r>
            <a:r>
              <a:rPr lang="en-IN" sz="1100" dirty="0" smtClean="0">
                <a:sym typeface="Wingdings" panose="05000000000000000000" pitchFamily="2" charset="2"/>
              </a:rPr>
              <a:t>dobmodelSetText09/13/1988</a:t>
            </a:r>
          </a:p>
          <a:p>
            <a:r>
              <a:rPr lang="en-US" sz="1100" dirty="0" smtClean="0">
                <a:sym typeface="Wingdings" panose="05000000000000000000" pitchFamily="2" charset="2"/>
              </a:rPr>
              <a:t>Phone number</a:t>
            </a:r>
            <a:r>
              <a:rPr lang="en-IN" sz="1100" dirty="0" err="1" smtClean="0">
                <a:sym typeface="Wingdings" panose="05000000000000000000" pitchFamily="2" charset="2"/>
              </a:rPr>
              <a:t>phone</a:t>
            </a:r>
            <a:r>
              <a:rPr lang="en-IN" sz="1100" dirty="0" err="1">
                <a:sym typeface="Wingdings" panose="05000000000000000000" pitchFamily="2" charset="2"/>
              </a:rPr>
              <a:t>modelSetText</a:t>
            </a:r>
            <a:r>
              <a:rPr lang="en-IN" sz="1100" dirty="0" smtClean="0">
                <a:sym typeface="Wingdings" panose="05000000000000000000" pitchFamily="2" charset="2"/>
              </a:rPr>
              <a:t></a:t>
            </a:r>
            <a:r>
              <a:rPr lang="en-US" sz="1100" dirty="0" smtClean="0">
                <a:sym typeface="Wingdings" panose="05000000000000000000" pitchFamily="2" charset="2"/>
              </a:rPr>
              <a:t>9599551295</a:t>
            </a:r>
          </a:p>
          <a:p>
            <a:r>
              <a:rPr lang="en-US" sz="1100" dirty="0" smtClean="0">
                <a:sym typeface="Wingdings" panose="05000000000000000000" pitchFamily="2" charset="2"/>
              </a:rPr>
              <a:t>Email</a:t>
            </a:r>
            <a:r>
              <a:rPr lang="en-IN" sz="1100" dirty="0" smtClean="0">
                <a:sym typeface="Wingdings" panose="05000000000000000000" pitchFamily="2" charset="2"/>
              </a:rPr>
              <a:t>email</a:t>
            </a:r>
            <a:r>
              <a:rPr lang="en-IN" sz="1100" dirty="0">
                <a:sym typeface="Wingdings" panose="05000000000000000000" pitchFamily="2" charset="2"/>
              </a:rPr>
              <a:t>modelSetText</a:t>
            </a:r>
            <a:r>
              <a:rPr lang="en-IN" sz="1100" dirty="0" smtClean="0">
                <a:sym typeface="Wingdings" panose="05000000000000000000" pitchFamily="2" charset="2"/>
              </a:rPr>
              <a:t>vyom@gmail.com</a:t>
            </a:r>
          </a:p>
          <a:p>
            <a:r>
              <a:rPr lang="en-US" sz="1100" dirty="0" smtClean="0">
                <a:sym typeface="Wingdings" panose="05000000000000000000" pitchFamily="2" charset="2"/>
              </a:rPr>
              <a:t>Continue</a:t>
            </a:r>
            <a:r>
              <a:rPr lang="en-IN" sz="1100" dirty="0" err="1" smtClean="0"/>
              <a:t>btnContinue</a:t>
            </a:r>
            <a:r>
              <a:rPr lang="en-IN" sz="1100" dirty="0" err="1" smtClean="0">
                <a:sym typeface="Wingdings" panose="05000000000000000000" pitchFamily="2" charset="2"/>
              </a:rPr>
              <a:t></a:t>
            </a:r>
            <a:r>
              <a:rPr lang="en-IN" sz="1100" dirty="0" err="1">
                <a:sym typeface="Wingdings" panose="05000000000000000000" pitchFamily="2" charset="2"/>
              </a:rPr>
              <a:t>model</a:t>
            </a:r>
            <a:r>
              <a:rPr lang="en-IN" sz="1100" dirty="0">
                <a:sym typeface="Wingdings" panose="05000000000000000000" pitchFamily="2" charset="2"/>
              </a:rPr>
              <a:t></a:t>
            </a:r>
            <a:r>
              <a:rPr lang="en-US" sz="1100" dirty="0">
                <a:sym typeface="Wingdings" panose="05000000000000000000" pitchFamily="2" charset="2"/>
              </a:rPr>
              <a:t>Click</a:t>
            </a:r>
            <a:r>
              <a:rPr lang="en-US" sz="1100" dirty="0"/>
              <a:t>  </a:t>
            </a:r>
            <a:endParaRPr lang="en-IN" sz="1100" dirty="0"/>
          </a:p>
          <a:p>
            <a:endParaRPr lang="en-IN" sz="1100" dirty="0">
              <a:sym typeface="Wingdings" panose="05000000000000000000" pitchFamily="2" charset="2"/>
            </a:endParaRPr>
          </a:p>
          <a:p>
            <a:endParaRPr lang="en-IN" sz="1100" dirty="0">
              <a:sym typeface="Wingdings" panose="05000000000000000000" pitchFamily="2" charset="2"/>
            </a:endParaRPr>
          </a:p>
          <a:p>
            <a:endParaRPr lang="en-IN" sz="1100" dirty="0"/>
          </a:p>
        </p:txBody>
      </p:sp>
      <p:sp>
        <p:nvSpPr>
          <p:cNvPr id="14" name="Rectangle 13"/>
          <p:cNvSpPr/>
          <p:nvPr/>
        </p:nvSpPr>
        <p:spPr>
          <a:xfrm>
            <a:off x="7261372" y="1359780"/>
            <a:ext cx="3741575" cy="322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Policy Holder (Component)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7571196" y="659908"/>
            <a:ext cx="270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ym typeface="Wingdings" panose="05000000000000000000" pitchFamily="2" charset="2"/>
              </a:rPr>
              <a:t>Shared Test Components</a:t>
            </a:r>
            <a:endParaRPr lang="en-IN" u="sng" dirty="0">
              <a:sym typeface="Wingdings" panose="05000000000000000000" pitchFamily="2" charset="2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6643396" y="1320743"/>
            <a:ext cx="466530" cy="1896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18" idx="1"/>
            <a:endCxn id="12" idx="3"/>
          </p:cNvCxnSpPr>
          <p:nvPr/>
        </p:nvCxnSpPr>
        <p:spPr>
          <a:xfrm flipH="1">
            <a:off x="4084320" y="2268889"/>
            <a:ext cx="2559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0707" y="2446170"/>
            <a:ext cx="3313613" cy="9481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4. XYZ…</a:t>
            </a:r>
          </a:p>
          <a:p>
            <a:r>
              <a:rPr lang="en-US" sz="1100" dirty="0" smtClean="0"/>
              <a:t>…………..</a:t>
            </a:r>
          </a:p>
          <a:p>
            <a:r>
              <a:rPr lang="en-US" sz="1100" dirty="0" smtClean="0"/>
              <a:t>……………</a:t>
            </a:r>
          </a:p>
          <a:p>
            <a:r>
              <a:rPr lang="en-US" sz="1100" dirty="0" smtClean="0"/>
              <a:t>……………</a:t>
            </a:r>
          </a:p>
          <a:p>
            <a:r>
              <a:rPr lang="en-US" sz="1100" dirty="0" smtClean="0"/>
              <a:t>N. PQR…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0707" y="3394317"/>
            <a:ext cx="3313613" cy="354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 smtClean="0"/>
              <a:t>N+1. Payment (Component)</a:t>
            </a:r>
            <a:endParaRPr lang="en-IN" sz="1100" b="1" dirty="0"/>
          </a:p>
        </p:txBody>
      </p:sp>
      <p:sp>
        <p:nvSpPr>
          <p:cNvPr id="28" name="Rectangle 27"/>
          <p:cNvSpPr/>
          <p:nvPr/>
        </p:nvSpPr>
        <p:spPr>
          <a:xfrm>
            <a:off x="7378938" y="3863494"/>
            <a:ext cx="3741575" cy="322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Payment (Component)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7378937" y="4185711"/>
            <a:ext cx="3741575" cy="1285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Name On </a:t>
            </a:r>
            <a:r>
              <a:rPr lang="en-US" sz="1100" dirty="0" err="1" smtClean="0"/>
              <a:t>Card</a:t>
            </a:r>
            <a:r>
              <a:rPr lang="en-US" sz="1100" dirty="0" err="1" smtClean="0">
                <a:sym typeface="Wingdings" panose="05000000000000000000" pitchFamily="2" charset="2"/>
              </a:rPr>
              <a:t>cardName</a:t>
            </a:r>
            <a:r>
              <a:rPr lang="en-IN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err="1" smtClean="0">
                <a:sym typeface="Wingdings" panose="05000000000000000000" pitchFamily="2" charset="2"/>
              </a:rPr>
              <a:t>modelSetTextXYZ</a:t>
            </a:r>
            <a:endParaRPr lang="en-IN" sz="1100" dirty="0" smtClean="0">
              <a:sym typeface="Wingdings" panose="05000000000000000000" pitchFamily="2" charset="2"/>
            </a:endParaRPr>
          </a:p>
          <a:p>
            <a:r>
              <a:rPr lang="en-IN" sz="1100" dirty="0"/>
              <a:t>Card number</a:t>
            </a:r>
            <a:r>
              <a:rPr lang="en-US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smtClean="0">
                <a:sym typeface="Wingdings" panose="05000000000000000000" pitchFamily="2" charset="2"/>
              </a:rPr>
              <a:t>cardnumb</a:t>
            </a:r>
            <a:r>
              <a:rPr lang="en-IN" sz="1100" dirty="0">
                <a:sym typeface="Wingdings" panose="05000000000000000000" pitchFamily="2" charset="2"/>
              </a:rPr>
              <a:t>modelSetText</a:t>
            </a:r>
            <a:r>
              <a:rPr lang="en-IN" sz="1100" dirty="0" smtClean="0">
                <a:sym typeface="Wingdings" panose="05000000000000000000" pitchFamily="2" charset="2"/>
              </a:rPr>
              <a:t>123…n</a:t>
            </a:r>
            <a:endParaRPr lang="en-IN" sz="1100" dirty="0">
              <a:sym typeface="Wingdings" panose="05000000000000000000" pitchFamily="2" charset="2"/>
            </a:endParaRPr>
          </a:p>
          <a:p>
            <a:r>
              <a:rPr lang="en-US" sz="1100" dirty="0" smtClean="0">
                <a:sym typeface="Wingdings" panose="05000000000000000000" pitchFamily="2" charset="2"/>
              </a:rPr>
              <a:t>Garaging Address</a:t>
            </a:r>
            <a:r>
              <a:rPr lang="en-IN" sz="1100" dirty="0" smtClean="0">
                <a:sym typeface="Wingdings" panose="05000000000000000000" pitchFamily="2" charset="2"/>
              </a:rPr>
              <a:t>address</a:t>
            </a:r>
            <a:r>
              <a:rPr lang="en-IN" sz="1100" dirty="0">
                <a:sym typeface="Wingdings" panose="05000000000000000000" pitchFamily="2" charset="2"/>
              </a:rPr>
              <a:t>modelSetText</a:t>
            </a:r>
            <a:r>
              <a:rPr lang="en-IN" sz="1100" dirty="0" smtClean="0">
                <a:sym typeface="Wingdings" panose="05000000000000000000" pitchFamily="2" charset="2"/>
              </a:rPr>
              <a:t>123, bah</a:t>
            </a:r>
            <a:endParaRPr lang="en-IN" sz="1100" dirty="0">
              <a:sym typeface="Wingdings" panose="05000000000000000000" pitchFamily="2" charset="2"/>
            </a:endParaRPr>
          </a:p>
          <a:p>
            <a:r>
              <a:rPr lang="en-IN" sz="1100" dirty="0"/>
              <a:t>Expiration date</a:t>
            </a:r>
            <a:r>
              <a:rPr lang="en-US" sz="1100" dirty="0" smtClean="0">
                <a:sym typeface="Wingdings" panose="05000000000000000000" pitchFamily="2" charset="2"/>
              </a:rPr>
              <a:t></a:t>
            </a:r>
            <a:r>
              <a:rPr lang="en-US" sz="1100" dirty="0" err="1" smtClean="0">
                <a:sym typeface="Wingdings" panose="05000000000000000000" pitchFamily="2" charset="2"/>
              </a:rPr>
              <a:t>exp</a:t>
            </a:r>
            <a:r>
              <a:rPr lang="en-IN" sz="1100" dirty="0" smtClean="0">
                <a:sym typeface="Wingdings" panose="05000000000000000000" pitchFamily="2" charset="2"/>
              </a:rPr>
              <a:t>datemodelSetText11/2015</a:t>
            </a:r>
            <a:endParaRPr lang="en-IN" sz="1100" dirty="0">
              <a:sym typeface="Wingdings" panose="05000000000000000000" pitchFamily="2" charset="2"/>
            </a:endParaRPr>
          </a:p>
          <a:p>
            <a:r>
              <a:rPr lang="en-IN" sz="1100" dirty="0"/>
              <a:t>Accept</a:t>
            </a:r>
            <a:r>
              <a:rPr lang="en-US" sz="1100" dirty="0" smtClean="0">
                <a:sym typeface="Wingdings" panose="05000000000000000000" pitchFamily="2" charset="2"/>
              </a:rPr>
              <a:t></a:t>
            </a:r>
            <a:r>
              <a:rPr lang="en-IN" sz="1100" dirty="0" err="1" smtClean="0">
                <a:sym typeface="Wingdings" panose="05000000000000000000" pitchFamily="2" charset="2"/>
              </a:rPr>
              <a:t>acceptmodelclick</a:t>
            </a:r>
            <a:endParaRPr lang="en-IN" sz="1100" dirty="0" smtClean="0">
              <a:sym typeface="Wingdings" panose="05000000000000000000" pitchFamily="2" charset="2"/>
            </a:endParaRPr>
          </a:p>
          <a:p>
            <a:r>
              <a:rPr lang="en-US" sz="1100" dirty="0" smtClean="0">
                <a:sym typeface="Wingdings" panose="05000000000000000000" pitchFamily="2" charset="2"/>
              </a:rPr>
              <a:t>Initials</a:t>
            </a:r>
            <a:r>
              <a:rPr lang="en-IN" sz="1100" dirty="0" err="1"/>
              <a:t>Initials</a:t>
            </a:r>
            <a:r>
              <a:rPr lang="en-IN" sz="1100" dirty="0" err="1" smtClean="0">
                <a:sym typeface="Wingdings" panose="05000000000000000000" pitchFamily="2" charset="2"/>
              </a:rPr>
              <a:t></a:t>
            </a:r>
            <a:r>
              <a:rPr lang="en-IN" sz="1100" dirty="0" err="1">
                <a:sym typeface="Wingdings" panose="05000000000000000000" pitchFamily="2" charset="2"/>
              </a:rPr>
              <a:t>modelSetText</a:t>
            </a:r>
            <a:r>
              <a:rPr lang="en-IN" sz="1100" dirty="0" smtClean="0">
                <a:sym typeface="Wingdings" panose="05000000000000000000" pitchFamily="2" charset="2"/>
              </a:rPr>
              <a:t></a:t>
            </a:r>
            <a:r>
              <a:rPr lang="en-US" sz="1100" dirty="0" smtClean="0">
                <a:sym typeface="Wingdings" panose="05000000000000000000" pitchFamily="2" charset="2"/>
              </a:rPr>
              <a:t>XA</a:t>
            </a:r>
          </a:p>
          <a:p>
            <a:r>
              <a:rPr lang="en-US" sz="1100" dirty="0" smtClean="0">
                <a:sym typeface="Wingdings" panose="05000000000000000000" pitchFamily="2" charset="2"/>
              </a:rPr>
              <a:t>Purchase</a:t>
            </a:r>
            <a:r>
              <a:rPr lang="en-IN" sz="1100" dirty="0" err="1" smtClean="0">
                <a:sym typeface="Wingdings" panose="05000000000000000000" pitchFamily="2" charset="2"/>
              </a:rPr>
              <a:t>purchase</a:t>
            </a:r>
            <a:r>
              <a:rPr lang="en-IN" sz="1100" dirty="0" err="1">
                <a:sym typeface="Wingdings" panose="05000000000000000000" pitchFamily="2" charset="2"/>
              </a:rPr>
              <a:t>model</a:t>
            </a:r>
            <a:r>
              <a:rPr lang="en-IN" sz="1100" dirty="0" err="1" smtClean="0">
                <a:sym typeface="Wingdings" panose="05000000000000000000" pitchFamily="2" charset="2"/>
              </a:rPr>
              <a:t>click</a:t>
            </a:r>
            <a:r>
              <a:rPr lang="en-US" sz="1100" dirty="0" smtClean="0"/>
              <a:t>  </a:t>
            </a:r>
            <a:endParaRPr lang="en-IN" sz="1100" dirty="0"/>
          </a:p>
          <a:p>
            <a:endParaRPr lang="en-IN" sz="1100" dirty="0">
              <a:sym typeface="Wingdings" panose="05000000000000000000" pitchFamily="2" charset="2"/>
            </a:endParaRPr>
          </a:p>
          <a:p>
            <a:endParaRPr lang="en-IN" sz="1100" dirty="0">
              <a:sym typeface="Wingdings" panose="05000000000000000000" pitchFamily="2" charset="2"/>
            </a:endParaRPr>
          </a:p>
          <a:p>
            <a:endParaRPr lang="en-IN" sz="1100" dirty="0"/>
          </a:p>
        </p:txBody>
      </p:sp>
      <p:sp>
        <p:nvSpPr>
          <p:cNvPr id="31" name="Left Brace 30"/>
          <p:cNvSpPr/>
          <p:nvPr/>
        </p:nvSpPr>
        <p:spPr>
          <a:xfrm>
            <a:off x="6578082" y="3748880"/>
            <a:ext cx="466530" cy="1896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Elbow Connector 32"/>
          <p:cNvCxnSpPr>
            <a:stCxn id="31" idx="1"/>
            <a:endCxn id="27" idx="3"/>
          </p:cNvCxnSpPr>
          <p:nvPr/>
        </p:nvCxnSpPr>
        <p:spPr>
          <a:xfrm rot="10800000">
            <a:off x="4084320" y="3571600"/>
            <a:ext cx="2493762" cy="112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32655" y="6444458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Gurpreet Singh</a:t>
            </a:r>
            <a:endParaRPr lang="en-I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16" y="2344882"/>
            <a:ext cx="8596668" cy="1320800"/>
          </a:xfrm>
        </p:spPr>
        <p:txBody>
          <a:bodyPr/>
          <a:lstStyle/>
          <a:p>
            <a:pPr algn="ctr"/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Lets </a:t>
            </a:r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Have </a:t>
            </a:r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Demo..</a:t>
            </a:r>
            <a:b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2655" y="6444458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Gurpreet Singh</a:t>
            </a:r>
            <a:endParaRPr lang="en-I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73771" y="1198418"/>
            <a:ext cx="8146473" cy="4208318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Questions?</a:t>
            </a:r>
            <a:endParaRPr lang="en-IN" sz="8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399" y="489857"/>
            <a:ext cx="575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Thank you</a:t>
            </a:r>
          </a:p>
          <a:p>
            <a:r>
              <a:rPr lang="en-IN" sz="2400" dirty="0" smtClean="0"/>
              <a:t>Gurpreet Singh</a:t>
            </a:r>
          </a:p>
          <a:p>
            <a:r>
              <a:rPr lang="en-IN" sz="2400" dirty="0"/>
              <a:t>Team Lead -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8347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Why is testing so important?</a:t>
            </a:r>
            <a:br>
              <a:rPr lang="en-US" sz="4000" b="1" dirty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27638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en-US" sz="2400" i="1" dirty="0" smtClean="0"/>
              <a:t>“</a:t>
            </a:r>
            <a:r>
              <a:rPr lang="en-US" sz="2400" i="1" dirty="0"/>
              <a:t>Testing is about gaining confidence that your code </a:t>
            </a:r>
            <a:r>
              <a:rPr lang="en-US" sz="2400" i="1" dirty="0" smtClean="0"/>
              <a:t>does</a:t>
            </a:r>
          </a:p>
          <a:p>
            <a:pPr marL="0" indent="0" algn="ctr">
              <a:buNone/>
            </a:pPr>
            <a:r>
              <a:rPr lang="en-US" sz="2400" i="1" dirty="0" smtClean="0"/>
              <a:t> what </a:t>
            </a:r>
            <a:r>
              <a:rPr lang="en-US" sz="2400" i="1" dirty="0"/>
              <a:t>you think it should do”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524000"/>
            <a:ext cx="9144000" cy="0"/>
          </a:xfrm>
          <a:prstGeom prst="line">
            <a:avLst/>
          </a:prstGeom>
          <a:ln w="44450">
            <a:solidFill>
              <a:srgbClr val="A15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2655" y="6444458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Gurpreet Singh</a:t>
            </a:r>
            <a:endParaRPr lang="en-I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524000" y="1524000"/>
            <a:ext cx="9144000" cy="0"/>
          </a:xfrm>
          <a:prstGeom prst="line">
            <a:avLst/>
          </a:prstGeom>
          <a:ln w="44450">
            <a:solidFill>
              <a:srgbClr val="A15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524000" y="2286000"/>
            <a:ext cx="63246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Drawbacks of Manual testing</a:t>
            </a:r>
            <a:r>
              <a:rPr lang="en-US" altLang="en-US" b="1" dirty="0"/>
              <a:t> </a:t>
            </a:r>
          </a:p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	- </a:t>
            </a:r>
            <a:r>
              <a:rPr lang="en-US" altLang="en-US" dirty="0"/>
              <a:t>Manual testing is time-consuming and tedious.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	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	- Requiring a heavy investment in human resources.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	- Time constraints often make it impossible to manually    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   test every feature thoroughly before the application is    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   released. 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	- Low reliability.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001000" y="1695437"/>
            <a:ext cx="4244861" cy="3444769"/>
            <a:chOff x="2133" y="1150"/>
            <a:chExt cx="1686" cy="1194"/>
          </a:xfrm>
        </p:grpSpPr>
        <p:graphicFrame>
          <p:nvGraphicFramePr>
            <p:cNvPr id="1026" name="Object 1"/>
            <p:cNvGraphicFramePr>
              <a:graphicFrameLocks/>
            </p:cNvGraphicFramePr>
            <p:nvPr/>
          </p:nvGraphicFramePr>
          <p:xfrm>
            <a:off x="2133" y="1150"/>
            <a:ext cx="933" cy="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r:id="rId4" imgW="3309840" imgH="3470040" progId="">
                    <p:embed/>
                  </p:oleObj>
                </mc:Choice>
                <mc:Fallback>
                  <p:oleObj r:id="rId4" imgW="3309840" imgH="347004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1150"/>
                          <a:ext cx="933" cy="9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133" y="2184"/>
              <a:ext cx="168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228600" indent="-228600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Manual Testing</a:t>
              </a: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427477" y="8255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/>
              <a:t>Introduction to Automation</a:t>
            </a:r>
          </a:p>
          <a:p>
            <a:pPr algn="ctr"/>
            <a:endParaRPr lang="en-IN" sz="4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2655" y="6444458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Gurpreet Singh</a:t>
            </a:r>
            <a:endParaRPr lang="en-I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57943" y="1479141"/>
            <a:ext cx="9144000" cy="0"/>
          </a:xfrm>
          <a:prstGeom prst="line">
            <a:avLst/>
          </a:prstGeom>
          <a:ln w="44450">
            <a:solidFill>
              <a:srgbClr val="A15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8" name="Group 12"/>
          <p:cNvGrpSpPr>
            <a:grpSpLocks/>
          </p:cNvGrpSpPr>
          <p:nvPr/>
        </p:nvGrpSpPr>
        <p:grpSpPr bwMode="auto">
          <a:xfrm>
            <a:off x="852020" y="1809977"/>
            <a:ext cx="8015288" cy="4094162"/>
            <a:chOff x="622303" y="1974056"/>
            <a:chExt cx="8015286" cy="4093428"/>
          </a:xfrm>
        </p:grpSpPr>
        <p:sp>
          <p:nvSpPr>
            <p:cNvPr id="6149" name="Rectangle 3"/>
            <p:cNvSpPr>
              <a:spLocks noChangeArrowheads="1"/>
            </p:cNvSpPr>
            <p:nvPr/>
          </p:nvSpPr>
          <p:spPr bwMode="auto">
            <a:xfrm>
              <a:off x="622303" y="1974056"/>
              <a:ext cx="8015286" cy="4093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rgbClr val="333399"/>
                  </a:solidFill>
                </a:rPr>
                <a:t>	</a:t>
              </a:r>
              <a:r>
                <a:rPr lang="en-US" altLang="en-US" sz="2000" b="1" dirty="0"/>
                <a:t>Why Automation</a:t>
              </a:r>
              <a:endParaRPr lang="en-US" altLang="en-US" b="1" dirty="0"/>
            </a:p>
            <a:p>
              <a:pPr algn="r"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2000" dirty="0"/>
            </a:p>
            <a:p>
              <a:pPr lvl="1"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/>
                <a:t>	- Fast </a:t>
              </a:r>
            </a:p>
            <a:p>
              <a:pPr lvl="1"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2000" dirty="0"/>
            </a:p>
            <a:p>
              <a:pPr lvl="1"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/>
                <a:t>	- Reliable </a:t>
              </a:r>
            </a:p>
            <a:p>
              <a:pPr lvl="1"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2000" dirty="0"/>
            </a:p>
            <a:p>
              <a:pPr lvl="1"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/>
                <a:t>	- Repeatable </a:t>
              </a:r>
            </a:p>
            <a:p>
              <a:pPr lvl="1"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2000" dirty="0"/>
            </a:p>
            <a:p>
              <a:pPr lvl="1"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/>
                <a:t>	- Programmable </a:t>
              </a:r>
            </a:p>
            <a:p>
              <a:pPr lvl="1"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2000" dirty="0"/>
            </a:p>
            <a:p>
              <a:pPr lvl="1"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/>
                <a:t>	- Comprehensive </a:t>
              </a:r>
            </a:p>
            <a:p>
              <a:pPr lvl="1"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2000" dirty="0"/>
            </a:p>
            <a:p>
              <a:pPr lvl="1"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/>
                <a:t>	- Reusable </a:t>
              </a:r>
            </a:p>
          </p:txBody>
        </p:sp>
        <p:grpSp>
          <p:nvGrpSpPr>
            <p:cNvPr id="6150" name="Group 8"/>
            <p:cNvGrpSpPr>
              <a:grpSpLocks/>
            </p:cNvGrpSpPr>
            <p:nvPr/>
          </p:nvGrpSpPr>
          <p:grpSpPr bwMode="auto">
            <a:xfrm>
              <a:off x="5483225" y="2618838"/>
              <a:ext cx="2949575" cy="2295526"/>
              <a:chOff x="3739" y="1054"/>
              <a:chExt cx="1858" cy="1446"/>
            </a:xfrm>
          </p:grpSpPr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3739" y="2209"/>
                <a:ext cx="185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Automated Testing</a:t>
                </a:r>
              </a:p>
            </p:txBody>
          </p:sp>
          <p:grpSp>
            <p:nvGrpSpPr>
              <p:cNvPr id="6152" name="Group 10"/>
              <p:cNvGrpSpPr>
                <a:grpSpLocks/>
              </p:cNvGrpSpPr>
              <p:nvPr/>
            </p:nvGrpSpPr>
            <p:grpSpPr bwMode="auto">
              <a:xfrm>
                <a:off x="4090" y="1054"/>
                <a:ext cx="1112" cy="1062"/>
                <a:chOff x="4108" y="1201"/>
                <a:chExt cx="1112" cy="1062"/>
              </a:xfrm>
            </p:grpSpPr>
            <p:pic>
              <p:nvPicPr>
                <p:cNvPr id="6153" name="Picture 11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2" y="1206"/>
                  <a:ext cx="1104" cy="1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 useBgFill="1">
              <p:nvSpPr>
                <p:cNvPr id="6154" name="Freeform 12"/>
                <p:cNvSpPr>
                  <a:spLocks/>
                </p:cNvSpPr>
                <p:nvPr/>
              </p:nvSpPr>
              <p:spPr bwMode="auto">
                <a:xfrm>
                  <a:off x="4518" y="1846"/>
                  <a:ext cx="197" cy="120"/>
                </a:xfrm>
                <a:custGeom>
                  <a:avLst/>
                  <a:gdLst>
                    <a:gd name="T0" fmla="*/ 45 w 196"/>
                    <a:gd name="T1" fmla="*/ 0 h 112"/>
                    <a:gd name="T2" fmla="*/ 27 w 196"/>
                    <a:gd name="T3" fmla="*/ 18 h 112"/>
                    <a:gd name="T4" fmla="*/ 15 w 196"/>
                    <a:gd name="T5" fmla="*/ 50 h 112"/>
                    <a:gd name="T6" fmla="*/ 3 w 196"/>
                    <a:gd name="T7" fmla="*/ 74 h 112"/>
                    <a:gd name="T8" fmla="*/ 0 w 196"/>
                    <a:gd name="T9" fmla="*/ 93 h 112"/>
                    <a:gd name="T10" fmla="*/ 11 w 196"/>
                    <a:gd name="T11" fmla="*/ 90 h 112"/>
                    <a:gd name="T12" fmla="*/ 18 w 196"/>
                    <a:gd name="T13" fmla="*/ 81 h 112"/>
                    <a:gd name="T14" fmla="*/ 28 w 196"/>
                    <a:gd name="T15" fmla="*/ 76 h 112"/>
                    <a:gd name="T16" fmla="*/ 35 w 196"/>
                    <a:gd name="T17" fmla="*/ 66 h 112"/>
                    <a:gd name="T18" fmla="*/ 59 w 196"/>
                    <a:gd name="T19" fmla="*/ 93 h 112"/>
                    <a:gd name="T20" fmla="*/ 75 w 196"/>
                    <a:gd name="T21" fmla="*/ 114 h 112"/>
                    <a:gd name="T22" fmla="*/ 83 w 196"/>
                    <a:gd name="T23" fmla="*/ 125 h 112"/>
                    <a:gd name="T24" fmla="*/ 89 w 196"/>
                    <a:gd name="T25" fmla="*/ 146 h 112"/>
                    <a:gd name="T26" fmla="*/ 160 w 196"/>
                    <a:gd name="T27" fmla="*/ 148 h 112"/>
                    <a:gd name="T28" fmla="*/ 171 w 196"/>
                    <a:gd name="T29" fmla="*/ 122 h 112"/>
                    <a:gd name="T30" fmla="*/ 188 w 196"/>
                    <a:gd name="T31" fmla="*/ 90 h 112"/>
                    <a:gd name="T32" fmla="*/ 200 w 196"/>
                    <a:gd name="T33" fmla="*/ 58 h 112"/>
                    <a:gd name="T34" fmla="*/ 109 w 196"/>
                    <a:gd name="T35" fmla="*/ 59 h 112"/>
                    <a:gd name="T36" fmla="*/ 84 w 196"/>
                    <a:gd name="T37" fmla="*/ 58 h 112"/>
                    <a:gd name="T38" fmla="*/ 66 w 196"/>
                    <a:gd name="T39" fmla="*/ 44 h 112"/>
                    <a:gd name="T40" fmla="*/ 53 w 196"/>
                    <a:gd name="T41" fmla="*/ 32 h 112"/>
                    <a:gd name="T42" fmla="*/ 45 w 196"/>
                    <a:gd name="T43" fmla="*/ 0 h 11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96"/>
                    <a:gd name="T67" fmla="*/ 0 h 112"/>
                    <a:gd name="T68" fmla="*/ 196 w 196"/>
                    <a:gd name="T69" fmla="*/ 112 h 11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96" h="112">
                      <a:moveTo>
                        <a:pt x="45" y="0"/>
                      </a:moveTo>
                      <a:lnTo>
                        <a:pt x="27" y="14"/>
                      </a:lnTo>
                      <a:lnTo>
                        <a:pt x="15" y="38"/>
                      </a:lnTo>
                      <a:lnTo>
                        <a:pt x="3" y="56"/>
                      </a:lnTo>
                      <a:lnTo>
                        <a:pt x="0" y="71"/>
                      </a:lnTo>
                      <a:lnTo>
                        <a:pt x="11" y="68"/>
                      </a:lnTo>
                      <a:lnTo>
                        <a:pt x="18" y="62"/>
                      </a:lnTo>
                      <a:lnTo>
                        <a:pt x="28" y="58"/>
                      </a:lnTo>
                      <a:lnTo>
                        <a:pt x="35" y="50"/>
                      </a:lnTo>
                      <a:lnTo>
                        <a:pt x="59" y="71"/>
                      </a:lnTo>
                      <a:lnTo>
                        <a:pt x="75" y="86"/>
                      </a:lnTo>
                      <a:lnTo>
                        <a:pt x="83" y="95"/>
                      </a:lnTo>
                      <a:lnTo>
                        <a:pt x="89" y="111"/>
                      </a:lnTo>
                      <a:lnTo>
                        <a:pt x="156" y="112"/>
                      </a:lnTo>
                      <a:lnTo>
                        <a:pt x="167" y="92"/>
                      </a:lnTo>
                      <a:lnTo>
                        <a:pt x="184" y="68"/>
                      </a:lnTo>
                      <a:lnTo>
                        <a:pt x="196" y="44"/>
                      </a:lnTo>
                      <a:lnTo>
                        <a:pt x="105" y="45"/>
                      </a:lnTo>
                      <a:lnTo>
                        <a:pt x="84" y="44"/>
                      </a:lnTo>
                      <a:lnTo>
                        <a:pt x="66" y="33"/>
                      </a:lnTo>
                      <a:lnTo>
                        <a:pt x="53" y="24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4572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 useBgFill="1">
              <p:nvSpPr>
                <p:cNvPr id="6155" name="Freeform 13"/>
                <p:cNvSpPr>
                  <a:spLocks/>
                </p:cNvSpPr>
                <p:nvPr/>
              </p:nvSpPr>
              <p:spPr bwMode="auto">
                <a:xfrm>
                  <a:off x="4495" y="1915"/>
                  <a:ext cx="53" cy="47"/>
                </a:xfrm>
                <a:custGeom>
                  <a:avLst/>
                  <a:gdLst>
                    <a:gd name="T0" fmla="*/ 16 w 53"/>
                    <a:gd name="T1" fmla="*/ 0 h 35"/>
                    <a:gd name="T2" fmla="*/ 0 w 53"/>
                    <a:gd name="T3" fmla="*/ 111 h 35"/>
                    <a:gd name="T4" fmla="*/ 53 w 53"/>
                    <a:gd name="T5" fmla="*/ 114 h 35"/>
                    <a:gd name="T6" fmla="*/ 53 w 53"/>
                    <a:gd name="T7" fmla="*/ 78 h 35"/>
                    <a:gd name="T8" fmla="*/ 22 w 53"/>
                    <a:gd name="T9" fmla="*/ 83 h 35"/>
                    <a:gd name="T10" fmla="*/ 16 w 53"/>
                    <a:gd name="T11" fmla="*/ 0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35"/>
                    <a:gd name="T20" fmla="*/ 53 w 53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35">
                      <a:moveTo>
                        <a:pt x="16" y="0"/>
                      </a:moveTo>
                      <a:lnTo>
                        <a:pt x="0" y="34"/>
                      </a:lnTo>
                      <a:lnTo>
                        <a:pt x="53" y="35"/>
                      </a:lnTo>
                      <a:lnTo>
                        <a:pt x="53" y="24"/>
                      </a:lnTo>
                      <a:lnTo>
                        <a:pt x="22" y="25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4572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 useBgFill="1">
              <p:nvSpPr>
                <p:cNvPr id="6156" name="Freeform 14"/>
                <p:cNvSpPr>
                  <a:spLocks/>
                </p:cNvSpPr>
                <p:nvPr/>
              </p:nvSpPr>
              <p:spPr bwMode="auto">
                <a:xfrm>
                  <a:off x="4108" y="1504"/>
                  <a:ext cx="1112" cy="759"/>
                </a:xfrm>
                <a:custGeom>
                  <a:avLst/>
                  <a:gdLst>
                    <a:gd name="T0" fmla="*/ 970 w 1112"/>
                    <a:gd name="T1" fmla="*/ 31 h 759"/>
                    <a:gd name="T2" fmla="*/ 990 w 1112"/>
                    <a:gd name="T3" fmla="*/ 56 h 759"/>
                    <a:gd name="T4" fmla="*/ 1022 w 1112"/>
                    <a:gd name="T5" fmla="*/ 78 h 759"/>
                    <a:gd name="T6" fmla="*/ 1038 w 1112"/>
                    <a:gd name="T7" fmla="*/ 118 h 759"/>
                    <a:gd name="T8" fmla="*/ 1044 w 1112"/>
                    <a:gd name="T9" fmla="*/ 201 h 759"/>
                    <a:gd name="T10" fmla="*/ 1053 w 1112"/>
                    <a:gd name="T11" fmla="*/ 242 h 759"/>
                    <a:gd name="T12" fmla="*/ 1027 w 1112"/>
                    <a:gd name="T13" fmla="*/ 255 h 759"/>
                    <a:gd name="T14" fmla="*/ 1003 w 1112"/>
                    <a:gd name="T15" fmla="*/ 272 h 759"/>
                    <a:gd name="T16" fmla="*/ 991 w 1112"/>
                    <a:gd name="T17" fmla="*/ 282 h 759"/>
                    <a:gd name="T18" fmla="*/ 978 w 1112"/>
                    <a:gd name="T19" fmla="*/ 326 h 759"/>
                    <a:gd name="T20" fmla="*/ 962 w 1112"/>
                    <a:gd name="T21" fmla="*/ 336 h 759"/>
                    <a:gd name="T22" fmla="*/ 940 w 1112"/>
                    <a:gd name="T23" fmla="*/ 345 h 759"/>
                    <a:gd name="T24" fmla="*/ 914 w 1112"/>
                    <a:gd name="T25" fmla="*/ 351 h 759"/>
                    <a:gd name="T26" fmla="*/ 878 w 1112"/>
                    <a:gd name="T27" fmla="*/ 356 h 759"/>
                    <a:gd name="T28" fmla="*/ 889 w 1112"/>
                    <a:gd name="T29" fmla="*/ 375 h 759"/>
                    <a:gd name="T30" fmla="*/ 896 w 1112"/>
                    <a:gd name="T31" fmla="*/ 394 h 759"/>
                    <a:gd name="T32" fmla="*/ 907 w 1112"/>
                    <a:gd name="T33" fmla="*/ 410 h 759"/>
                    <a:gd name="T34" fmla="*/ 914 w 1112"/>
                    <a:gd name="T35" fmla="*/ 446 h 759"/>
                    <a:gd name="T36" fmla="*/ 928 w 1112"/>
                    <a:gd name="T37" fmla="*/ 471 h 759"/>
                    <a:gd name="T38" fmla="*/ 964 w 1112"/>
                    <a:gd name="T39" fmla="*/ 480 h 759"/>
                    <a:gd name="T40" fmla="*/ 987 w 1112"/>
                    <a:gd name="T41" fmla="*/ 487 h 759"/>
                    <a:gd name="T42" fmla="*/ 1002 w 1112"/>
                    <a:gd name="T43" fmla="*/ 502 h 759"/>
                    <a:gd name="T44" fmla="*/ 676 w 1112"/>
                    <a:gd name="T45" fmla="*/ 642 h 759"/>
                    <a:gd name="T46" fmla="*/ 667 w 1112"/>
                    <a:gd name="T47" fmla="*/ 678 h 759"/>
                    <a:gd name="T48" fmla="*/ 608 w 1112"/>
                    <a:gd name="T49" fmla="*/ 684 h 759"/>
                    <a:gd name="T50" fmla="*/ 541 w 1112"/>
                    <a:gd name="T51" fmla="*/ 692 h 759"/>
                    <a:gd name="T52" fmla="*/ 466 w 1112"/>
                    <a:gd name="T53" fmla="*/ 699 h 759"/>
                    <a:gd name="T54" fmla="*/ 259 w 1112"/>
                    <a:gd name="T55" fmla="*/ 709 h 759"/>
                    <a:gd name="T56" fmla="*/ 153 w 1112"/>
                    <a:gd name="T57" fmla="*/ 699 h 759"/>
                    <a:gd name="T58" fmla="*/ 73 w 1112"/>
                    <a:gd name="T59" fmla="*/ 692 h 759"/>
                    <a:gd name="T60" fmla="*/ 55 w 1112"/>
                    <a:gd name="T61" fmla="*/ 670 h 759"/>
                    <a:gd name="T62" fmla="*/ 63 w 1112"/>
                    <a:gd name="T63" fmla="*/ 632 h 759"/>
                    <a:gd name="T64" fmla="*/ 93 w 1112"/>
                    <a:gd name="T65" fmla="*/ 625 h 759"/>
                    <a:gd name="T66" fmla="*/ 109 w 1112"/>
                    <a:gd name="T67" fmla="*/ 612 h 759"/>
                    <a:gd name="T68" fmla="*/ 135 w 1112"/>
                    <a:gd name="T69" fmla="*/ 603 h 759"/>
                    <a:gd name="T70" fmla="*/ 162 w 1112"/>
                    <a:gd name="T71" fmla="*/ 594 h 759"/>
                    <a:gd name="T72" fmla="*/ 186 w 1112"/>
                    <a:gd name="T73" fmla="*/ 585 h 759"/>
                    <a:gd name="T74" fmla="*/ 207 w 1112"/>
                    <a:gd name="T75" fmla="*/ 579 h 759"/>
                    <a:gd name="T76" fmla="*/ 192 w 1112"/>
                    <a:gd name="T77" fmla="*/ 566 h 759"/>
                    <a:gd name="T78" fmla="*/ 181 w 1112"/>
                    <a:gd name="T79" fmla="*/ 542 h 759"/>
                    <a:gd name="T80" fmla="*/ 172 w 1112"/>
                    <a:gd name="T81" fmla="*/ 523 h 759"/>
                    <a:gd name="T82" fmla="*/ 195 w 1112"/>
                    <a:gd name="T83" fmla="*/ 516 h 759"/>
                    <a:gd name="T84" fmla="*/ 268 w 1112"/>
                    <a:gd name="T85" fmla="*/ 490 h 759"/>
                    <a:gd name="T86" fmla="*/ 304 w 1112"/>
                    <a:gd name="T87" fmla="*/ 498 h 759"/>
                    <a:gd name="T88" fmla="*/ 324 w 1112"/>
                    <a:gd name="T89" fmla="*/ 465 h 759"/>
                    <a:gd name="T90" fmla="*/ 327 w 1112"/>
                    <a:gd name="T91" fmla="*/ 432 h 759"/>
                    <a:gd name="T92" fmla="*/ 334 w 1112"/>
                    <a:gd name="T93" fmla="*/ 399 h 759"/>
                    <a:gd name="T94" fmla="*/ 343 w 1112"/>
                    <a:gd name="T95" fmla="*/ 375 h 759"/>
                    <a:gd name="T96" fmla="*/ 352 w 1112"/>
                    <a:gd name="T97" fmla="*/ 349 h 759"/>
                    <a:gd name="T98" fmla="*/ 360 w 1112"/>
                    <a:gd name="T99" fmla="*/ 328 h 759"/>
                    <a:gd name="T100" fmla="*/ 368 w 1112"/>
                    <a:gd name="T101" fmla="*/ 310 h 759"/>
                    <a:gd name="T102" fmla="*/ 378 w 1112"/>
                    <a:gd name="T103" fmla="*/ 289 h 759"/>
                    <a:gd name="T104" fmla="*/ 398 w 1112"/>
                    <a:gd name="T105" fmla="*/ 252 h 759"/>
                    <a:gd name="T106" fmla="*/ 403 w 1112"/>
                    <a:gd name="T107" fmla="*/ 231 h 759"/>
                    <a:gd name="T108" fmla="*/ 412 w 1112"/>
                    <a:gd name="T109" fmla="*/ 212 h 759"/>
                    <a:gd name="T110" fmla="*/ 424 w 1112"/>
                    <a:gd name="T111" fmla="*/ 196 h 759"/>
                    <a:gd name="T112" fmla="*/ 429 w 1112"/>
                    <a:gd name="T113" fmla="*/ 43 h 759"/>
                    <a:gd name="T114" fmla="*/ 1 w 1112"/>
                    <a:gd name="T115" fmla="*/ 759 h 759"/>
                    <a:gd name="T116" fmla="*/ 1110 w 1112"/>
                    <a:gd name="T117" fmla="*/ 2 h 759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112"/>
                    <a:gd name="T178" fmla="*/ 0 h 759"/>
                    <a:gd name="T179" fmla="*/ 1112 w 1112"/>
                    <a:gd name="T180" fmla="*/ 759 h 759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112" h="759">
                      <a:moveTo>
                        <a:pt x="972" y="0"/>
                      </a:moveTo>
                      <a:lnTo>
                        <a:pt x="970" y="31"/>
                      </a:lnTo>
                      <a:lnTo>
                        <a:pt x="986" y="43"/>
                      </a:lnTo>
                      <a:lnTo>
                        <a:pt x="990" y="56"/>
                      </a:lnTo>
                      <a:lnTo>
                        <a:pt x="1012" y="81"/>
                      </a:lnTo>
                      <a:lnTo>
                        <a:pt x="1022" y="78"/>
                      </a:lnTo>
                      <a:lnTo>
                        <a:pt x="1035" y="97"/>
                      </a:lnTo>
                      <a:lnTo>
                        <a:pt x="1038" y="118"/>
                      </a:lnTo>
                      <a:lnTo>
                        <a:pt x="1044" y="128"/>
                      </a:lnTo>
                      <a:lnTo>
                        <a:pt x="1044" y="201"/>
                      </a:lnTo>
                      <a:lnTo>
                        <a:pt x="1051" y="211"/>
                      </a:lnTo>
                      <a:lnTo>
                        <a:pt x="1053" y="242"/>
                      </a:lnTo>
                      <a:lnTo>
                        <a:pt x="1045" y="252"/>
                      </a:lnTo>
                      <a:lnTo>
                        <a:pt x="1027" y="255"/>
                      </a:lnTo>
                      <a:lnTo>
                        <a:pt x="1012" y="265"/>
                      </a:lnTo>
                      <a:lnTo>
                        <a:pt x="1003" y="272"/>
                      </a:lnTo>
                      <a:lnTo>
                        <a:pt x="1000" y="280"/>
                      </a:lnTo>
                      <a:lnTo>
                        <a:pt x="991" y="282"/>
                      </a:lnTo>
                      <a:lnTo>
                        <a:pt x="978" y="300"/>
                      </a:lnTo>
                      <a:lnTo>
                        <a:pt x="978" y="326"/>
                      </a:lnTo>
                      <a:lnTo>
                        <a:pt x="962" y="327"/>
                      </a:lnTo>
                      <a:lnTo>
                        <a:pt x="962" y="336"/>
                      </a:lnTo>
                      <a:lnTo>
                        <a:pt x="948" y="336"/>
                      </a:lnTo>
                      <a:lnTo>
                        <a:pt x="940" y="345"/>
                      </a:lnTo>
                      <a:lnTo>
                        <a:pt x="915" y="342"/>
                      </a:lnTo>
                      <a:lnTo>
                        <a:pt x="914" y="351"/>
                      </a:lnTo>
                      <a:lnTo>
                        <a:pt x="888" y="351"/>
                      </a:lnTo>
                      <a:lnTo>
                        <a:pt x="878" y="356"/>
                      </a:lnTo>
                      <a:lnTo>
                        <a:pt x="874" y="366"/>
                      </a:lnTo>
                      <a:lnTo>
                        <a:pt x="889" y="375"/>
                      </a:lnTo>
                      <a:lnTo>
                        <a:pt x="886" y="385"/>
                      </a:lnTo>
                      <a:lnTo>
                        <a:pt x="896" y="394"/>
                      </a:lnTo>
                      <a:lnTo>
                        <a:pt x="897" y="405"/>
                      </a:lnTo>
                      <a:lnTo>
                        <a:pt x="907" y="410"/>
                      </a:lnTo>
                      <a:lnTo>
                        <a:pt x="907" y="436"/>
                      </a:lnTo>
                      <a:lnTo>
                        <a:pt x="914" y="446"/>
                      </a:lnTo>
                      <a:lnTo>
                        <a:pt x="914" y="471"/>
                      </a:lnTo>
                      <a:lnTo>
                        <a:pt x="928" y="471"/>
                      </a:lnTo>
                      <a:lnTo>
                        <a:pt x="931" y="480"/>
                      </a:lnTo>
                      <a:lnTo>
                        <a:pt x="964" y="480"/>
                      </a:lnTo>
                      <a:lnTo>
                        <a:pt x="974" y="484"/>
                      </a:lnTo>
                      <a:lnTo>
                        <a:pt x="987" y="487"/>
                      </a:lnTo>
                      <a:lnTo>
                        <a:pt x="994" y="493"/>
                      </a:lnTo>
                      <a:lnTo>
                        <a:pt x="1002" y="502"/>
                      </a:lnTo>
                      <a:lnTo>
                        <a:pt x="1003" y="643"/>
                      </a:lnTo>
                      <a:lnTo>
                        <a:pt x="676" y="642"/>
                      </a:lnTo>
                      <a:lnTo>
                        <a:pt x="676" y="678"/>
                      </a:lnTo>
                      <a:lnTo>
                        <a:pt x="667" y="678"/>
                      </a:lnTo>
                      <a:lnTo>
                        <a:pt x="658" y="684"/>
                      </a:lnTo>
                      <a:lnTo>
                        <a:pt x="608" y="684"/>
                      </a:lnTo>
                      <a:lnTo>
                        <a:pt x="606" y="692"/>
                      </a:lnTo>
                      <a:lnTo>
                        <a:pt x="541" y="692"/>
                      </a:lnTo>
                      <a:lnTo>
                        <a:pt x="537" y="700"/>
                      </a:lnTo>
                      <a:lnTo>
                        <a:pt x="466" y="699"/>
                      </a:lnTo>
                      <a:lnTo>
                        <a:pt x="463" y="709"/>
                      </a:lnTo>
                      <a:lnTo>
                        <a:pt x="259" y="709"/>
                      </a:lnTo>
                      <a:lnTo>
                        <a:pt x="252" y="699"/>
                      </a:lnTo>
                      <a:lnTo>
                        <a:pt x="153" y="699"/>
                      </a:lnTo>
                      <a:lnTo>
                        <a:pt x="146" y="692"/>
                      </a:lnTo>
                      <a:lnTo>
                        <a:pt x="73" y="692"/>
                      </a:lnTo>
                      <a:lnTo>
                        <a:pt x="61" y="680"/>
                      </a:lnTo>
                      <a:lnTo>
                        <a:pt x="55" y="670"/>
                      </a:lnTo>
                      <a:lnTo>
                        <a:pt x="51" y="642"/>
                      </a:lnTo>
                      <a:lnTo>
                        <a:pt x="63" y="632"/>
                      </a:lnTo>
                      <a:lnTo>
                        <a:pt x="74" y="625"/>
                      </a:lnTo>
                      <a:lnTo>
                        <a:pt x="93" y="625"/>
                      </a:lnTo>
                      <a:lnTo>
                        <a:pt x="105" y="620"/>
                      </a:lnTo>
                      <a:lnTo>
                        <a:pt x="109" y="612"/>
                      </a:lnTo>
                      <a:lnTo>
                        <a:pt x="134" y="612"/>
                      </a:lnTo>
                      <a:lnTo>
                        <a:pt x="135" y="603"/>
                      </a:lnTo>
                      <a:lnTo>
                        <a:pt x="147" y="602"/>
                      </a:lnTo>
                      <a:lnTo>
                        <a:pt x="162" y="594"/>
                      </a:lnTo>
                      <a:lnTo>
                        <a:pt x="171" y="588"/>
                      </a:lnTo>
                      <a:lnTo>
                        <a:pt x="186" y="585"/>
                      </a:lnTo>
                      <a:lnTo>
                        <a:pt x="193" y="580"/>
                      </a:lnTo>
                      <a:lnTo>
                        <a:pt x="207" y="579"/>
                      </a:lnTo>
                      <a:lnTo>
                        <a:pt x="204" y="567"/>
                      </a:lnTo>
                      <a:lnTo>
                        <a:pt x="192" y="566"/>
                      </a:lnTo>
                      <a:lnTo>
                        <a:pt x="182" y="552"/>
                      </a:lnTo>
                      <a:lnTo>
                        <a:pt x="181" y="542"/>
                      </a:lnTo>
                      <a:lnTo>
                        <a:pt x="183" y="530"/>
                      </a:lnTo>
                      <a:lnTo>
                        <a:pt x="172" y="523"/>
                      </a:lnTo>
                      <a:lnTo>
                        <a:pt x="187" y="514"/>
                      </a:lnTo>
                      <a:lnTo>
                        <a:pt x="195" y="516"/>
                      </a:lnTo>
                      <a:lnTo>
                        <a:pt x="218" y="490"/>
                      </a:lnTo>
                      <a:lnTo>
                        <a:pt x="268" y="490"/>
                      </a:lnTo>
                      <a:lnTo>
                        <a:pt x="277" y="499"/>
                      </a:lnTo>
                      <a:lnTo>
                        <a:pt x="304" y="498"/>
                      </a:lnTo>
                      <a:lnTo>
                        <a:pt x="306" y="465"/>
                      </a:lnTo>
                      <a:lnTo>
                        <a:pt x="324" y="465"/>
                      </a:lnTo>
                      <a:lnTo>
                        <a:pt x="328" y="453"/>
                      </a:lnTo>
                      <a:lnTo>
                        <a:pt x="327" y="432"/>
                      </a:lnTo>
                      <a:lnTo>
                        <a:pt x="337" y="422"/>
                      </a:lnTo>
                      <a:lnTo>
                        <a:pt x="334" y="399"/>
                      </a:lnTo>
                      <a:lnTo>
                        <a:pt x="343" y="393"/>
                      </a:lnTo>
                      <a:lnTo>
                        <a:pt x="343" y="375"/>
                      </a:lnTo>
                      <a:lnTo>
                        <a:pt x="355" y="376"/>
                      </a:lnTo>
                      <a:lnTo>
                        <a:pt x="352" y="349"/>
                      </a:lnTo>
                      <a:lnTo>
                        <a:pt x="361" y="349"/>
                      </a:lnTo>
                      <a:lnTo>
                        <a:pt x="360" y="328"/>
                      </a:lnTo>
                      <a:lnTo>
                        <a:pt x="368" y="327"/>
                      </a:lnTo>
                      <a:lnTo>
                        <a:pt x="368" y="310"/>
                      </a:lnTo>
                      <a:lnTo>
                        <a:pt x="379" y="309"/>
                      </a:lnTo>
                      <a:lnTo>
                        <a:pt x="378" y="289"/>
                      </a:lnTo>
                      <a:lnTo>
                        <a:pt x="392" y="266"/>
                      </a:lnTo>
                      <a:lnTo>
                        <a:pt x="398" y="252"/>
                      </a:lnTo>
                      <a:lnTo>
                        <a:pt x="403" y="242"/>
                      </a:lnTo>
                      <a:lnTo>
                        <a:pt x="403" y="231"/>
                      </a:lnTo>
                      <a:lnTo>
                        <a:pt x="412" y="224"/>
                      </a:lnTo>
                      <a:lnTo>
                        <a:pt x="412" y="212"/>
                      </a:lnTo>
                      <a:lnTo>
                        <a:pt x="423" y="204"/>
                      </a:lnTo>
                      <a:lnTo>
                        <a:pt x="424" y="196"/>
                      </a:lnTo>
                      <a:lnTo>
                        <a:pt x="428" y="170"/>
                      </a:lnTo>
                      <a:lnTo>
                        <a:pt x="429" y="43"/>
                      </a:lnTo>
                      <a:lnTo>
                        <a:pt x="0" y="40"/>
                      </a:lnTo>
                      <a:lnTo>
                        <a:pt x="1" y="759"/>
                      </a:lnTo>
                      <a:lnTo>
                        <a:pt x="1112" y="758"/>
                      </a:lnTo>
                      <a:lnTo>
                        <a:pt x="1110" y="2"/>
                      </a:lnTo>
                      <a:lnTo>
                        <a:pt x="972" y="0"/>
                      </a:lnTo>
                      <a:close/>
                    </a:path>
                  </a:pathLst>
                </a:cu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4572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 useBgFill="1">
              <p:nvSpPr>
                <p:cNvPr id="6157" name="Freeform 15"/>
                <p:cNvSpPr>
                  <a:spLocks/>
                </p:cNvSpPr>
                <p:nvPr/>
              </p:nvSpPr>
              <p:spPr bwMode="auto">
                <a:xfrm>
                  <a:off x="4109" y="1201"/>
                  <a:ext cx="1111" cy="348"/>
                </a:xfrm>
                <a:custGeom>
                  <a:avLst/>
                  <a:gdLst>
                    <a:gd name="T0" fmla="*/ 553 w 1111"/>
                    <a:gd name="T1" fmla="*/ 287 h 348"/>
                    <a:gd name="T2" fmla="*/ 512 w 1111"/>
                    <a:gd name="T3" fmla="*/ 305 h 348"/>
                    <a:gd name="T4" fmla="*/ 491 w 1111"/>
                    <a:gd name="T5" fmla="*/ 315 h 348"/>
                    <a:gd name="T6" fmla="*/ 469 w 1111"/>
                    <a:gd name="T7" fmla="*/ 321 h 348"/>
                    <a:gd name="T8" fmla="*/ 451 w 1111"/>
                    <a:gd name="T9" fmla="*/ 331 h 348"/>
                    <a:gd name="T10" fmla="*/ 438 w 1111"/>
                    <a:gd name="T11" fmla="*/ 339 h 348"/>
                    <a:gd name="T12" fmla="*/ 0 w 1111"/>
                    <a:gd name="T13" fmla="*/ 348 h 348"/>
                    <a:gd name="T14" fmla="*/ 1111 w 1111"/>
                    <a:gd name="T15" fmla="*/ 0 h 348"/>
                    <a:gd name="T16" fmla="*/ 963 w 1111"/>
                    <a:gd name="T17" fmla="*/ 307 h 348"/>
                    <a:gd name="T18" fmla="*/ 951 w 1111"/>
                    <a:gd name="T19" fmla="*/ 300 h 348"/>
                    <a:gd name="T20" fmla="*/ 923 w 1111"/>
                    <a:gd name="T21" fmla="*/ 292 h 348"/>
                    <a:gd name="T22" fmla="*/ 905 w 1111"/>
                    <a:gd name="T23" fmla="*/ 283 h 348"/>
                    <a:gd name="T24" fmla="*/ 882 w 1111"/>
                    <a:gd name="T25" fmla="*/ 275 h 348"/>
                    <a:gd name="T26" fmla="*/ 839 w 1111"/>
                    <a:gd name="T27" fmla="*/ 265 h 348"/>
                    <a:gd name="T28" fmla="*/ 782 w 1111"/>
                    <a:gd name="T29" fmla="*/ 256 h 348"/>
                    <a:gd name="T30" fmla="*/ 747 w 1111"/>
                    <a:gd name="T31" fmla="*/ 247 h 348"/>
                    <a:gd name="T32" fmla="*/ 691 w 1111"/>
                    <a:gd name="T33" fmla="*/ 256 h 348"/>
                    <a:gd name="T34" fmla="*/ 697 w 1111"/>
                    <a:gd name="T35" fmla="*/ 237 h 348"/>
                    <a:gd name="T36" fmla="*/ 707 w 1111"/>
                    <a:gd name="T37" fmla="*/ 213 h 348"/>
                    <a:gd name="T38" fmla="*/ 697 w 1111"/>
                    <a:gd name="T39" fmla="*/ 144 h 348"/>
                    <a:gd name="T40" fmla="*/ 690 w 1111"/>
                    <a:gd name="T41" fmla="*/ 119 h 348"/>
                    <a:gd name="T42" fmla="*/ 673 w 1111"/>
                    <a:gd name="T43" fmla="*/ 103 h 348"/>
                    <a:gd name="T44" fmla="*/ 659 w 1111"/>
                    <a:gd name="T45" fmla="*/ 93 h 348"/>
                    <a:gd name="T46" fmla="*/ 643 w 1111"/>
                    <a:gd name="T47" fmla="*/ 99 h 348"/>
                    <a:gd name="T48" fmla="*/ 623 w 1111"/>
                    <a:gd name="T49" fmla="*/ 109 h 348"/>
                    <a:gd name="T50" fmla="*/ 609 w 1111"/>
                    <a:gd name="T51" fmla="*/ 118 h 348"/>
                    <a:gd name="T52" fmla="*/ 585 w 1111"/>
                    <a:gd name="T53" fmla="*/ 120 h 348"/>
                    <a:gd name="T54" fmla="*/ 569 w 1111"/>
                    <a:gd name="T55" fmla="*/ 141 h 348"/>
                    <a:gd name="T56" fmla="*/ 559 w 1111"/>
                    <a:gd name="T57" fmla="*/ 163 h 348"/>
                    <a:gd name="T58" fmla="*/ 552 w 1111"/>
                    <a:gd name="T59" fmla="*/ 207 h 348"/>
                    <a:gd name="T60" fmla="*/ 551 w 1111"/>
                    <a:gd name="T61" fmla="*/ 221 h 348"/>
                    <a:gd name="T62" fmla="*/ 559 w 1111"/>
                    <a:gd name="T63" fmla="*/ 251 h 348"/>
                    <a:gd name="T64" fmla="*/ 572 w 1111"/>
                    <a:gd name="T65" fmla="*/ 268 h 34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11"/>
                    <a:gd name="T100" fmla="*/ 0 h 348"/>
                    <a:gd name="T101" fmla="*/ 1111 w 1111"/>
                    <a:gd name="T102" fmla="*/ 348 h 34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11" h="348">
                      <a:moveTo>
                        <a:pt x="578" y="277"/>
                      </a:moveTo>
                      <a:lnTo>
                        <a:pt x="553" y="287"/>
                      </a:lnTo>
                      <a:lnTo>
                        <a:pt x="524" y="298"/>
                      </a:lnTo>
                      <a:lnTo>
                        <a:pt x="512" y="305"/>
                      </a:lnTo>
                      <a:lnTo>
                        <a:pt x="501" y="305"/>
                      </a:lnTo>
                      <a:lnTo>
                        <a:pt x="491" y="315"/>
                      </a:lnTo>
                      <a:lnTo>
                        <a:pt x="475" y="312"/>
                      </a:lnTo>
                      <a:lnTo>
                        <a:pt x="469" y="321"/>
                      </a:lnTo>
                      <a:lnTo>
                        <a:pt x="458" y="321"/>
                      </a:lnTo>
                      <a:lnTo>
                        <a:pt x="451" y="331"/>
                      </a:lnTo>
                      <a:lnTo>
                        <a:pt x="440" y="329"/>
                      </a:lnTo>
                      <a:lnTo>
                        <a:pt x="438" y="339"/>
                      </a:lnTo>
                      <a:lnTo>
                        <a:pt x="432" y="348"/>
                      </a:lnTo>
                      <a:lnTo>
                        <a:pt x="0" y="348"/>
                      </a:lnTo>
                      <a:lnTo>
                        <a:pt x="0" y="0"/>
                      </a:lnTo>
                      <a:lnTo>
                        <a:pt x="1111" y="0"/>
                      </a:lnTo>
                      <a:lnTo>
                        <a:pt x="1111" y="310"/>
                      </a:lnTo>
                      <a:lnTo>
                        <a:pt x="963" y="307"/>
                      </a:lnTo>
                      <a:lnTo>
                        <a:pt x="960" y="298"/>
                      </a:lnTo>
                      <a:lnTo>
                        <a:pt x="951" y="300"/>
                      </a:lnTo>
                      <a:lnTo>
                        <a:pt x="941" y="289"/>
                      </a:lnTo>
                      <a:lnTo>
                        <a:pt x="923" y="292"/>
                      </a:lnTo>
                      <a:lnTo>
                        <a:pt x="917" y="280"/>
                      </a:lnTo>
                      <a:lnTo>
                        <a:pt x="905" y="283"/>
                      </a:lnTo>
                      <a:lnTo>
                        <a:pt x="900" y="273"/>
                      </a:lnTo>
                      <a:lnTo>
                        <a:pt x="882" y="275"/>
                      </a:lnTo>
                      <a:lnTo>
                        <a:pt x="867" y="264"/>
                      </a:lnTo>
                      <a:lnTo>
                        <a:pt x="839" y="265"/>
                      </a:lnTo>
                      <a:lnTo>
                        <a:pt x="834" y="253"/>
                      </a:lnTo>
                      <a:lnTo>
                        <a:pt x="782" y="256"/>
                      </a:lnTo>
                      <a:lnTo>
                        <a:pt x="767" y="250"/>
                      </a:lnTo>
                      <a:lnTo>
                        <a:pt x="747" y="247"/>
                      </a:lnTo>
                      <a:lnTo>
                        <a:pt x="741" y="255"/>
                      </a:lnTo>
                      <a:lnTo>
                        <a:pt x="691" y="256"/>
                      </a:lnTo>
                      <a:lnTo>
                        <a:pt x="689" y="245"/>
                      </a:lnTo>
                      <a:lnTo>
                        <a:pt x="697" y="237"/>
                      </a:lnTo>
                      <a:lnTo>
                        <a:pt x="695" y="222"/>
                      </a:lnTo>
                      <a:lnTo>
                        <a:pt x="707" y="213"/>
                      </a:lnTo>
                      <a:lnTo>
                        <a:pt x="707" y="160"/>
                      </a:lnTo>
                      <a:lnTo>
                        <a:pt x="697" y="144"/>
                      </a:lnTo>
                      <a:lnTo>
                        <a:pt x="693" y="129"/>
                      </a:lnTo>
                      <a:lnTo>
                        <a:pt x="690" y="119"/>
                      </a:lnTo>
                      <a:lnTo>
                        <a:pt x="684" y="113"/>
                      </a:lnTo>
                      <a:lnTo>
                        <a:pt x="673" y="103"/>
                      </a:lnTo>
                      <a:lnTo>
                        <a:pt x="660" y="103"/>
                      </a:lnTo>
                      <a:lnTo>
                        <a:pt x="659" y="93"/>
                      </a:lnTo>
                      <a:lnTo>
                        <a:pt x="650" y="91"/>
                      </a:lnTo>
                      <a:lnTo>
                        <a:pt x="643" y="99"/>
                      </a:lnTo>
                      <a:lnTo>
                        <a:pt x="629" y="102"/>
                      </a:lnTo>
                      <a:lnTo>
                        <a:pt x="623" y="109"/>
                      </a:lnTo>
                      <a:lnTo>
                        <a:pt x="618" y="127"/>
                      </a:lnTo>
                      <a:lnTo>
                        <a:pt x="609" y="118"/>
                      </a:lnTo>
                      <a:lnTo>
                        <a:pt x="594" y="118"/>
                      </a:lnTo>
                      <a:lnTo>
                        <a:pt x="585" y="120"/>
                      </a:lnTo>
                      <a:lnTo>
                        <a:pt x="573" y="126"/>
                      </a:lnTo>
                      <a:lnTo>
                        <a:pt x="569" y="141"/>
                      </a:lnTo>
                      <a:lnTo>
                        <a:pt x="559" y="144"/>
                      </a:lnTo>
                      <a:lnTo>
                        <a:pt x="559" y="163"/>
                      </a:lnTo>
                      <a:lnTo>
                        <a:pt x="554" y="171"/>
                      </a:lnTo>
                      <a:lnTo>
                        <a:pt x="552" y="207"/>
                      </a:lnTo>
                      <a:lnTo>
                        <a:pt x="545" y="214"/>
                      </a:lnTo>
                      <a:lnTo>
                        <a:pt x="551" y="221"/>
                      </a:lnTo>
                      <a:lnTo>
                        <a:pt x="553" y="244"/>
                      </a:lnTo>
                      <a:lnTo>
                        <a:pt x="559" y="251"/>
                      </a:lnTo>
                      <a:lnTo>
                        <a:pt x="561" y="262"/>
                      </a:lnTo>
                      <a:lnTo>
                        <a:pt x="572" y="268"/>
                      </a:lnTo>
                      <a:lnTo>
                        <a:pt x="578" y="277"/>
                      </a:lnTo>
                      <a:close/>
                    </a:path>
                  </a:pathLst>
                </a:cu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457200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14" name="Title 1"/>
          <p:cNvSpPr txBox="1">
            <a:spLocks/>
          </p:cNvSpPr>
          <p:nvPr/>
        </p:nvSpPr>
        <p:spPr>
          <a:xfrm>
            <a:off x="270640" y="81162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/>
              <a:t>Benefits of Automation Testing</a:t>
            </a:r>
          </a:p>
          <a:p>
            <a:pPr algn="ctr"/>
            <a:endParaRPr lang="en-IN" sz="4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32655" y="6444458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Gurpreet Singh</a:t>
            </a:r>
            <a:endParaRPr lang="en-I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0" y="1524000"/>
            <a:ext cx="9144000" cy="0"/>
          </a:xfrm>
          <a:prstGeom prst="line">
            <a:avLst/>
          </a:prstGeom>
          <a:ln w="44450">
            <a:solidFill>
              <a:srgbClr val="A15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581400" y="1997076"/>
            <a:ext cx="52578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Automated testing involves three main steps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006600"/>
              </a:solidFill>
            </a:endParaRP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6600"/>
                </a:solidFill>
              </a:rPr>
              <a:t>				</a:t>
            </a:r>
          </a:p>
        </p:txBody>
      </p:sp>
      <p:grpSp>
        <p:nvGrpSpPr>
          <p:cNvPr id="7173" name="Group 12"/>
          <p:cNvGrpSpPr>
            <a:grpSpLocks/>
          </p:cNvGrpSpPr>
          <p:nvPr/>
        </p:nvGrpSpPr>
        <p:grpSpPr bwMode="auto">
          <a:xfrm>
            <a:off x="2286000" y="2592388"/>
            <a:ext cx="7543800" cy="533400"/>
            <a:chOff x="914400" y="3657600"/>
            <a:chExt cx="7543800" cy="533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4400" y="3657600"/>
              <a:ext cx="1905000" cy="533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Creating Script(s)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05200" y="3657600"/>
              <a:ext cx="2057400" cy="533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Executing Script(s)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248400" y="3657600"/>
              <a:ext cx="2209800" cy="533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</a:rPr>
                <a:t>Analyzing Result(s)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2819400" y="3924300"/>
              <a:ext cx="685800" cy="158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562600" y="3933825"/>
              <a:ext cx="685800" cy="158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4" name="Rectangle 3"/>
          <p:cNvSpPr txBox="1">
            <a:spLocks noChangeArrowheads="1"/>
          </p:cNvSpPr>
          <p:nvPr/>
        </p:nvSpPr>
        <p:spPr bwMode="auto">
          <a:xfrm>
            <a:off x="2090738" y="3276600"/>
            <a:ext cx="812006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accent1"/>
                </a:solidFill>
              </a:rPr>
              <a:t>The 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automation testing </a:t>
            </a:r>
            <a:r>
              <a:rPr lang="en-US" altLang="en-US" sz="2000" b="1" dirty="0">
                <a:solidFill>
                  <a:schemeClr val="accent1"/>
                </a:solidFill>
              </a:rPr>
              <a:t>process consists of 7 main phases</a:t>
            </a:r>
            <a:r>
              <a:rPr lang="en-US" altLang="en-US" sz="2000" dirty="0"/>
              <a:t>: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dirty="0"/>
              <a:t> 			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dirty="0" smtClean="0"/>
              <a:t>	</a:t>
            </a:r>
            <a:r>
              <a:rPr lang="en-US" altLang="en-US" sz="1600" b="1" dirty="0" smtClean="0"/>
              <a:t>Create Test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b="1" dirty="0"/>
              <a:t> </a:t>
            </a:r>
            <a:r>
              <a:rPr lang="en-US" altLang="en-US" sz="1600" b="1" dirty="0" smtClean="0"/>
              <a:t> 	Create Test Steps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dirty="0" smtClean="0"/>
              <a:t>     </a:t>
            </a:r>
            <a:r>
              <a:rPr lang="en-US" altLang="en-US" sz="1600" b="1" dirty="0" smtClean="0"/>
              <a:t>Enhancing your test 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dirty="0"/>
              <a:t>	</a:t>
            </a:r>
            <a:r>
              <a:rPr lang="en-US" altLang="en-US" sz="1600" b="1" dirty="0"/>
              <a:t>Debugging your test</a:t>
            </a:r>
            <a:r>
              <a:rPr lang="en-US" altLang="en-US" sz="1600" dirty="0"/>
              <a:t> 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dirty="0"/>
              <a:t>	</a:t>
            </a:r>
            <a:r>
              <a:rPr lang="en-US" altLang="en-US" sz="1600" b="1" dirty="0"/>
              <a:t>Running your test</a:t>
            </a:r>
            <a:r>
              <a:rPr lang="en-US" altLang="en-US" sz="1600" dirty="0"/>
              <a:t> 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dirty="0"/>
              <a:t>	</a:t>
            </a:r>
            <a:r>
              <a:rPr lang="en-US" altLang="en-US" sz="1600" b="1" dirty="0"/>
              <a:t>Analyzing the test results</a:t>
            </a:r>
            <a:r>
              <a:rPr lang="en-US" altLang="en-US" sz="1600" dirty="0"/>
              <a:t> </a:t>
            </a:r>
          </a:p>
          <a:p>
            <a:pPr lvl="3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dirty="0"/>
              <a:t>	</a:t>
            </a:r>
            <a:r>
              <a:rPr lang="en-US" altLang="en-US" sz="1600" b="1" dirty="0"/>
              <a:t>Reporting defects</a:t>
            </a:r>
            <a:r>
              <a:rPr lang="en-US" altLang="en-US" sz="1600" dirty="0"/>
              <a:t>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71020" y="73739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/>
              <a:t>Automation Testing </a:t>
            </a:r>
            <a:r>
              <a:rPr lang="en-US" sz="4000" b="1" dirty="0" smtClean="0"/>
              <a:t>Process</a:t>
            </a:r>
          </a:p>
          <a:p>
            <a:pPr algn="ctr"/>
            <a:endParaRPr lang="en-IN" sz="4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32655" y="6444458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Gurpreet Singh</a:t>
            </a:r>
            <a:endParaRPr lang="en-I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07571" y="1524000"/>
            <a:ext cx="9960429" cy="0"/>
          </a:xfrm>
          <a:prstGeom prst="line">
            <a:avLst/>
          </a:prstGeom>
          <a:ln w="44450">
            <a:solidFill>
              <a:srgbClr val="A15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881743" y="1785257"/>
            <a:ext cx="7239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Framework Advantages: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/>
              <a:t>Scalability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/>
              <a:t>Maintainability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/>
              <a:t>Removes most testers from automation complexities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/>
              <a:t>Can make automation efforts more holistic: Application independent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/>
              <a:t>Minimize Automation Risks 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/>
              <a:t>Ensure Automation ROI</a:t>
            </a:r>
          </a:p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1019" y="823686"/>
            <a:ext cx="9391438" cy="7003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/>
              <a:t>Automation Frameworks: </a:t>
            </a:r>
            <a:r>
              <a:rPr lang="en-US" sz="4000" b="1" dirty="0" smtClean="0"/>
              <a:t>Advantages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2655" y="6444458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Gurpreet Singh</a:t>
            </a:r>
            <a:endParaRPr lang="en-I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46" y="296091"/>
            <a:ext cx="9664096" cy="7315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Framework Architecture</a:t>
            </a:r>
            <a:endParaRPr lang="en-IN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1546" y="1027611"/>
            <a:ext cx="9144000" cy="0"/>
          </a:xfrm>
          <a:prstGeom prst="line">
            <a:avLst/>
          </a:prstGeom>
          <a:ln w="44450">
            <a:solidFill>
              <a:srgbClr val="A15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94853" y="3493768"/>
            <a:ext cx="1367246" cy="670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Job Processor</a:t>
            </a:r>
            <a:endParaRPr lang="en-IN" sz="1400" dirty="0"/>
          </a:p>
        </p:txBody>
      </p:sp>
      <p:sp>
        <p:nvSpPr>
          <p:cNvPr id="7" name="Can 6"/>
          <p:cNvSpPr/>
          <p:nvPr/>
        </p:nvSpPr>
        <p:spPr>
          <a:xfrm>
            <a:off x="1943098" y="3241220"/>
            <a:ext cx="1236617" cy="117565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PostgreSQL</a:t>
            </a:r>
          </a:p>
          <a:p>
            <a:pPr algn="ctr"/>
            <a:r>
              <a:rPr lang="en-US" sz="1600" dirty="0" smtClean="0"/>
              <a:t>Database</a:t>
            </a:r>
            <a:endParaRPr lang="en-IN" sz="1600" dirty="0"/>
          </a:p>
        </p:txBody>
      </p:sp>
      <p:cxnSp>
        <p:nvCxnSpPr>
          <p:cNvPr id="9" name="Straight Arrow Connector 8"/>
          <p:cNvCxnSpPr>
            <a:stCxn id="7" idx="2"/>
            <a:endCxn id="6" idx="3"/>
          </p:cNvCxnSpPr>
          <p:nvPr/>
        </p:nvCxnSpPr>
        <p:spPr>
          <a:xfrm flipH="1" flipV="1">
            <a:off x="1562099" y="3829048"/>
            <a:ext cx="380999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57598" y="3283131"/>
            <a:ext cx="4145279" cy="1884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4663441" y="3572146"/>
            <a:ext cx="1994263" cy="5138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.Net</a:t>
            </a:r>
            <a:r>
              <a:rPr lang="en-US" dirty="0" smtClean="0"/>
              <a:t> Web API 2.2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4659085" y="4392385"/>
            <a:ext cx="1994263" cy="5138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JS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387736" y="4085952"/>
            <a:ext cx="0" cy="2612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998719" y="4115888"/>
            <a:ext cx="8708" cy="276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802877" y="1279888"/>
            <a:ext cx="2316480" cy="670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Framework Agent</a:t>
            </a:r>
            <a:endParaRPr lang="en-IN" dirty="0"/>
          </a:p>
        </p:txBody>
      </p:sp>
      <p:sp>
        <p:nvSpPr>
          <p:cNvPr id="44" name="Rounded Rectangle 43"/>
          <p:cNvSpPr/>
          <p:nvPr/>
        </p:nvSpPr>
        <p:spPr>
          <a:xfrm>
            <a:off x="4558935" y="1291591"/>
            <a:ext cx="2194561" cy="6498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Protractor</a:t>
            </a:r>
            <a:endParaRPr lang="en-IN" dirty="0"/>
          </a:p>
        </p:txBody>
      </p:sp>
      <p:cxnSp>
        <p:nvCxnSpPr>
          <p:cNvPr id="49" name="Straight Arrow Connector 48"/>
          <p:cNvCxnSpPr>
            <a:endCxn id="12" idx="1"/>
          </p:cNvCxnSpPr>
          <p:nvPr/>
        </p:nvCxnSpPr>
        <p:spPr>
          <a:xfrm>
            <a:off x="3179715" y="3804285"/>
            <a:ext cx="1483726" cy="247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2"/>
            <a:endCxn id="12" idx="0"/>
          </p:cNvCxnSpPr>
          <p:nvPr/>
        </p:nvCxnSpPr>
        <p:spPr>
          <a:xfrm>
            <a:off x="5656216" y="1941467"/>
            <a:ext cx="4357" cy="16306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2"/>
            <a:endCxn id="12" idx="3"/>
          </p:cNvCxnSpPr>
          <p:nvPr/>
        </p:nvCxnSpPr>
        <p:spPr>
          <a:xfrm flipH="1">
            <a:off x="6657704" y="1950448"/>
            <a:ext cx="2303413" cy="187860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2"/>
          </p:cNvCxnSpPr>
          <p:nvPr/>
        </p:nvCxnSpPr>
        <p:spPr>
          <a:xfrm flipH="1">
            <a:off x="5730237" y="5167449"/>
            <a:ext cx="1" cy="5453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899952" y="5712822"/>
            <a:ext cx="566057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899952" y="5712822"/>
            <a:ext cx="0" cy="269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730237" y="5712822"/>
            <a:ext cx="0" cy="269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560526" y="5712822"/>
            <a:ext cx="0" cy="269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33898" y="5996939"/>
            <a:ext cx="1014546" cy="49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IN" dirty="0"/>
          </a:p>
        </p:txBody>
      </p:sp>
      <p:sp>
        <p:nvSpPr>
          <p:cNvPr id="82" name="Rectangle 81"/>
          <p:cNvSpPr/>
          <p:nvPr/>
        </p:nvSpPr>
        <p:spPr>
          <a:xfrm>
            <a:off x="5199018" y="5996939"/>
            <a:ext cx="1062441" cy="49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</a:t>
            </a:r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8048897" y="5996939"/>
            <a:ext cx="1023257" cy="49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3</a:t>
            </a:r>
            <a:endParaRPr lang="en-IN" dirty="0"/>
          </a:p>
        </p:txBody>
      </p:sp>
      <p:cxnSp>
        <p:nvCxnSpPr>
          <p:cNvPr id="91" name="Straight Arrow Connector 90"/>
          <p:cNvCxnSpPr>
            <a:stCxn id="43" idx="1"/>
            <a:endCxn id="44" idx="3"/>
          </p:cNvCxnSpPr>
          <p:nvPr/>
        </p:nvCxnSpPr>
        <p:spPr>
          <a:xfrm flipH="1">
            <a:off x="6753496" y="1615168"/>
            <a:ext cx="1049381" cy="1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72153" y="2246268"/>
            <a:ext cx="2760889" cy="6498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 (Under Testing by Test case)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33042" y="2851309"/>
            <a:ext cx="2542499" cy="7031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72152" y="1181099"/>
            <a:ext cx="2760889" cy="9098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Service/WCF/API (Under Testing by Test case)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44" idx="1"/>
            <a:endCxn id="34" idx="3"/>
          </p:cNvCxnSpPr>
          <p:nvPr/>
        </p:nvCxnSpPr>
        <p:spPr>
          <a:xfrm flipH="1">
            <a:off x="3133041" y="1616529"/>
            <a:ext cx="1425894" cy="1949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32655" y="6444458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Gurpreet Singh</a:t>
            </a:r>
            <a:endParaRPr lang="en-I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46" y="296091"/>
            <a:ext cx="9664096" cy="73152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Execution Architecture</a:t>
            </a:r>
            <a:endParaRPr lang="en-IN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8956" y="992777"/>
            <a:ext cx="9144000" cy="0"/>
          </a:xfrm>
          <a:prstGeom prst="line">
            <a:avLst/>
          </a:prstGeom>
          <a:ln w="44450">
            <a:solidFill>
              <a:srgbClr val="A15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4" idx="3"/>
          </p:cNvCxnSpPr>
          <p:nvPr/>
        </p:nvCxnSpPr>
        <p:spPr>
          <a:xfrm flipH="1">
            <a:off x="3762103" y="1724297"/>
            <a:ext cx="39014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62296" y="1399359"/>
            <a:ext cx="2799807" cy="6498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937758" y="2827533"/>
            <a:ext cx="1724297" cy="714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 1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3" idx="0"/>
          </p:cNvCxnSpPr>
          <p:nvPr/>
        </p:nvCxnSpPr>
        <p:spPr>
          <a:xfrm>
            <a:off x="5799906" y="1724297"/>
            <a:ext cx="1" cy="11032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38346" y="2208571"/>
            <a:ext cx="2799807" cy="2300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b="1" u="sng" dirty="0" smtClean="0"/>
              <a:t>Nodes</a:t>
            </a:r>
            <a:endParaRPr lang="en-IN" b="1" u="sng" dirty="0"/>
          </a:p>
        </p:txBody>
      </p:sp>
      <p:sp>
        <p:nvSpPr>
          <p:cNvPr id="24" name="Rectangle 23"/>
          <p:cNvSpPr/>
          <p:nvPr/>
        </p:nvSpPr>
        <p:spPr>
          <a:xfrm>
            <a:off x="1469571" y="2380962"/>
            <a:ext cx="1349828" cy="422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1469571" y="2923683"/>
            <a:ext cx="1349828" cy="422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1480455" y="3561922"/>
            <a:ext cx="1349828" cy="422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‘n’</a:t>
            </a:r>
            <a:endParaRPr lang="en-IN" dirty="0"/>
          </a:p>
        </p:txBody>
      </p:sp>
      <p:cxnSp>
        <p:nvCxnSpPr>
          <p:cNvPr id="48" name="Straight Arrow Connector 47"/>
          <p:cNvCxnSpPr>
            <a:stCxn id="24" idx="3"/>
            <a:endCxn id="3" idx="1"/>
          </p:cNvCxnSpPr>
          <p:nvPr/>
        </p:nvCxnSpPr>
        <p:spPr>
          <a:xfrm>
            <a:off x="2819399" y="2592145"/>
            <a:ext cx="2118359" cy="59244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3"/>
            <a:endCxn id="3" idx="1"/>
          </p:cNvCxnSpPr>
          <p:nvPr/>
        </p:nvCxnSpPr>
        <p:spPr>
          <a:xfrm>
            <a:off x="2819399" y="3134866"/>
            <a:ext cx="2118359" cy="4971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" idx="1"/>
          </p:cNvCxnSpPr>
          <p:nvPr/>
        </p:nvCxnSpPr>
        <p:spPr>
          <a:xfrm flipV="1">
            <a:off x="2819399" y="3184585"/>
            <a:ext cx="2118359" cy="5682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32655" y="6444458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Gurpreet Singh</a:t>
            </a:r>
            <a:endParaRPr lang="en-IN" altLang="en-US" dirty="0"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01393" y="5029684"/>
            <a:ext cx="1724297" cy="714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 N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938346" y="4631589"/>
            <a:ext cx="2799807" cy="1464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u="sng" dirty="0" smtClean="0"/>
              <a:t>Nodes</a:t>
            </a:r>
            <a:endParaRPr lang="en-IN" b="1" u="sng" dirty="0"/>
          </a:p>
        </p:txBody>
      </p:sp>
      <p:sp>
        <p:nvSpPr>
          <p:cNvPr id="28" name="Rectangle 27"/>
          <p:cNvSpPr/>
          <p:nvPr/>
        </p:nvSpPr>
        <p:spPr>
          <a:xfrm>
            <a:off x="1469571" y="4803980"/>
            <a:ext cx="1349828" cy="422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480455" y="5354505"/>
            <a:ext cx="1349828" cy="422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‘n’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28" idx="3"/>
            <a:endCxn id="26" idx="1"/>
          </p:cNvCxnSpPr>
          <p:nvPr/>
        </p:nvCxnSpPr>
        <p:spPr>
          <a:xfrm>
            <a:off x="2819399" y="5015163"/>
            <a:ext cx="3981994" cy="3715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6" idx="1"/>
          </p:cNvCxnSpPr>
          <p:nvPr/>
        </p:nvCxnSpPr>
        <p:spPr>
          <a:xfrm flipV="1">
            <a:off x="2819398" y="5386736"/>
            <a:ext cx="3981995" cy="16314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6" idx="0"/>
          </p:cNvCxnSpPr>
          <p:nvPr/>
        </p:nvCxnSpPr>
        <p:spPr>
          <a:xfrm>
            <a:off x="7663541" y="1724297"/>
            <a:ext cx="1" cy="3305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Features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Completely web </a:t>
            </a:r>
            <a:r>
              <a:rPr lang="en-US" dirty="0"/>
              <a:t>d</a:t>
            </a:r>
            <a:r>
              <a:rPr lang="en-US" dirty="0" smtClean="0"/>
              <a:t>riven.</a:t>
            </a:r>
          </a:p>
          <a:p>
            <a:r>
              <a:rPr lang="en-US" dirty="0" smtClean="0"/>
              <a:t>Supports multiple projects (Project based </a:t>
            </a:r>
            <a:r>
              <a:rPr lang="en-US" dirty="0"/>
              <a:t>c</a:t>
            </a:r>
            <a:r>
              <a:rPr lang="en-US" dirty="0" smtClean="0"/>
              <a:t>ategorization of data).</a:t>
            </a:r>
          </a:p>
          <a:p>
            <a:r>
              <a:rPr lang="en-US" dirty="0" smtClean="0"/>
              <a:t>Special Support for angular.</a:t>
            </a:r>
          </a:p>
          <a:p>
            <a:r>
              <a:rPr lang="en-US" dirty="0" smtClean="0"/>
              <a:t>Works with non-angular site too.</a:t>
            </a:r>
          </a:p>
          <a:p>
            <a:r>
              <a:rPr lang="en-US" dirty="0" smtClean="0"/>
              <a:t>Full test environment configuration support through web interface.</a:t>
            </a:r>
          </a:p>
          <a:p>
            <a:r>
              <a:rPr lang="en-US" dirty="0" smtClean="0"/>
              <a:t>23 types of element access (Locator) support.</a:t>
            </a:r>
          </a:p>
          <a:p>
            <a:r>
              <a:rPr lang="en-US" dirty="0" smtClean="0"/>
              <a:t>42 types of Action support</a:t>
            </a:r>
          </a:p>
          <a:p>
            <a:r>
              <a:rPr lang="en-US" dirty="0" smtClean="0"/>
              <a:t>Suite based execution support.</a:t>
            </a:r>
          </a:p>
          <a:p>
            <a:r>
              <a:rPr lang="en-US" dirty="0" smtClean="0"/>
              <a:t>Page </a:t>
            </a:r>
            <a:r>
              <a:rPr lang="en-US" dirty="0"/>
              <a:t>b</a:t>
            </a:r>
            <a:r>
              <a:rPr lang="en-US" dirty="0" smtClean="0"/>
              <a:t>ased categorization of elements.</a:t>
            </a:r>
          </a:p>
          <a:p>
            <a:r>
              <a:rPr lang="en-US" dirty="0" smtClean="0"/>
              <a:t>Copy test steps support while creating tests.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16429" y="1480457"/>
            <a:ext cx="9144000" cy="0"/>
          </a:xfrm>
          <a:prstGeom prst="line">
            <a:avLst/>
          </a:prstGeom>
          <a:ln w="44450">
            <a:solidFill>
              <a:srgbClr val="A150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824" y="-54801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2655" y="6444458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Gurpreet Singh</a:t>
            </a:r>
            <a:endParaRPr lang="en-I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6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1841</TotalTime>
  <Words>564</Words>
  <Application>Microsoft Office PowerPoint</Application>
  <PresentationFormat>Widescreen</PresentationFormat>
  <Paragraphs>181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Why is testing so important? </vt:lpstr>
      <vt:lpstr>PowerPoint Presentation</vt:lpstr>
      <vt:lpstr>PowerPoint Presentation</vt:lpstr>
      <vt:lpstr>PowerPoint Presentation</vt:lpstr>
      <vt:lpstr>PowerPoint Presentation</vt:lpstr>
      <vt:lpstr>Framework Architecture</vt:lpstr>
      <vt:lpstr>Execution Architecture</vt:lpstr>
      <vt:lpstr>Features</vt:lpstr>
      <vt:lpstr>Features</vt:lpstr>
      <vt:lpstr>Features</vt:lpstr>
      <vt:lpstr>PowerPoint Presentation</vt:lpstr>
      <vt:lpstr>Lets Have Demo.. </vt:lpstr>
      <vt:lpstr>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Vyom Sharma</dc:creator>
  <cp:lastModifiedBy>Surabhi Dixit</cp:lastModifiedBy>
  <cp:revision>111</cp:revision>
  <dcterms:created xsi:type="dcterms:W3CDTF">2015-03-18T10:15:48Z</dcterms:created>
  <dcterms:modified xsi:type="dcterms:W3CDTF">2017-12-04T08:15:50Z</dcterms:modified>
</cp:coreProperties>
</file>