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A9C7-81EF-4AE6-9028-F3BE1B8B7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D25D9-FEBC-43D7-AF70-75CDC0695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2323-C3E0-42A1-AD0E-DE71EEDA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7BB6-2D11-4DCF-9BD2-1BE92E57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0687-B2AA-440D-ADDC-39A00368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9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E343-CF57-45C6-A347-7A7135AB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1D94F-5015-46F6-94FF-D0A7B0C21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7E10-8E93-4D18-B7E2-690631CA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47CA-374D-45BE-915A-ECCD3A6C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B1CD-2660-4F0E-80CD-D019D475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F98E6-D1A3-43D8-AE92-5986C8CD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D76C1-091E-49A8-AC8C-9755C11E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3FB5-E26A-4F9F-879C-F9F7B075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D821-5B68-444E-8D3F-571553D2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0019-1B54-424F-99AB-2D83C5C6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9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3E4E-D153-4C3A-9ECF-13F4BF7F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7912-4DAD-44FB-ADA9-ED4CB7FA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B5CC-B477-4185-A246-CB6568AA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06C4-E607-47AF-AB08-79715C6B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254C-E146-4FCD-83FE-D0D16C91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CAA3-E524-440A-9096-CEA9181E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F7D6-CB4B-447B-925B-1C4604DD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C758-6245-42EE-911C-828B3B07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6DE2-D1E4-446C-87E1-8FC033F7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C5DE-FDA7-476E-B4C1-2135DBC5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8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DAE5-4454-465D-AA5D-D03CF2C8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D4865-3151-4284-94AB-152719CDA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79F5A-A4DB-4792-A257-43BF17A6B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BCCB-6279-444B-9662-BE9D0518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224A-A0BA-455B-8140-2FC25FE9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B8C6-8751-4A91-95A8-ADBFE547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78C4-EA5B-40F1-B218-985BC4BC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C525F-E219-4504-BE58-7427A3CF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57404-F3D6-4A26-B0BA-D33DD5DCE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BFD75-197C-4DAB-A81C-D482BE4EA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351D6-B6E7-4214-88C0-47911CA5E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46494-95D4-4482-BE63-9FB3E93B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9444F-91F6-4BA9-BC15-253DB6F5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C3729-7F6B-4BEE-B8ED-5D6D8678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1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9286-6242-4823-B0AC-4CC2542C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72E80-3B0F-4CB5-A227-62414C26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B16D8-F609-4415-8432-4EAAA042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8D0C6-41CD-483C-AF8C-B33F17C9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DC6B8-E853-48E7-8FAA-A0F88485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A3CB4-1B1B-4208-BF40-68A4FE1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72AB0-20A7-4672-92B2-3E939270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5DD8-574C-47F4-805F-30AC62C7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8A57-6FB8-4CE9-9670-2A1956B6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E0203-6398-4A5F-9F07-63D8A161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BBE78-072E-424D-B6C0-3C432074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C4E6-62CB-4D21-9013-BB4E3972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1AA19-6D0B-4B78-9DF3-897567E3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12EE-1E4C-4A19-8562-B1E618A5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9FA9C-D17E-40C5-AE50-4F685DAD6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A182E-96AC-479D-B982-026712048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E228-6DCE-449D-80C2-6165A7AA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1071-B9AF-45D2-9DF2-B64BB208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DFA5-A76C-4A8D-B161-E24095FB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E24EB-0FE3-4066-9330-899E4B30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80D1-2B90-48B8-9069-7A8A4304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0589-1A38-4200-B1AE-58196EFAA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0E46-4229-4616-8A9B-9E04FE5E4422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7CE9-EB64-4E95-AA20-3799837F3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78F4-9CA6-4F98-9656-BF38923EA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AD5-8D0F-4149-8D8B-67733FC6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611C-4692-446A-9783-24A7F82C7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8C9F-1045-4D58-81B1-9FF0B1694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9670" y="4450177"/>
            <a:ext cx="353833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1" dirty="0">
                <a:solidFill>
                  <a:srgbClr val="C00000"/>
                </a:solidFill>
              </a:rPr>
              <a:t>R. THANGARAJAN</a:t>
            </a:r>
          </a:p>
          <a:p>
            <a:pPr algn="l"/>
            <a:r>
              <a:rPr lang="en-IN" b="1" dirty="0">
                <a:solidFill>
                  <a:srgbClr val="C00000"/>
                </a:solidFill>
              </a:rPr>
              <a:t>Professor and Head</a:t>
            </a:r>
          </a:p>
          <a:p>
            <a:pPr algn="l"/>
            <a:r>
              <a:rPr lang="en-IN" b="1" dirty="0">
                <a:solidFill>
                  <a:srgbClr val="C00000"/>
                </a:solidFill>
              </a:rPr>
              <a:t>Information Technology</a:t>
            </a:r>
          </a:p>
          <a:p>
            <a:pPr algn="l"/>
            <a:r>
              <a:rPr lang="en-IN" b="1" dirty="0" err="1">
                <a:solidFill>
                  <a:srgbClr val="C00000"/>
                </a:solidFill>
              </a:rPr>
              <a:t>Kongu</a:t>
            </a:r>
            <a:r>
              <a:rPr lang="en-IN" b="1" dirty="0">
                <a:solidFill>
                  <a:srgbClr val="C00000"/>
                </a:solidFill>
              </a:rPr>
              <a:t> Engineering College</a:t>
            </a:r>
          </a:p>
          <a:p>
            <a:pPr algn="l"/>
            <a:r>
              <a:rPr lang="en-IN" b="1" dirty="0" err="1">
                <a:solidFill>
                  <a:srgbClr val="C00000"/>
                </a:solidFill>
              </a:rPr>
              <a:t>Perundurai</a:t>
            </a:r>
            <a:r>
              <a:rPr lang="en-IN" b="1" dirty="0">
                <a:solidFill>
                  <a:srgbClr val="C00000"/>
                </a:solidFill>
              </a:rPr>
              <a:t> – 638 060, Erode</a:t>
            </a:r>
          </a:p>
        </p:txBody>
      </p:sp>
    </p:spTree>
    <p:extLst>
      <p:ext uri="{BB962C8B-B14F-4D97-AF65-F5344CB8AC3E}">
        <p14:creationId xmlns:p14="http://schemas.microsoft.com/office/powerpoint/2010/main" val="136304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C7B7-8E2C-4857-8B4B-8162A625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B4FE-77F9-43F4-9CF5-578FDD11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Given a </a:t>
            </a:r>
            <a:r>
              <a:rPr lang="en-IN" b="1" dirty="0"/>
              <a:t>training set </a:t>
            </a:r>
            <a:r>
              <a:rPr lang="en-IN" dirty="0"/>
              <a:t>of N example input–output pairs</a:t>
            </a:r>
          </a:p>
          <a:p>
            <a:pPr marL="0" indent="0">
              <a:buNone/>
            </a:pPr>
            <a:r>
              <a:rPr lang="es-ES" dirty="0"/>
              <a:t>   (x</a:t>
            </a:r>
            <a:r>
              <a:rPr lang="es-ES" baseline="-25000" dirty="0"/>
              <a:t>1</a:t>
            </a:r>
            <a:r>
              <a:rPr lang="es-ES" dirty="0"/>
              <a:t>, y</a:t>
            </a:r>
            <a:r>
              <a:rPr lang="es-ES" baseline="-25000" dirty="0"/>
              <a:t>1</a:t>
            </a:r>
            <a:r>
              <a:rPr lang="es-ES" dirty="0"/>
              <a:t>), (x</a:t>
            </a:r>
            <a:r>
              <a:rPr lang="es-ES" baseline="-25000" dirty="0"/>
              <a:t>2</a:t>
            </a:r>
            <a:r>
              <a:rPr lang="es-ES" dirty="0"/>
              <a:t>, y</a:t>
            </a:r>
            <a:r>
              <a:rPr lang="es-ES" baseline="-25000" dirty="0"/>
              <a:t>2</a:t>
            </a:r>
            <a:r>
              <a:rPr lang="es-ES" dirty="0"/>
              <a:t>), . . . (</a:t>
            </a:r>
            <a:r>
              <a:rPr lang="es-ES" dirty="0" err="1"/>
              <a:t>x</a:t>
            </a:r>
            <a:r>
              <a:rPr lang="es-ES" baseline="-25000" dirty="0" err="1"/>
              <a:t>N</a:t>
            </a:r>
            <a:r>
              <a:rPr lang="es-ES" dirty="0"/>
              <a:t>, </a:t>
            </a:r>
            <a:r>
              <a:rPr lang="es-ES" dirty="0" err="1"/>
              <a:t>y</a:t>
            </a:r>
            <a:r>
              <a:rPr lang="es-ES" baseline="-25000" dirty="0" err="1"/>
              <a:t>N</a:t>
            </a:r>
            <a:r>
              <a:rPr lang="es-ES" dirty="0"/>
              <a:t>) ,</a:t>
            </a:r>
          </a:p>
          <a:p>
            <a:pPr marL="0" indent="0">
              <a:buNone/>
            </a:pPr>
            <a:r>
              <a:rPr lang="en-IN" dirty="0"/>
              <a:t>where each </a:t>
            </a:r>
            <a:r>
              <a:rPr lang="en-IN" dirty="0" err="1"/>
              <a:t>y</a:t>
            </a:r>
            <a:r>
              <a:rPr lang="en-IN" baseline="-25000" dirty="0" err="1"/>
              <a:t>j</a:t>
            </a:r>
            <a:r>
              <a:rPr lang="en-IN" dirty="0"/>
              <a:t> was generated by an unknown function </a:t>
            </a:r>
            <a:r>
              <a:rPr lang="en-IN" i="1" dirty="0"/>
              <a:t>y = f(x)</a:t>
            </a:r>
            <a:r>
              <a:rPr lang="en-IN" dirty="0"/>
              <a:t>, discover a function </a:t>
            </a:r>
            <a:r>
              <a:rPr lang="en-IN" b="1" i="1" dirty="0"/>
              <a:t>h</a:t>
            </a:r>
            <a:r>
              <a:rPr lang="en-IN" dirty="0"/>
              <a:t> that approximates the true function </a:t>
            </a:r>
            <a:r>
              <a:rPr lang="en-IN" b="1" i="1" dirty="0"/>
              <a:t>f</a:t>
            </a:r>
            <a:r>
              <a:rPr lang="en-IN" dirty="0"/>
              <a:t>.</a:t>
            </a:r>
          </a:p>
          <a:p>
            <a:r>
              <a:rPr lang="en-IN" dirty="0"/>
              <a:t>Hypothesis Learning, Hypothesis Space</a:t>
            </a:r>
          </a:p>
          <a:p>
            <a:r>
              <a:rPr lang="en-IN" dirty="0"/>
              <a:t>Generalization</a:t>
            </a:r>
          </a:p>
          <a:p>
            <a:r>
              <a:rPr lang="en-IN" dirty="0"/>
              <a:t>Classification</a:t>
            </a:r>
          </a:p>
          <a:p>
            <a:r>
              <a:rPr lang="en-IN" dirty="0"/>
              <a:t>Regression</a:t>
            </a:r>
          </a:p>
          <a:p>
            <a:r>
              <a:rPr lang="en-IN" dirty="0"/>
              <a:t>Consistent hypothesis</a:t>
            </a:r>
          </a:p>
          <a:p>
            <a:r>
              <a:rPr lang="en-IN" dirty="0"/>
              <a:t>Ockham’s Razor</a:t>
            </a:r>
          </a:p>
          <a:p>
            <a:pPr marL="0" indent="0">
              <a:buNone/>
            </a:pPr>
            <a:r>
              <a:rPr lang="en-IN" i="1" dirty="0"/>
              <a:t>In general, there is a trade-off between complex hypotheses that fit the training data well and simpler hypotheses that may generalize better.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61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41CD-48EB-4545-9087-E21342F1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A7B80-63AD-4E25-8510-2C5CA710B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016006" cy="3292129"/>
          </a:xfrm>
        </p:spPr>
      </p:pic>
    </p:spTree>
    <p:extLst>
      <p:ext uri="{BB962C8B-B14F-4D97-AF65-F5344CB8AC3E}">
        <p14:creationId xmlns:p14="http://schemas.microsoft.com/office/powerpoint/2010/main" val="118254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628A-E9F4-42CE-BABA-35836B14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C5960-2719-494C-9B21-9DB21203C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3" y="1690688"/>
            <a:ext cx="10172170" cy="4524582"/>
          </a:xfrm>
        </p:spPr>
      </p:pic>
    </p:spTree>
    <p:extLst>
      <p:ext uri="{BB962C8B-B14F-4D97-AF65-F5344CB8AC3E}">
        <p14:creationId xmlns:p14="http://schemas.microsoft.com/office/powerpoint/2010/main" val="190864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8A40-79B3-4885-97C3-94210AD0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C0433-7A10-4C01-9DA8-EA3792E0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90261"/>
            <a:ext cx="11353801" cy="4320209"/>
          </a:xfrm>
        </p:spPr>
      </p:pic>
    </p:spTree>
    <p:extLst>
      <p:ext uri="{BB962C8B-B14F-4D97-AF65-F5344CB8AC3E}">
        <p14:creationId xmlns:p14="http://schemas.microsoft.com/office/powerpoint/2010/main" val="348777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D11F-3DAA-4A50-9E3C-A762D6D0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402B31-4776-4407-94BD-DB2ADDA46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893"/>
            <a:ext cx="7197724" cy="29980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56856-F4B2-4F95-865A-EAF7BAFA6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4" y="5051698"/>
            <a:ext cx="5106939" cy="8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7793-399A-4525-8FA9-C57D998C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5AED8-CCC7-4B4E-80D3-1B59766C9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91" y="1690688"/>
            <a:ext cx="8297253" cy="333478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5C64D-A348-4270-9EAB-B3762CA97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82" y="5820162"/>
            <a:ext cx="4396633" cy="5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4BB6-FCDA-4364-8741-BE7C7A52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83DC-7AC7-44DF-A973-4EDFECB7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>
                <a:solidFill>
                  <a:srgbClr val="C00000"/>
                </a:solidFill>
              </a:rPr>
              <a:t>In which we describe agents that can improve their behavior through diligent study of their own experiences</a:t>
            </a:r>
            <a:r>
              <a:rPr lang="en-IN" i="1" dirty="0"/>
              <a:t>.</a:t>
            </a:r>
          </a:p>
          <a:p>
            <a:endParaRPr lang="en-IN" dirty="0"/>
          </a:p>
          <a:p>
            <a:r>
              <a:rPr lang="en-IN" dirty="0"/>
              <a:t>An agent is </a:t>
            </a:r>
            <a:r>
              <a:rPr lang="en-IN" b="1" dirty="0"/>
              <a:t>learning </a:t>
            </a:r>
            <a:r>
              <a:rPr lang="en-IN" dirty="0"/>
              <a:t>if it improves its performance on future tasks after making observations about the world.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Why can’t we design agents with all improvements?</a:t>
            </a:r>
          </a:p>
          <a:p>
            <a:r>
              <a:rPr lang="en-IN" dirty="0"/>
              <a:t>The designers cannot anticipate all possible situations that the agent might find itself in. For example, a robot designed to navigate mazes must learn the layout of each new maze it encounters. </a:t>
            </a:r>
          </a:p>
          <a:p>
            <a:r>
              <a:rPr lang="en-IN" dirty="0"/>
              <a:t>Second, the designers cannot anticipate all changes over time; a program designed to predict tomorrow’s stock market prices must learn to adapt when conditions change from boom to bust. </a:t>
            </a:r>
          </a:p>
          <a:p>
            <a:r>
              <a:rPr lang="en-IN" dirty="0"/>
              <a:t>Third, sometimes human programmers have no idea how to program a solution themselves.</a:t>
            </a:r>
          </a:p>
        </p:txBody>
      </p:sp>
    </p:spTree>
    <p:extLst>
      <p:ext uri="{BB962C8B-B14F-4D97-AF65-F5344CB8AC3E}">
        <p14:creationId xmlns:p14="http://schemas.microsoft.com/office/powerpoint/2010/main" val="3166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43E9-A0CE-4B1D-BCE7-F1FD7B40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7779-A153-450B-A655-FEAACC7B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Any component of an agent can be improved by learning from data. The improvements, and the techniques used to make them, depend on four major factors:</a:t>
            </a:r>
          </a:p>
          <a:p>
            <a:r>
              <a:rPr lang="en-IN" dirty="0"/>
              <a:t>Which </a:t>
            </a:r>
            <a:r>
              <a:rPr lang="en-IN" i="1" dirty="0"/>
              <a:t>component </a:t>
            </a:r>
            <a:r>
              <a:rPr lang="en-IN" dirty="0"/>
              <a:t>is to be improved</a:t>
            </a:r>
          </a:p>
          <a:p>
            <a:r>
              <a:rPr lang="en-IN" dirty="0"/>
              <a:t>What </a:t>
            </a:r>
            <a:r>
              <a:rPr lang="en-IN" i="1" dirty="0"/>
              <a:t>prior knowledge </a:t>
            </a:r>
            <a:r>
              <a:rPr lang="en-IN" dirty="0"/>
              <a:t>the agent already has</a:t>
            </a:r>
          </a:p>
          <a:p>
            <a:r>
              <a:rPr lang="en-IN" dirty="0"/>
              <a:t>What </a:t>
            </a:r>
            <a:r>
              <a:rPr lang="en-IN" i="1" dirty="0"/>
              <a:t>representation </a:t>
            </a:r>
            <a:r>
              <a:rPr lang="en-IN" dirty="0"/>
              <a:t>is used for the data and the component.</a:t>
            </a:r>
          </a:p>
          <a:p>
            <a:r>
              <a:rPr lang="en-IN" dirty="0"/>
              <a:t>What </a:t>
            </a:r>
            <a:r>
              <a:rPr lang="en-IN" i="1" dirty="0"/>
              <a:t>feedback </a:t>
            </a:r>
            <a:r>
              <a:rPr lang="en-IN" dirty="0"/>
              <a:t>is available to learn from.</a:t>
            </a:r>
          </a:p>
        </p:txBody>
      </p:sp>
    </p:spTree>
    <p:extLst>
      <p:ext uri="{BB962C8B-B14F-4D97-AF65-F5344CB8AC3E}">
        <p14:creationId xmlns:p14="http://schemas.microsoft.com/office/powerpoint/2010/main" val="184417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3E9E-1BD6-4DEA-893B-87B07741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to be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431F-2A20-47AD-98F0-DD707637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 direct mapping from conditions on the current state to actions.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 means to infer relevant properties of the world from the percept sequence.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Information about the way the world evolves and about the results of possible actions the agent can take.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Utility information indicating the desirability of world states.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Action-value information indicating the desirability of actions.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Goals that describe classes of states whose achievement maximizes the agent’s utility.</a:t>
            </a:r>
          </a:p>
        </p:txBody>
      </p:sp>
    </p:spTree>
    <p:extLst>
      <p:ext uri="{BB962C8B-B14F-4D97-AF65-F5344CB8AC3E}">
        <p14:creationId xmlns:p14="http://schemas.microsoft.com/office/powerpoint/2010/main" val="30839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78C4-0712-49A5-9CE7-A1B24142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Representation and prior knowledge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431F-F3B3-42CA-94EB-B64433A5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Inputs that form a </a:t>
            </a:r>
            <a:r>
              <a:rPr lang="en-IN" b="1" dirty="0"/>
              <a:t>factored representation</a:t>
            </a:r>
            <a:r>
              <a:rPr lang="en-IN" dirty="0"/>
              <a:t>—a vector of attribute values—and outputs that can be either a continuous numerical value or a discrete value.</a:t>
            </a:r>
          </a:p>
          <a:p>
            <a:r>
              <a:rPr lang="en-IN" dirty="0"/>
              <a:t>We say that learning a (possibly incorrect) general function or rule from specific input–output pairs is called </a:t>
            </a:r>
            <a:r>
              <a:rPr lang="en-IN" b="1" dirty="0"/>
              <a:t>inductive learning</a:t>
            </a:r>
            <a:r>
              <a:rPr lang="en-IN" dirty="0"/>
              <a:t>. </a:t>
            </a:r>
          </a:p>
          <a:p>
            <a:r>
              <a:rPr lang="en-IN" dirty="0"/>
              <a:t>We can also do </a:t>
            </a:r>
            <a:r>
              <a:rPr lang="en-IN" b="1" dirty="0"/>
              <a:t>analytical </a:t>
            </a:r>
            <a:r>
              <a:rPr lang="en-IN" dirty="0"/>
              <a:t>or </a:t>
            </a:r>
            <a:r>
              <a:rPr lang="en-IN" b="1" dirty="0"/>
              <a:t>deductive learning</a:t>
            </a:r>
            <a:r>
              <a:rPr lang="en-IN" dirty="0"/>
              <a:t>: going from a known general rule to a new rule that is logically entailed, but is useful because it allows more efficient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261210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7F94-82E8-4158-BFBB-B1C2B61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Feedback to learn from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37F7-6C93-4372-861E-032E64DB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three </a:t>
            </a:r>
            <a:r>
              <a:rPr lang="en-IN" i="1" dirty="0"/>
              <a:t>types of feedback </a:t>
            </a:r>
            <a:r>
              <a:rPr lang="en-IN" dirty="0"/>
              <a:t>that determine the three main types of learning:</a:t>
            </a:r>
          </a:p>
          <a:p>
            <a:r>
              <a:rPr lang="en-IN" dirty="0"/>
              <a:t>In </a:t>
            </a:r>
            <a:r>
              <a:rPr lang="en-IN" b="1" dirty="0"/>
              <a:t>unsupervised learning </a:t>
            </a:r>
            <a:r>
              <a:rPr lang="en-IN" dirty="0"/>
              <a:t>the agent learns patterns in the input even though no explicit feedback is supplied. The most common unsupervised learning task is </a:t>
            </a:r>
            <a:r>
              <a:rPr lang="en-IN" b="1" dirty="0"/>
              <a:t>clustering</a:t>
            </a:r>
            <a:r>
              <a:rPr lang="en-IN" dirty="0"/>
              <a:t>: detecting potentially useful clusters of input examples. For example, a taxi agent might gradually develop a concept of “good traffic days” and “bad traffic days” without ever being given </a:t>
            </a:r>
            <a:r>
              <a:rPr lang="en-IN" dirty="0" err="1"/>
              <a:t>labeled</a:t>
            </a:r>
            <a:r>
              <a:rPr lang="en-IN" dirty="0"/>
              <a:t> examples of each by a teacher.</a:t>
            </a:r>
          </a:p>
        </p:txBody>
      </p:sp>
    </p:spTree>
    <p:extLst>
      <p:ext uri="{BB962C8B-B14F-4D97-AF65-F5344CB8AC3E}">
        <p14:creationId xmlns:p14="http://schemas.microsoft.com/office/powerpoint/2010/main" val="159963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8FA3-EBEC-4163-9C09-5137E3A6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Feedback to learn from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E895-5BC8-4067-835B-99CC5833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Supervised learning </a:t>
            </a:r>
            <a:r>
              <a:rPr lang="en-IN" dirty="0"/>
              <a:t>the agent observes some example input–output pairs and learns a function that maps from input to output.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 component 1 above, the inputs are percepts and the output are provided by a teacher who says “Brake!” or “Turn left.”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 component 2, the inputs are camera images and the outputs again come from a teacher who says “that’s a bus.”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 3, the theory of braking is a function from states and braking actions to stopping distance in feet. In this case the output value is available directly from the agent’s percepts (after the fact); the environment is the teacher.</a:t>
            </a:r>
          </a:p>
        </p:txBody>
      </p:sp>
    </p:spTree>
    <p:extLst>
      <p:ext uri="{BB962C8B-B14F-4D97-AF65-F5344CB8AC3E}">
        <p14:creationId xmlns:p14="http://schemas.microsoft.com/office/powerpoint/2010/main" val="180929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7942-BA6A-4CE6-8DD0-8B05CB78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Feedback to learn from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BCA6-D3B8-42BC-A9F9-17F4386E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Reinforcement learning </a:t>
            </a:r>
            <a:r>
              <a:rPr lang="en-IN" dirty="0"/>
              <a:t>the agent learns from a series of reinforcements—rewards or punishments. For example, the lack of a tip at the end of the journey gives the taxi agent an indication that it did something wrong. </a:t>
            </a:r>
          </a:p>
          <a:p>
            <a:r>
              <a:rPr lang="en-IN" dirty="0"/>
              <a:t>The two points for a win at the end of a chess game tells the agent it did something right. It is up to the agent to decide which of the actions prior to the reinforcement were most responsible for it.</a:t>
            </a:r>
          </a:p>
        </p:txBody>
      </p:sp>
    </p:spTree>
    <p:extLst>
      <p:ext uri="{BB962C8B-B14F-4D97-AF65-F5344CB8AC3E}">
        <p14:creationId xmlns:p14="http://schemas.microsoft.com/office/powerpoint/2010/main" val="186009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512D-1C24-4D71-982C-F5DC8DFD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Feedback to learn from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B178-5C1F-4F25-8D94-D61A26C6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Semi-supervised learning </a:t>
            </a:r>
            <a:r>
              <a:rPr lang="en-IN" dirty="0"/>
              <a:t>we are given a few </a:t>
            </a:r>
            <a:r>
              <a:rPr lang="en-IN" dirty="0" err="1"/>
              <a:t>labeled</a:t>
            </a:r>
            <a:r>
              <a:rPr lang="en-IN" dirty="0"/>
              <a:t> examples and must make what we can of a large collection of </a:t>
            </a:r>
            <a:r>
              <a:rPr lang="en-IN" dirty="0" err="1"/>
              <a:t>unlabeled</a:t>
            </a:r>
            <a:r>
              <a:rPr lang="en-IN" dirty="0"/>
              <a:t> examples. Even the labels themselves may not be the oracular truths that we hope for.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err="1"/>
              <a:t>Eg.</a:t>
            </a:r>
            <a:r>
              <a:rPr lang="en-IN" dirty="0"/>
              <a:t> Guessing the age of a person by looking at his/her photograph</a:t>
            </a:r>
          </a:p>
        </p:txBody>
      </p:sp>
    </p:spTree>
    <p:extLst>
      <p:ext uri="{BB962C8B-B14F-4D97-AF65-F5344CB8AC3E}">
        <p14:creationId xmlns:p14="http://schemas.microsoft.com/office/powerpoint/2010/main" val="161099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845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Introduction to Machine Learning</vt:lpstr>
      <vt:lpstr>Machine Learning</vt:lpstr>
      <vt:lpstr>Forms of Learning</vt:lpstr>
      <vt:lpstr>Components to be Learnt</vt:lpstr>
      <vt:lpstr>Representation and prior knowledge</vt:lpstr>
      <vt:lpstr>Feedback to learn from</vt:lpstr>
      <vt:lpstr>Feedback to learn from</vt:lpstr>
      <vt:lpstr>Feedback to learn from</vt:lpstr>
      <vt:lpstr>Feedback to learn from</vt:lpstr>
      <vt:lpstr>Supervised Learning</vt:lpstr>
      <vt:lpstr>Supervised Learning</vt:lpstr>
      <vt:lpstr>Linear Regression</vt:lpstr>
      <vt:lpstr>Linear Regression</vt:lpstr>
      <vt:lpstr>Logistic Regression</vt:lpstr>
      <vt:lpstr>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HP</dc:creator>
  <cp:lastModifiedBy>HP</cp:lastModifiedBy>
  <cp:revision>11</cp:revision>
  <dcterms:created xsi:type="dcterms:W3CDTF">2020-05-15T03:21:16Z</dcterms:created>
  <dcterms:modified xsi:type="dcterms:W3CDTF">2020-05-15T05:30:54Z</dcterms:modified>
</cp:coreProperties>
</file>