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76375"/>
            <a:ext cx="56388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29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of </a:t>
            </a:r>
            <a:r>
              <a:rPr lang="en-IN" dirty="0" err="1"/>
              <a:t>initilizing</a:t>
            </a:r>
            <a:r>
              <a:rPr lang="en-IN" dirty="0"/>
              <a:t>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a </a:t>
            </a:r>
            <a:r>
              <a:rPr lang="en-IN" b="1" dirty="0"/>
              <a:t>integer</a:t>
            </a:r>
            <a:r>
              <a:rPr lang="en-IN" dirty="0"/>
              <a:t> := 30;  </a:t>
            </a:r>
          </a:p>
          <a:p>
            <a:pPr marL="0" indent="0">
              <a:buNone/>
            </a:pPr>
            <a:r>
              <a:rPr lang="en-IN" dirty="0"/>
              <a:t>   b </a:t>
            </a:r>
            <a:r>
              <a:rPr lang="en-IN" b="1" dirty="0"/>
              <a:t>integer</a:t>
            </a:r>
            <a:r>
              <a:rPr lang="en-IN" dirty="0"/>
              <a:t> := 40;  </a:t>
            </a:r>
          </a:p>
          <a:p>
            <a:pPr marL="0" indent="0">
              <a:buNone/>
            </a:pPr>
            <a:r>
              <a:rPr lang="en-IN" dirty="0"/>
              <a:t>   c </a:t>
            </a:r>
            <a:r>
              <a:rPr lang="en-IN" b="1" dirty="0"/>
              <a:t>integer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f </a:t>
            </a:r>
            <a:r>
              <a:rPr lang="en-IN" b="1" dirty="0"/>
              <a:t>real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c := a + b;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dbms_output.put_line</a:t>
            </a:r>
            <a:r>
              <a:rPr lang="en-IN" dirty="0"/>
              <a:t>('Value of c: ' || c);  </a:t>
            </a:r>
          </a:p>
          <a:p>
            <a:pPr marL="0" indent="0">
              <a:buNone/>
            </a:pPr>
            <a:r>
              <a:rPr lang="en-IN" dirty="0"/>
              <a:t>   f := 100.0/3.0;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dbms_output.put_line</a:t>
            </a:r>
            <a:r>
              <a:rPr lang="en-IN" dirty="0"/>
              <a:t>('Value of f: ' || f);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r>
              <a:rPr lang="en-IN" dirty="0"/>
              <a:t>Value </a:t>
            </a:r>
            <a:r>
              <a:rPr lang="en-IN" b="1" dirty="0"/>
              <a:t>of</a:t>
            </a:r>
            <a:r>
              <a:rPr lang="en-IN" dirty="0"/>
              <a:t> c: 70  </a:t>
            </a:r>
          </a:p>
          <a:p>
            <a:r>
              <a:rPr lang="en-IN" dirty="0"/>
              <a:t>Value </a:t>
            </a:r>
            <a:r>
              <a:rPr lang="en-IN" b="1" dirty="0"/>
              <a:t>of</a:t>
            </a:r>
            <a:r>
              <a:rPr lang="en-IN" dirty="0"/>
              <a:t> f: 33.333333333333333333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PL/SQL </a:t>
            </a:r>
            <a:r>
              <a:rPr lang="en-IN" b="1" dirty="0"/>
              <a:t>procedure</a:t>
            </a:r>
            <a:r>
              <a:rPr lang="en-IN" dirty="0"/>
              <a:t> successfully completed.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29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of Local and Global variables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1" dirty="0"/>
              <a:t>DECLARE</a:t>
            </a:r>
            <a:r>
              <a:rPr lang="en-IN" sz="5600" dirty="0"/>
              <a:t>  </a:t>
            </a:r>
          </a:p>
          <a:p>
            <a:pPr marL="0" indent="0">
              <a:buNone/>
            </a:pPr>
            <a:r>
              <a:rPr lang="en-IN" sz="5600" dirty="0"/>
              <a:t> -- Global variables   </a:t>
            </a:r>
          </a:p>
          <a:p>
            <a:pPr marL="0" indent="0">
              <a:buNone/>
            </a:pPr>
            <a:r>
              <a:rPr lang="en-IN" sz="5600" dirty="0"/>
              <a:t>   num1 number := 95;   </a:t>
            </a:r>
          </a:p>
          <a:p>
            <a:pPr marL="0" indent="0">
              <a:buNone/>
            </a:pPr>
            <a:r>
              <a:rPr lang="en-IN" sz="5600" dirty="0"/>
              <a:t>   num2 number := 85;   </a:t>
            </a:r>
          </a:p>
          <a:p>
            <a:pPr marL="0" indent="0">
              <a:buNone/>
            </a:pPr>
            <a:r>
              <a:rPr lang="en-IN" sz="5600" b="1" dirty="0"/>
              <a:t>BEGIN</a:t>
            </a:r>
            <a:r>
              <a:rPr lang="en-IN" sz="5600" dirty="0"/>
              <a:t>   </a:t>
            </a:r>
          </a:p>
          <a:p>
            <a:pPr marL="0" indent="0">
              <a:buNone/>
            </a:pPr>
            <a:r>
              <a:rPr lang="en-IN" sz="5600" dirty="0"/>
              <a:t>   </a:t>
            </a:r>
            <a:r>
              <a:rPr lang="en-IN" sz="5600" dirty="0" err="1"/>
              <a:t>dbms_output.put_line</a:t>
            </a:r>
            <a:r>
              <a:rPr lang="en-IN" sz="5600" dirty="0"/>
              <a:t>('Outer Variable num1: ' || num1);  </a:t>
            </a:r>
          </a:p>
          <a:p>
            <a:pPr marL="0" indent="0">
              <a:buNone/>
            </a:pPr>
            <a:r>
              <a:rPr lang="en-IN" sz="5600" dirty="0"/>
              <a:t>   </a:t>
            </a:r>
            <a:r>
              <a:rPr lang="en-IN" sz="5600" dirty="0" err="1"/>
              <a:t>dbms_output.put_line</a:t>
            </a:r>
            <a:r>
              <a:rPr lang="en-IN" sz="5600" dirty="0"/>
              <a:t>('Outer Variable num2: ' || num2);  </a:t>
            </a:r>
          </a:p>
          <a:p>
            <a:pPr marL="0" indent="0">
              <a:buNone/>
            </a:pPr>
            <a:r>
              <a:rPr lang="en-IN" sz="5600" dirty="0"/>
              <a:t>   </a:t>
            </a:r>
            <a:r>
              <a:rPr lang="en-IN" sz="5600" b="1" dirty="0"/>
              <a:t>DECLARE</a:t>
            </a:r>
            <a:r>
              <a:rPr lang="en-IN" sz="5600" dirty="0"/>
              <a:t>   </a:t>
            </a:r>
          </a:p>
          <a:p>
            <a:pPr marL="0" indent="0">
              <a:buNone/>
            </a:pPr>
            <a:r>
              <a:rPr lang="en-IN" sz="5600" dirty="0"/>
              <a:t>      -- Local variables  </a:t>
            </a:r>
          </a:p>
          <a:p>
            <a:pPr marL="0" indent="0">
              <a:buNone/>
            </a:pPr>
            <a:r>
              <a:rPr lang="en-IN" sz="5600" dirty="0"/>
              <a:t>      num1 number := 195;   </a:t>
            </a:r>
          </a:p>
          <a:p>
            <a:pPr marL="0" indent="0">
              <a:buNone/>
            </a:pPr>
            <a:r>
              <a:rPr lang="en-IN" sz="5600" dirty="0"/>
              <a:t>      num2 number := 185;   </a:t>
            </a:r>
          </a:p>
          <a:p>
            <a:pPr marL="0" indent="0">
              <a:buNone/>
            </a:pPr>
            <a:r>
              <a:rPr lang="en-IN" sz="5600" dirty="0"/>
              <a:t>   </a:t>
            </a:r>
            <a:r>
              <a:rPr lang="en-IN" sz="5600" b="1" dirty="0"/>
              <a:t>BEGIN</a:t>
            </a:r>
            <a:r>
              <a:rPr lang="en-IN" sz="5600" dirty="0"/>
              <a:t>   </a:t>
            </a:r>
          </a:p>
          <a:p>
            <a:pPr marL="0" indent="0">
              <a:buNone/>
            </a:pPr>
            <a:r>
              <a:rPr lang="en-IN" sz="5600" dirty="0"/>
              <a:t>      </a:t>
            </a:r>
            <a:r>
              <a:rPr lang="en-IN" sz="5600" dirty="0" err="1"/>
              <a:t>dbms_output.put_line</a:t>
            </a:r>
            <a:r>
              <a:rPr lang="en-IN" sz="5600" dirty="0"/>
              <a:t>('Inner Variable num1: ' || num1);  </a:t>
            </a:r>
          </a:p>
          <a:p>
            <a:pPr marL="0" indent="0">
              <a:buNone/>
            </a:pPr>
            <a:r>
              <a:rPr lang="en-IN" sz="5600" dirty="0"/>
              <a:t>      </a:t>
            </a:r>
            <a:r>
              <a:rPr lang="en-IN" sz="5600" dirty="0" err="1"/>
              <a:t>dbms_output.put_line</a:t>
            </a:r>
            <a:r>
              <a:rPr lang="en-IN" sz="5600" dirty="0"/>
              <a:t>('Inner Variable num2: ' || num2);  </a:t>
            </a:r>
          </a:p>
          <a:p>
            <a:pPr marL="0" indent="0">
              <a:buNone/>
            </a:pPr>
            <a:r>
              <a:rPr lang="en-IN" sz="5600" dirty="0"/>
              <a:t>   </a:t>
            </a:r>
            <a:r>
              <a:rPr lang="en-IN" sz="5600" b="1" dirty="0"/>
              <a:t>END</a:t>
            </a:r>
            <a:r>
              <a:rPr lang="en-IN" sz="5600" dirty="0"/>
              <a:t>;   </a:t>
            </a:r>
          </a:p>
          <a:p>
            <a:pPr marL="0" indent="0">
              <a:buNone/>
            </a:pPr>
            <a:r>
              <a:rPr lang="en-IN" sz="5600" b="1" dirty="0"/>
              <a:t>END</a:t>
            </a:r>
            <a:r>
              <a:rPr lang="en-IN" sz="5600" dirty="0"/>
              <a:t>;  </a:t>
            </a:r>
          </a:p>
          <a:p>
            <a:pPr marL="0" indent="0">
              <a:buNone/>
            </a:pPr>
            <a:r>
              <a:rPr lang="en-IN" sz="5600" dirty="0"/>
              <a:t>/  </a:t>
            </a:r>
          </a:p>
          <a:p>
            <a:r>
              <a:rPr lang="en-IN" sz="5600" dirty="0"/>
              <a:t>Outer Variable num1: 95  </a:t>
            </a:r>
          </a:p>
          <a:p>
            <a:r>
              <a:rPr lang="en-IN" sz="5600" dirty="0"/>
              <a:t>Outer Variable num2: 85  </a:t>
            </a:r>
          </a:p>
          <a:p>
            <a:r>
              <a:rPr lang="en-IN" sz="5600" b="1" dirty="0"/>
              <a:t>Inner</a:t>
            </a:r>
            <a:r>
              <a:rPr lang="en-IN" sz="5600" dirty="0"/>
              <a:t> Variable num1: 195  </a:t>
            </a:r>
          </a:p>
          <a:p>
            <a:r>
              <a:rPr lang="en-IN" sz="5600" b="1" dirty="0"/>
              <a:t>Inner</a:t>
            </a:r>
            <a:r>
              <a:rPr lang="en-IN" sz="5600" dirty="0"/>
              <a:t> Variable num2: 185  </a:t>
            </a:r>
          </a:p>
          <a:p>
            <a:r>
              <a:rPr lang="en-IN" sz="5600" dirty="0"/>
              <a:t>  </a:t>
            </a:r>
          </a:p>
          <a:p>
            <a:r>
              <a:rPr lang="en-IN" sz="5600" dirty="0"/>
              <a:t>PL/SQL </a:t>
            </a:r>
            <a:r>
              <a:rPr lang="en-IN" sz="5600" b="1" dirty="0"/>
              <a:t>procedure</a:t>
            </a:r>
            <a:r>
              <a:rPr lang="en-IN" sz="5600" dirty="0"/>
              <a:t> successfully completed.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04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PL/SQL constant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1" dirty="0"/>
              <a:t>DECLARE</a:t>
            </a:r>
            <a:r>
              <a:rPr lang="en-IN" sz="4800" dirty="0"/>
              <a:t>  </a:t>
            </a:r>
          </a:p>
          <a:p>
            <a:pPr marL="0" indent="0">
              <a:buNone/>
            </a:pPr>
            <a:r>
              <a:rPr lang="en-IN" sz="4800" dirty="0"/>
              <a:t>   -- constant declaration  </a:t>
            </a:r>
          </a:p>
          <a:p>
            <a:pPr marL="0" indent="0">
              <a:buNone/>
            </a:pPr>
            <a:r>
              <a:rPr lang="en-IN" sz="4800" dirty="0"/>
              <a:t>   pi constant number := 3.141592654;  </a:t>
            </a:r>
          </a:p>
          <a:p>
            <a:pPr marL="0" indent="0">
              <a:buNone/>
            </a:pPr>
            <a:r>
              <a:rPr lang="en-IN" sz="4800" dirty="0"/>
              <a:t>   -- other declarations  </a:t>
            </a:r>
          </a:p>
          <a:p>
            <a:pPr marL="0" indent="0">
              <a:buNone/>
            </a:pPr>
            <a:r>
              <a:rPr lang="en-IN" sz="4800" dirty="0"/>
              <a:t>   radius number(5,2);   </a:t>
            </a:r>
          </a:p>
          <a:p>
            <a:pPr marL="0" indent="0">
              <a:buNone/>
            </a:pPr>
            <a:r>
              <a:rPr lang="en-IN" sz="4800" dirty="0"/>
              <a:t>   </a:t>
            </a:r>
            <a:r>
              <a:rPr lang="en-IN" sz="4800" dirty="0" err="1"/>
              <a:t>dia</a:t>
            </a:r>
            <a:r>
              <a:rPr lang="en-IN" sz="4800" dirty="0"/>
              <a:t> number(5,2);   </a:t>
            </a:r>
          </a:p>
          <a:p>
            <a:pPr marL="0" indent="0">
              <a:buNone/>
            </a:pPr>
            <a:r>
              <a:rPr lang="en-IN" sz="4800" dirty="0"/>
              <a:t>   circumference number(7, 2);  </a:t>
            </a:r>
          </a:p>
          <a:p>
            <a:pPr marL="0" indent="0">
              <a:buNone/>
            </a:pPr>
            <a:r>
              <a:rPr lang="en-IN" sz="4800" dirty="0"/>
              <a:t>   area number (10, 2);  </a:t>
            </a:r>
          </a:p>
          <a:p>
            <a:pPr marL="0" indent="0">
              <a:buNone/>
            </a:pPr>
            <a:r>
              <a:rPr lang="en-IN" sz="4800" b="1" dirty="0"/>
              <a:t>BEGIN</a:t>
            </a:r>
            <a:r>
              <a:rPr lang="en-IN" sz="4800" dirty="0"/>
              <a:t>   </a:t>
            </a:r>
          </a:p>
          <a:p>
            <a:pPr marL="0" indent="0">
              <a:buNone/>
            </a:pPr>
            <a:r>
              <a:rPr lang="en-IN" sz="4800" dirty="0"/>
              <a:t>   -- processing  </a:t>
            </a:r>
          </a:p>
          <a:p>
            <a:pPr marL="0" indent="0">
              <a:buNone/>
            </a:pPr>
            <a:r>
              <a:rPr lang="en-IN" sz="4800" dirty="0"/>
              <a:t>   radius := 9.5;   </a:t>
            </a:r>
          </a:p>
          <a:p>
            <a:pPr marL="0" indent="0">
              <a:buNone/>
            </a:pPr>
            <a:r>
              <a:rPr lang="en-IN" sz="4800" dirty="0"/>
              <a:t>   </a:t>
            </a:r>
            <a:r>
              <a:rPr lang="en-IN" sz="4800" dirty="0" err="1"/>
              <a:t>dia</a:t>
            </a:r>
            <a:r>
              <a:rPr lang="en-IN" sz="4800" dirty="0"/>
              <a:t> := radius * 2;   </a:t>
            </a:r>
          </a:p>
          <a:p>
            <a:pPr marL="0" indent="0">
              <a:buNone/>
            </a:pPr>
            <a:r>
              <a:rPr lang="en-IN" sz="4800" dirty="0"/>
              <a:t>   circumference := 2.0 * pi * radius;  </a:t>
            </a:r>
          </a:p>
          <a:p>
            <a:pPr marL="0" indent="0">
              <a:buNone/>
            </a:pPr>
            <a:r>
              <a:rPr lang="en-IN" sz="4800" dirty="0"/>
              <a:t>   area := pi * radius * radius;  </a:t>
            </a:r>
          </a:p>
          <a:p>
            <a:pPr marL="0" indent="0">
              <a:buNone/>
            </a:pPr>
            <a:r>
              <a:rPr lang="en-IN" sz="4800" dirty="0"/>
              <a:t>   -- output  </a:t>
            </a:r>
          </a:p>
          <a:p>
            <a:pPr marL="0" indent="0">
              <a:buNone/>
            </a:pPr>
            <a:r>
              <a:rPr lang="en-IN" sz="4800" dirty="0"/>
              <a:t>   </a:t>
            </a:r>
            <a:r>
              <a:rPr lang="en-IN" sz="4800" dirty="0" err="1"/>
              <a:t>dbms_output.put_line</a:t>
            </a:r>
            <a:r>
              <a:rPr lang="en-IN" sz="4800" dirty="0"/>
              <a:t>('Radius: ' || radius);  </a:t>
            </a:r>
          </a:p>
          <a:p>
            <a:pPr marL="0" indent="0">
              <a:buNone/>
            </a:pPr>
            <a:r>
              <a:rPr lang="en-IN" sz="4800" dirty="0"/>
              <a:t>   </a:t>
            </a:r>
            <a:r>
              <a:rPr lang="en-IN" sz="4800" dirty="0" err="1"/>
              <a:t>dbms_output.put_line</a:t>
            </a:r>
            <a:r>
              <a:rPr lang="en-IN" sz="4800" dirty="0"/>
              <a:t>('Diameter: ' || </a:t>
            </a:r>
            <a:r>
              <a:rPr lang="en-IN" sz="4800" dirty="0" err="1"/>
              <a:t>dia</a:t>
            </a:r>
            <a:r>
              <a:rPr lang="en-IN" sz="4800" dirty="0"/>
              <a:t>);  </a:t>
            </a:r>
          </a:p>
          <a:p>
            <a:pPr marL="0" indent="0">
              <a:buNone/>
            </a:pPr>
            <a:r>
              <a:rPr lang="en-IN" sz="4800" dirty="0"/>
              <a:t>   </a:t>
            </a:r>
            <a:r>
              <a:rPr lang="en-IN" sz="4800" dirty="0" err="1"/>
              <a:t>dbms_output.put_line</a:t>
            </a:r>
            <a:r>
              <a:rPr lang="en-IN" sz="4800" dirty="0"/>
              <a:t>('Circumference: ' || circumference);  </a:t>
            </a:r>
          </a:p>
          <a:p>
            <a:pPr marL="0" indent="0">
              <a:buNone/>
            </a:pPr>
            <a:r>
              <a:rPr lang="en-IN" sz="4800" dirty="0"/>
              <a:t>   </a:t>
            </a:r>
            <a:r>
              <a:rPr lang="en-IN" sz="4800" dirty="0" err="1"/>
              <a:t>dbms_output.put_line</a:t>
            </a:r>
            <a:r>
              <a:rPr lang="en-IN" sz="4800" dirty="0"/>
              <a:t>('Area: ' || area);  </a:t>
            </a:r>
          </a:p>
          <a:p>
            <a:pPr marL="0" indent="0">
              <a:buNone/>
            </a:pPr>
            <a:r>
              <a:rPr lang="en-IN" sz="4800" b="1" dirty="0"/>
              <a:t>END</a:t>
            </a:r>
            <a:r>
              <a:rPr lang="en-IN" sz="4800" dirty="0"/>
              <a:t>;  </a:t>
            </a:r>
          </a:p>
          <a:p>
            <a:pPr marL="0" indent="0">
              <a:buNone/>
            </a:pPr>
            <a:r>
              <a:rPr lang="en-IN" sz="4800" dirty="0"/>
              <a:t>/  </a:t>
            </a:r>
          </a:p>
          <a:p>
            <a:r>
              <a:rPr lang="en-IN" sz="4800" dirty="0"/>
              <a:t>Radius: 9.5  </a:t>
            </a:r>
          </a:p>
          <a:p>
            <a:r>
              <a:rPr lang="en-IN" sz="4800" dirty="0"/>
              <a:t>Diameter: 19  </a:t>
            </a:r>
          </a:p>
          <a:p>
            <a:r>
              <a:rPr lang="en-IN" sz="4800" dirty="0"/>
              <a:t>Circumference: 59.69  </a:t>
            </a:r>
          </a:p>
          <a:p>
            <a:r>
              <a:rPr lang="en-IN" sz="4800" dirty="0"/>
              <a:t>Area: 283.53  </a:t>
            </a:r>
          </a:p>
          <a:p>
            <a:r>
              <a:rPr lang="en-IN" sz="4800" dirty="0"/>
              <a:t>  </a:t>
            </a:r>
          </a:p>
          <a:p>
            <a:r>
              <a:rPr lang="en-IN" sz="4800" dirty="0"/>
              <a:t>Pl/SQL </a:t>
            </a:r>
            <a:r>
              <a:rPr lang="en-IN" sz="4800" b="1" dirty="0"/>
              <a:t>procedure</a:t>
            </a:r>
            <a:r>
              <a:rPr lang="en-IN" sz="4800" dirty="0"/>
              <a:t> successfully completed.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32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Regular Expression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/>
              <a:t>import</a:t>
            </a:r>
            <a:r>
              <a:rPr lang="en-IN" sz="1900" dirty="0"/>
              <a:t> </a:t>
            </a:r>
            <a:r>
              <a:rPr lang="en-IN" sz="1900" dirty="0" err="1"/>
              <a:t>java.util.regex</a:t>
            </a:r>
            <a:r>
              <a:rPr lang="en-IN" sz="1900" dirty="0"/>
              <a:t>.*;  </a:t>
            </a:r>
          </a:p>
          <a:p>
            <a:pPr marL="0" indent="0">
              <a:buNone/>
            </a:pPr>
            <a:r>
              <a:rPr lang="en-IN" sz="1900" b="1" dirty="0"/>
              <a:t>class</a:t>
            </a:r>
            <a:r>
              <a:rPr lang="en-IN" sz="1900" dirty="0"/>
              <a:t> RegexExample2{  </a:t>
            </a:r>
          </a:p>
          <a:p>
            <a:pPr marL="0" indent="0">
              <a:buNone/>
            </a:pPr>
            <a:r>
              <a:rPr lang="en-IN" sz="1900" b="1" dirty="0"/>
              <a:t>public</a:t>
            </a:r>
            <a:r>
              <a:rPr lang="en-IN" sz="1900" dirty="0"/>
              <a:t> </a:t>
            </a:r>
            <a:r>
              <a:rPr lang="en-IN" sz="1900" b="1" dirty="0"/>
              <a:t>static</a:t>
            </a:r>
            <a:r>
              <a:rPr lang="en-IN" sz="1900" dirty="0"/>
              <a:t> </a:t>
            </a:r>
            <a:r>
              <a:rPr lang="en-IN" sz="1900" b="1" dirty="0"/>
              <a:t>void</a:t>
            </a:r>
            <a:r>
              <a:rPr lang="en-IN" sz="1900" dirty="0"/>
              <a:t> main(String </a:t>
            </a:r>
            <a:r>
              <a:rPr lang="en-IN" sz="1900" dirty="0" err="1"/>
              <a:t>args</a:t>
            </a:r>
            <a:r>
              <a:rPr lang="en-IN" sz="1900" dirty="0"/>
              <a:t>[]){  </a:t>
            </a:r>
          </a:p>
          <a:p>
            <a:pPr marL="0" indent="0">
              <a:buNone/>
            </a:pPr>
            <a:r>
              <a:rPr lang="en-IN" sz="1900" dirty="0" err="1"/>
              <a:t>System.out.println</a:t>
            </a:r>
            <a:r>
              <a:rPr lang="en-IN" sz="1900" dirty="0"/>
              <a:t>(</a:t>
            </a:r>
            <a:r>
              <a:rPr lang="en-IN" sz="1900" dirty="0" err="1"/>
              <a:t>Pattern.matches</a:t>
            </a:r>
            <a:r>
              <a:rPr lang="en-IN" sz="1900" dirty="0"/>
              <a:t>(".s", "as"));//true (2nd char is s)  </a:t>
            </a:r>
          </a:p>
          <a:p>
            <a:pPr marL="0" indent="0">
              <a:buNone/>
            </a:pPr>
            <a:r>
              <a:rPr lang="en-IN" sz="1900" dirty="0" err="1"/>
              <a:t>System.out.println</a:t>
            </a:r>
            <a:r>
              <a:rPr lang="en-IN" sz="1900" dirty="0"/>
              <a:t>(</a:t>
            </a:r>
            <a:r>
              <a:rPr lang="en-IN" sz="1900" dirty="0" err="1"/>
              <a:t>Pattern.matches</a:t>
            </a:r>
            <a:r>
              <a:rPr lang="en-IN" sz="1900" dirty="0"/>
              <a:t>(".s", "</a:t>
            </a:r>
            <a:r>
              <a:rPr lang="en-IN" sz="1900" dirty="0" err="1"/>
              <a:t>mk</a:t>
            </a:r>
            <a:r>
              <a:rPr lang="en-IN" sz="1900" dirty="0"/>
              <a:t>"));//false (2nd char is not s)  </a:t>
            </a:r>
          </a:p>
          <a:p>
            <a:pPr marL="0" indent="0">
              <a:buNone/>
            </a:pPr>
            <a:r>
              <a:rPr lang="en-IN" sz="1900" dirty="0" err="1"/>
              <a:t>System.out.println</a:t>
            </a:r>
            <a:r>
              <a:rPr lang="en-IN" sz="1900" dirty="0"/>
              <a:t>(</a:t>
            </a:r>
            <a:r>
              <a:rPr lang="en-IN" sz="1900" dirty="0" err="1"/>
              <a:t>Pattern.matches</a:t>
            </a:r>
            <a:r>
              <a:rPr lang="en-IN" sz="1900" dirty="0"/>
              <a:t>(".s", "</a:t>
            </a:r>
            <a:r>
              <a:rPr lang="en-IN" sz="1900" dirty="0" err="1"/>
              <a:t>mst</a:t>
            </a:r>
            <a:r>
              <a:rPr lang="en-IN" sz="1900" dirty="0"/>
              <a:t>"));//false (has more than 2 char)  </a:t>
            </a:r>
          </a:p>
          <a:p>
            <a:pPr marL="0" indent="0">
              <a:buNone/>
            </a:pPr>
            <a:r>
              <a:rPr lang="en-IN" sz="1900" dirty="0" err="1"/>
              <a:t>System.out.println</a:t>
            </a:r>
            <a:r>
              <a:rPr lang="en-IN" sz="1900" dirty="0"/>
              <a:t>(</a:t>
            </a:r>
            <a:r>
              <a:rPr lang="en-IN" sz="1900" dirty="0" err="1"/>
              <a:t>Pattern.matches</a:t>
            </a:r>
            <a:r>
              <a:rPr lang="en-IN" sz="1900" dirty="0"/>
              <a:t>(".s", "</a:t>
            </a:r>
            <a:r>
              <a:rPr lang="en-IN" sz="1900" dirty="0" err="1"/>
              <a:t>amms</a:t>
            </a:r>
            <a:r>
              <a:rPr lang="en-IN" sz="1900" dirty="0"/>
              <a:t>"));//false (has more than 2 char)  </a:t>
            </a:r>
          </a:p>
          <a:p>
            <a:pPr marL="0" indent="0">
              <a:buNone/>
            </a:pPr>
            <a:r>
              <a:rPr lang="en-IN" sz="1900" dirty="0" err="1"/>
              <a:t>System.out.println</a:t>
            </a:r>
            <a:r>
              <a:rPr lang="en-IN" sz="1900" dirty="0"/>
              <a:t>(</a:t>
            </a:r>
            <a:r>
              <a:rPr lang="en-IN" sz="1900" dirty="0" err="1"/>
              <a:t>Pattern.matches</a:t>
            </a:r>
            <a:r>
              <a:rPr lang="en-IN" sz="1900" dirty="0"/>
              <a:t>("..s", "mas"));//true (3rd char is s)  </a:t>
            </a:r>
          </a:p>
          <a:p>
            <a:pPr marL="0" indent="0">
              <a:buNone/>
            </a:pPr>
            <a:r>
              <a:rPr lang="en-IN" sz="1900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17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050" b="1" dirty="0"/>
              <a:t>import</a:t>
            </a:r>
            <a:r>
              <a:rPr lang="en-IN" sz="1050" dirty="0"/>
              <a:t> </a:t>
            </a:r>
            <a:r>
              <a:rPr lang="en-IN" sz="1050" dirty="0" err="1"/>
              <a:t>java.util.regex.Pattern</a:t>
            </a:r>
            <a:r>
              <a:rPr lang="en-IN" sz="1050" dirty="0"/>
              <a:t>;  </a:t>
            </a:r>
          </a:p>
          <a:p>
            <a:pPr marL="0" indent="0">
              <a:buNone/>
            </a:pPr>
            <a:r>
              <a:rPr lang="en-IN" sz="1050" b="1" dirty="0"/>
              <a:t>import</a:t>
            </a:r>
            <a:r>
              <a:rPr lang="en-IN" sz="1050" dirty="0"/>
              <a:t> </a:t>
            </a:r>
            <a:r>
              <a:rPr lang="en-IN" sz="1050" dirty="0" err="1"/>
              <a:t>java.util.Scanner</a:t>
            </a:r>
            <a:r>
              <a:rPr lang="en-IN" sz="1050" dirty="0"/>
              <a:t>;  </a:t>
            </a:r>
          </a:p>
          <a:p>
            <a:pPr marL="0" indent="0">
              <a:buNone/>
            </a:pPr>
            <a:r>
              <a:rPr lang="en-IN" sz="1050" b="1" dirty="0"/>
              <a:t>import</a:t>
            </a:r>
            <a:r>
              <a:rPr lang="en-IN" sz="1050" dirty="0"/>
              <a:t> </a:t>
            </a:r>
            <a:r>
              <a:rPr lang="en-IN" sz="1050" dirty="0" err="1"/>
              <a:t>java.util.regex.Matcher</a:t>
            </a:r>
            <a:r>
              <a:rPr lang="en-IN" sz="1050" dirty="0"/>
              <a:t>;    </a:t>
            </a:r>
          </a:p>
          <a:p>
            <a:pPr marL="0" indent="0">
              <a:buNone/>
            </a:pPr>
            <a:r>
              <a:rPr lang="en-IN" sz="1050" b="1" dirty="0"/>
              <a:t>public</a:t>
            </a:r>
            <a:r>
              <a:rPr lang="en-IN" sz="1050" dirty="0"/>
              <a:t> </a:t>
            </a:r>
            <a:r>
              <a:rPr lang="en-IN" sz="1050" b="1" dirty="0"/>
              <a:t>class</a:t>
            </a:r>
            <a:r>
              <a:rPr lang="en-IN" sz="1050" dirty="0"/>
              <a:t> RegexExample8{    </a:t>
            </a:r>
          </a:p>
          <a:p>
            <a:pPr marL="0" indent="0">
              <a:buNone/>
            </a:pPr>
            <a:r>
              <a:rPr lang="en-IN" sz="1050" dirty="0"/>
              <a:t>    </a:t>
            </a:r>
            <a:r>
              <a:rPr lang="en-IN" sz="1050" b="1" dirty="0"/>
              <a:t>public</a:t>
            </a:r>
            <a:r>
              <a:rPr lang="en-IN" sz="1050" dirty="0"/>
              <a:t> </a:t>
            </a:r>
            <a:r>
              <a:rPr lang="en-IN" sz="1050" b="1" dirty="0"/>
              <a:t>static</a:t>
            </a:r>
            <a:r>
              <a:rPr lang="en-IN" sz="1050" dirty="0"/>
              <a:t> </a:t>
            </a:r>
            <a:r>
              <a:rPr lang="en-IN" sz="1050" b="1" dirty="0"/>
              <a:t>void</a:t>
            </a:r>
            <a:r>
              <a:rPr lang="en-IN" sz="1050" dirty="0"/>
              <a:t> main(String[] </a:t>
            </a:r>
            <a:r>
              <a:rPr lang="en-IN" sz="1050" dirty="0" err="1"/>
              <a:t>args</a:t>
            </a:r>
            <a:r>
              <a:rPr lang="en-IN" sz="1050" dirty="0"/>
              <a:t>){    </a:t>
            </a:r>
          </a:p>
          <a:p>
            <a:pPr marL="0" indent="0">
              <a:buNone/>
            </a:pPr>
            <a:r>
              <a:rPr lang="en-IN" sz="1050" dirty="0"/>
              <a:t>        Scanner </a:t>
            </a:r>
            <a:r>
              <a:rPr lang="en-IN" sz="1050" dirty="0" err="1"/>
              <a:t>sc</a:t>
            </a:r>
            <a:r>
              <a:rPr lang="en-IN" sz="1050" dirty="0"/>
              <a:t>=</a:t>
            </a:r>
            <a:r>
              <a:rPr lang="en-IN" sz="1050" b="1" dirty="0"/>
              <a:t>new</a:t>
            </a:r>
            <a:r>
              <a:rPr lang="en-IN" sz="1050" dirty="0"/>
              <a:t> Scanner(System.in);  </a:t>
            </a:r>
          </a:p>
          <a:p>
            <a:pPr marL="0" indent="0">
              <a:buNone/>
            </a:pPr>
            <a:r>
              <a:rPr lang="en-IN" sz="1050" dirty="0"/>
              <a:t>        </a:t>
            </a:r>
            <a:r>
              <a:rPr lang="en-IN" sz="1050" b="1" dirty="0"/>
              <a:t>while</a:t>
            </a:r>
            <a:r>
              <a:rPr lang="en-IN" sz="1050" dirty="0"/>
              <a:t> (</a:t>
            </a:r>
            <a:r>
              <a:rPr lang="en-IN" sz="1050" b="1" dirty="0"/>
              <a:t>true</a:t>
            </a:r>
            <a:r>
              <a:rPr lang="en-IN" sz="1050" dirty="0"/>
              <a:t>) {    </a:t>
            </a:r>
          </a:p>
          <a:p>
            <a:pPr marL="0" indent="0">
              <a:buNone/>
            </a:pPr>
            <a:r>
              <a:rPr lang="en-IN" sz="1050" dirty="0"/>
              <a:t>    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("Enter regex pattern:");  </a:t>
            </a:r>
          </a:p>
          <a:p>
            <a:pPr marL="0" indent="0">
              <a:buNone/>
            </a:pPr>
            <a:r>
              <a:rPr lang="en-IN" sz="1050" dirty="0"/>
              <a:t>            Pattern </a:t>
            </a:r>
            <a:r>
              <a:rPr lang="en-IN" sz="1050" dirty="0" err="1"/>
              <a:t>pattern</a:t>
            </a:r>
            <a:r>
              <a:rPr lang="en-IN" sz="1050" dirty="0"/>
              <a:t> = </a:t>
            </a:r>
            <a:r>
              <a:rPr lang="en-IN" sz="1050" dirty="0" err="1"/>
              <a:t>Pattern.compile</a:t>
            </a:r>
            <a:r>
              <a:rPr lang="en-IN" sz="1050" dirty="0"/>
              <a:t>(</a:t>
            </a:r>
            <a:r>
              <a:rPr lang="en-IN" sz="1050" dirty="0" err="1"/>
              <a:t>sc.nextLine</a:t>
            </a:r>
            <a:r>
              <a:rPr lang="en-IN" sz="1050" dirty="0"/>
              <a:t>());    </a:t>
            </a:r>
          </a:p>
          <a:p>
            <a:pPr marL="0" indent="0">
              <a:buNone/>
            </a:pPr>
            <a:r>
              <a:rPr lang="en-IN" sz="1050" dirty="0"/>
              <a:t>    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("Enter text:");  </a:t>
            </a:r>
          </a:p>
          <a:p>
            <a:pPr marL="0" indent="0">
              <a:buNone/>
            </a:pPr>
            <a:r>
              <a:rPr lang="en-IN" sz="1050" dirty="0"/>
              <a:t>            Matcher </a:t>
            </a:r>
            <a:r>
              <a:rPr lang="en-IN" sz="1050" dirty="0" err="1"/>
              <a:t>matcher</a:t>
            </a:r>
            <a:r>
              <a:rPr lang="en-IN" sz="1050" dirty="0"/>
              <a:t> = </a:t>
            </a:r>
            <a:r>
              <a:rPr lang="en-IN" sz="1050" dirty="0" err="1"/>
              <a:t>pattern.matcher</a:t>
            </a:r>
            <a:r>
              <a:rPr lang="en-IN" sz="1050" dirty="0"/>
              <a:t>(</a:t>
            </a:r>
            <a:r>
              <a:rPr lang="en-IN" sz="1050" dirty="0" err="1"/>
              <a:t>sc.nextLine</a:t>
            </a:r>
            <a:r>
              <a:rPr lang="en-IN" sz="1050" dirty="0"/>
              <a:t>());    </a:t>
            </a:r>
          </a:p>
          <a:p>
            <a:pPr marL="0" indent="0">
              <a:buNone/>
            </a:pPr>
            <a:r>
              <a:rPr lang="en-IN" sz="1050" dirty="0"/>
              <a:t>            </a:t>
            </a:r>
            <a:r>
              <a:rPr lang="en-IN" sz="1050" b="1" dirty="0" err="1"/>
              <a:t>boolean</a:t>
            </a:r>
            <a:r>
              <a:rPr lang="en-IN" sz="1050" dirty="0"/>
              <a:t> found = </a:t>
            </a:r>
            <a:r>
              <a:rPr lang="en-IN" sz="1050" b="1" dirty="0"/>
              <a:t>false</a:t>
            </a:r>
            <a:r>
              <a:rPr lang="en-IN" sz="1050" dirty="0"/>
              <a:t>;    </a:t>
            </a:r>
          </a:p>
          <a:p>
            <a:pPr marL="0" indent="0">
              <a:buNone/>
            </a:pPr>
            <a:r>
              <a:rPr lang="en-IN" sz="1050" dirty="0"/>
              <a:t>            </a:t>
            </a:r>
            <a:r>
              <a:rPr lang="en-IN" sz="1050" b="1" dirty="0"/>
              <a:t>while</a:t>
            </a:r>
            <a:r>
              <a:rPr lang="en-IN" sz="1050" dirty="0"/>
              <a:t> (</a:t>
            </a:r>
            <a:r>
              <a:rPr lang="en-IN" sz="1050" dirty="0" err="1"/>
              <a:t>matcher.find</a:t>
            </a:r>
            <a:r>
              <a:rPr lang="en-IN" sz="1050" dirty="0"/>
              <a:t>()) {    </a:t>
            </a:r>
          </a:p>
          <a:p>
            <a:pPr marL="0" indent="0">
              <a:buNone/>
            </a:pPr>
            <a:r>
              <a:rPr lang="en-IN" sz="1050" dirty="0"/>
              <a:t>        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("I found the text "+</a:t>
            </a:r>
            <a:r>
              <a:rPr lang="en-IN" sz="1050" dirty="0" err="1"/>
              <a:t>matcher.group</a:t>
            </a:r>
            <a:r>
              <a:rPr lang="en-IN" sz="1050" dirty="0"/>
              <a:t>()+" starting at index "+    </a:t>
            </a:r>
          </a:p>
          <a:p>
            <a:pPr marL="0" indent="0">
              <a:buNone/>
            </a:pPr>
            <a:r>
              <a:rPr lang="en-IN" sz="1050" dirty="0"/>
              <a:t>                 </a:t>
            </a:r>
            <a:r>
              <a:rPr lang="en-IN" sz="1050" dirty="0" err="1"/>
              <a:t>matcher.start</a:t>
            </a:r>
            <a:r>
              <a:rPr lang="en-IN" sz="1050" dirty="0"/>
              <a:t>()+" and ending at index "+</a:t>
            </a:r>
            <a:r>
              <a:rPr lang="en-IN" sz="1050" dirty="0" err="1"/>
              <a:t>matcher.end</a:t>
            </a:r>
            <a:r>
              <a:rPr lang="en-IN" sz="1050" dirty="0"/>
              <a:t>());    </a:t>
            </a:r>
          </a:p>
          <a:p>
            <a:pPr marL="0" indent="0">
              <a:buNone/>
            </a:pPr>
            <a:r>
              <a:rPr lang="en-IN" sz="1050" dirty="0"/>
              <a:t>                found = </a:t>
            </a:r>
            <a:r>
              <a:rPr lang="en-IN" sz="1050" b="1" dirty="0"/>
              <a:t>true</a:t>
            </a:r>
            <a:r>
              <a:rPr lang="en-IN" sz="1050" dirty="0"/>
              <a:t>;    </a:t>
            </a:r>
          </a:p>
          <a:p>
            <a:pPr marL="0" indent="0">
              <a:buNone/>
            </a:pPr>
            <a:r>
              <a:rPr lang="en-IN" sz="1050" dirty="0"/>
              <a:t>            }    </a:t>
            </a:r>
          </a:p>
          <a:p>
            <a:pPr marL="0" indent="0">
              <a:buNone/>
            </a:pPr>
            <a:r>
              <a:rPr lang="en-IN" sz="1050" dirty="0"/>
              <a:t>            </a:t>
            </a:r>
            <a:r>
              <a:rPr lang="en-IN" sz="1050" b="1" dirty="0"/>
              <a:t>if</a:t>
            </a:r>
            <a:r>
              <a:rPr lang="en-IN" sz="1050" dirty="0"/>
              <a:t>(!found){    </a:t>
            </a:r>
          </a:p>
          <a:p>
            <a:pPr marL="0" indent="0">
              <a:buNone/>
            </a:pPr>
            <a:r>
              <a:rPr lang="en-IN" sz="1050" dirty="0"/>
              <a:t>                </a:t>
            </a:r>
            <a:r>
              <a:rPr lang="en-IN" sz="1050" dirty="0" err="1"/>
              <a:t>System.out.println</a:t>
            </a:r>
            <a:r>
              <a:rPr lang="en-IN" sz="1050" dirty="0"/>
              <a:t>("No match found.");    </a:t>
            </a:r>
          </a:p>
          <a:p>
            <a:pPr marL="0" indent="0">
              <a:buNone/>
            </a:pPr>
            <a:r>
              <a:rPr lang="en-IN" sz="1050" dirty="0"/>
              <a:t>            }    </a:t>
            </a:r>
          </a:p>
          <a:p>
            <a:pPr marL="0" indent="0">
              <a:buNone/>
            </a:pPr>
            <a:r>
              <a:rPr lang="en-IN" sz="1050" dirty="0"/>
              <a:t>        }    </a:t>
            </a:r>
          </a:p>
          <a:p>
            <a:pPr marL="0" indent="0">
              <a:buNone/>
            </a:pPr>
            <a:r>
              <a:rPr lang="en-IN" sz="1050" dirty="0"/>
              <a:t>    }    </a:t>
            </a:r>
          </a:p>
          <a:p>
            <a:pPr marL="0" indent="0">
              <a:buNone/>
            </a:pPr>
            <a:r>
              <a:rPr lang="en-IN" sz="1050" dirty="0"/>
              <a:t>}    </a:t>
            </a:r>
          </a:p>
          <a:p>
            <a:r>
              <a:rPr lang="en-IN" sz="1050" dirty="0"/>
              <a:t>Enter regex pattern: java </a:t>
            </a:r>
            <a:endParaRPr lang="en-IN" sz="1050" dirty="0" smtClean="0"/>
          </a:p>
          <a:p>
            <a:r>
              <a:rPr lang="en-IN" sz="1050" dirty="0" smtClean="0"/>
              <a:t>Enter </a:t>
            </a:r>
            <a:r>
              <a:rPr lang="en-IN" sz="1050" dirty="0"/>
              <a:t>text: this is java, do you know </a:t>
            </a:r>
            <a:r>
              <a:rPr lang="en-IN" sz="1050" dirty="0" smtClean="0"/>
              <a:t>java</a:t>
            </a:r>
          </a:p>
          <a:p>
            <a:r>
              <a:rPr lang="en-IN" sz="1050" dirty="0" smtClean="0"/>
              <a:t> </a:t>
            </a:r>
            <a:r>
              <a:rPr lang="en-IN" sz="1050" dirty="0"/>
              <a:t>I found the text java starting at index 8 and ending at index </a:t>
            </a:r>
            <a:r>
              <a:rPr lang="en-IN" sz="1050" dirty="0" smtClean="0"/>
              <a:t>12</a:t>
            </a:r>
          </a:p>
          <a:p>
            <a:r>
              <a:rPr lang="en-IN" sz="1050" dirty="0" smtClean="0"/>
              <a:t> </a:t>
            </a:r>
            <a:r>
              <a:rPr lang="en-IN" sz="1050" dirty="0"/>
              <a:t>I found the text java starting at index 26 and ending at index 30</a:t>
            </a:r>
          </a:p>
        </p:txBody>
      </p:sp>
    </p:spTree>
    <p:extLst>
      <p:ext uri="{BB962C8B-B14F-4D97-AF65-F5344CB8AC3E}">
        <p14:creationId xmlns:p14="http://schemas.microsoft.com/office/powerpoint/2010/main" val="208628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JOIN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inner </a:t>
            </a:r>
            <a:r>
              <a:rPr lang="en-IN" dirty="0" smtClean="0"/>
              <a:t>join</a:t>
            </a:r>
            <a:endParaRPr lang="en-IN" dirty="0"/>
          </a:p>
          <a:p>
            <a:r>
              <a:rPr lang="en-IN" dirty="0"/>
              <a:t>left outer </a:t>
            </a:r>
            <a:r>
              <a:rPr lang="en-IN" dirty="0" smtClean="0"/>
              <a:t>join</a:t>
            </a:r>
            <a:endParaRPr lang="en-IN" dirty="0"/>
          </a:p>
          <a:p>
            <a:r>
              <a:rPr lang="en-IN" dirty="0"/>
              <a:t>right outer </a:t>
            </a:r>
            <a:r>
              <a:rPr lang="en-IN" dirty="0" smtClean="0"/>
              <a:t>join</a:t>
            </a:r>
            <a:endParaRPr lang="en-IN" dirty="0"/>
          </a:p>
          <a:p>
            <a:r>
              <a:rPr lang="en-IN" dirty="0"/>
              <a:t>full outer </a:t>
            </a:r>
            <a:r>
              <a:rPr lang="en-IN" dirty="0" smtClean="0"/>
              <a:t>join</a:t>
            </a:r>
            <a:endParaRPr lang="en-IN" dirty="0"/>
          </a:p>
          <a:p>
            <a:r>
              <a:rPr lang="en-IN" dirty="0"/>
              <a:t>cross </a:t>
            </a:r>
            <a:r>
              <a:rPr lang="en-IN" dirty="0" smtClean="0"/>
              <a:t>join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7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8600"/>
            <a:ext cx="892899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1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640"/>
            <a:ext cx="7632848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8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primary key for one column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CREATE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students  </a:t>
            </a:r>
          </a:p>
          <a:p>
            <a:pPr marL="0" indent="0">
              <a:buNone/>
            </a:pP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 err="1"/>
              <a:t>S_Id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NOT NULL </a:t>
            </a:r>
            <a:r>
              <a:rPr lang="en-IN" b="1" dirty="0"/>
              <a:t>PRIMARY</a:t>
            </a:r>
            <a:r>
              <a:rPr lang="en-IN" dirty="0"/>
              <a:t> </a:t>
            </a:r>
            <a:r>
              <a:rPr lang="en-IN" b="1" dirty="0"/>
              <a:t>KEY</a:t>
            </a:r>
            <a:r>
              <a:rPr lang="en-IN" dirty="0"/>
              <a:t>,  </a:t>
            </a:r>
          </a:p>
          <a:p>
            <a:pPr marL="0" indent="0">
              <a:buNone/>
            </a:pPr>
            <a:r>
              <a:rPr lang="en-IN" dirty="0" err="1"/>
              <a:t>LastName</a:t>
            </a:r>
            <a:r>
              <a:rPr lang="en-IN" dirty="0"/>
              <a:t> </a:t>
            </a:r>
            <a:r>
              <a:rPr lang="en-IN" b="1" dirty="0" err="1"/>
              <a:t>varchar</a:t>
            </a:r>
            <a:r>
              <a:rPr lang="en-IN" dirty="0"/>
              <a:t> (255) NOT NULL,  </a:t>
            </a:r>
          </a:p>
          <a:p>
            <a:pPr marL="0" indent="0">
              <a:buNone/>
            </a:pPr>
            <a:r>
              <a:rPr lang="en-IN" dirty="0" err="1"/>
              <a:t>FirstName</a:t>
            </a:r>
            <a:r>
              <a:rPr lang="en-IN" dirty="0"/>
              <a:t> </a:t>
            </a:r>
            <a:r>
              <a:rPr lang="en-IN" b="1" dirty="0" err="1"/>
              <a:t>varchar</a:t>
            </a:r>
            <a:r>
              <a:rPr lang="en-IN" dirty="0"/>
              <a:t> (255),  </a:t>
            </a:r>
          </a:p>
          <a:p>
            <a:pPr marL="0" indent="0">
              <a:buNone/>
            </a:pPr>
            <a:r>
              <a:rPr lang="en-IN" dirty="0"/>
              <a:t>Address </a:t>
            </a:r>
            <a:r>
              <a:rPr lang="en-IN" b="1" dirty="0" err="1"/>
              <a:t>varchar</a:t>
            </a:r>
            <a:r>
              <a:rPr lang="en-IN" dirty="0"/>
              <a:t> (255),  </a:t>
            </a:r>
          </a:p>
          <a:p>
            <a:pPr marL="0" indent="0">
              <a:buNone/>
            </a:pPr>
            <a:r>
              <a:rPr lang="en-IN" dirty="0"/>
              <a:t>City </a:t>
            </a:r>
            <a:r>
              <a:rPr lang="en-IN" b="1" dirty="0" err="1"/>
              <a:t>varchar</a:t>
            </a:r>
            <a:r>
              <a:rPr lang="en-IN" dirty="0"/>
              <a:t> (255),  </a:t>
            </a:r>
          </a:p>
          <a:p>
            <a:pPr marL="0" indent="0">
              <a:buNone/>
            </a:pPr>
            <a:r>
              <a:rPr lang="en-IN" dirty="0"/>
              <a:t>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49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primary key for multiple columns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CREATE</a:t>
            </a:r>
            <a:r>
              <a:rPr lang="en-IN" dirty="0"/>
              <a:t> </a:t>
            </a:r>
            <a:r>
              <a:rPr lang="en-IN" b="1" dirty="0"/>
              <a:t>TABLE</a:t>
            </a:r>
            <a:r>
              <a:rPr lang="en-IN" dirty="0"/>
              <a:t> students  </a:t>
            </a:r>
          </a:p>
          <a:p>
            <a:pPr marL="0" indent="0">
              <a:buNone/>
            </a:pP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 err="1"/>
              <a:t>S_Id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NOT NULL,  </a:t>
            </a:r>
          </a:p>
          <a:p>
            <a:pPr marL="0" indent="0">
              <a:buNone/>
            </a:pPr>
            <a:r>
              <a:rPr lang="en-IN" dirty="0" err="1"/>
              <a:t>LastName</a:t>
            </a:r>
            <a:r>
              <a:rPr lang="en-IN" dirty="0"/>
              <a:t> </a:t>
            </a:r>
            <a:r>
              <a:rPr lang="en-IN" b="1" dirty="0" err="1"/>
              <a:t>varchar</a:t>
            </a:r>
            <a:r>
              <a:rPr lang="en-IN" dirty="0"/>
              <a:t> (255) NOT NULL,  </a:t>
            </a:r>
          </a:p>
          <a:p>
            <a:pPr marL="0" indent="0">
              <a:buNone/>
            </a:pPr>
            <a:r>
              <a:rPr lang="en-IN" dirty="0" err="1"/>
              <a:t>FirstName</a:t>
            </a:r>
            <a:r>
              <a:rPr lang="en-IN" dirty="0"/>
              <a:t> </a:t>
            </a:r>
            <a:r>
              <a:rPr lang="en-IN" b="1" dirty="0" err="1"/>
              <a:t>varchar</a:t>
            </a:r>
            <a:r>
              <a:rPr lang="en-IN" dirty="0"/>
              <a:t> (255),  </a:t>
            </a:r>
          </a:p>
          <a:p>
            <a:pPr marL="0" indent="0">
              <a:buNone/>
            </a:pPr>
            <a:r>
              <a:rPr lang="en-IN" dirty="0"/>
              <a:t>Address </a:t>
            </a:r>
            <a:r>
              <a:rPr lang="en-IN" b="1" dirty="0" err="1"/>
              <a:t>varchar</a:t>
            </a:r>
            <a:r>
              <a:rPr lang="en-IN" dirty="0"/>
              <a:t> (255),  </a:t>
            </a:r>
          </a:p>
          <a:p>
            <a:pPr marL="0" indent="0">
              <a:buNone/>
            </a:pPr>
            <a:r>
              <a:rPr lang="en-IN" dirty="0"/>
              <a:t>City </a:t>
            </a:r>
            <a:r>
              <a:rPr lang="en-IN" b="1" dirty="0" err="1"/>
              <a:t>varchar</a:t>
            </a:r>
            <a:r>
              <a:rPr lang="en-IN" dirty="0"/>
              <a:t> (255),  </a:t>
            </a:r>
          </a:p>
          <a:p>
            <a:pPr marL="0" indent="0">
              <a:buNone/>
            </a:pPr>
            <a:r>
              <a:rPr lang="en-IN" b="1" dirty="0"/>
              <a:t>CONSTRAINT</a:t>
            </a:r>
            <a:r>
              <a:rPr lang="en-IN" dirty="0"/>
              <a:t> </a:t>
            </a:r>
            <a:r>
              <a:rPr lang="en-IN" dirty="0" err="1"/>
              <a:t>pk_StudentID</a:t>
            </a:r>
            <a:r>
              <a:rPr lang="en-IN" dirty="0"/>
              <a:t> </a:t>
            </a:r>
            <a:r>
              <a:rPr lang="en-IN" b="1" dirty="0"/>
              <a:t>PRIMARY</a:t>
            </a:r>
            <a:r>
              <a:rPr lang="en-IN" dirty="0"/>
              <a:t> </a:t>
            </a:r>
            <a:r>
              <a:rPr lang="en-IN" b="1" dirty="0"/>
              <a:t>KEY</a:t>
            </a:r>
            <a:r>
              <a:rPr lang="en-IN" dirty="0"/>
              <a:t> (</a:t>
            </a:r>
            <a:r>
              <a:rPr lang="en-IN" dirty="0" err="1"/>
              <a:t>S_Id</a:t>
            </a:r>
            <a:r>
              <a:rPr lang="en-IN" dirty="0"/>
              <a:t>, </a:t>
            </a:r>
            <a:r>
              <a:rPr lang="en-IN" dirty="0" err="1"/>
              <a:t>LastName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)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3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800" dirty="0"/>
              <a:t>CREATE TABLE Orders  </a:t>
            </a:r>
            <a:br>
              <a:rPr lang="en-IN" sz="1800" dirty="0"/>
            </a:br>
            <a:r>
              <a:rPr lang="en-IN" sz="1800" dirty="0"/>
              <a:t>(  </a:t>
            </a:r>
            <a:br>
              <a:rPr lang="en-IN" sz="1800" dirty="0"/>
            </a:br>
            <a:r>
              <a:rPr lang="en-IN" sz="1800" dirty="0" err="1"/>
              <a:t>O_Id</a:t>
            </a:r>
            <a:r>
              <a:rPr lang="en-IN" sz="1800" dirty="0"/>
              <a:t> </a:t>
            </a:r>
            <a:r>
              <a:rPr lang="en-IN" sz="1800" dirty="0" err="1"/>
              <a:t>int</a:t>
            </a:r>
            <a:r>
              <a:rPr lang="en-IN" sz="1800" dirty="0"/>
              <a:t> NOT NULL PRIMAY KEY,  </a:t>
            </a:r>
            <a:br>
              <a:rPr lang="en-IN" sz="1800" dirty="0"/>
            </a:br>
            <a:r>
              <a:rPr lang="en-IN" sz="1800" dirty="0" err="1"/>
              <a:t>Order_No</a:t>
            </a:r>
            <a:r>
              <a:rPr lang="en-IN" sz="1800" dirty="0"/>
              <a:t> </a:t>
            </a:r>
            <a:r>
              <a:rPr lang="en-IN" sz="1800" dirty="0" err="1"/>
              <a:t>int</a:t>
            </a:r>
            <a:r>
              <a:rPr lang="en-IN" sz="1800" dirty="0"/>
              <a:t> NOT NULL,  </a:t>
            </a:r>
            <a:br>
              <a:rPr lang="en-IN" sz="1800" dirty="0"/>
            </a:br>
            <a:r>
              <a:rPr lang="en-IN" sz="1800" dirty="0" err="1"/>
              <a:t>S_Id</a:t>
            </a:r>
            <a:r>
              <a:rPr lang="en-IN" sz="1800" dirty="0"/>
              <a:t> </a:t>
            </a:r>
            <a:r>
              <a:rPr lang="en-IN" sz="1800" dirty="0" err="1"/>
              <a:t>int</a:t>
            </a:r>
            <a:r>
              <a:rPr lang="en-IN" sz="1800" dirty="0"/>
              <a:t> FOREIGN KEY REFERENCES persons (</a:t>
            </a:r>
            <a:r>
              <a:rPr lang="en-IN" sz="1800" dirty="0" err="1"/>
              <a:t>S_Id</a:t>
            </a:r>
            <a:r>
              <a:rPr lang="en-IN" sz="1800" dirty="0"/>
              <a:t>)  </a:t>
            </a:r>
            <a:br>
              <a:rPr lang="en-IN" sz="1800" dirty="0"/>
            </a:br>
            <a:r>
              <a:rPr lang="en-IN" sz="1800" dirty="0"/>
              <a:t>)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4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280920" cy="576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06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35292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98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60</Words>
  <Application>Microsoft Office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WIPRO – Java Training</vt:lpstr>
      <vt:lpstr>SQL JOIN </vt:lpstr>
      <vt:lpstr>PowerPoint Presentation</vt:lpstr>
      <vt:lpstr>PowerPoint Presentation</vt:lpstr>
      <vt:lpstr>SQL primary key for one column </vt:lpstr>
      <vt:lpstr>SQL primary key for multiple columns </vt:lpstr>
      <vt:lpstr>CREATE TABLE Orders   (   O_Id int NOT NULL PRIMAY KEY,   Order_No int NOT NULL,   S_Id int FOREIGN KEY REFERENCES persons (S_Id)   ) </vt:lpstr>
      <vt:lpstr>PowerPoint Presentation</vt:lpstr>
      <vt:lpstr>PowerPoint Presentation</vt:lpstr>
      <vt:lpstr>PowerPoint Presentation</vt:lpstr>
      <vt:lpstr>Example of initilizing variable </vt:lpstr>
      <vt:lpstr>Example of Local and Global variables </vt:lpstr>
      <vt:lpstr>PL/SQL constant </vt:lpstr>
      <vt:lpstr>Regular Expression </vt:lpstr>
      <vt:lpstr>Pattern Matching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73</cp:revision>
  <dcterms:created xsi:type="dcterms:W3CDTF">2020-04-17T09:41:22Z</dcterms:created>
  <dcterms:modified xsi:type="dcterms:W3CDTF">2020-06-03T18:58:56Z</dcterms:modified>
</cp:coreProperties>
</file>