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String s="Sachin";  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s.toUpperCase</a:t>
            </a:r>
            <a:r>
              <a:rPr lang="en-IN" sz="1800" dirty="0" smtClean="0"/>
              <a:t>());</a:t>
            </a:r>
          </a:p>
          <a:p>
            <a:pPr marL="0" indent="0">
              <a:buNone/>
            </a:pPr>
            <a:r>
              <a:rPr lang="en-IN" sz="1800" dirty="0" smtClean="0"/>
              <a:t>//</a:t>
            </a:r>
            <a:r>
              <a:rPr lang="en-IN" sz="1800" dirty="0"/>
              <a:t>SACHIN  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s.toLowerCase</a:t>
            </a:r>
            <a:r>
              <a:rPr lang="en-IN" sz="1800" dirty="0" smtClean="0"/>
              <a:t>());</a:t>
            </a:r>
          </a:p>
          <a:p>
            <a:pPr marL="0" indent="0">
              <a:buNone/>
            </a:pPr>
            <a:r>
              <a:rPr lang="en-IN" sz="1800" dirty="0" smtClean="0"/>
              <a:t>//</a:t>
            </a:r>
            <a:r>
              <a:rPr lang="en-IN" sz="1800" dirty="0" err="1"/>
              <a:t>sachin</a:t>
            </a: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(s</a:t>
            </a:r>
            <a:r>
              <a:rPr lang="en-IN" sz="1800" dirty="0" smtClean="0"/>
              <a:t>);</a:t>
            </a:r>
          </a:p>
          <a:p>
            <a:pPr marL="0" indent="0">
              <a:buNone/>
            </a:pPr>
            <a:r>
              <a:rPr lang="en-IN" sz="1800" dirty="0" smtClean="0"/>
              <a:t>//</a:t>
            </a:r>
            <a:r>
              <a:rPr lang="en-IN" sz="1800" dirty="0"/>
              <a:t>Sachin(no change in original)  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String s="  Sachin  ";  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(s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//</a:t>
            </a:r>
            <a:r>
              <a:rPr lang="en-IN" sz="2400" dirty="0"/>
              <a:t>  Sachin    </a:t>
            </a:r>
          </a:p>
          <a:p>
            <a:pPr marL="0" indent="0">
              <a:buNone/>
            </a:pP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s.trim</a:t>
            </a:r>
            <a:r>
              <a:rPr lang="en-IN" sz="2400" dirty="0" smtClean="0"/>
              <a:t>());</a:t>
            </a:r>
          </a:p>
          <a:p>
            <a:pPr marL="0" indent="0">
              <a:buNone/>
            </a:pPr>
            <a:r>
              <a:rPr lang="en-IN" sz="2400" dirty="0" smtClean="0"/>
              <a:t>//</a:t>
            </a:r>
            <a:r>
              <a:rPr lang="en-IN" sz="2400" dirty="0"/>
              <a:t>Sachin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9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Ways to achieve Abstraction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5400" dirty="0"/>
              <a:t>Abstract class (0 to 100%)</a:t>
            </a:r>
          </a:p>
          <a:p>
            <a:r>
              <a:rPr lang="en-IN" sz="5400" dirty="0"/>
              <a:t>Interface (100%)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1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7048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08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Abstract class that has an abstract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Honda4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Bike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Honda4();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47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Real </a:t>
            </a:r>
            <a:r>
              <a:rPr lang="en-IN" dirty="0"/>
              <a:t>scenario of Abstract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dirty="0"/>
              <a:t>abstract</a:t>
            </a:r>
            <a:r>
              <a:rPr lang="en-IN" sz="7200" dirty="0"/>
              <a:t> </a:t>
            </a:r>
            <a:r>
              <a:rPr lang="en-IN" sz="7200" b="1" dirty="0"/>
              <a:t>class</a:t>
            </a:r>
            <a:r>
              <a:rPr lang="en-IN" sz="7200" dirty="0"/>
              <a:t> Shape{  </a:t>
            </a:r>
          </a:p>
          <a:p>
            <a:pPr marL="0" indent="0">
              <a:buNone/>
            </a:pPr>
            <a:r>
              <a:rPr lang="en-IN" sz="7200" b="1" dirty="0"/>
              <a:t>abstract</a:t>
            </a:r>
            <a:r>
              <a:rPr lang="en-IN" sz="7200" dirty="0"/>
              <a:t> </a:t>
            </a:r>
            <a:r>
              <a:rPr lang="en-IN" sz="7200" b="1" dirty="0"/>
              <a:t>void</a:t>
            </a:r>
            <a:r>
              <a:rPr lang="en-IN" sz="7200" dirty="0"/>
              <a:t> draw();  </a:t>
            </a:r>
          </a:p>
          <a:p>
            <a:pPr marL="0" indent="0">
              <a:buNone/>
            </a:pPr>
            <a:r>
              <a:rPr lang="en-IN" sz="7200" dirty="0"/>
              <a:t>}  </a:t>
            </a:r>
          </a:p>
          <a:p>
            <a:pPr marL="0" indent="0">
              <a:buNone/>
            </a:pPr>
            <a:r>
              <a:rPr lang="en-IN" sz="7200" dirty="0"/>
              <a:t>//In real scenario, implementation is provided by others i.e. unknown by end user  </a:t>
            </a:r>
          </a:p>
          <a:p>
            <a:pPr marL="0" indent="0">
              <a:buNone/>
            </a:pPr>
            <a:r>
              <a:rPr lang="en-IN" sz="7200" b="1" dirty="0"/>
              <a:t>class</a:t>
            </a:r>
            <a:r>
              <a:rPr lang="en-IN" sz="7200" dirty="0"/>
              <a:t> Rectangle </a:t>
            </a:r>
            <a:r>
              <a:rPr lang="en-IN" sz="7200" b="1" dirty="0"/>
              <a:t>extends</a:t>
            </a:r>
            <a:r>
              <a:rPr lang="en-IN" sz="7200" dirty="0"/>
              <a:t> Shape{  </a:t>
            </a:r>
          </a:p>
          <a:p>
            <a:pPr marL="0" indent="0">
              <a:buNone/>
            </a:pPr>
            <a:r>
              <a:rPr lang="en-IN" sz="7200" b="1" dirty="0"/>
              <a:t>void</a:t>
            </a:r>
            <a:r>
              <a:rPr lang="en-IN" sz="7200" dirty="0"/>
              <a:t> draw(){</a:t>
            </a:r>
            <a:r>
              <a:rPr lang="en-IN" sz="7200" dirty="0" err="1"/>
              <a:t>System.out.println</a:t>
            </a:r>
            <a:r>
              <a:rPr lang="en-IN" sz="7200" dirty="0"/>
              <a:t>("drawing rectangle");}  </a:t>
            </a:r>
          </a:p>
          <a:p>
            <a:pPr marL="0" indent="0">
              <a:buNone/>
            </a:pPr>
            <a:r>
              <a:rPr lang="en-IN" sz="7200" dirty="0"/>
              <a:t>}  </a:t>
            </a:r>
          </a:p>
          <a:p>
            <a:pPr marL="0" indent="0">
              <a:buNone/>
            </a:pPr>
            <a:r>
              <a:rPr lang="en-IN" sz="7200" b="1" dirty="0"/>
              <a:t>class</a:t>
            </a:r>
            <a:r>
              <a:rPr lang="en-IN" sz="7200" dirty="0"/>
              <a:t> Circle1 </a:t>
            </a:r>
            <a:r>
              <a:rPr lang="en-IN" sz="7200" b="1" dirty="0"/>
              <a:t>extends</a:t>
            </a:r>
            <a:r>
              <a:rPr lang="en-IN" sz="7200" dirty="0"/>
              <a:t> Shape{  </a:t>
            </a:r>
          </a:p>
          <a:p>
            <a:pPr marL="0" indent="0">
              <a:buNone/>
            </a:pPr>
            <a:r>
              <a:rPr lang="en-IN" sz="7200" b="1" dirty="0"/>
              <a:t>void</a:t>
            </a:r>
            <a:r>
              <a:rPr lang="en-IN" sz="7200" dirty="0"/>
              <a:t> draw(){</a:t>
            </a:r>
            <a:r>
              <a:rPr lang="en-IN" sz="7200" dirty="0" err="1"/>
              <a:t>System.out.println</a:t>
            </a:r>
            <a:r>
              <a:rPr lang="en-IN" sz="7200" dirty="0"/>
              <a:t>("drawing circle");}  </a:t>
            </a:r>
          </a:p>
          <a:p>
            <a:pPr marL="0" indent="0">
              <a:buNone/>
            </a:pPr>
            <a:r>
              <a:rPr lang="en-IN" sz="7200" dirty="0"/>
              <a:t>}  </a:t>
            </a:r>
          </a:p>
          <a:p>
            <a:pPr marL="0" indent="0">
              <a:buNone/>
            </a:pPr>
            <a:r>
              <a:rPr lang="en-IN" sz="7200" dirty="0"/>
              <a:t>//In real scenario, method is called by programmer or user  </a:t>
            </a:r>
          </a:p>
          <a:p>
            <a:pPr marL="0" indent="0">
              <a:buNone/>
            </a:pPr>
            <a:r>
              <a:rPr lang="en-IN" sz="7200" b="1" dirty="0"/>
              <a:t>class</a:t>
            </a:r>
            <a:r>
              <a:rPr lang="en-IN" sz="7200" dirty="0"/>
              <a:t> TestAbstraction1{  </a:t>
            </a:r>
          </a:p>
          <a:p>
            <a:pPr marL="0" indent="0">
              <a:buNone/>
            </a:pPr>
            <a:r>
              <a:rPr lang="en-IN" sz="7200" b="1" dirty="0"/>
              <a:t>public</a:t>
            </a:r>
            <a:r>
              <a:rPr lang="en-IN" sz="7200" dirty="0"/>
              <a:t> </a:t>
            </a:r>
            <a:r>
              <a:rPr lang="en-IN" sz="7200" b="1" dirty="0"/>
              <a:t>static</a:t>
            </a:r>
            <a:r>
              <a:rPr lang="en-IN" sz="7200" dirty="0"/>
              <a:t> </a:t>
            </a:r>
            <a:r>
              <a:rPr lang="en-IN" sz="7200" b="1" dirty="0"/>
              <a:t>void</a:t>
            </a:r>
            <a:r>
              <a:rPr lang="en-IN" sz="7200" dirty="0"/>
              <a:t> main(String </a:t>
            </a:r>
            <a:r>
              <a:rPr lang="en-IN" sz="7200" dirty="0" err="1"/>
              <a:t>args</a:t>
            </a:r>
            <a:r>
              <a:rPr lang="en-IN" sz="7200" dirty="0"/>
              <a:t>[]){  </a:t>
            </a:r>
          </a:p>
          <a:p>
            <a:pPr marL="0" indent="0">
              <a:buNone/>
            </a:pPr>
            <a:r>
              <a:rPr lang="en-IN" sz="7200" dirty="0"/>
              <a:t>Shape s=</a:t>
            </a:r>
            <a:r>
              <a:rPr lang="en-IN" sz="7200" b="1" dirty="0"/>
              <a:t>new</a:t>
            </a:r>
            <a:r>
              <a:rPr lang="en-IN" sz="7200" dirty="0"/>
              <a:t> Circle1</a:t>
            </a:r>
            <a:r>
              <a:rPr lang="en-IN" sz="7200" dirty="0" smtClean="0"/>
              <a:t>();//?</a:t>
            </a:r>
            <a:endParaRPr lang="en-IN" sz="7200" dirty="0"/>
          </a:p>
          <a:p>
            <a:pPr marL="0" indent="0">
              <a:buNone/>
            </a:pPr>
            <a:r>
              <a:rPr lang="en-IN" sz="7200" dirty="0" err="1"/>
              <a:t>s.draw</a:t>
            </a:r>
            <a:r>
              <a:rPr lang="en-IN" sz="7200" dirty="0"/>
              <a:t>();  </a:t>
            </a:r>
          </a:p>
          <a:p>
            <a:pPr marL="0" indent="0">
              <a:buNone/>
            </a:pPr>
            <a:r>
              <a:rPr lang="en-IN" sz="7200" dirty="0"/>
              <a:t>}  </a:t>
            </a:r>
          </a:p>
          <a:p>
            <a:pPr marL="0" indent="0">
              <a:buNone/>
            </a:pPr>
            <a:r>
              <a:rPr lang="en-IN" sz="72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4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- Facts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Since Java 8, we can have </a:t>
            </a:r>
            <a:r>
              <a:rPr lang="en-IN" b="1" dirty="0"/>
              <a:t>default and static methods</a:t>
            </a:r>
            <a:r>
              <a:rPr lang="en-IN" dirty="0"/>
              <a:t> in an interface.</a:t>
            </a:r>
          </a:p>
          <a:p>
            <a:pPr marL="0" indent="0">
              <a:buNone/>
            </a:pPr>
            <a:r>
              <a:rPr lang="en-IN" dirty="0"/>
              <a:t>Since Java 9, we can have </a:t>
            </a:r>
            <a:r>
              <a:rPr lang="en-IN" b="1" dirty="0"/>
              <a:t>private methods</a:t>
            </a:r>
            <a:r>
              <a:rPr lang="en-IN" dirty="0"/>
              <a:t> in an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06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print();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A6 </a:t>
            </a:r>
            <a:r>
              <a:rPr lang="en-IN" b="1" dirty="0"/>
              <a:t>implements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A6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A6();  </a:t>
            </a:r>
          </a:p>
          <a:p>
            <a:pPr marL="0" indent="0">
              <a:buNone/>
            </a:pPr>
            <a:r>
              <a:rPr lang="en-IN" dirty="0" err="1"/>
              <a:t>obj.print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30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Multiple inheritance in Java by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print();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Showable{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show();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A7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Printable,Showable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show(){</a:t>
            </a:r>
            <a:r>
              <a:rPr lang="en-IN" dirty="0" err="1"/>
              <a:t>System.out.println</a:t>
            </a:r>
            <a:r>
              <a:rPr lang="en-IN" dirty="0"/>
              <a:t>("Welcome");}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A7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A7();  </a:t>
            </a:r>
          </a:p>
          <a:p>
            <a:pPr marL="0" indent="0">
              <a:buNone/>
            </a:pPr>
            <a:r>
              <a:rPr lang="en-IN" dirty="0" err="1"/>
              <a:t>obj.print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obj.show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91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print();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Showable </a:t>
            </a:r>
            <a:r>
              <a:rPr lang="en-IN" b="1" dirty="0"/>
              <a:t>extends</a:t>
            </a:r>
            <a:r>
              <a:rPr lang="en-IN" dirty="0"/>
              <a:t> Printable{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show();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TestInterface4 </a:t>
            </a:r>
            <a:r>
              <a:rPr lang="en-IN" b="1" dirty="0"/>
              <a:t>implements</a:t>
            </a:r>
            <a:r>
              <a:rPr lang="en-IN" dirty="0"/>
              <a:t> Showable{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print(){</a:t>
            </a:r>
            <a:r>
              <a:rPr lang="en-IN" dirty="0" err="1"/>
              <a:t>System.out.println</a:t>
            </a:r>
            <a:r>
              <a:rPr lang="en-IN" dirty="0"/>
              <a:t>("Hello");}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show(){</a:t>
            </a:r>
            <a:r>
              <a:rPr lang="en-IN" dirty="0" err="1"/>
              <a:t>System.out.println</a:t>
            </a:r>
            <a:r>
              <a:rPr lang="en-IN" dirty="0"/>
              <a:t>("Welcome");}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TestInterface4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TestInterface4();  </a:t>
            </a:r>
          </a:p>
          <a:p>
            <a:pPr marL="0" indent="0">
              <a:buNone/>
            </a:pPr>
            <a:r>
              <a:rPr lang="en-IN" dirty="0" err="1"/>
              <a:t>obj.print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obj.show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7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62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Ways to achieve Abstraction </vt:lpstr>
      <vt:lpstr>Rules</vt:lpstr>
      <vt:lpstr>Abstract class that has an abstract method </vt:lpstr>
      <vt:lpstr>Real scenario of Abstract class </vt:lpstr>
      <vt:lpstr>Interface - Facts</vt:lpstr>
      <vt:lpstr>Interface</vt:lpstr>
      <vt:lpstr>Multiple inheritance in Java by interface </vt:lpstr>
      <vt:lpstr>Interface inheritance</vt:lpstr>
      <vt:lpstr>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38</cp:revision>
  <dcterms:created xsi:type="dcterms:W3CDTF">2020-04-17T09:41:22Z</dcterms:created>
  <dcterms:modified xsi:type="dcterms:W3CDTF">2020-05-20T09:11:26Z</dcterms:modified>
</cp:coreProperties>
</file>