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IBM HR Analytics: Employee Attrition &amp;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</a:t>
            </a:r>
            <a:r>
              <a:rPr lang="en-US" dirty="0">
                <a:solidFill>
                  <a:srgbClr val="00B050"/>
                </a:solidFill>
              </a:rPr>
              <a:t>Ashok Nagar</a:t>
            </a:r>
          </a:p>
          <a:p>
            <a:r>
              <a:rPr lang="en-US" dirty="0"/>
              <a:t>Tools: Python, Pandas, Seaborn,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B76E6-F4C0-8C34-0E10-30354A50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FF5F2-2F6D-F62B-AE55-4CE0DF14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Exploratory Data Analysis (EDA)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52324-A10C-E46B-026B-FF814219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707011"/>
            <a:ext cx="8955464" cy="58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1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272D7-4686-09F8-C719-9B7570B4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87852-44B4-F5DE-7505-BA1C02E4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1" y="292231"/>
            <a:ext cx="8484124" cy="62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2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5305D-A0B4-36DE-4C8E-52085278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EF3142-1C9F-0252-5FD8-0724486F1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85" y="348792"/>
            <a:ext cx="8502977" cy="62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76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A473-6DA5-AE33-C9E9-6D76EC42C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80F13-DE8A-4119-79C6-876760589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" y="84841"/>
            <a:ext cx="8766927" cy="66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55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7D45-2AD7-EEC3-26D5-160FE71F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643BA-80FE-0282-B0B7-6CB2C50EB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072" y="311086"/>
            <a:ext cx="8380428" cy="62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11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3AD14-D459-48E0-C449-51496240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6B8EF-1182-E6C1-3EA8-0A0B324DC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84" y="245097"/>
            <a:ext cx="8540685" cy="637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F51C8-60FB-EA3F-9A49-4538F3CF2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8EE047-0F80-B302-B732-71FA7DE67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56" y="216816"/>
            <a:ext cx="8814062" cy="6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FD7C8-8E2E-FC72-346B-1A4664C7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FBEF3-2899-1C39-AFC3-9049BDEBF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378" y="263951"/>
            <a:ext cx="8597244" cy="63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4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BF64F-AF56-CD9B-0671-178C03DC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ABE1-4CC8-E96A-2CC1-782F5145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Feature Engineering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94455-85BE-5A9D-AD29-EF7B886BD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" y="631596"/>
            <a:ext cx="8927182" cy="60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6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33D03-9BC8-3EB0-8079-2B24EC32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99F31-0297-131E-B4D7-FDA8F0AF9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16" y="216816"/>
            <a:ext cx="8719794" cy="64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Objective:</a:t>
            </a:r>
          </a:p>
          <a:p>
            <a:r>
              <a:t>  To understand the factors influencing employee attrition and performance at IBM.</a:t>
            </a:r>
          </a:p>
          <a:p>
            <a:r>
              <a:t>- Why Important?</a:t>
            </a:r>
          </a:p>
          <a:p>
            <a:r>
              <a:t>  Employee attrition impacts productivity, company culture, and cost.</a:t>
            </a:r>
          </a:p>
          <a:p>
            <a:r>
              <a:t>- Dataset Source:</a:t>
            </a:r>
          </a:p>
          <a:p>
            <a:r>
              <a:t>  IBM HR Analytics Employee Attrition &amp; Performance dataset.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9A53-4FA4-29B9-E5D9-9C186AF03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C273-4FED-66FA-D149-B018F90C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Modeling Preparation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Model Building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FE1D7-BED2-297F-6A52-747B73AD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610705"/>
            <a:ext cx="8946037" cy="1463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8D2D50-42C9-D3A1-7AFF-F3C95B4B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" y="2946269"/>
            <a:ext cx="8946037" cy="374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02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711D-A2CA-BF28-A3B0-EB0C671C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9570-4EBC-27EE-062B-293876F7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76DC9-FAF7-1DC4-3A1A-370B8509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" y="160256"/>
            <a:ext cx="8785782" cy="65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86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E3F88-0C10-7EBD-AA58-35FBE6A4E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DC43B-3203-58C6-C130-05C6514B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503B5-4905-56F0-890B-B4DB7CE8F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" y="443060"/>
            <a:ext cx="8257880" cy="589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69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914A2-DFED-16E8-A54E-DC623E39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DD18F9-57B8-BE37-2206-26756EFBC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83" y="216816"/>
            <a:ext cx="8823488" cy="6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30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BD67D-C3FA-5547-4AD2-C10F04BD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EA6975-3AD6-E84C-42CC-D46C3988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09" y="188536"/>
            <a:ext cx="8766928" cy="65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 1 – Attrition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358"/>
            <a:ext cx="8229600" cy="1256122"/>
          </a:xfrm>
        </p:spPr>
        <p:txBody>
          <a:bodyPr>
            <a:normAutofit/>
          </a:bodyPr>
          <a:lstStyle/>
          <a:p>
            <a:r>
              <a:rPr sz="2800" dirty="0"/>
              <a:t>- Majority of employees stayed.</a:t>
            </a:r>
          </a:p>
          <a:p>
            <a:r>
              <a:rPr sz="2800" dirty="0"/>
              <a:t>- Around 16% showed attrition.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0E1438-FCD9-D066-B58B-E3C27AB5D087}"/>
              </a:ext>
            </a:extLst>
          </p:cNvPr>
          <p:cNvSpPr txBox="1">
            <a:spLocks/>
          </p:cNvSpPr>
          <p:nvPr/>
        </p:nvSpPr>
        <p:spPr>
          <a:xfrm>
            <a:off x="609600" y="29534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 2 – Age vs Attrition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6A3F26-32C0-2A87-FB3D-F2D12580F737}"/>
              </a:ext>
            </a:extLst>
          </p:cNvPr>
          <p:cNvSpPr txBox="1">
            <a:spLocks/>
          </p:cNvSpPr>
          <p:nvPr/>
        </p:nvSpPr>
        <p:spPr>
          <a:xfrm>
            <a:off x="457200" y="4060602"/>
            <a:ext cx="8229600" cy="226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- Higher attrition among employees aged between 25–35 years.</a:t>
            </a:r>
          </a:p>
          <a:p>
            <a:r>
              <a:rPr lang="en-US" sz="2800" dirty="0"/>
              <a:t>- Indicates younger workforce is more likely to leave.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Insight 3 – Monthly Income vs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3381"/>
            <a:ext cx="8229600" cy="1746315"/>
          </a:xfrm>
        </p:spPr>
        <p:txBody>
          <a:bodyPr>
            <a:normAutofit/>
          </a:bodyPr>
          <a:lstStyle/>
          <a:p>
            <a:r>
              <a:rPr sz="2800" dirty="0"/>
              <a:t>- Employees with lower income show higher attrition.</a:t>
            </a:r>
          </a:p>
          <a:p>
            <a:r>
              <a:rPr sz="2800" dirty="0"/>
              <a:t>- Salary is a significant factor for retention.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9B9617-5911-E590-A5EB-5F626157C359}"/>
              </a:ext>
            </a:extLst>
          </p:cNvPr>
          <p:cNvSpPr txBox="1">
            <a:spLocks/>
          </p:cNvSpPr>
          <p:nvPr/>
        </p:nvSpPr>
        <p:spPr>
          <a:xfrm>
            <a:off x="609600" y="31231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Insight 4 – Department-wise Attrition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6BBC63-05EB-6EC8-0C83-13F706077AE8}"/>
              </a:ext>
            </a:extLst>
          </p:cNvPr>
          <p:cNvSpPr txBox="1">
            <a:spLocks/>
          </p:cNvSpPr>
          <p:nvPr/>
        </p:nvSpPr>
        <p:spPr>
          <a:xfrm>
            <a:off x="457200" y="4211426"/>
            <a:ext cx="8229600" cy="169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- Sales and HR departments see higher attrition.</a:t>
            </a:r>
          </a:p>
          <a:p>
            <a:r>
              <a:rPr lang="en-US" sz="2800" dirty="0"/>
              <a:t>- R&amp;D shows better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80"/>
            <a:ext cx="8229600" cy="800020"/>
          </a:xfrm>
        </p:spPr>
        <p:txBody>
          <a:bodyPr/>
          <a:lstStyle/>
          <a:p>
            <a:r>
              <a:rPr dirty="0"/>
              <a:t>Insight 5 – Job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601"/>
            <a:ext cx="8229600" cy="1510645"/>
          </a:xfrm>
        </p:spPr>
        <p:txBody>
          <a:bodyPr>
            <a:normAutofit/>
          </a:bodyPr>
          <a:lstStyle/>
          <a:p>
            <a:r>
              <a:rPr sz="2800" dirty="0"/>
              <a:t>- Employees with low job satisfaction have higher attrition.</a:t>
            </a:r>
          </a:p>
          <a:p>
            <a:r>
              <a:rPr sz="2800" dirty="0"/>
              <a:t>- Job satisfaction correlates with employee retention.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CFE323-B93E-E968-6899-43FE0985792D}"/>
              </a:ext>
            </a:extLst>
          </p:cNvPr>
          <p:cNvSpPr txBox="1">
            <a:spLocks/>
          </p:cNvSpPr>
          <p:nvPr/>
        </p:nvSpPr>
        <p:spPr>
          <a:xfrm>
            <a:off x="609600" y="2463228"/>
            <a:ext cx="8229600" cy="80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 6 – Work-Life Balance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2BCB9D-D5D5-6B92-8CE4-C9B34EB7BF69}"/>
              </a:ext>
            </a:extLst>
          </p:cNvPr>
          <p:cNvSpPr txBox="1">
            <a:spLocks/>
          </p:cNvSpPr>
          <p:nvPr/>
        </p:nvSpPr>
        <p:spPr>
          <a:xfrm>
            <a:off x="457200" y="3221614"/>
            <a:ext cx="8229600" cy="14352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- Poor work-life balance leads to higher attrition.</a:t>
            </a:r>
          </a:p>
          <a:p>
            <a:r>
              <a:rPr lang="en-US" sz="2800" dirty="0"/>
              <a:t>- Companies should address work pressure and flexibility.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727A66B-C90D-BA8B-6A31-3557AA96B264}"/>
              </a:ext>
            </a:extLst>
          </p:cNvPr>
          <p:cNvSpPr txBox="1">
            <a:spLocks/>
          </p:cNvSpPr>
          <p:nvPr/>
        </p:nvSpPr>
        <p:spPr>
          <a:xfrm>
            <a:off x="457200" y="4563834"/>
            <a:ext cx="8229600" cy="80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 7 – Performance Rating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073ED1-DD0B-6A52-B446-B78997B9E40B}"/>
              </a:ext>
            </a:extLst>
          </p:cNvPr>
          <p:cNvSpPr txBox="1">
            <a:spLocks/>
          </p:cNvSpPr>
          <p:nvPr/>
        </p:nvSpPr>
        <p:spPr>
          <a:xfrm>
            <a:off x="457200" y="5248375"/>
            <a:ext cx="8229600" cy="1457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- No clear direct correlation observed.</a:t>
            </a:r>
          </a:p>
          <a:p>
            <a:r>
              <a:rPr lang="en-US" sz="2800" dirty="0"/>
              <a:t>- Even high performers may leave, possibly due to lack of recognition or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- Key Factors Driving Attrition:</a:t>
            </a:r>
          </a:p>
          <a:p>
            <a:r>
              <a:t>  - Age (young professionals)</a:t>
            </a:r>
          </a:p>
          <a:p>
            <a:r>
              <a:t>  - Low income</a:t>
            </a:r>
          </a:p>
          <a:p>
            <a:r>
              <a:t>  - Job dissatisfaction</a:t>
            </a:r>
          </a:p>
          <a:p>
            <a:r>
              <a:t>  - Work-life imbalance</a:t>
            </a:r>
          </a:p>
          <a:p>
            <a:r>
              <a:t>- Recommendations:</a:t>
            </a:r>
          </a:p>
          <a:p>
            <a:r>
              <a:t>  - Salary restructuring for lower-income employees</a:t>
            </a:r>
          </a:p>
          <a:p>
            <a:r>
              <a:t>  - Improve job satisfaction and work culture</a:t>
            </a:r>
          </a:p>
          <a:p>
            <a:r>
              <a:t>  - Retention programs focused on young and high-potential employees.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9" y="1319754"/>
            <a:ext cx="8814062" cy="952106"/>
          </a:xfrm>
        </p:spPr>
        <p:txBody>
          <a:bodyPr>
            <a:normAutofit fontScale="92500"/>
          </a:bodyPr>
          <a:lstStyle/>
          <a:p>
            <a:r>
              <a:rPr lang="en-US" dirty="0"/>
              <a:t>Step 1: Data Collection - Load and inspect the dataset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BB996-D8E1-9BFA-1FC7-A238E68F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0" y="2055043"/>
            <a:ext cx="8814062" cy="45283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EA604-B261-AC8C-EE88-7B78A46AA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91FC67-D0BC-949E-8C2E-406D04309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29" y="285477"/>
            <a:ext cx="4421172" cy="631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6FE307-2BCD-BC4F-17CD-8906AF03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993" y="285477"/>
            <a:ext cx="3338776" cy="631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42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8C74-B7DF-FF30-0ABE-A56C51AA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AC01-E617-7443-0570-C47537440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Data Preprocessing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4B804-FC85-DE3A-539D-6968A86F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6" y="697584"/>
            <a:ext cx="8861196" cy="59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6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327</Words>
  <Application>Microsoft Office PowerPoint</Application>
  <PresentationFormat>On-screen Show (4:3)</PresentationFormat>
  <Paragraphs>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IBM HR Analytics: Employee Attrition &amp; Performance</vt:lpstr>
      <vt:lpstr>Problem Description</vt:lpstr>
      <vt:lpstr>Insight 1 – Attrition Distribution</vt:lpstr>
      <vt:lpstr>Insight 3 – Monthly Income vs Attrition</vt:lpstr>
      <vt:lpstr>Insight 5 – Job Satisfaction</vt:lpstr>
      <vt:lpstr>Conclusion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Ashok Nagar</cp:lastModifiedBy>
  <cp:revision>2</cp:revision>
  <dcterms:created xsi:type="dcterms:W3CDTF">2013-01-27T09:14:16Z</dcterms:created>
  <dcterms:modified xsi:type="dcterms:W3CDTF">2025-08-11T18:34:07Z</dcterms:modified>
  <cp:category/>
</cp:coreProperties>
</file>