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79" y="-50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8D0A0-81C5-4999-A97E-945FD3DFE932}" type="datetimeFigureOut">
              <a:rPr lang="en-IN" smtClean="0"/>
              <a:t>25-04-2024</a:t>
            </a:fld>
            <a:endParaRPr lang="en-IN"/>
          </a:p>
        </p:txBody>
      </p:sp>
      <p:sp>
        <p:nvSpPr>
          <p:cNvPr id="4" name="Slide Image Placeholder 3"/>
          <p:cNvSpPr>
            <a:spLocks noGrp="1" noRot="1" noChangeAspect="1"/>
          </p:cNvSpPr>
          <p:nvPr>
            <p:ph type="sldImg" idx="2"/>
          </p:nvPr>
        </p:nvSpPr>
        <p:spPr>
          <a:xfrm>
            <a:off x="2411413" y="1143000"/>
            <a:ext cx="20351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55B45-7838-48FF-BF88-E97F3692C0AA}" type="slidenum">
              <a:rPr lang="en-IN" smtClean="0"/>
              <a:t>‹#›</a:t>
            </a:fld>
            <a:endParaRPr lang="en-IN"/>
          </a:p>
        </p:txBody>
      </p:sp>
    </p:spTree>
    <p:extLst>
      <p:ext uri="{BB962C8B-B14F-4D97-AF65-F5344CB8AC3E}">
        <p14:creationId xmlns:p14="http://schemas.microsoft.com/office/powerpoint/2010/main" val="2047277972"/>
      </p:ext>
    </p:extLst>
  </p:cSld>
  <p:clrMap bg1="lt1" tx1="dk1" bg2="lt2" tx2="dk2" accent1="accent1" accent2="accent2" accent3="accent3" accent4="accent4" accent5="accent5" accent6="accent6" hlink="hlink" folHlink="folHlink"/>
  <p:notesStyle>
    <a:lvl1pPr marL="0" algn="l" defTabSz="2609240" rtl="0" eaLnBrk="1" latinLnBrk="0" hangingPunct="1">
      <a:defRPr sz="3424" kern="1200">
        <a:solidFill>
          <a:schemeClr val="tx1"/>
        </a:solidFill>
        <a:latin typeface="+mn-lt"/>
        <a:ea typeface="+mn-ea"/>
        <a:cs typeface="+mn-cs"/>
      </a:defRPr>
    </a:lvl1pPr>
    <a:lvl2pPr marL="1304620" algn="l" defTabSz="2609240" rtl="0" eaLnBrk="1" latinLnBrk="0" hangingPunct="1">
      <a:defRPr sz="3424" kern="1200">
        <a:solidFill>
          <a:schemeClr val="tx1"/>
        </a:solidFill>
        <a:latin typeface="+mn-lt"/>
        <a:ea typeface="+mn-ea"/>
        <a:cs typeface="+mn-cs"/>
      </a:defRPr>
    </a:lvl2pPr>
    <a:lvl3pPr marL="2609240" algn="l" defTabSz="2609240" rtl="0" eaLnBrk="1" latinLnBrk="0" hangingPunct="1">
      <a:defRPr sz="3424" kern="1200">
        <a:solidFill>
          <a:schemeClr val="tx1"/>
        </a:solidFill>
        <a:latin typeface="+mn-lt"/>
        <a:ea typeface="+mn-ea"/>
        <a:cs typeface="+mn-cs"/>
      </a:defRPr>
    </a:lvl3pPr>
    <a:lvl4pPr marL="3913861" algn="l" defTabSz="2609240" rtl="0" eaLnBrk="1" latinLnBrk="0" hangingPunct="1">
      <a:defRPr sz="3424" kern="1200">
        <a:solidFill>
          <a:schemeClr val="tx1"/>
        </a:solidFill>
        <a:latin typeface="+mn-lt"/>
        <a:ea typeface="+mn-ea"/>
        <a:cs typeface="+mn-cs"/>
      </a:defRPr>
    </a:lvl4pPr>
    <a:lvl5pPr marL="5218481" algn="l" defTabSz="2609240" rtl="0" eaLnBrk="1" latinLnBrk="0" hangingPunct="1">
      <a:defRPr sz="3424" kern="1200">
        <a:solidFill>
          <a:schemeClr val="tx1"/>
        </a:solidFill>
        <a:latin typeface="+mn-lt"/>
        <a:ea typeface="+mn-ea"/>
        <a:cs typeface="+mn-cs"/>
      </a:defRPr>
    </a:lvl5pPr>
    <a:lvl6pPr marL="6523101" algn="l" defTabSz="2609240" rtl="0" eaLnBrk="1" latinLnBrk="0" hangingPunct="1">
      <a:defRPr sz="3424" kern="1200">
        <a:solidFill>
          <a:schemeClr val="tx1"/>
        </a:solidFill>
        <a:latin typeface="+mn-lt"/>
        <a:ea typeface="+mn-ea"/>
        <a:cs typeface="+mn-cs"/>
      </a:defRPr>
    </a:lvl6pPr>
    <a:lvl7pPr marL="7827721" algn="l" defTabSz="2609240" rtl="0" eaLnBrk="1" latinLnBrk="0" hangingPunct="1">
      <a:defRPr sz="3424" kern="1200">
        <a:solidFill>
          <a:schemeClr val="tx1"/>
        </a:solidFill>
        <a:latin typeface="+mn-lt"/>
        <a:ea typeface="+mn-ea"/>
        <a:cs typeface="+mn-cs"/>
      </a:defRPr>
    </a:lvl7pPr>
    <a:lvl8pPr marL="9132341" algn="l" defTabSz="2609240" rtl="0" eaLnBrk="1" latinLnBrk="0" hangingPunct="1">
      <a:defRPr sz="3424" kern="1200">
        <a:solidFill>
          <a:schemeClr val="tx1"/>
        </a:solidFill>
        <a:latin typeface="+mn-lt"/>
        <a:ea typeface="+mn-ea"/>
        <a:cs typeface="+mn-cs"/>
      </a:defRPr>
    </a:lvl8pPr>
    <a:lvl9pPr marL="10436962" algn="l" defTabSz="2609240" rtl="0" eaLnBrk="1" latinLnBrk="0" hangingPunct="1">
      <a:defRPr sz="34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455B45-7838-48FF-BF88-E97F3692C0AA}" type="slidenum">
              <a:rPr lang="en-IN" smtClean="0"/>
              <a:t>1</a:t>
            </a:fld>
            <a:endParaRPr lang="en-IN"/>
          </a:p>
        </p:txBody>
      </p:sp>
    </p:spTree>
    <p:extLst>
      <p:ext uri="{BB962C8B-B14F-4D97-AF65-F5344CB8AC3E}">
        <p14:creationId xmlns:p14="http://schemas.microsoft.com/office/powerpoint/2010/main" val="262630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DF2510-6F22-452F-A6DC-8DB348C1DB1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67870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F2510-6F22-452F-A6DC-8DB348C1DB1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62061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F2510-6F22-452F-A6DC-8DB348C1DB1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64221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F2510-6F22-452F-A6DC-8DB348C1DB1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37143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F2510-6F22-452F-A6DC-8DB348C1DB13}"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49519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F2510-6F22-452F-A6DC-8DB348C1DB1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13757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F2510-6F22-452F-A6DC-8DB348C1DB13}"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58706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F2510-6F22-452F-A6DC-8DB348C1DB13}"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371709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F2510-6F22-452F-A6DC-8DB348C1DB13}"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80741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1DDF2510-6F22-452F-A6DC-8DB348C1DB1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185320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1DDF2510-6F22-452F-A6DC-8DB348C1DB13}"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E4405-FCE5-483A-93FC-5AFDC648F2E2}" type="slidenum">
              <a:rPr lang="en-IN" smtClean="0"/>
              <a:t>‹#›</a:t>
            </a:fld>
            <a:endParaRPr lang="en-IN"/>
          </a:p>
        </p:txBody>
      </p:sp>
    </p:spTree>
    <p:extLst>
      <p:ext uri="{BB962C8B-B14F-4D97-AF65-F5344CB8AC3E}">
        <p14:creationId xmlns:p14="http://schemas.microsoft.com/office/powerpoint/2010/main" val="20294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1DDF2510-6F22-452F-A6DC-8DB348C1DB13}"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0F9E4405-FCE5-483A-93FC-5AFDC648F2E2}" type="slidenum">
              <a:rPr lang="en-IN" smtClean="0"/>
              <a:t>‹#›</a:t>
            </a:fld>
            <a:endParaRPr lang="en-IN"/>
          </a:p>
        </p:txBody>
      </p:sp>
    </p:spTree>
    <p:extLst>
      <p:ext uri="{BB962C8B-B14F-4D97-AF65-F5344CB8AC3E}">
        <p14:creationId xmlns:p14="http://schemas.microsoft.com/office/powerpoint/2010/main" val="807639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312099-4EAC-0D69-89BA-9E3860C60F62}"/>
              </a:ext>
            </a:extLst>
          </p:cNvPr>
          <p:cNvSpPr/>
          <p:nvPr/>
        </p:nvSpPr>
        <p:spPr>
          <a:xfrm>
            <a:off x="-11896" y="-50532"/>
            <a:ext cx="2164315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6" name="Picture 5">
            <a:extLst>
              <a:ext uri="{FF2B5EF4-FFF2-40B4-BE49-F238E27FC236}">
                <a16:creationId xmlns:a16="http://schemas.microsoft.com/office/drawing/2014/main" id="{6A587764-4F21-D49A-5996-718ED97FA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19" y="-8622"/>
            <a:ext cx="21146688" cy="2432309"/>
          </a:xfrm>
          <a:prstGeom prst="rect">
            <a:avLst/>
          </a:prstGeom>
        </p:spPr>
      </p:pic>
      <p:sp>
        <p:nvSpPr>
          <p:cNvPr id="7" name="Rectangle 6">
            <a:extLst>
              <a:ext uri="{FF2B5EF4-FFF2-40B4-BE49-F238E27FC236}">
                <a16:creationId xmlns:a16="http://schemas.microsoft.com/office/drawing/2014/main" id="{2B5328B9-CD54-ECBB-42E1-066D704564D5}"/>
              </a:ext>
            </a:extLst>
          </p:cNvPr>
          <p:cNvSpPr/>
          <p:nvPr/>
        </p:nvSpPr>
        <p:spPr>
          <a:xfrm>
            <a:off x="0" y="2518792"/>
            <a:ext cx="21599525" cy="1550077"/>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898525" algn="ctr"/>
            <a:endParaRPr lang="en-IN" sz="4000" dirty="0"/>
          </a:p>
        </p:txBody>
      </p:sp>
      <p:sp>
        <p:nvSpPr>
          <p:cNvPr id="13" name="Text Box 41">
            <a:extLst>
              <a:ext uri="{FF2B5EF4-FFF2-40B4-BE49-F238E27FC236}">
                <a16:creationId xmlns:a16="http://schemas.microsoft.com/office/drawing/2014/main" id="{E6E9D10A-7616-7349-6DEA-074A32B10F2C}"/>
              </a:ext>
            </a:extLst>
          </p:cNvPr>
          <p:cNvSpPr txBox="1"/>
          <p:nvPr/>
        </p:nvSpPr>
        <p:spPr>
          <a:xfrm>
            <a:off x="15804063" y="136824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N. Ashok Naidu</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192110591</a:t>
            </a:r>
          </a:p>
          <a:p>
            <a:pPr algn="r"/>
            <a:r>
              <a:rPr lang="en-US" sz="2189" b="1" dirty="0">
                <a:solidFill>
                  <a:schemeClr val="bg1"/>
                </a:solidFill>
                <a:latin typeface="Times New Roman" panose="02020603050405020304" pitchFamily="18" charset="0"/>
                <a:cs typeface="Times New Roman" panose="02020603050405020304" pitchFamily="18" charset="0"/>
              </a:rPr>
              <a:t>Guided by:Dr.D.Beulah David</a:t>
            </a:r>
          </a:p>
        </p:txBody>
      </p:sp>
      <p:sp>
        <p:nvSpPr>
          <p:cNvPr id="14" name="Rectangle 13">
            <a:extLst>
              <a:ext uri="{FF2B5EF4-FFF2-40B4-BE49-F238E27FC236}">
                <a16:creationId xmlns:a16="http://schemas.microsoft.com/office/drawing/2014/main" id="{11F1B33F-313B-456F-2C8F-6CDC49067E77}"/>
              </a:ext>
            </a:extLst>
          </p:cNvPr>
          <p:cNvSpPr/>
          <p:nvPr/>
        </p:nvSpPr>
        <p:spPr>
          <a:xfrm>
            <a:off x="0" y="4055362"/>
            <a:ext cx="21599525" cy="6012614"/>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5" name="Rectangle 14">
            <a:extLst>
              <a:ext uri="{FF2B5EF4-FFF2-40B4-BE49-F238E27FC236}">
                <a16:creationId xmlns:a16="http://schemas.microsoft.com/office/drawing/2014/main" id="{35705BB9-44B3-1F06-9372-B1E4D9B95913}"/>
              </a:ext>
            </a:extLst>
          </p:cNvPr>
          <p:cNvSpPr/>
          <p:nvPr/>
        </p:nvSpPr>
        <p:spPr>
          <a:xfrm>
            <a:off x="226419" y="4239011"/>
            <a:ext cx="3246177" cy="6250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8FE5F0B-CD76-BA4F-C962-9F4A353E7C3C}"/>
              </a:ext>
            </a:extLst>
          </p:cNvPr>
          <p:cNvSpPr txBox="1"/>
          <p:nvPr/>
        </p:nvSpPr>
        <p:spPr>
          <a:xfrm>
            <a:off x="226418" y="4982380"/>
            <a:ext cx="15342013" cy="5086970"/>
          </a:xfrm>
          <a:prstGeom prst="rect">
            <a:avLst/>
          </a:prstGeom>
          <a:noFill/>
        </p:spPr>
        <p:txBody>
          <a:bodyPr wrap="square" rtlCol="0">
            <a:spAutoFit/>
          </a:bodyPr>
          <a:lstStyle/>
          <a:p>
            <a:pPr marL="365125" marR="5080" indent="-365125" algn="just">
              <a:lnSpc>
                <a:spcPct val="150000"/>
              </a:lnSpc>
              <a:buFont typeface="Wingdings"/>
              <a:buChar char=""/>
              <a:tabLst>
                <a:tab pos="257175" algn="l"/>
              </a:tabLst>
            </a:pPr>
            <a:r>
              <a:rPr lang="en-US" sz="2190" b="1" dirty="0">
                <a:solidFill>
                  <a:schemeClr val="tx1"/>
                </a:solidFill>
                <a:latin typeface="Times New Roman"/>
                <a:cs typeface="Times New Roman"/>
              </a:rPr>
              <a:t>To improve the accuracy of rice species identification, this study compares two machine learning algorithms: Random Forest and Support Vector Machine (SVM).</a:t>
            </a:r>
          </a:p>
          <a:p>
            <a:pPr marL="365125" marR="5080" indent="-365125" algn="just">
              <a:lnSpc>
                <a:spcPct val="150000"/>
              </a:lnSpc>
              <a:buFont typeface="Wingdings"/>
              <a:buChar char=""/>
              <a:tabLst>
                <a:tab pos="257175" algn="l"/>
              </a:tabLst>
            </a:pPr>
            <a:r>
              <a:rPr lang="en-US" sz="2190" b="1" dirty="0">
                <a:solidFill>
                  <a:schemeClr val="tx1"/>
                </a:solidFill>
                <a:latin typeface="Times New Roman"/>
                <a:cs typeface="Times New Roman"/>
              </a:rPr>
              <a:t>SVM looks for the ideal border between several rice species by employing hyperplane separation as a classification method.</a:t>
            </a:r>
          </a:p>
          <a:p>
            <a:pPr marL="365125" marR="5080" indent="-365125" algn="just">
              <a:lnSpc>
                <a:spcPct val="150000"/>
              </a:lnSpc>
              <a:buFont typeface="Wingdings"/>
              <a:buChar char=""/>
              <a:tabLst>
                <a:tab pos="257175" algn="l"/>
              </a:tabLst>
            </a:pPr>
            <a:r>
              <a:rPr lang="en-US" sz="2190" b="1" dirty="0">
                <a:solidFill>
                  <a:schemeClr val="tx1"/>
                </a:solidFill>
                <a:latin typeface="Times New Roman"/>
                <a:cs typeface="Times New Roman"/>
              </a:rPr>
              <a:t>Random Forest, on the other hand, makes use of an ensemble method, combining several decision trees to provide a collective prediction that improves accuracy through variety.</a:t>
            </a:r>
          </a:p>
          <a:p>
            <a:pPr marL="365125" marR="5080" indent="-365125" algn="just">
              <a:lnSpc>
                <a:spcPct val="150000"/>
              </a:lnSpc>
              <a:buFont typeface="Wingdings"/>
              <a:buChar char=""/>
              <a:tabLst>
                <a:tab pos="257175" algn="l"/>
              </a:tabLst>
            </a:pPr>
            <a:r>
              <a:rPr lang="en-US" sz="2190" b="1" dirty="0">
                <a:solidFill>
                  <a:schemeClr val="tx1"/>
                </a:solidFill>
                <a:latin typeface="Times New Roman"/>
                <a:cs typeface="Times New Roman"/>
              </a:rPr>
              <a:t>We explore each algorithm's versatility, looking at how well it can adjust to various data structures and the difficulties that come with identifying diverse species of rice.</a:t>
            </a:r>
          </a:p>
          <a:p>
            <a:pPr marL="365125" marR="5080" indent="-365125" algn="just">
              <a:lnSpc>
                <a:spcPct val="150000"/>
              </a:lnSpc>
              <a:buFont typeface="Wingdings"/>
              <a:buChar char=""/>
              <a:tabLst>
                <a:tab pos="257175" algn="l"/>
              </a:tabLst>
            </a:pPr>
            <a:r>
              <a:rPr lang="en-US" sz="2190" b="1" dirty="0">
                <a:solidFill>
                  <a:schemeClr val="tx1"/>
                </a:solidFill>
                <a:latin typeface="Times New Roman"/>
                <a:cs typeface="Times New Roman"/>
              </a:rPr>
              <a:t>The project also carefully examines the algorithms' capacity to manage unbalanced datasets, which is crucial for guaranteeing accurate and impartial categorization outcomes.</a:t>
            </a:r>
          </a:p>
          <a:p>
            <a:pPr marL="365125" indent="-365125">
              <a:lnSpc>
                <a:spcPct val="150000"/>
              </a:lnSpc>
              <a:buFont typeface="Wingdings" panose="05000000000000000000" pitchFamily="2" charset="2"/>
              <a:buChar char="Ø"/>
              <a:tabLst>
                <a:tab pos="257175" algn="l"/>
              </a:tabLst>
            </a:pPr>
            <a:endParaRPr lang="en-US" altLang="en-IN" sz="2190" b="1" dirty="0">
              <a:latin typeface="Times New Roman" panose="02020603050405020304" pitchFamily="18" charset="0"/>
              <a:cs typeface="Times New Roman" panose="02020603050405020304" pitchFamily="18" charset="0"/>
              <a:sym typeface="+mn-ea"/>
            </a:endParaRPr>
          </a:p>
        </p:txBody>
      </p:sp>
      <p:pic>
        <p:nvPicPr>
          <p:cNvPr id="1026" name="Picture 2" descr="Image">
            <a:extLst>
              <a:ext uri="{FF2B5EF4-FFF2-40B4-BE49-F238E27FC236}">
                <a16:creationId xmlns:a16="http://schemas.microsoft.com/office/drawing/2014/main" id="{75813740-F4C0-D8B1-31BD-5E859F6BE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8436" y="4701118"/>
            <a:ext cx="5346487" cy="473461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41">
            <a:extLst>
              <a:ext uri="{FF2B5EF4-FFF2-40B4-BE49-F238E27FC236}">
                <a16:creationId xmlns:a16="http://schemas.microsoft.com/office/drawing/2014/main" id="{2CE7ABA4-4515-496C-1977-9BD611046AB3}"/>
              </a:ext>
            </a:extLst>
          </p:cNvPr>
          <p:cNvSpPr txBox="1"/>
          <p:nvPr/>
        </p:nvSpPr>
        <p:spPr>
          <a:xfrm>
            <a:off x="16629728" y="9524151"/>
            <a:ext cx="4099144"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Fig1:Rice Species Identification</a:t>
            </a:r>
          </a:p>
        </p:txBody>
      </p:sp>
      <p:sp>
        <p:nvSpPr>
          <p:cNvPr id="18" name="Rectangle 17">
            <a:extLst>
              <a:ext uri="{FF2B5EF4-FFF2-40B4-BE49-F238E27FC236}">
                <a16:creationId xmlns:a16="http://schemas.microsoft.com/office/drawing/2014/main" id="{7D54F76F-91FE-C26D-BB42-9C274E389535}"/>
              </a:ext>
            </a:extLst>
          </p:cNvPr>
          <p:cNvSpPr/>
          <p:nvPr/>
        </p:nvSpPr>
        <p:spPr>
          <a:xfrm>
            <a:off x="-15796" y="10041794"/>
            <a:ext cx="21643155" cy="655318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9" name="Rectangle 18">
            <a:extLst>
              <a:ext uri="{FF2B5EF4-FFF2-40B4-BE49-F238E27FC236}">
                <a16:creationId xmlns:a16="http://schemas.microsoft.com/office/drawing/2014/main" id="{66F9AAE7-4E52-D2E9-2173-939E1C23B5FC}"/>
              </a:ext>
            </a:extLst>
          </p:cNvPr>
          <p:cNvSpPr/>
          <p:nvPr/>
        </p:nvSpPr>
        <p:spPr>
          <a:xfrm>
            <a:off x="226418" y="10095107"/>
            <a:ext cx="5735579" cy="8554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s 26">
            <a:extLst>
              <a:ext uri="{FF2B5EF4-FFF2-40B4-BE49-F238E27FC236}">
                <a16:creationId xmlns:a16="http://schemas.microsoft.com/office/drawing/2014/main" id="{086E57CD-015C-A629-2C4E-620E5FA0973A}"/>
              </a:ext>
            </a:extLst>
          </p:cNvPr>
          <p:cNvSpPr/>
          <p:nvPr/>
        </p:nvSpPr>
        <p:spPr>
          <a:xfrm>
            <a:off x="571436" y="11242387"/>
            <a:ext cx="5735579" cy="1603846"/>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Collection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Collection of rice species samples including grain images, morphological features, and genetic markers.</a:t>
            </a:r>
          </a:p>
        </p:txBody>
      </p:sp>
      <p:sp>
        <p:nvSpPr>
          <p:cNvPr id="21" name="Rectangles 26">
            <a:extLst>
              <a:ext uri="{FF2B5EF4-FFF2-40B4-BE49-F238E27FC236}">
                <a16:creationId xmlns:a16="http://schemas.microsoft.com/office/drawing/2014/main" id="{A272C5FA-CF82-1E12-3F39-5A643C137422}"/>
              </a:ext>
            </a:extLst>
          </p:cNvPr>
          <p:cNvSpPr/>
          <p:nvPr/>
        </p:nvSpPr>
        <p:spPr>
          <a:xfrm>
            <a:off x="571436" y="13518057"/>
            <a:ext cx="5735579" cy="2524208"/>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Cleaning and preprocessing the data to remove outliers, normalize features, and handle missing values.</a:t>
            </a:r>
            <a:endParaRPr lang="en-IN" altLang="en-US" sz="2189" b="1" dirty="0">
              <a:latin typeface="Times New Roman" panose="02020603050405020304" pitchFamily="18" charset="0"/>
              <a:cs typeface="Times New Roman" panose="02020603050405020304" pitchFamily="18" charset="0"/>
            </a:endParaRPr>
          </a:p>
        </p:txBody>
      </p:sp>
      <p:sp>
        <p:nvSpPr>
          <p:cNvPr id="22" name="Rectangles 26">
            <a:extLst>
              <a:ext uri="{FF2B5EF4-FFF2-40B4-BE49-F238E27FC236}">
                <a16:creationId xmlns:a16="http://schemas.microsoft.com/office/drawing/2014/main" id="{3960445B-4F5F-E1EB-9846-08C6EC0A91C5}"/>
              </a:ext>
            </a:extLst>
          </p:cNvPr>
          <p:cNvSpPr/>
          <p:nvPr/>
        </p:nvSpPr>
        <p:spPr>
          <a:xfrm>
            <a:off x="6881859" y="10368150"/>
            <a:ext cx="5429303" cy="2492026"/>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b="1" u="sng" dirty="0">
                <a:solidFill>
                  <a:schemeClr val="tx1"/>
                </a:solidFill>
                <a:latin typeface="Times New Roman" panose="02020603050405020304" pitchFamily="18" charset="0"/>
                <a:cs typeface="Times New Roman" panose="02020603050405020304" pitchFamily="18" charset="0"/>
              </a:rPr>
              <a:t>Support vector machine</a:t>
            </a:r>
          </a:p>
          <a:p>
            <a:pPr algn="ctr"/>
            <a:r>
              <a:rPr lang="en-IN" sz="2400" b="1" i="0" u="sng" dirty="0">
                <a:solidFill>
                  <a:schemeClr val="tx1"/>
                </a:solidFill>
                <a:effectLst/>
                <a:latin typeface="Times New Roman" panose="02020603050405020304" pitchFamily="18" charset="0"/>
                <a:cs typeface="Times New Roman" panose="02020603050405020304" pitchFamily="18" charset="0"/>
              </a:rPr>
              <a:t>(SVM).</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Testing various kernels like linear, polynomial, and radial basis function (RBF).Optimizing regularization parameter (C) and kernel-specific parameters.</a:t>
            </a:r>
            <a:endParaRPr lang="en-IN" altLang="en-US" sz="2189" b="1" dirty="0">
              <a:latin typeface="Times New Roman" panose="02020603050405020304" pitchFamily="18" charset="0"/>
              <a:cs typeface="Times New Roman" panose="02020603050405020304" pitchFamily="18" charset="0"/>
            </a:endParaRPr>
          </a:p>
        </p:txBody>
      </p:sp>
      <p:sp>
        <p:nvSpPr>
          <p:cNvPr id="23" name="Rectangles 26">
            <a:extLst>
              <a:ext uri="{FF2B5EF4-FFF2-40B4-BE49-F238E27FC236}">
                <a16:creationId xmlns:a16="http://schemas.microsoft.com/office/drawing/2014/main" id="{D63CA282-D5B8-1501-32CE-9C6C3F328678}"/>
              </a:ext>
            </a:extLst>
          </p:cNvPr>
          <p:cNvSpPr/>
          <p:nvPr/>
        </p:nvSpPr>
        <p:spPr>
          <a:xfrm>
            <a:off x="6927301" y="13534168"/>
            <a:ext cx="5423396" cy="232902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400" b="1" i="0" u="sng" dirty="0">
                <a:solidFill>
                  <a:schemeClr val="tx1"/>
                </a:solidFill>
                <a:effectLst/>
                <a:latin typeface="Times New Roman" panose="02020603050405020304" pitchFamily="18" charset="0"/>
                <a:cs typeface="Times New Roman" panose="02020603050405020304" pitchFamily="18" charset="0"/>
              </a:rPr>
              <a:t>Random Forest</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Tree Dept setting the maximum depth of trees to avoid overfitting.</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Number of Trees determining the optimal number of trees for the ensemble.</a:t>
            </a:r>
          </a:p>
        </p:txBody>
      </p:sp>
      <p:sp>
        <p:nvSpPr>
          <p:cNvPr id="24" name="Rectangles 26">
            <a:extLst>
              <a:ext uri="{FF2B5EF4-FFF2-40B4-BE49-F238E27FC236}">
                <a16:creationId xmlns:a16="http://schemas.microsoft.com/office/drawing/2014/main" id="{66921BCC-BE66-6D95-59E5-FDB77B9F9C40}"/>
              </a:ext>
            </a:extLst>
          </p:cNvPr>
          <p:cNvSpPr/>
          <p:nvPr/>
        </p:nvSpPr>
        <p:spPr>
          <a:xfrm>
            <a:off x="12970983" y="13534168"/>
            <a:ext cx="4243177" cy="232902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Evaluation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Comparing SVM and Random Forest based on accuracy, computational efficiency, and generalization ability.</a:t>
            </a:r>
            <a:endParaRPr lang="en-IN" altLang="en-US" sz="2189" b="1" dirty="0">
              <a:latin typeface="Times New Roman" panose="02020603050405020304" pitchFamily="18" charset="0"/>
              <a:cs typeface="Times New Roman" panose="02020603050405020304" pitchFamily="18" charset="0"/>
            </a:endParaRPr>
          </a:p>
        </p:txBody>
      </p:sp>
      <p:sp>
        <p:nvSpPr>
          <p:cNvPr id="25" name="Rectangles 26">
            <a:extLst>
              <a:ext uri="{FF2B5EF4-FFF2-40B4-BE49-F238E27FC236}">
                <a16:creationId xmlns:a16="http://schemas.microsoft.com/office/drawing/2014/main" id="{D418586B-AD16-7332-9F2E-78B677949508}"/>
              </a:ext>
            </a:extLst>
          </p:cNvPr>
          <p:cNvSpPr/>
          <p:nvPr/>
        </p:nvSpPr>
        <p:spPr>
          <a:xfrm>
            <a:off x="13475712" y="10489668"/>
            <a:ext cx="7067808" cy="2433405"/>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Model Comparison</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Measuring the training and prediction times for both models. Assessing the models' performance on unseen data to evaluate their generalization capabilities.</a:t>
            </a:r>
            <a:endParaRPr lang="en-IN" altLang="en-US" sz="2189" b="1" dirty="0">
              <a:latin typeface="Times New Roman" panose="02020603050405020304" pitchFamily="18" charset="0"/>
              <a:cs typeface="Times New Roman" panose="02020603050405020304" pitchFamily="18" charset="0"/>
            </a:endParaRPr>
          </a:p>
        </p:txBody>
      </p:sp>
      <p:sp>
        <p:nvSpPr>
          <p:cNvPr id="26" name="Rectangles 26">
            <a:extLst>
              <a:ext uri="{FF2B5EF4-FFF2-40B4-BE49-F238E27FC236}">
                <a16:creationId xmlns:a16="http://schemas.microsoft.com/office/drawing/2014/main" id="{CFD238ED-7C7E-D8BB-60CB-8D6412F32F27}"/>
              </a:ext>
            </a:extLst>
          </p:cNvPr>
          <p:cNvSpPr/>
          <p:nvPr/>
        </p:nvSpPr>
        <p:spPr>
          <a:xfrm>
            <a:off x="17726690" y="14001893"/>
            <a:ext cx="3586614" cy="195623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u="sng" dirty="0">
                <a:latin typeface="Times New Roman" panose="02020603050405020304" pitchFamily="18" charset="0"/>
                <a:cs typeface="Times New Roman" panose="02020603050405020304" pitchFamily="18" charset="0"/>
              </a:rPr>
              <a:t>Cross-Validation</a:t>
            </a:r>
            <a:r>
              <a:rPr lang="en-US" altLang="en-US" sz="2189"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en-US" sz="2189" b="1" dirty="0">
                <a:latin typeface="Times New Roman" panose="02020603050405020304" pitchFamily="18" charset="0"/>
                <a:cs typeface="Times New Roman" panose="02020603050405020304" pitchFamily="18" charset="0"/>
              </a:rPr>
              <a:t>Using k-fold cross-validation to assess model performance and prevent overfitting.</a:t>
            </a:r>
          </a:p>
        </p:txBody>
      </p:sp>
      <p:sp>
        <p:nvSpPr>
          <p:cNvPr id="27" name="Arrow: Right 26">
            <a:extLst>
              <a:ext uri="{FF2B5EF4-FFF2-40B4-BE49-F238E27FC236}">
                <a16:creationId xmlns:a16="http://schemas.microsoft.com/office/drawing/2014/main" id="{754AC105-3A32-9A83-C21E-6C26A9F0A2BE}"/>
              </a:ext>
            </a:extLst>
          </p:cNvPr>
          <p:cNvSpPr/>
          <p:nvPr/>
        </p:nvSpPr>
        <p:spPr>
          <a:xfrm rot="5400000">
            <a:off x="3229409" y="12916614"/>
            <a:ext cx="671822" cy="531064"/>
          </a:xfrm>
          <a:prstGeom prst="right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6"/>
              </a:solidFill>
              <a:highlight>
                <a:srgbClr val="00FF00"/>
              </a:highlight>
            </a:endParaRPr>
          </a:p>
        </p:txBody>
      </p:sp>
      <p:sp>
        <p:nvSpPr>
          <p:cNvPr id="28" name="Arrow: Right 27">
            <a:extLst>
              <a:ext uri="{FF2B5EF4-FFF2-40B4-BE49-F238E27FC236}">
                <a16:creationId xmlns:a16="http://schemas.microsoft.com/office/drawing/2014/main" id="{43D6E397-CBAA-ADD1-FB41-6E838D70C97E}"/>
              </a:ext>
            </a:extLst>
          </p:cNvPr>
          <p:cNvSpPr/>
          <p:nvPr/>
        </p:nvSpPr>
        <p:spPr>
          <a:xfrm>
            <a:off x="6307016" y="12910046"/>
            <a:ext cx="531064" cy="448851"/>
          </a:xfrm>
          <a:prstGeom prst="right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Right 28">
            <a:extLst>
              <a:ext uri="{FF2B5EF4-FFF2-40B4-BE49-F238E27FC236}">
                <a16:creationId xmlns:a16="http://schemas.microsoft.com/office/drawing/2014/main" id="{90957606-CCD9-F31C-267A-57C19C681A74}"/>
              </a:ext>
            </a:extLst>
          </p:cNvPr>
          <p:cNvSpPr/>
          <p:nvPr/>
        </p:nvSpPr>
        <p:spPr>
          <a:xfrm>
            <a:off x="12350697" y="14466277"/>
            <a:ext cx="620286" cy="375138"/>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26597F11-B2A3-8C36-C230-DAE65ED2C195}"/>
              </a:ext>
            </a:extLst>
          </p:cNvPr>
          <p:cNvSpPr/>
          <p:nvPr/>
        </p:nvSpPr>
        <p:spPr>
          <a:xfrm rot="10800000">
            <a:off x="14761446" y="12923552"/>
            <a:ext cx="446910" cy="604297"/>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F0A43CA4-9A03-CDAF-DC45-E2E906E773D8}"/>
              </a:ext>
            </a:extLst>
          </p:cNvPr>
          <p:cNvSpPr/>
          <p:nvPr/>
        </p:nvSpPr>
        <p:spPr>
          <a:xfrm>
            <a:off x="-15796" y="16387959"/>
            <a:ext cx="21647056" cy="6668379"/>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F1661BA-174A-82C8-1C9C-3FB63CC1F75D}"/>
              </a:ext>
            </a:extLst>
          </p:cNvPr>
          <p:cNvSpPr/>
          <p:nvPr/>
        </p:nvSpPr>
        <p:spPr>
          <a:xfrm>
            <a:off x="226418" y="16481684"/>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E23D5D01-2220-0EFE-E042-962DDB810C9E}"/>
              </a:ext>
            </a:extLst>
          </p:cNvPr>
          <p:cNvPicPr>
            <a:picLocks noChangeAspect="1"/>
          </p:cNvPicPr>
          <p:nvPr/>
        </p:nvPicPr>
        <p:blipFill>
          <a:blip r:embed="rId5"/>
          <a:stretch>
            <a:fillRect/>
          </a:stretch>
        </p:blipFill>
        <p:spPr>
          <a:xfrm>
            <a:off x="732207" y="17163369"/>
            <a:ext cx="5987640" cy="3817951"/>
          </a:xfrm>
          <a:prstGeom prst="rect">
            <a:avLst/>
          </a:prstGeom>
        </p:spPr>
      </p:pic>
      <p:sp>
        <p:nvSpPr>
          <p:cNvPr id="38" name="TextBox 37">
            <a:extLst>
              <a:ext uri="{FF2B5EF4-FFF2-40B4-BE49-F238E27FC236}">
                <a16:creationId xmlns:a16="http://schemas.microsoft.com/office/drawing/2014/main" id="{29E48145-C526-AD55-1345-3A8A41DE6818}"/>
              </a:ext>
            </a:extLst>
          </p:cNvPr>
          <p:cNvSpPr txBox="1"/>
          <p:nvPr/>
        </p:nvSpPr>
        <p:spPr>
          <a:xfrm>
            <a:off x="837031" y="21263792"/>
            <a:ext cx="577799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 2. Support vector machine and Random Forest</a:t>
            </a:r>
          </a:p>
        </p:txBody>
      </p:sp>
      <p:sp>
        <p:nvSpPr>
          <p:cNvPr id="39" name="TextBox 38">
            <a:extLst>
              <a:ext uri="{FF2B5EF4-FFF2-40B4-BE49-F238E27FC236}">
                <a16:creationId xmlns:a16="http://schemas.microsoft.com/office/drawing/2014/main" id="{C8D9D815-B8A0-C3F0-8EE8-5ABCAE828C3F}"/>
              </a:ext>
            </a:extLst>
          </p:cNvPr>
          <p:cNvSpPr txBox="1"/>
          <p:nvPr/>
        </p:nvSpPr>
        <p:spPr>
          <a:xfrm>
            <a:off x="274034" y="21831773"/>
            <a:ext cx="6300282" cy="1107996"/>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The graph represents a visual comparison of SVM and </a:t>
            </a:r>
            <a:r>
              <a:rPr lang="en-US" sz="2200" b="1" dirty="0">
                <a:latin typeface="Times New Roman" panose="02020603050405020304" pitchFamily="18" charset="0"/>
                <a:cs typeface="Times New Roman" panose="02020603050405020304" pitchFamily="18" charset="0"/>
              </a:rPr>
              <a:t>random forest</a:t>
            </a:r>
            <a:r>
              <a:rPr lang="en-US" sz="2200" b="1" i="0" dirty="0">
                <a:effectLst/>
                <a:latin typeface="Times New Roman" panose="02020603050405020304" pitchFamily="18" charset="0"/>
                <a:cs typeface="Times New Roman" panose="02020603050405020304" pitchFamily="18" charset="0"/>
              </a:rPr>
              <a:t> models, highlighting their respective accuracy scores for evaluation.</a:t>
            </a:r>
            <a:endParaRPr lang="en-IN" sz="22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FC350129-0400-3390-3B6A-729E69AC8C84}"/>
              </a:ext>
            </a:extLst>
          </p:cNvPr>
          <p:cNvSpPr txBox="1"/>
          <p:nvPr/>
        </p:nvSpPr>
        <p:spPr>
          <a:xfrm>
            <a:off x="6306349" y="16328083"/>
            <a:ext cx="8455096" cy="1107996"/>
          </a:xfrm>
          <a:prstGeom prst="rect">
            <a:avLst/>
          </a:prstGeom>
          <a:noFill/>
        </p:spPr>
        <p:txBody>
          <a:bodyPr wrap="square" rtlCol="0">
            <a:spAutoFit/>
          </a:bodyPr>
          <a:lstStyle/>
          <a:p>
            <a:pPr algn="ctr"/>
            <a:r>
              <a:rPr lang="en-US" sz="2200" b="1" i="0" u="none" strike="noStrike" dirty="0">
                <a:solidFill>
                  <a:srgbClr val="000000"/>
                </a:solidFill>
                <a:effectLst/>
                <a:latin typeface="Times New Roman" panose="02020603050405020304" pitchFamily="18" charset="0"/>
              </a:rPr>
              <a:t>Table 1. Comparison of the Accuracy values of  RNN and</a:t>
            </a:r>
            <a:r>
              <a:rPr lang="en-US" sz="2200" b="1" dirty="0">
                <a:solidFill>
                  <a:srgbClr val="000000"/>
                </a:solidFill>
                <a:latin typeface="Times New Roman" panose="02020603050405020304" pitchFamily="18" charset="0"/>
              </a:rPr>
              <a:t> LSTM Algorithms </a:t>
            </a:r>
            <a:r>
              <a:rPr lang="en-US" sz="2200" b="1" i="0" u="none" strike="noStrike" dirty="0">
                <a:solidFill>
                  <a:srgbClr val="000000"/>
                </a:solidFill>
                <a:effectLst/>
                <a:latin typeface="Times New Roman" panose="02020603050405020304" pitchFamily="18" charset="0"/>
              </a:rPr>
              <a:t>with a test size of 10</a:t>
            </a:r>
            <a:endParaRPr lang="en-IN" sz="2200" b="1" dirty="0">
              <a:latin typeface="Times New Roman" panose="02020603050405020304" pitchFamily="18" charset="0"/>
              <a:cs typeface="Times New Roman" panose="02020603050405020304" pitchFamily="18" charset="0"/>
            </a:endParaRPr>
          </a:p>
          <a:p>
            <a:pPr algn="ctr"/>
            <a:endParaRPr lang="en-IN" sz="2200" b="1" dirty="0"/>
          </a:p>
        </p:txBody>
      </p:sp>
      <p:graphicFrame>
        <p:nvGraphicFramePr>
          <p:cNvPr id="41" name="Table 40">
            <a:extLst>
              <a:ext uri="{FF2B5EF4-FFF2-40B4-BE49-F238E27FC236}">
                <a16:creationId xmlns:a16="http://schemas.microsoft.com/office/drawing/2014/main" id="{CA2DA829-1BA8-DB2C-9820-BCB9BC7E78A1}"/>
              </a:ext>
            </a:extLst>
          </p:cNvPr>
          <p:cNvGraphicFramePr>
            <a:graphicFrameLocks noGrp="1"/>
          </p:cNvGraphicFramePr>
          <p:nvPr>
            <p:extLst>
              <p:ext uri="{D42A27DB-BD31-4B8C-83A1-F6EECF244321}">
                <p14:modId xmlns:p14="http://schemas.microsoft.com/office/powerpoint/2010/main" val="1670835370"/>
              </p:ext>
            </p:extLst>
          </p:nvPr>
        </p:nvGraphicFramePr>
        <p:xfrm>
          <a:off x="6989143" y="17037660"/>
          <a:ext cx="6300282" cy="5994400"/>
        </p:xfrm>
        <a:graphic>
          <a:graphicData uri="http://schemas.openxmlformats.org/drawingml/2006/table">
            <a:tbl>
              <a:tblPr>
                <a:tableStyleId>{5C22544A-7EE6-4342-B048-85BDC9FD1C3A}</a:tableStyleId>
              </a:tblPr>
              <a:tblGrid>
                <a:gridCol w="762280">
                  <a:extLst>
                    <a:ext uri="{9D8B030D-6E8A-4147-A177-3AD203B41FA5}">
                      <a16:colId xmlns:a16="http://schemas.microsoft.com/office/drawing/2014/main" val="1958036339"/>
                    </a:ext>
                  </a:extLst>
                </a:gridCol>
                <a:gridCol w="1307355">
                  <a:extLst>
                    <a:ext uri="{9D8B030D-6E8A-4147-A177-3AD203B41FA5}">
                      <a16:colId xmlns:a16="http://schemas.microsoft.com/office/drawing/2014/main" val="2378968999"/>
                    </a:ext>
                  </a:extLst>
                </a:gridCol>
                <a:gridCol w="2409797">
                  <a:extLst>
                    <a:ext uri="{9D8B030D-6E8A-4147-A177-3AD203B41FA5}">
                      <a16:colId xmlns:a16="http://schemas.microsoft.com/office/drawing/2014/main" val="4242498822"/>
                    </a:ext>
                  </a:extLst>
                </a:gridCol>
                <a:gridCol w="1820850">
                  <a:extLst>
                    <a:ext uri="{9D8B030D-6E8A-4147-A177-3AD203B41FA5}">
                      <a16:colId xmlns:a16="http://schemas.microsoft.com/office/drawing/2014/main" val="2738426431"/>
                    </a:ext>
                  </a:extLst>
                </a:gridCol>
              </a:tblGrid>
              <a:tr h="413417">
                <a:tc rowSpan="2">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         </a:t>
                      </a:r>
                    </a:p>
                    <a:p>
                      <a:pPr algn="ctr" rtl="0" fontAlgn="t">
                        <a:spcBef>
                          <a:spcPts val="0"/>
                        </a:spcBef>
                        <a:spcAft>
                          <a:spcPts val="0"/>
                        </a:spcAft>
                      </a:pPr>
                      <a:endParaRPr lang="en-IN" sz="1900" b="1"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S.No</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       </a:t>
                      </a:r>
                    </a:p>
                    <a:p>
                      <a:pPr algn="ctr" rtl="0" fontAlgn="t">
                        <a:spcBef>
                          <a:spcPts val="0"/>
                        </a:spcBef>
                        <a:spcAft>
                          <a:spcPts val="0"/>
                        </a:spcAft>
                      </a:pPr>
                      <a:endParaRPr lang="en-IN" sz="1900" b="1" u="none" strike="noStrike" dirty="0">
                        <a:solidFill>
                          <a:srgbClr val="000000"/>
                        </a:solidFill>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Test Size</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ACCURACY RATE</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02447236"/>
                  </a:ext>
                </a:extLst>
              </a:tr>
              <a:tr h="700793">
                <a:tc vMerge="1">
                  <a:txBody>
                    <a:bodyPr/>
                    <a:lstStyle/>
                    <a:p>
                      <a:endParaRPr lang="en-IN"/>
                    </a:p>
                  </a:txBody>
                  <a:tcPr/>
                </a:tc>
                <a:tc vMerge="1">
                  <a:txBody>
                    <a:bodyPr/>
                    <a:lstStyle/>
                    <a:p>
                      <a:endParaRPr lang="en-IN"/>
                    </a:p>
                  </a:txBody>
                  <a:tcPr/>
                </a:tc>
                <a:tc>
                  <a:txBody>
                    <a:bodyPr/>
                    <a:lstStyle/>
                    <a:p>
                      <a:pPr algn="ctr" rtl="0" fontAlgn="t">
                        <a:spcBef>
                          <a:spcPts val="0"/>
                        </a:spcBef>
                        <a:spcAft>
                          <a:spcPts val="0"/>
                        </a:spcAft>
                      </a:pPr>
                      <a:r>
                        <a:rPr lang="en-US" sz="1900" b="1" u="none" strike="noStrike" baseline="0" dirty="0">
                          <a:solidFill>
                            <a:srgbClr val="000000"/>
                          </a:solidFill>
                          <a:effectLst/>
                          <a:latin typeface="Times New Roman" panose="02020603050405020304" pitchFamily="18" charset="0"/>
                          <a:cs typeface="Times New Roman" panose="02020603050405020304" pitchFamily="18" charset="0"/>
                        </a:rPr>
                        <a:t>Support vector machine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US" sz="1900" b="1" dirty="0">
                          <a:effectLst/>
                          <a:latin typeface="Times New Roman" panose="02020603050405020304" pitchFamily="18" charset="0"/>
                          <a:cs typeface="Times New Roman" panose="02020603050405020304" pitchFamily="18" charset="0"/>
                        </a:rPr>
                        <a:t>Random forest Algorithm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442778"/>
                  </a:ext>
                </a:extLst>
              </a:tr>
              <a:tr h="413417">
                <a:tc>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Test 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98.41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88.96</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25432"/>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2</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2</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88.85</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87.83</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524647"/>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3</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Test 3</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89.50</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89.92</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0284611"/>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4</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4</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89.90</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89.61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065615"/>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5</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5</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91.09</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81.91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798430"/>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6</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Test 6</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95.76</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82.93</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2115"/>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7</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7</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91.53</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81.07</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587953"/>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8</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Test 8</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91.51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81.73</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443561"/>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9</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9</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80.38</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80.86</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007669"/>
                  </a:ext>
                </a:extLst>
              </a:tr>
              <a:tr h="413417">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10</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1900" b="1" u="none" strike="noStrike">
                          <a:solidFill>
                            <a:srgbClr val="000000"/>
                          </a:solidFill>
                          <a:effectLst/>
                          <a:latin typeface="Times New Roman" panose="02020603050405020304" pitchFamily="18" charset="0"/>
                          <a:cs typeface="Times New Roman" panose="02020603050405020304" pitchFamily="18" charset="0"/>
                        </a:rPr>
                        <a:t>Test 10</a:t>
                      </a:r>
                      <a:endParaRPr lang="en-IN" sz="19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70.47</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70.91</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091647"/>
                  </a:ext>
                </a:extLst>
              </a:tr>
              <a:tr h="700793">
                <a:tc gridSpan="2">
                  <a:txBody>
                    <a:bodyPr/>
                    <a:lstStyle/>
                    <a:p>
                      <a:pPr algn="ctr" rtl="0" fontAlgn="t">
                        <a:spcBef>
                          <a:spcPts val="0"/>
                        </a:spcBef>
                        <a:spcAft>
                          <a:spcPts val="0"/>
                        </a:spcAft>
                      </a:pPr>
                      <a:r>
                        <a:rPr lang="en-IN" sz="1900" b="1" u="none" strike="noStrike" dirty="0">
                          <a:solidFill>
                            <a:srgbClr val="000000"/>
                          </a:solidFill>
                          <a:effectLst/>
                          <a:latin typeface="Times New Roman" panose="02020603050405020304" pitchFamily="18" charset="0"/>
                          <a:cs typeface="Times New Roman" panose="02020603050405020304" pitchFamily="18" charset="0"/>
                        </a:rPr>
                        <a:t>      Average Test Results</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 92.92</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1900" b="1" i="0" u="none" strike="noStrike" dirty="0">
                          <a:solidFill>
                            <a:srgbClr val="000000"/>
                          </a:solidFill>
                          <a:effectLst/>
                          <a:latin typeface="Times New Roman" panose="02020603050405020304" pitchFamily="18" charset="0"/>
                          <a:cs typeface="Times New Roman" panose="02020603050405020304" pitchFamily="18" charset="0"/>
                        </a:rPr>
                        <a:t>82.28</a:t>
                      </a:r>
                      <a:endParaRPr lang="en-IN" sz="19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703659"/>
                  </a:ext>
                </a:extLst>
              </a:tr>
            </a:tbl>
          </a:graphicData>
        </a:graphic>
      </p:graphicFrame>
      <p:sp>
        <p:nvSpPr>
          <p:cNvPr id="42" name="TextBox 41">
            <a:extLst>
              <a:ext uri="{FF2B5EF4-FFF2-40B4-BE49-F238E27FC236}">
                <a16:creationId xmlns:a16="http://schemas.microsoft.com/office/drawing/2014/main" id="{2BA3048C-487C-0ADB-384D-BE23B8658A8E}"/>
              </a:ext>
            </a:extLst>
          </p:cNvPr>
          <p:cNvSpPr txBox="1"/>
          <p:nvPr/>
        </p:nvSpPr>
        <p:spPr>
          <a:xfrm>
            <a:off x="13084925" y="17423626"/>
            <a:ext cx="8703990" cy="1384995"/>
          </a:xfrm>
          <a:prstGeom prst="rect">
            <a:avLst/>
          </a:prstGeom>
          <a:noFill/>
        </p:spPr>
        <p:txBody>
          <a:bodyPr wrap="square" rtlCol="0">
            <a:spAutoFit/>
          </a:bodyPr>
          <a:lstStyle/>
          <a:p>
            <a:pPr algn="ctr"/>
            <a:endParaRPr lang="en-US" sz="2200" b="1" i="0" u="none" strike="noStrike" dirty="0">
              <a:solidFill>
                <a:srgbClr val="000000"/>
              </a:solidFill>
              <a:effectLst/>
              <a:latin typeface="Times New Roman" panose="02020603050405020304" pitchFamily="18" charset="0"/>
            </a:endParaRPr>
          </a:p>
          <a:p>
            <a:pPr algn="ctr"/>
            <a:r>
              <a:rPr lang="en-US" sz="2200" b="1" i="0" u="none" strike="noStrike" dirty="0">
                <a:solidFill>
                  <a:srgbClr val="000000"/>
                </a:solidFill>
                <a:effectLst/>
                <a:latin typeface="Times New Roman" panose="02020603050405020304" pitchFamily="18" charset="0"/>
              </a:rPr>
              <a:t>Table 2. Mean, Standard Deviation and Standard error mean with Accuracy rate Comparison  of </a:t>
            </a:r>
            <a:r>
              <a:rPr lang="en-US" sz="2200" b="1" dirty="0">
                <a:solidFill>
                  <a:srgbClr val="000000"/>
                </a:solidFill>
                <a:latin typeface="Times New Roman" panose="02020603050405020304" pitchFamily="18" charset="0"/>
              </a:rPr>
              <a:t>LSTM </a:t>
            </a:r>
            <a:r>
              <a:rPr lang="en-US" sz="2200" b="1" i="0" u="none" strike="noStrike" dirty="0">
                <a:solidFill>
                  <a:srgbClr val="000000"/>
                </a:solidFill>
                <a:effectLst/>
                <a:latin typeface="Times New Roman" panose="02020603050405020304" pitchFamily="18" charset="0"/>
              </a:rPr>
              <a:t>over RNN </a:t>
            </a:r>
            <a:r>
              <a:rPr lang="en-US" sz="2200" b="1" dirty="0">
                <a:solidFill>
                  <a:srgbClr val="000000"/>
                </a:solidFill>
                <a:latin typeface="Times New Roman" panose="02020603050405020304" pitchFamily="18" charset="0"/>
              </a:rPr>
              <a:t>A</a:t>
            </a:r>
            <a:r>
              <a:rPr lang="en-US" sz="2200" b="1" i="0" u="none" strike="noStrike" dirty="0">
                <a:solidFill>
                  <a:srgbClr val="000000"/>
                </a:solidFill>
                <a:effectLst/>
                <a:latin typeface="Times New Roman" panose="02020603050405020304" pitchFamily="18" charset="0"/>
              </a:rPr>
              <a:t>lgorithm</a:t>
            </a:r>
            <a:endParaRPr lang="en-IN" sz="2200" b="1" dirty="0">
              <a:latin typeface="Times New Roman" panose="02020603050405020304" pitchFamily="18" charset="0"/>
              <a:cs typeface="Times New Roman" panose="02020603050405020304" pitchFamily="18" charset="0"/>
            </a:endParaRPr>
          </a:p>
          <a:p>
            <a:pPr algn="ctr"/>
            <a:endParaRPr lang="en-IN" b="1" dirty="0"/>
          </a:p>
        </p:txBody>
      </p:sp>
      <p:graphicFrame>
        <p:nvGraphicFramePr>
          <p:cNvPr id="43" name="Table 42">
            <a:extLst>
              <a:ext uri="{FF2B5EF4-FFF2-40B4-BE49-F238E27FC236}">
                <a16:creationId xmlns:a16="http://schemas.microsoft.com/office/drawing/2014/main" id="{D6030311-40A8-153F-65C6-A5D95DA80D2E}"/>
              </a:ext>
            </a:extLst>
          </p:cNvPr>
          <p:cNvGraphicFramePr>
            <a:graphicFrameLocks noGrp="1"/>
          </p:cNvGraphicFramePr>
          <p:nvPr>
            <p:extLst>
              <p:ext uri="{D42A27DB-BD31-4B8C-83A1-F6EECF244321}">
                <p14:modId xmlns:p14="http://schemas.microsoft.com/office/powerpoint/2010/main" val="377901749"/>
              </p:ext>
            </p:extLst>
          </p:nvPr>
        </p:nvGraphicFramePr>
        <p:xfrm>
          <a:off x="13539788" y="18802536"/>
          <a:ext cx="7636609" cy="3932207"/>
        </p:xfrm>
        <a:graphic>
          <a:graphicData uri="http://schemas.openxmlformats.org/drawingml/2006/table">
            <a:tbl>
              <a:tblPr>
                <a:tableStyleId>{5C22544A-7EE6-4342-B048-85BDC9FD1C3A}</a:tableStyleId>
              </a:tblPr>
              <a:tblGrid>
                <a:gridCol w="469227">
                  <a:extLst>
                    <a:ext uri="{9D8B030D-6E8A-4147-A177-3AD203B41FA5}">
                      <a16:colId xmlns:a16="http://schemas.microsoft.com/office/drawing/2014/main" val="1810359400"/>
                    </a:ext>
                  </a:extLst>
                </a:gridCol>
                <a:gridCol w="1816200">
                  <a:extLst>
                    <a:ext uri="{9D8B030D-6E8A-4147-A177-3AD203B41FA5}">
                      <a16:colId xmlns:a16="http://schemas.microsoft.com/office/drawing/2014/main" val="769114878"/>
                    </a:ext>
                  </a:extLst>
                </a:gridCol>
                <a:gridCol w="967781">
                  <a:extLst>
                    <a:ext uri="{9D8B030D-6E8A-4147-A177-3AD203B41FA5}">
                      <a16:colId xmlns:a16="http://schemas.microsoft.com/office/drawing/2014/main" val="164621606"/>
                    </a:ext>
                  </a:extLst>
                </a:gridCol>
                <a:gridCol w="1129078">
                  <a:extLst>
                    <a:ext uri="{9D8B030D-6E8A-4147-A177-3AD203B41FA5}">
                      <a16:colId xmlns:a16="http://schemas.microsoft.com/office/drawing/2014/main" val="4237338363"/>
                    </a:ext>
                  </a:extLst>
                </a:gridCol>
                <a:gridCol w="1718388">
                  <a:extLst>
                    <a:ext uri="{9D8B030D-6E8A-4147-A177-3AD203B41FA5}">
                      <a16:colId xmlns:a16="http://schemas.microsoft.com/office/drawing/2014/main" val="1858911344"/>
                    </a:ext>
                  </a:extLst>
                </a:gridCol>
                <a:gridCol w="1535935">
                  <a:extLst>
                    <a:ext uri="{9D8B030D-6E8A-4147-A177-3AD203B41FA5}">
                      <a16:colId xmlns:a16="http://schemas.microsoft.com/office/drawing/2014/main" val="2203828325"/>
                    </a:ext>
                  </a:extLst>
                </a:gridCol>
              </a:tblGrid>
              <a:tr h="1320097">
                <a:tc>
                  <a:txBody>
                    <a:bodyPr/>
                    <a:lstStyle/>
                    <a:p>
                      <a:pPr algn="ctr" fontAlgn="t"/>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Group</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N</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a:solidFill>
                            <a:srgbClr val="000000"/>
                          </a:solidFill>
                          <a:effectLst/>
                          <a:latin typeface="Times New Roman" panose="02020603050405020304" pitchFamily="18" charset="0"/>
                          <a:cs typeface="Times New Roman" panose="02020603050405020304" pitchFamily="18" charset="0"/>
                        </a:rPr>
                        <a:t>Mean</a:t>
                      </a:r>
                      <a:endParaRPr lang="en-IN" sz="2000" b="1">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Std. Deviation</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Std. Mean</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7379259"/>
                  </a:ext>
                </a:extLst>
              </a:tr>
              <a:tr h="1624865">
                <a:tc rowSpan="2">
                  <a:txBody>
                    <a:bodyPr/>
                    <a:lstStyle/>
                    <a:p>
                      <a:pPr algn="ctr" rtl="0" fontAlgn="t">
                        <a:spcBef>
                          <a:spcPts val="0"/>
                        </a:spcBef>
                        <a:spcAft>
                          <a:spcPts val="0"/>
                        </a:spcAft>
                      </a:pPr>
                      <a:r>
                        <a:rPr lang="en-IN" sz="2000" b="1"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555"/>
                        </a:spcBef>
                        <a:spcAft>
                          <a:spcPts val="0"/>
                        </a:spcAft>
                      </a:pPr>
                      <a:r>
                        <a:rPr lang="en-US" sz="2000" b="1" dirty="0">
                          <a:effectLst/>
                          <a:latin typeface="Times New Roman" panose="02020603050405020304" pitchFamily="18" charset="0"/>
                          <a:cs typeface="Times New Roman" panose="02020603050405020304" pitchFamily="18" charset="0"/>
                        </a:rPr>
                        <a:t>SVM </a:t>
                      </a:r>
                    </a:p>
                    <a:p>
                      <a:pPr algn="ctr" rtl="0" fontAlgn="t">
                        <a:spcBef>
                          <a:spcPts val="555"/>
                        </a:spcBef>
                        <a:spcAft>
                          <a:spcPts val="0"/>
                        </a:spcAft>
                      </a:pPr>
                      <a:r>
                        <a:rPr lang="en-US" sz="2000" b="1" dirty="0">
                          <a:effectLst/>
                          <a:latin typeface="Times New Roman" panose="02020603050405020304" pitchFamily="18" charset="0"/>
                          <a:cs typeface="Times New Roman" panose="02020603050405020304" pitchFamily="18" charset="0"/>
                        </a:rPr>
                        <a:t>Algorithm </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  10 </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.0920</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 .04662          </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.01474        </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941778"/>
                  </a:ext>
                </a:extLst>
              </a:tr>
              <a:tr h="987245">
                <a:tc vMerge="1">
                  <a:txBody>
                    <a:bodyPr/>
                    <a:lstStyle/>
                    <a:p>
                      <a:endParaRPr lang="en-IN"/>
                    </a:p>
                  </a:txBody>
                  <a:tcPr/>
                </a:tc>
                <a:tc>
                  <a:txBody>
                    <a:bodyPr/>
                    <a:lstStyle/>
                    <a:p>
                      <a:pPr algn="ctr" rtl="0" fontAlgn="t">
                        <a:spcBef>
                          <a:spcPts val="555"/>
                        </a:spcBef>
                        <a:spcAft>
                          <a:spcPts val="0"/>
                        </a:spcAft>
                      </a:pPr>
                      <a:r>
                        <a:rPr lang="en-IN" sz="2000" b="1" u="none" strike="noStrike" baseline="0" dirty="0">
                          <a:solidFill>
                            <a:srgbClr val="000000"/>
                          </a:solidFill>
                          <a:effectLst/>
                          <a:latin typeface="Times New Roman" panose="02020603050405020304" pitchFamily="18" charset="0"/>
                          <a:cs typeface="Times New Roman" panose="02020603050405020304" pitchFamily="18" charset="0"/>
                        </a:rPr>
                        <a:t>Random forest</a:t>
                      </a:r>
                    </a:p>
                    <a:p>
                      <a:pPr algn="ctr" rtl="0" fontAlgn="t">
                        <a:spcBef>
                          <a:spcPts val="555"/>
                        </a:spcBef>
                        <a:spcAft>
                          <a:spcPts val="0"/>
                        </a:spcAft>
                      </a:pPr>
                      <a:r>
                        <a:rPr lang="en-IN" sz="2000" b="1" u="none" strike="noStrike" baseline="0" dirty="0">
                          <a:solidFill>
                            <a:srgbClr val="000000"/>
                          </a:solidFill>
                          <a:effectLst/>
                          <a:latin typeface="Times New Roman" panose="02020603050405020304" pitchFamily="18" charset="0"/>
                          <a:cs typeface="Times New Roman" panose="02020603050405020304" pitchFamily="18" charset="0"/>
                        </a:rPr>
                        <a:t> A</a:t>
                      </a:r>
                      <a:r>
                        <a:rPr lang="en-IN" sz="2000" b="1" u="none" strike="noStrike" dirty="0">
                          <a:solidFill>
                            <a:srgbClr val="000000"/>
                          </a:solidFill>
                          <a:effectLst/>
                          <a:latin typeface="Times New Roman" panose="02020603050405020304" pitchFamily="18" charset="0"/>
                          <a:cs typeface="Times New Roman" panose="02020603050405020304" pitchFamily="18" charset="0"/>
                        </a:rPr>
                        <a:t>lgorithm</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  10</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.8220</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.04566</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spcBef>
                          <a:spcPts val="1200"/>
                        </a:spcBef>
                        <a:spcAft>
                          <a:spcPts val="1200"/>
                        </a:spcAft>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.01444</a:t>
                      </a:r>
                      <a:endParaRPr lang="en-IN" sz="20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860281"/>
                  </a:ext>
                </a:extLst>
              </a:tr>
            </a:tbl>
          </a:graphicData>
        </a:graphic>
      </p:graphicFrame>
      <p:sp>
        <p:nvSpPr>
          <p:cNvPr id="44" name="Rectangle 43">
            <a:extLst>
              <a:ext uri="{FF2B5EF4-FFF2-40B4-BE49-F238E27FC236}">
                <a16:creationId xmlns:a16="http://schemas.microsoft.com/office/drawing/2014/main" id="{C81308AA-F19B-2029-655E-4B7E8B2666DB}"/>
              </a:ext>
            </a:extLst>
          </p:cNvPr>
          <p:cNvSpPr/>
          <p:nvPr/>
        </p:nvSpPr>
        <p:spPr>
          <a:xfrm>
            <a:off x="-15796" y="23047301"/>
            <a:ext cx="21647055" cy="5011231"/>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45" name="Rectangle 44">
            <a:extLst>
              <a:ext uri="{FF2B5EF4-FFF2-40B4-BE49-F238E27FC236}">
                <a16:creationId xmlns:a16="http://schemas.microsoft.com/office/drawing/2014/main" id="{D373E8D7-1B3A-7870-1800-02A3BC158D1F}"/>
              </a:ext>
            </a:extLst>
          </p:cNvPr>
          <p:cNvSpPr/>
          <p:nvPr/>
        </p:nvSpPr>
        <p:spPr>
          <a:xfrm>
            <a:off x="258794" y="23116803"/>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401110CC-3536-677F-2671-D30A824719F4}"/>
              </a:ext>
            </a:extLst>
          </p:cNvPr>
          <p:cNvSpPr/>
          <p:nvPr/>
        </p:nvSpPr>
        <p:spPr>
          <a:xfrm>
            <a:off x="-15628" y="27961781"/>
            <a:ext cx="21646887" cy="481521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47" name="Rectangle 46">
            <a:extLst>
              <a:ext uri="{FF2B5EF4-FFF2-40B4-BE49-F238E27FC236}">
                <a16:creationId xmlns:a16="http://schemas.microsoft.com/office/drawing/2014/main" id="{A4313760-1ACA-4CF0-6141-BEFE2D57B3B3}"/>
              </a:ext>
            </a:extLst>
          </p:cNvPr>
          <p:cNvSpPr/>
          <p:nvPr/>
        </p:nvSpPr>
        <p:spPr>
          <a:xfrm>
            <a:off x="258794" y="28000689"/>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D3390C63-26FA-C101-2B64-8B981DBB2AA8}"/>
              </a:ext>
            </a:extLst>
          </p:cNvPr>
          <p:cNvSpPr txBox="1"/>
          <p:nvPr/>
        </p:nvSpPr>
        <p:spPr>
          <a:xfrm>
            <a:off x="226418" y="23483419"/>
            <a:ext cx="20655887"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Support Vector Machine (SVM) exhibits a noteworthy accuracy rate of 92.9%, indicating its exceptional efficacy in precisely classifying various varieties of rice. Random Forest, on the other hand, only manages an accuracy of 82.3%, which is significantly lower than SVM.</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Compared to Random Forest, SVM performs better in classification, as seen by its greater precision and recall scores for both rice species classes. This suggests that SVM obtains more relevant instances of each rice species while simultaneously making fewer misclassifications.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Even when there are external disturbances, SVM performs essentially undisturbed by noise, retaining its high accuracy. SVM's resistance and flexibility to noisy data are highlighted by the fact that Random Forest loses accuracy when noise is introduced.</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Based on its reliable and consistent performance, the results clearly support the use of SVM as the recommended algorithm for jobs involving rice species identification. For agricultural applications needing accurate classification, SVM is a dependable option due to its better accuracy and resilience.</a:t>
            </a:r>
          </a:p>
        </p:txBody>
      </p:sp>
      <p:sp>
        <p:nvSpPr>
          <p:cNvPr id="50" name="TextBox 49">
            <a:extLst>
              <a:ext uri="{FF2B5EF4-FFF2-40B4-BE49-F238E27FC236}">
                <a16:creationId xmlns:a16="http://schemas.microsoft.com/office/drawing/2014/main" id="{C236BEF5-CBE3-289F-1B0E-E59D8AB14C56}"/>
              </a:ext>
            </a:extLst>
          </p:cNvPr>
          <p:cNvSpPr txBox="1"/>
          <p:nvPr/>
        </p:nvSpPr>
        <p:spPr>
          <a:xfrm>
            <a:off x="226419" y="28494352"/>
            <a:ext cx="20502454" cy="407592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Bay-Peterson, J. ed., 2021. Classification and management of rice growing soils.</a:t>
            </a:r>
          </a:p>
          <a:p>
            <a:pPr marL="342900" indent="-342900" algn="just">
              <a:lnSpc>
                <a:spcPct val="150000"/>
              </a:lnSpc>
              <a:buFont typeface="Wingdings" panose="05000000000000000000" pitchFamily="2" charset="2"/>
              <a:buChar char="Ø"/>
            </a:pPr>
            <a:r>
              <a:rPr lang="en-US" sz="2190" b="1" dirty="0" err="1">
                <a:latin typeface="Times New Roman" panose="02020603050405020304" pitchFamily="18" charset="0"/>
                <a:cs typeface="Times New Roman" panose="02020603050405020304" pitchFamily="18" charset="0"/>
              </a:rPr>
              <a:t>Clubb</a:t>
            </a:r>
            <a:r>
              <a:rPr lang="en-US" sz="2190" b="1" dirty="0">
                <a:latin typeface="Times New Roman" panose="02020603050405020304" pitchFamily="18" charset="0"/>
                <a:cs typeface="Times New Roman" panose="02020603050405020304" pitchFamily="18" charset="0"/>
              </a:rPr>
              <a:t>, H.S</a:t>
            </a:r>
            <a:r>
              <a:rPr lang="en-US" sz="2190" b="1">
                <a:latin typeface="Times New Roman" panose="02020603050405020304" pitchFamily="18" charset="0"/>
                <a:cs typeface="Times New Roman" panose="02020603050405020304" pitchFamily="18" charset="0"/>
              </a:rPr>
              <a:t>., 2019. </a:t>
            </a:r>
            <a:r>
              <a:rPr lang="en-US" sz="2190" b="1" dirty="0">
                <a:latin typeface="Times New Roman" panose="02020603050405020304" pitchFamily="18" charset="0"/>
                <a:cs typeface="Times New Roman" panose="02020603050405020304" pitchFamily="18" charset="0"/>
              </a:rPr>
              <a:t>Unpolished Rice: The Staple Food of the Orient.</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Bao, F. and </a:t>
            </a:r>
            <a:r>
              <a:rPr lang="en-US" sz="2190" b="1" dirty="0" err="1">
                <a:latin typeface="Times New Roman" panose="02020603050405020304" pitchFamily="18" charset="0"/>
                <a:cs typeface="Times New Roman" panose="02020603050405020304" pitchFamily="18" charset="0"/>
              </a:rPr>
              <a:t>Bambil</a:t>
            </a:r>
            <a:r>
              <a:rPr lang="en-US" sz="2190" b="1" dirty="0">
                <a:latin typeface="Times New Roman" panose="02020603050405020304" pitchFamily="18" charset="0"/>
                <a:cs typeface="Times New Roman" panose="02020603050405020304" pitchFamily="18" charset="0"/>
              </a:rPr>
              <a:t>, D., 2021. Applicability of computer vision in seed identification: deep learning, random forest, and support vector machine classification algorithms. Acta Botanica </a:t>
            </a:r>
            <a:r>
              <a:rPr lang="en-US" sz="2190" b="1" dirty="0" err="1">
                <a:latin typeface="Times New Roman" panose="02020603050405020304" pitchFamily="18" charset="0"/>
                <a:cs typeface="Times New Roman" panose="02020603050405020304" pitchFamily="18" charset="0"/>
              </a:rPr>
              <a:t>Brasilica</a:t>
            </a:r>
            <a:r>
              <a:rPr lang="en-US" sz="2190" b="1" dirty="0">
                <a:latin typeface="Times New Roman" panose="02020603050405020304" pitchFamily="18" charset="0"/>
                <a:cs typeface="Times New Roman" panose="02020603050405020304" pitchFamily="18" charset="0"/>
              </a:rPr>
              <a:t>, 35, pp.17-21.</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Wang, Y., Zang, S. and Tian, Y., 2020. Mapping paddy rice with the random forest algorithm using MODIS and SMAP time series. Chaos, Solitons &amp; Fractals, 140, p.110116.</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Liu, M., Wang, M., Wang, J. and Li, D., 2013. Comparison of random forest, support vector machine and back propagation neural network for electronic tongue data classification: Application to the recognition of orange beverage and Chinese vinegar. Sensors and Actuators B: Chemical, 177, pp.970-980.</a:t>
            </a:r>
          </a:p>
        </p:txBody>
      </p:sp>
      <p:sp>
        <p:nvSpPr>
          <p:cNvPr id="51" name="Arrow: Down 50">
            <a:extLst>
              <a:ext uri="{FF2B5EF4-FFF2-40B4-BE49-F238E27FC236}">
                <a16:creationId xmlns:a16="http://schemas.microsoft.com/office/drawing/2014/main" id="{10283511-0052-86FA-1583-FA6004F5DD09}"/>
              </a:ext>
            </a:extLst>
          </p:cNvPr>
          <p:cNvSpPr/>
          <p:nvPr/>
        </p:nvSpPr>
        <p:spPr>
          <a:xfrm>
            <a:off x="18836640" y="12923073"/>
            <a:ext cx="531064" cy="1078820"/>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B592720-89AB-9ABA-5041-7336F89C87AC}"/>
              </a:ext>
            </a:extLst>
          </p:cNvPr>
          <p:cNvSpPr txBox="1"/>
          <p:nvPr/>
        </p:nvSpPr>
        <p:spPr>
          <a:xfrm>
            <a:off x="571436" y="2591691"/>
            <a:ext cx="19568160" cy="1323439"/>
          </a:xfrm>
          <a:prstGeom prst="rect">
            <a:avLst/>
          </a:prstGeom>
          <a:noFill/>
        </p:spPr>
        <p:txBody>
          <a:bodyPr wrap="square" rtlCol="0">
            <a:spAutoFit/>
          </a:bodyPr>
          <a:lstStyle/>
          <a:p>
            <a:pPr marL="898525" algn="ctr"/>
            <a:r>
              <a:rPr lang="en-US" sz="4000" b="1" dirty="0">
                <a:solidFill>
                  <a:schemeClr val="tx1"/>
                </a:solidFill>
                <a:latin typeface="Times New Roman" panose="02020603050405020304" pitchFamily="18" charset="0"/>
                <a:cs typeface="Times New Roman" panose="02020603050405020304" pitchFamily="18" charset="0"/>
              </a:rPr>
              <a:t>Enhancing the Accuracy in Identifying Rice Species Using Support Vector Machine in Comparison With Random Forest </a:t>
            </a:r>
            <a:endParaRPr lang="en-IN" sz="4000" dirty="0"/>
          </a:p>
        </p:txBody>
      </p:sp>
    </p:spTree>
    <p:extLst>
      <p:ext uri="{BB962C8B-B14F-4D97-AF65-F5344CB8AC3E}">
        <p14:creationId xmlns:p14="http://schemas.microsoft.com/office/powerpoint/2010/main" val="1539534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440</TotalTime>
  <Words>866</Words>
  <Application>Microsoft Office PowerPoint</Application>
  <PresentationFormat>Custom</PresentationFormat>
  <Paragraphs>116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ashok</dc:creator>
  <cp:lastModifiedBy>sai ashok</cp:lastModifiedBy>
  <cp:revision>12</cp:revision>
  <dcterms:created xsi:type="dcterms:W3CDTF">2024-04-17T04:42:59Z</dcterms:created>
  <dcterms:modified xsi:type="dcterms:W3CDTF">2024-04-25T08:12:40Z</dcterms:modified>
</cp:coreProperties>
</file>