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33" d="100"/>
          <a:sy n="33" d="100"/>
        </p:scale>
        <p:origin x="1570"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8C3078-DFDA-4AFC-A305-CC81986FF50A}"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4A468F-D41A-4DC8-A4A8-001AF50AB025}" type="slidenum">
              <a:rPr lang="en-IN" smtClean="0"/>
              <a:t>‹#›</a:t>
            </a:fld>
            <a:endParaRPr lang="en-IN"/>
          </a:p>
        </p:txBody>
      </p:sp>
    </p:spTree>
    <p:extLst>
      <p:ext uri="{BB962C8B-B14F-4D97-AF65-F5344CB8AC3E}">
        <p14:creationId xmlns:p14="http://schemas.microsoft.com/office/powerpoint/2010/main" val="3022123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8C3078-DFDA-4AFC-A305-CC81986FF50A}"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4A468F-D41A-4DC8-A4A8-001AF50AB025}" type="slidenum">
              <a:rPr lang="en-IN" smtClean="0"/>
              <a:t>‹#›</a:t>
            </a:fld>
            <a:endParaRPr lang="en-IN"/>
          </a:p>
        </p:txBody>
      </p:sp>
    </p:spTree>
    <p:extLst>
      <p:ext uri="{BB962C8B-B14F-4D97-AF65-F5344CB8AC3E}">
        <p14:creationId xmlns:p14="http://schemas.microsoft.com/office/powerpoint/2010/main" val="938765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8C3078-DFDA-4AFC-A305-CC81986FF50A}"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4A468F-D41A-4DC8-A4A8-001AF50AB025}" type="slidenum">
              <a:rPr lang="en-IN" smtClean="0"/>
              <a:t>‹#›</a:t>
            </a:fld>
            <a:endParaRPr lang="en-IN"/>
          </a:p>
        </p:txBody>
      </p:sp>
    </p:spTree>
    <p:extLst>
      <p:ext uri="{BB962C8B-B14F-4D97-AF65-F5344CB8AC3E}">
        <p14:creationId xmlns:p14="http://schemas.microsoft.com/office/powerpoint/2010/main" val="1044089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8C3078-DFDA-4AFC-A305-CC81986FF50A}"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4A468F-D41A-4DC8-A4A8-001AF50AB025}" type="slidenum">
              <a:rPr lang="en-IN" smtClean="0"/>
              <a:t>‹#›</a:t>
            </a:fld>
            <a:endParaRPr lang="en-IN"/>
          </a:p>
        </p:txBody>
      </p:sp>
    </p:spTree>
    <p:extLst>
      <p:ext uri="{BB962C8B-B14F-4D97-AF65-F5344CB8AC3E}">
        <p14:creationId xmlns:p14="http://schemas.microsoft.com/office/powerpoint/2010/main" val="3426395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8C3078-DFDA-4AFC-A305-CC81986FF50A}"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4A468F-D41A-4DC8-A4A8-001AF50AB025}" type="slidenum">
              <a:rPr lang="en-IN" smtClean="0"/>
              <a:t>‹#›</a:t>
            </a:fld>
            <a:endParaRPr lang="en-IN"/>
          </a:p>
        </p:txBody>
      </p:sp>
    </p:spTree>
    <p:extLst>
      <p:ext uri="{BB962C8B-B14F-4D97-AF65-F5344CB8AC3E}">
        <p14:creationId xmlns:p14="http://schemas.microsoft.com/office/powerpoint/2010/main" val="2748460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8C3078-DFDA-4AFC-A305-CC81986FF50A}"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4A468F-D41A-4DC8-A4A8-001AF50AB025}" type="slidenum">
              <a:rPr lang="en-IN" smtClean="0"/>
              <a:t>‹#›</a:t>
            </a:fld>
            <a:endParaRPr lang="en-IN"/>
          </a:p>
        </p:txBody>
      </p:sp>
    </p:spTree>
    <p:extLst>
      <p:ext uri="{BB962C8B-B14F-4D97-AF65-F5344CB8AC3E}">
        <p14:creationId xmlns:p14="http://schemas.microsoft.com/office/powerpoint/2010/main" val="101716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Click to edit Master text styles</a:t>
            </a:r>
          </a:p>
        </p:txBody>
      </p:sp>
      <p:sp>
        <p:nvSpPr>
          <p:cNvPr id="4" name="Content Placeholder 3"/>
          <p:cNvSpPr>
            <a:spLocks noGrp="1"/>
          </p:cNvSpPr>
          <p:nvPr>
            <p:ph sz="half" idx="2"/>
          </p:nvPr>
        </p:nvSpPr>
        <p:spPr>
          <a:xfrm>
            <a:off x="1487783" y="11966372"/>
            <a:ext cx="9137610" cy="176007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Click to edit Master text styles</a:t>
            </a:r>
          </a:p>
        </p:txBody>
      </p:sp>
      <p:sp>
        <p:nvSpPr>
          <p:cNvPr id="6" name="Content Placeholder 5"/>
          <p:cNvSpPr>
            <a:spLocks noGrp="1"/>
          </p:cNvSpPr>
          <p:nvPr>
            <p:ph sz="quarter" idx="4"/>
          </p:nvPr>
        </p:nvSpPr>
        <p:spPr>
          <a:xfrm>
            <a:off x="10934761" y="11966372"/>
            <a:ext cx="9182611" cy="176007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8C3078-DFDA-4AFC-A305-CC81986FF50A}" type="datetimeFigureOut">
              <a:rPr lang="en-IN" smtClean="0"/>
              <a:t>25-04-2024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4A468F-D41A-4DC8-A4A8-001AF50AB025}" type="slidenum">
              <a:rPr lang="en-IN" smtClean="0"/>
              <a:t>‹#›</a:t>
            </a:fld>
            <a:endParaRPr lang="en-IN"/>
          </a:p>
        </p:txBody>
      </p:sp>
    </p:spTree>
    <p:extLst>
      <p:ext uri="{BB962C8B-B14F-4D97-AF65-F5344CB8AC3E}">
        <p14:creationId xmlns:p14="http://schemas.microsoft.com/office/powerpoint/2010/main" val="29494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8C3078-DFDA-4AFC-A305-CC81986FF50A}" type="datetimeFigureOut">
              <a:rPr lang="en-IN" smtClean="0"/>
              <a:t>25-04-2024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4A468F-D41A-4DC8-A4A8-001AF50AB025}" type="slidenum">
              <a:rPr lang="en-IN" smtClean="0"/>
              <a:t>‹#›</a:t>
            </a:fld>
            <a:endParaRPr lang="en-IN"/>
          </a:p>
        </p:txBody>
      </p:sp>
    </p:spTree>
    <p:extLst>
      <p:ext uri="{BB962C8B-B14F-4D97-AF65-F5344CB8AC3E}">
        <p14:creationId xmlns:p14="http://schemas.microsoft.com/office/powerpoint/2010/main" val="2636499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8C3078-DFDA-4AFC-A305-CC81986FF50A}" type="datetimeFigureOut">
              <a:rPr lang="en-IN" smtClean="0"/>
              <a:t>25-04-2024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4A468F-D41A-4DC8-A4A8-001AF50AB025}" type="slidenum">
              <a:rPr lang="en-IN" smtClean="0"/>
              <a:t>‹#›</a:t>
            </a:fld>
            <a:endParaRPr lang="en-IN"/>
          </a:p>
        </p:txBody>
      </p:sp>
    </p:spTree>
    <p:extLst>
      <p:ext uri="{BB962C8B-B14F-4D97-AF65-F5344CB8AC3E}">
        <p14:creationId xmlns:p14="http://schemas.microsoft.com/office/powerpoint/2010/main" val="1955562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Click to edit Master text styles</a:t>
            </a:r>
          </a:p>
        </p:txBody>
      </p:sp>
      <p:sp>
        <p:nvSpPr>
          <p:cNvPr id="5" name="Date Placeholder 4"/>
          <p:cNvSpPr>
            <a:spLocks noGrp="1"/>
          </p:cNvSpPr>
          <p:nvPr>
            <p:ph type="dt" sz="half" idx="10"/>
          </p:nvPr>
        </p:nvSpPr>
        <p:spPr/>
        <p:txBody>
          <a:bodyPr/>
          <a:lstStyle/>
          <a:p>
            <a:fld id="{808C3078-DFDA-4AFC-A305-CC81986FF50A}"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4A468F-D41A-4DC8-A4A8-001AF50AB025}" type="slidenum">
              <a:rPr lang="en-IN" smtClean="0"/>
              <a:t>‹#›</a:t>
            </a:fld>
            <a:endParaRPr lang="en-IN"/>
          </a:p>
        </p:txBody>
      </p:sp>
    </p:spTree>
    <p:extLst>
      <p:ext uri="{BB962C8B-B14F-4D97-AF65-F5344CB8AC3E}">
        <p14:creationId xmlns:p14="http://schemas.microsoft.com/office/powerpoint/2010/main" val="2193767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Click to edit Master text styles</a:t>
            </a:r>
          </a:p>
        </p:txBody>
      </p:sp>
      <p:sp>
        <p:nvSpPr>
          <p:cNvPr id="5" name="Date Placeholder 4"/>
          <p:cNvSpPr>
            <a:spLocks noGrp="1"/>
          </p:cNvSpPr>
          <p:nvPr>
            <p:ph type="dt" sz="half" idx="10"/>
          </p:nvPr>
        </p:nvSpPr>
        <p:spPr/>
        <p:txBody>
          <a:bodyPr/>
          <a:lstStyle/>
          <a:p>
            <a:fld id="{808C3078-DFDA-4AFC-A305-CC81986FF50A}"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4A468F-D41A-4DC8-A4A8-001AF50AB025}" type="slidenum">
              <a:rPr lang="en-IN" smtClean="0"/>
              <a:t>‹#›</a:t>
            </a:fld>
            <a:endParaRPr lang="en-IN"/>
          </a:p>
        </p:txBody>
      </p:sp>
    </p:spTree>
    <p:extLst>
      <p:ext uri="{BB962C8B-B14F-4D97-AF65-F5344CB8AC3E}">
        <p14:creationId xmlns:p14="http://schemas.microsoft.com/office/powerpoint/2010/main" val="3214133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808C3078-DFDA-4AFC-A305-CC81986FF50A}" type="datetimeFigureOut">
              <a:rPr lang="en-IN" smtClean="0"/>
              <a:t>25-04-2024</a:t>
            </a:fld>
            <a:endParaRPr lang="en-IN"/>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374A468F-D41A-4DC8-A4A8-001AF50AB025}" type="slidenum">
              <a:rPr lang="en-IN" smtClean="0"/>
              <a:t>‹#›</a:t>
            </a:fld>
            <a:endParaRPr lang="en-IN"/>
          </a:p>
        </p:txBody>
      </p:sp>
    </p:spTree>
    <p:extLst>
      <p:ext uri="{BB962C8B-B14F-4D97-AF65-F5344CB8AC3E}">
        <p14:creationId xmlns:p14="http://schemas.microsoft.com/office/powerpoint/2010/main" val="1879837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6406AE-D243-F8A3-0EB2-BD3F60935D61}"/>
              </a:ext>
            </a:extLst>
          </p:cNvPr>
          <p:cNvSpPr/>
          <p:nvPr/>
        </p:nvSpPr>
        <p:spPr>
          <a:xfrm>
            <a:off x="3344" y="0"/>
            <a:ext cx="21599525" cy="2518793"/>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pic>
        <p:nvPicPr>
          <p:cNvPr id="5" name="Picture 4">
            <a:extLst>
              <a:ext uri="{FF2B5EF4-FFF2-40B4-BE49-F238E27FC236}">
                <a16:creationId xmlns:a16="http://schemas.microsoft.com/office/drawing/2014/main" id="{333C6BB6-33A8-9A0A-BA56-D5E2CCC023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045" y="-23388"/>
            <a:ext cx="20943963" cy="2432309"/>
          </a:xfrm>
          <a:prstGeom prst="rect">
            <a:avLst/>
          </a:prstGeom>
        </p:spPr>
      </p:pic>
      <p:sp>
        <p:nvSpPr>
          <p:cNvPr id="6" name="Rectangle 5">
            <a:extLst>
              <a:ext uri="{FF2B5EF4-FFF2-40B4-BE49-F238E27FC236}">
                <a16:creationId xmlns:a16="http://schemas.microsoft.com/office/drawing/2014/main" id="{50F2019F-9D13-33AA-BB00-B115D55CE942}"/>
              </a:ext>
            </a:extLst>
          </p:cNvPr>
          <p:cNvSpPr/>
          <p:nvPr/>
        </p:nvSpPr>
        <p:spPr>
          <a:xfrm>
            <a:off x="-15662" y="2514611"/>
            <a:ext cx="21615188" cy="1520460"/>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7" name="TextBox 6">
            <a:extLst>
              <a:ext uri="{FF2B5EF4-FFF2-40B4-BE49-F238E27FC236}">
                <a16:creationId xmlns:a16="http://schemas.microsoft.com/office/drawing/2014/main" id="{8DA03706-467F-8614-BB09-35140431737E}"/>
              </a:ext>
            </a:extLst>
          </p:cNvPr>
          <p:cNvSpPr txBox="1"/>
          <p:nvPr/>
        </p:nvSpPr>
        <p:spPr>
          <a:xfrm>
            <a:off x="348719" y="2554293"/>
            <a:ext cx="20898834" cy="1323439"/>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Enhancing the Accuracy in Identifying Rice Species Using Support Vector Machine in Comparison With Gradient Boosting Machine</a:t>
            </a:r>
          </a:p>
        </p:txBody>
      </p:sp>
      <p:sp>
        <p:nvSpPr>
          <p:cNvPr id="8" name="Rectangle 7">
            <a:extLst>
              <a:ext uri="{FF2B5EF4-FFF2-40B4-BE49-F238E27FC236}">
                <a16:creationId xmlns:a16="http://schemas.microsoft.com/office/drawing/2014/main" id="{F3FE8E1C-A1F5-C7CA-E02A-CB02D62CCB7A}"/>
              </a:ext>
            </a:extLst>
          </p:cNvPr>
          <p:cNvSpPr/>
          <p:nvPr/>
        </p:nvSpPr>
        <p:spPr>
          <a:xfrm>
            <a:off x="-7831" y="4012970"/>
            <a:ext cx="21615189" cy="6012614"/>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dirty="0"/>
          </a:p>
        </p:txBody>
      </p:sp>
      <p:sp>
        <p:nvSpPr>
          <p:cNvPr id="9" name="Rectangle 8">
            <a:extLst>
              <a:ext uri="{FF2B5EF4-FFF2-40B4-BE49-F238E27FC236}">
                <a16:creationId xmlns:a16="http://schemas.microsoft.com/office/drawing/2014/main" id="{E6F9E76D-E958-A202-EF69-A0C1A90D665E}"/>
              </a:ext>
            </a:extLst>
          </p:cNvPr>
          <p:cNvSpPr/>
          <p:nvPr/>
        </p:nvSpPr>
        <p:spPr>
          <a:xfrm>
            <a:off x="388174" y="4084276"/>
            <a:ext cx="3848216" cy="62507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INTRODUCTION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6F9A161A-8338-917E-4B70-66975656F06D}"/>
              </a:ext>
            </a:extLst>
          </p:cNvPr>
          <p:cNvSpPr/>
          <p:nvPr/>
        </p:nvSpPr>
        <p:spPr>
          <a:xfrm>
            <a:off x="7831" y="10025584"/>
            <a:ext cx="21615188" cy="6418351"/>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dirty="0"/>
          </a:p>
        </p:txBody>
      </p:sp>
      <p:sp>
        <p:nvSpPr>
          <p:cNvPr id="11" name="Rectangle 10">
            <a:extLst>
              <a:ext uri="{FF2B5EF4-FFF2-40B4-BE49-F238E27FC236}">
                <a16:creationId xmlns:a16="http://schemas.microsoft.com/office/drawing/2014/main" id="{B279C184-FB27-7201-6CDE-254BE7CFC1A3}"/>
              </a:ext>
            </a:extLst>
          </p:cNvPr>
          <p:cNvSpPr/>
          <p:nvPr/>
        </p:nvSpPr>
        <p:spPr>
          <a:xfrm>
            <a:off x="371573" y="10062545"/>
            <a:ext cx="5107201" cy="66478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MATERIALS AND METHODS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C0D65888-3C46-5203-5C0E-7B076AC4DFAE}"/>
              </a:ext>
            </a:extLst>
          </p:cNvPr>
          <p:cNvSpPr/>
          <p:nvPr/>
        </p:nvSpPr>
        <p:spPr>
          <a:xfrm>
            <a:off x="-15664" y="16387960"/>
            <a:ext cx="21615190" cy="6748047"/>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ltLang="en-IN" sz="199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566C0416-BDF8-C407-1C19-8463879FA4C8}"/>
              </a:ext>
            </a:extLst>
          </p:cNvPr>
          <p:cNvSpPr/>
          <p:nvPr/>
        </p:nvSpPr>
        <p:spPr>
          <a:xfrm>
            <a:off x="343046" y="16477997"/>
            <a:ext cx="2454868"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RESULTS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38893699-6D79-5F8B-0CF6-528F2101CBED}"/>
              </a:ext>
            </a:extLst>
          </p:cNvPr>
          <p:cNvSpPr/>
          <p:nvPr/>
        </p:nvSpPr>
        <p:spPr>
          <a:xfrm>
            <a:off x="0" y="27200142"/>
            <a:ext cx="21599526" cy="5559508"/>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17" name="Rectangle 16">
            <a:extLst>
              <a:ext uri="{FF2B5EF4-FFF2-40B4-BE49-F238E27FC236}">
                <a16:creationId xmlns:a16="http://schemas.microsoft.com/office/drawing/2014/main" id="{268BD50C-FE49-8204-3950-34E59E3C0DEB}"/>
              </a:ext>
            </a:extLst>
          </p:cNvPr>
          <p:cNvSpPr/>
          <p:nvPr/>
        </p:nvSpPr>
        <p:spPr>
          <a:xfrm>
            <a:off x="446549" y="28082201"/>
            <a:ext cx="4031666" cy="7144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BIBLIOGRAPHY</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0F25E797-6ABA-1DFD-A030-AD7C158D41E9}"/>
              </a:ext>
            </a:extLst>
          </p:cNvPr>
          <p:cNvSpPr/>
          <p:nvPr/>
        </p:nvSpPr>
        <p:spPr>
          <a:xfrm>
            <a:off x="-15664" y="23047301"/>
            <a:ext cx="21615189" cy="4923961"/>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20" name="Rectangle 19">
            <a:extLst>
              <a:ext uri="{FF2B5EF4-FFF2-40B4-BE49-F238E27FC236}">
                <a16:creationId xmlns:a16="http://schemas.microsoft.com/office/drawing/2014/main" id="{9BFC1C7E-B44E-01FB-B57B-26A7A46AD493}"/>
              </a:ext>
            </a:extLst>
          </p:cNvPr>
          <p:cNvSpPr/>
          <p:nvPr/>
        </p:nvSpPr>
        <p:spPr>
          <a:xfrm>
            <a:off x="372934" y="23122682"/>
            <a:ext cx="6180266" cy="58122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DISCUSSION AND CONCLUSION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B0BDEA3B-C15D-67FF-3EA4-3B52BAFD1541}"/>
              </a:ext>
            </a:extLst>
          </p:cNvPr>
          <p:cNvSpPr txBox="1"/>
          <p:nvPr/>
        </p:nvSpPr>
        <p:spPr>
          <a:xfrm>
            <a:off x="206918" y="4918646"/>
            <a:ext cx="15616648" cy="4581447"/>
          </a:xfrm>
          <a:prstGeom prst="rect">
            <a:avLst/>
          </a:prstGeom>
          <a:noFill/>
        </p:spPr>
        <p:txBody>
          <a:bodyPr wrap="square" rtlCol="0">
            <a:spAutoFit/>
          </a:bodyPr>
          <a:lstStyle/>
          <a:p>
            <a:pPr marL="457200" indent="-365125"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sym typeface="+mn-ea"/>
              </a:rPr>
              <a:t>The remarkable capacity of Support Vector Machines (SVMs) to capture complicated feature linkages and set exact decision boundaries makes them very valuable in the field of rice species identification. Because of this, SVMs can recognize subtle differences across species with accuracy.</a:t>
            </a:r>
          </a:p>
          <a:p>
            <a:pPr marL="457200" indent="-365125"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sym typeface="+mn-ea"/>
              </a:rPr>
              <a:t>SVMs have a strong emphasis on maximizing the margins between classes, which is a tactical method that aids in improving and classifying rice species with sharper distinctions. as well as the model's strong generalization to new data. Conversely, gradient boosting algorithms usually produce borders that lack subtlety.</a:t>
            </a:r>
          </a:p>
          <a:p>
            <a:pPr marL="457200" indent="-365125"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sym typeface="+mn-ea"/>
              </a:rPr>
              <a:t>Furthermore, SVMs show a notable ability to effectively handle overfitting issues that are commonly observed in high-dimensional datasets related to tasks involving the identification of rice species, ensuring consistent and robust performance even in complex data environments.</a:t>
            </a:r>
          </a:p>
        </p:txBody>
      </p:sp>
      <p:pic>
        <p:nvPicPr>
          <p:cNvPr id="1026" name="Picture 2" descr="Image">
            <a:extLst>
              <a:ext uri="{FF2B5EF4-FFF2-40B4-BE49-F238E27FC236}">
                <a16:creationId xmlns:a16="http://schemas.microsoft.com/office/drawing/2014/main" id="{7CDCDD30-F2D4-5BDB-2AF8-E5E985E196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40682" y="4586397"/>
            <a:ext cx="5045911" cy="4443663"/>
          </a:xfrm>
          <a:prstGeom prst="rect">
            <a:avLst/>
          </a:prstGeom>
          <a:noFill/>
          <a:extLst>
            <a:ext uri="{909E8E84-426E-40DD-AFC4-6F175D3DCCD1}">
              <a14:hiddenFill xmlns:a14="http://schemas.microsoft.com/office/drawing/2010/main">
                <a:solidFill>
                  <a:srgbClr val="FFFFFF"/>
                </a:solidFill>
              </a14:hiddenFill>
            </a:ext>
          </a:extLst>
        </p:spPr>
      </p:pic>
      <p:sp>
        <p:nvSpPr>
          <p:cNvPr id="24" name="Text Box 41">
            <a:extLst>
              <a:ext uri="{FF2B5EF4-FFF2-40B4-BE49-F238E27FC236}">
                <a16:creationId xmlns:a16="http://schemas.microsoft.com/office/drawing/2014/main" id="{6A052F0F-716C-06E7-F79C-A2B6BD54FCB1}"/>
              </a:ext>
            </a:extLst>
          </p:cNvPr>
          <p:cNvSpPr txBox="1"/>
          <p:nvPr/>
        </p:nvSpPr>
        <p:spPr>
          <a:xfrm>
            <a:off x="15823565" y="1434873"/>
            <a:ext cx="5569043" cy="1102994"/>
          </a:xfrm>
          <a:prstGeom prst="rect">
            <a:avLst/>
          </a:prstGeom>
          <a:noFill/>
        </p:spPr>
        <p:txBody>
          <a:bodyPr wrap="square" rtlCol="0">
            <a:spAutoFit/>
          </a:bodyPr>
          <a:lstStyle/>
          <a:p>
            <a:pPr algn="r"/>
            <a:r>
              <a:rPr lang="en-US" sz="2189" b="1" dirty="0">
                <a:solidFill>
                  <a:schemeClr val="bg1"/>
                </a:solidFill>
                <a:latin typeface="Times New Roman" panose="02020603050405020304" pitchFamily="18" charset="0"/>
                <a:cs typeface="Times New Roman" panose="02020603050405020304" pitchFamily="18" charset="0"/>
              </a:rPr>
              <a:t>Name: N. Ashok Naidu</a:t>
            </a:r>
          </a:p>
          <a:p>
            <a:pPr algn="r"/>
            <a:r>
              <a:rPr lang="en-US" sz="2189" b="1" dirty="0">
                <a:solidFill>
                  <a:schemeClr val="bg1"/>
                </a:solidFill>
                <a:latin typeface="Times New Roman" panose="02020603050405020304" pitchFamily="18" charset="0"/>
                <a:cs typeface="Times New Roman" panose="02020603050405020304" pitchFamily="18" charset="0"/>
              </a:rPr>
              <a:t>Register Number: 192110591</a:t>
            </a:r>
          </a:p>
          <a:p>
            <a:pPr algn="r"/>
            <a:r>
              <a:rPr lang="en-US" sz="2189" b="1" dirty="0">
                <a:solidFill>
                  <a:schemeClr val="bg1"/>
                </a:solidFill>
                <a:latin typeface="Times New Roman" panose="02020603050405020304" pitchFamily="18" charset="0"/>
                <a:cs typeface="Times New Roman" panose="02020603050405020304" pitchFamily="18" charset="0"/>
              </a:rPr>
              <a:t>Guided by:Dr.D.Beulah David</a:t>
            </a:r>
          </a:p>
        </p:txBody>
      </p:sp>
      <p:sp>
        <p:nvSpPr>
          <p:cNvPr id="25" name="Text Box 41">
            <a:extLst>
              <a:ext uri="{FF2B5EF4-FFF2-40B4-BE49-F238E27FC236}">
                <a16:creationId xmlns:a16="http://schemas.microsoft.com/office/drawing/2014/main" id="{CFC6E88D-DE8C-1D5C-7862-6B8A3F699EE0}"/>
              </a:ext>
            </a:extLst>
          </p:cNvPr>
          <p:cNvSpPr txBox="1"/>
          <p:nvPr/>
        </p:nvSpPr>
        <p:spPr>
          <a:xfrm>
            <a:off x="16748313" y="9217064"/>
            <a:ext cx="4118101" cy="429220"/>
          </a:xfrm>
          <a:prstGeom prst="rect">
            <a:avLst/>
          </a:prstGeom>
          <a:noFill/>
        </p:spPr>
        <p:txBody>
          <a:bodyPr wrap="square" rtlCol="0">
            <a:spAutoFit/>
          </a:bodyPr>
          <a:lstStyle/>
          <a:p>
            <a:r>
              <a:rPr lang="en-US" sz="2189" b="1" dirty="0">
                <a:latin typeface="Times New Roman" panose="02020603050405020304" pitchFamily="18" charset="0"/>
                <a:cs typeface="Times New Roman" panose="02020603050405020304" pitchFamily="18" charset="0"/>
              </a:rPr>
              <a:t>Fig 1 Rice species identification</a:t>
            </a:r>
          </a:p>
        </p:txBody>
      </p:sp>
      <p:sp>
        <p:nvSpPr>
          <p:cNvPr id="26" name="Rectangles 26">
            <a:extLst>
              <a:ext uri="{FF2B5EF4-FFF2-40B4-BE49-F238E27FC236}">
                <a16:creationId xmlns:a16="http://schemas.microsoft.com/office/drawing/2014/main" id="{AF6C8161-BD78-3683-E987-D67F6C9501C3}"/>
              </a:ext>
            </a:extLst>
          </p:cNvPr>
          <p:cNvSpPr/>
          <p:nvPr/>
        </p:nvSpPr>
        <p:spPr>
          <a:xfrm>
            <a:off x="492269" y="11105868"/>
            <a:ext cx="5771372" cy="2080328"/>
          </a:xfrm>
          <a:prstGeom prst="rect">
            <a:avLst/>
          </a:prstGeom>
          <a:solidFill>
            <a:srgbClr val="BFE7FF"/>
          </a:solidFill>
        </p:spPr>
        <p:style>
          <a:lnRef idx="2">
            <a:schemeClr val="dk1"/>
          </a:lnRef>
          <a:fillRef idx="1">
            <a:schemeClr val="lt1"/>
          </a:fillRef>
          <a:effectRef idx="0">
            <a:schemeClr val="dk1"/>
          </a:effectRef>
          <a:fontRef idx="minor">
            <a:schemeClr val="dk1"/>
          </a:fontRef>
        </p:style>
        <p:txBody>
          <a:bodyPr rtlCol="0" anchor="ctr"/>
          <a:lstStyle/>
          <a:p>
            <a:pPr algn="ctr"/>
            <a:r>
              <a:rPr lang="en-IN" altLang="en-US" sz="2189" b="1" u="sng" dirty="0">
                <a:latin typeface="Times New Roman" panose="02020603050405020304" pitchFamily="18" charset="0"/>
                <a:cs typeface="Times New Roman" panose="02020603050405020304" pitchFamily="18" charset="0"/>
              </a:rPr>
              <a:t>Data Collection</a:t>
            </a:r>
          </a:p>
          <a:p>
            <a:pPr algn="ctr"/>
            <a:r>
              <a:rPr lang="en-US" altLang="en-US" sz="2189" b="1" dirty="0">
                <a:latin typeface="Times New Roman" panose="02020603050405020304" pitchFamily="18" charset="0"/>
                <a:cs typeface="Times New Roman" panose="02020603050405020304" pitchFamily="18" charset="0"/>
              </a:rPr>
              <a:t>Describe the source of the dataset containing images or features of rice species.</a:t>
            </a:r>
          </a:p>
          <a:p>
            <a:pPr algn="ctr"/>
            <a:r>
              <a:rPr lang="en-US" altLang="en-US" sz="2189" b="1" dirty="0">
                <a:latin typeface="Times New Roman" panose="02020603050405020304" pitchFamily="18" charset="0"/>
                <a:cs typeface="Times New Roman" panose="02020603050405020304" pitchFamily="18" charset="0"/>
              </a:rPr>
              <a:t>Detail the characteristics of the dataset, including the number of samples, classes, and any preprocessing steps applied.</a:t>
            </a:r>
            <a:endParaRPr lang="en-IN" altLang="en-US" sz="2189" b="1" dirty="0">
              <a:latin typeface="Times New Roman" panose="02020603050405020304" pitchFamily="18" charset="0"/>
              <a:cs typeface="Times New Roman" panose="02020603050405020304" pitchFamily="18" charset="0"/>
            </a:endParaRPr>
          </a:p>
        </p:txBody>
      </p:sp>
      <p:sp>
        <p:nvSpPr>
          <p:cNvPr id="29" name="Arrow: Down 28">
            <a:extLst>
              <a:ext uri="{FF2B5EF4-FFF2-40B4-BE49-F238E27FC236}">
                <a16:creationId xmlns:a16="http://schemas.microsoft.com/office/drawing/2014/main" id="{E9B2CE75-297B-CEEF-59F8-86E88A09A1F1}"/>
              </a:ext>
            </a:extLst>
          </p:cNvPr>
          <p:cNvSpPr/>
          <p:nvPr/>
        </p:nvSpPr>
        <p:spPr>
          <a:xfrm>
            <a:off x="3199852" y="13186196"/>
            <a:ext cx="356358" cy="426105"/>
          </a:xfrm>
          <a:prstGeom prst="downArrow">
            <a:avLst/>
          </a:prstGeom>
          <a:ln>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31" name="Rectangles 26">
            <a:extLst>
              <a:ext uri="{FF2B5EF4-FFF2-40B4-BE49-F238E27FC236}">
                <a16:creationId xmlns:a16="http://schemas.microsoft.com/office/drawing/2014/main" id="{6465894C-9F61-C6F8-A345-23372A99D3A4}"/>
              </a:ext>
            </a:extLst>
          </p:cNvPr>
          <p:cNvSpPr/>
          <p:nvPr/>
        </p:nvSpPr>
        <p:spPr>
          <a:xfrm>
            <a:off x="492269" y="13607029"/>
            <a:ext cx="5771372" cy="2327951"/>
          </a:xfrm>
          <a:prstGeom prst="rect">
            <a:avLst/>
          </a:prstGeom>
          <a:solidFill>
            <a:srgbClr val="BFE7FF"/>
          </a:solidFill>
        </p:spPr>
        <p:style>
          <a:lnRef idx="2">
            <a:schemeClr val="dk1"/>
          </a:lnRef>
          <a:fillRef idx="1">
            <a:schemeClr val="lt1"/>
          </a:fillRef>
          <a:effectRef idx="0">
            <a:schemeClr val="dk1"/>
          </a:effectRef>
          <a:fontRef idx="minor">
            <a:schemeClr val="dk1"/>
          </a:fontRef>
        </p:style>
        <p:txBody>
          <a:bodyPr rtlCol="0" anchor="ctr"/>
          <a:lstStyle/>
          <a:p>
            <a:pPr algn="ctr"/>
            <a:r>
              <a:rPr lang="en-IN" altLang="en-US" sz="2189" b="1" u="sng" dirty="0">
                <a:latin typeface="Times New Roman" panose="02020603050405020304" pitchFamily="18" charset="0"/>
                <a:cs typeface="Times New Roman" panose="02020603050405020304" pitchFamily="18" charset="0"/>
              </a:rPr>
              <a:t>Data Preprocessing</a:t>
            </a:r>
          </a:p>
          <a:p>
            <a:pPr marL="342900" indent="-342900" algn="ctr">
              <a:buFont typeface="Arial" panose="020B0604020202020204" pitchFamily="34" charset="0"/>
              <a:buChar char="•"/>
            </a:pPr>
            <a:r>
              <a:rPr lang="en-US" altLang="en-US" sz="2189" b="1" dirty="0">
                <a:latin typeface="Times New Roman" panose="02020603050405020304" pitchFamily="18" charset="0"/>
                <a:cs typeface="Times New Roman" panose="02020603050405020304" pitchFamily="18" charset="0"/>
              </a:rPr>
              <a:t>Clean, transform, and scale data.</a:t>
            </a:r>
          </a:p>
          <a:p>
            <a:pPr marL="342900" indent="-342900" algn="ctr">
              <a:buFont typeface="Arial" panose="020B0604020202020204" pitchFamily="34" charset="0"/>
              <a:buChar char="•"/>
            </a:pPr>
            <a:r>
              <a:rPr lang="en-US" altLang="en-US" sz="2189" b="1" dirty="0">
                <a:latin typeface="Times New Roman" panose="02020603050405020304" pitchFamily="18" charset="0"/>
                <a:cs typeface="Times New Roman" panose="02020603050405020304" pitchFamily="18" charset="0"/>
              </a:rPr>
              <a:t>Handle class imbalance.</a:t>
            </a:r>
          </a:p>
          <a:p>
            <a:pPr marL="342900" indent="-342900" algn="ctr">
              <a:buFont typeface="Arial" panose="020B0604020202020204" pitchFamily="34" charset="0"/>
              <a:buChar char="•"/>
            </a:pPr>
            <a:r>
              <a:rPr lang="en-US" altLang="en-US" sz="2189" b="1" dirty="0">
                <a:latin typeface="Times New Roman" panose="02020603050405020304" pitchFamily="18" charset="0"/>
                <a:cs typeface="Times New Roman" panose="02020603050405020304" pitchFamily="18" charset="0"/>
              </a:rPr>
              <a:t>Split data and implement cross-validation.</a:t>
            </a:r>
          </a:p>
        </p:txBody>
      </p:sp>
      <p:sp>
        <p:nvSpPr>
          <p:cNvPr id="32" name="Arrow: Right 31">
            <a:extLst>
              <a:ext uri="{FF2B5EF4-FFF2-40B4-BE49-F238E27FC236}">
                <a16:creationId xmlns:a16="http://schemas.microsoft.com/office/drawing/2014/main" id="{1BE4EB74-28B1-ADF2-6808-DED6854FCAB1}"/>
              </a:ext>
            </a:extLst>
          </p:cNvPr>
          <p:cNvSpPr/>
          <p:nvPr/>
        </p:nvSpPr>
        <p:spPr>
          <a:xfrm>
            <a:off x="6337733" y="11599572"/>
            <a:ext cx="1039686" cy="406262"/>
          </a:xfrm>
          <a:prstGeom prst="rightArrow">
            <a:avLst/>
          </a:prstGeom>
          <a:ln>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33" name="Rectangles 26">
            <a:extLst>
              <a:ext uri="{FF2B5EF4-FFF2-40B4-BE49-F238E27FC236}">
                <a16:creationId xmlns:a16="http://schemas.microsoft.com/office/drawing/2014/main" id="{C1CD326A-D4AD-514C-A4B8-C258358B72C8}"/>
              </a:ext>
            </a:extLst>
          </p:cNvPr>
          <p:cNvSpPr/>
          <p:nvPr/>
        </p:nvSpPr>
        <p:spPr>
          <a:xfrm>
            <a:off x="7428455" y="10397447"/>
            <a:ext cx="5937025" cy="2496748"/>
          </a:xfrm>
          <a:prstGeom prst="rect">
            <a:avLst/>
          </a:prstGeom>
          <a:solidFill>
            <a:srgbClr val="BFE7FF"/>
          </a:solidFill>
        </p:spPr>
        <p:style>
          <a:lnRef idx="2">
            <a:schemeClr val="dk1"/>
          </a:lnRef>
          <a:fillRef idx="1">
            <a:schemeClr val="lt1"/>
          </a:fillRef>
          <a:effectRef idx="0">
            <a:schemeClr val="dk1"/>
          </a:effectRef>
          <a:fontRef idx="minor">
            <a:schemeClr val="dk1"/>
          </a:fontRef>
        </p:style>
        <p:txBody>
          <a:bodyPr rtlCol="0" anchor="ctr"/>
          <a:lstStyle/>
          <a:p>
            <a:pPr algn="ctr"/>
            <a:r>
              <a:rPr lang="en-IN" sz="2400" b="1" u="sng" dirty="0">
                <a:solidFill>
                  <a:schemeClr val="tx1"/>
                </a:solidFill>
                <a:latin typeface="Times New Roman" panose="02020603050405020304" pitchFamily="18" charset="0"/>
                <a:cs typeface="Times New Roman" panose="02020603050405020304" pitchFamily="18" charset="0"/>
              </a:rPr>
              <a:t>Support vector machine(SVM)model </a:t>
            </a:r>
            <a:endParaRPr lang="en-IN" sz="2400" b="1" i="0" u="sng" dirty="0">
              <a:solidFill>
                <a:schemeClr val="tx1"/>
              </a:solidFill>
              <a:effectLst/>
              <a:latin typeface="Times New Roman" panose="02020603050405020304" pitchFamily="18" charset="0"/>
              <a:cs typeface="Times New Roman" panose="02020603050405020304" pitchFamily="18" charset="0"/>
            </a:endParaRPr>
          </a:p>
          <a:p>
            <a:pPr marL="182563" indent="-182563">
              <a:buFont typeface="Arial" panose="020B0604020202020204" pitchFamily="34" charset="0"/>
              <a:buChar char="•"/>
            </a:pPr>
            <a:r>
              <a:rPr lang="en-US" altLang="en-US" sz="2189" b="1" dirty="0">
                <a:latin typeface="Times New Roman" panose="02020603050405020304" pitchFamily="18" charset="0"/>
                <a:cs typeface="Times New Roman" panose="02020603050405020304" pitchFamily="18" charset="0"/>
              </a:rPr>
              <a:t>Identify relevant features to distinguish rice species.</a:t>
            </a:r>
          </a:p>
          <a:p>
            <a:pPr marL="182563" indent="-182563">
              <a:buFont typeface="Arial" panose="020B0604020202020204" pitchFamily="34" charset="0"/>
              <a:buChar char="•"/>
            </a:pPr>
            <a:r>
              <a:rPr lang="en-US" altLang="en-US" sz="2189" b="1" dirty="0">
                <a:latin typeface="Times New Roman" panose="02020603050405020304" pitchFamily="18" charset="0"/>
                <a:cs typeface="Times New Roman" panose="02020603050405020304" pitchFamily="18" charset="0"/>
              </a:rPr>
              <a:t>Optimize SVM parameters like kernel type and regularization.</a:t>
            </a:r>
          </a:p>
          <a:p>
            <a:pPr marL="182563" indent="-182563">
              <a:buFont typeface="Arial" panose="020B0604020202020204" pitchFamily="34" charset="0"/>
              <a:buChar char="•"/>
            </a:pPr>
            <a:r>
              <a:rPr lang="en-US" altLang="en-US" sz="2189" b="1" dirty="0">
                <a:latin typeface="Times New Roman" panose="02020603050405020304" pitchFamily="18" charset="0"/>
                <a:cs typeface="Times New Roman" panose="02020603050405020304" pitchFamily="18" charset="0"/>
              </a:rPr>
              <a:t>Scale features to ensure SVM's robust performance.</a:t>
            </a:r>
          </a:p>
        </p:txBody>
      </p:sp>
      <p:sp>
        <p:nvSpPr>
          <p:cNvPr id="34" name="Rectangles 26">
            <a:extLst>
              <a:ext uri="{FF2B5EF4-FFF2-40B4-BE49-F238E27FC236}">
                <a16:creationId xmlns:a16="http://schemas.microsoft.com/office/drawing/2014/main" id="{47A926C0-E43D-5168-05BC-EA4DE4C2BBC2}"/>
              </a:ext>
            </a:extLst>
          </p:cNvPr>
          <p:cNvSpPr/>
          <p:nvPr/>
        </p:nvSpPr>
        <p:spPr>
          <a:xfrm>
            <a:off x="7301370" y="13586949"/>
            <a:ext cx="4476132" cy="2497068"/>
          </a:xfrm>
          <a:prstGeom prst="rect">
            <a:avLst/>
          </a:prstGeom>
          <a:solidFill>
            <a:srgbClr val="BFE7FF"/>
          </a:solidFill>
        </p:spPr>
        <p:style>
          <a:lnRef idx="2">
            <a:schemeClr val="dk1"/>
          </a:lnRef>
          <a:fillRef idx="1">
            <a:schemeClr val="lt1"/>
          </a:fillRef>
          <a:effectRef idx="0">
            <a:schemeClr val="dk1"/>
          </a:effectRef>
          <a:fontRef idx="minor">
            <a:schemeClr val="dk1"/>
          </a:fontRef>
        </p:style>
        <p:txBody>
          <a:bodyPr rtlCol="0" anchor="ctr"/>
          <a:lstStyle/>
          <a:p>
            <a:pPr algn="ctr"/>
            <a:r>
              <a:rPr lang="en-IN" sz="2000" b="1" u="sng" dirty="0">
                <a:solidFill>
                  <a:schemeClr val="tx1"/>
                </a:solidFill>
                <a:latin typeface="Times New Roman" panose="02020603050405020304" pitchFamily="18" charset="0"/>
                <a:cs typeface="Times New Roman" panose="02020603050405020304" pitchFamily="18" charset="0"/>
              </a:rPr>
              <a:t>Gradient boosting machine</a:t>
            </a:r>
            <a:endParaRPr lang="en-US" sz="2189" b="1" i="0" u="sng" dirty="0">
              <a:solidFill>
                <a:schemeClr val="tx1"/>
              </a:solidFill>
              <a:effectLst/>
              <a:latin typeface="Times New Roman" panose="02020603050405020304" pitchFamily="18" charset="0"/>
              <a:cs typeface="Times New Roman" panose="02020603050405020304" pitchFamily="18" charset="0"/>
            </a:endParaRPr>
          </a:p>
          <a:p>
            <a:pPr algn="ctr"/>
            <a:r>
              <a:rPr lang="en-US" sz="2000" b="1" i="0" dirty="0">
                <a:solidFill>
                  <a:schemeClr val="tx1"/>
                </a:solidFill>
                <a:effectLst/>
                <a:latin typeface="Times New Roman" panose="02020603050405020304" pitchFamily="18" charset="0"/>
                <a:cs typeface="Times New Roman" panose="02020603050405020304" pitchFamily="18" charset="0"/>
              </a:rPr>
              <a:t>GBM algorithms are less sensitive to feature scaling but may benefit from categorical feature encoding.</a:t>
            </a:r>
          </a:p>
          <a:p>
            <a:pPr algn="ctr"/>
            <a:r>
              <a:rPr lang="en-US" sz="2000" b="1" i="0" dirty="0">
                <a:solidFill>
                  <a:schemeClr val="tx1"/>
                </a:solidFill>
                <a:effectLst/>
                <a:latin typeface="Times New Roman" panose="02020603050405020304" pitchFamily="18" charset="0"/>
                <a:cs typeface="Times New Roman" panose="02020603050405020304" pitchFamily="18" charset="0"/>
              </a:rPr>
              <a:t>Ensure that categorical variables are appropriately encoded before training the GBM model.</a:t>
            </a:r>
            <a:endParaRPr lang="en-IN" sz="2000" b="1" i="0" dirty="0">
              <a:solidFill>
                <a:schemeClr val="tx1"/>
              </a:solidFill>
              <a:effectLst/>
              <a:latin typeface="Times New Roman" panose="02020603050405020304" pitchFamily="18" charset="0"/>
              <a:cs typeface="Times New Roman" panose="02020603050405020304" pitchFamily="18" charset="0"/>
            </a:endParaRPr>
          </a:p>
        </p:txBody>
      </p:sp>
      <p:sp>
        <p:nvSpPr>
          <p:cNvPr id="35" name="Rectangles 26">
            <a:extLst>
              <a:ext uri="{FF2B5EF4-FFF2-40B4-BE49-F238E27FC236}">
                <a16:creationId xmlns:a16="http://schemas.microsoft.com/office/drawing/2014/main" id="{7DAFBE14-EF70-019C-A380-2D05309587A5}"/>
              </a:ext>
            </a:extLst>
          </p:cNvPr>
          <p:cNvSpPr/>
          <p:nvPr/>
        </p:nvSpPr>
        <p:spPr>
          <a:xfrm>
            <a:off x="13635532" y="10478564"/>
            <a:ext cx="6827456" cy="2104191"/>
          </a:xfrm>
          <a:prstGeom prst="rect">
            <a:avLst/>
          </a:prstGeom>
          <a:solidFill>
            <a:srgbClr val="BFE7FF"/>
          </a:solidFill>
        </p:spPr>
        <p:style>
          <a:lnRef idx="2">
            <a:schemeClr val="dk1"/>
          </a:lnRef>
          <a:fillRef idx="1">
            <a:schemeClr val="lt1"/>
          </a:fillRef>
          <a:effectRef idx="0">
            <a:schemeClr val="dk1"/>
          </a:effectRef>
          <a:fontRef idx="minor">
            <a:schemeClr val="dk1"/>
          </a:fontRef>
        </p:style>
        <p:txBody>
          <a:bodyPr rtlCol="0" anchor="ctr"/>
          <a:lstStyle/>
          <a:p>
            <a:pPr algn="ctr"/>
            <a:r>
              <a:rPr lang="en-IN" altLang="en-US" sz="2189" b="1" u="sng" dirty="0">
                <a:latin typeface="Times New Roman" panose="02020603050405020304" pitchFamily="18" charset="0"/>
                <a:cs typeface="Times New Roman" panose="02020603050405020304" pitchFamily="18" charset="0"/>
              </a:rPr>
              <a:t>Model Comparison</a:t>
            </a:r>
          </a:p>
          <a:p>
            <a:pPr algn="ctr"/>
            <a:r>
              <a:rPr lang="en-US" altLang="en-US" sz="2189" b="1" dirty="0">
                <a:latin typeface="Times New Roman" panose="02020603050405020304" pitchFamily="18" charset="0"/>
                <a:cs typeface="Times New Roman" panose="02020603050405020304" pitchFamily="18" charset="0"/>
              </a:rPr>
              <a:t>Present the results of experiments comparing the performance of SVM and GBM models.</a:t>
            </a:r>
          </a:p>
          <a:p>
            <a:pPr algn="ctr"/>
            <a:r>
              <a:rPr lang="en-US" altLang="en-US" sz="2189" b="1" dirty="0">
                <a:latin typeface="Times New Roman" panose="02020603050405020304" pitchFamily="18" charset="0"/>
                <a:cs typeface="Times New Roman" panose="02020603050405020304" pitchFamily="18" charset="0"/>
              </a:rPr>
              <a:t>Include tables or graphs illustrating classification accuracy and other evaluation metrics.</a:t>
            </a:r>
            <a:endParaRPr lang="en-IN" altLang="en-US" sz="2189" b="1" dirty="0">
              <a:latin typeface="Times New Roman" panose="02020603050405020304" pitchFamily="18" charset="0"/>
              <a:cs typeface="Times New Roman" panose="02020603050405020304" pitchFamily="18" charset="0"/>
            </a:endParaRPr>
          </a:p>
        </p:txBody>
      </p:sp>
      <p:sp>
        <p:nvSpPr>
          <p:cNvPr id="36" name="Arrow: Right 35">
            <a:extLst>
              <a:ext uri="{FF2B5EF4-FFF2-40B4-BE49-F238E27FC236}">
                <a16:creationId xmlns:a16="http://schemas.microsoft.com/office/drawing/2014/main" id="{ED6D7A20-F27F-3DF9-D919-7F4EF28D397F}"/>
              </a:ext>
            </a:extLst>
          </p:cNvPr>
          <p:cNvSpPr/>
          <p:nvPr/>
        </p:nvSpPr>
        <p:spPr>
          <a:xfrm>
            <a:off x="11811710" y="14643588"/>
            <a:ext cx="572130" cy="355725"/>
          </a:xfrm>
          <a:prstGeom prst="rightArrow">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Rectangles 26">
            <a:extLst>
              <a:ext uri="{FF2B5EF4-FFF2-40B4-BE49-F238E27FC236}">
                <a16:creationId xmlns:a16="http://schemas.microsoft.com/office/drawing/2014/main" id="{00E05F72-346E-4E7E-6D6E-1684BFD7E4A9}"/>
              </a:ext>
            </a:extLst>
          </p:cNvPr>
          <p:cNvSpPr/>
          <p:nvPr/>
        </p:nvSpPr>
        <p:spPr>
          <a:xfrm>
            <a:off x="12444734" y="13279314"/>
            <a:ext cx="4553021" cy="3028960"/>
          </a:xfrm>
          <a:prstGeom prst="rect">
            <a:avLst/>
          </a:prstGeom>
          <a:solidFill>
            <a:srgbClr val="BFE7FF"/>
          </a:solidFill>
        </p:spPr>
        <p:style>
          <a:lnRef idx="2">
            <a:schemeClr val="dk1"/>
          </a:lnRef>
          <a:fillRef idx="1">
            <a:schemeClr val="lt1"/>
          </a:fillRef>
          <a:effectRef idx="0">
            <a:schemeClr val="dk1"/>
          </a:effectRef>
          <a:fontRef idx="minor">
            <a:schemeClr val="dk1"/>
          </a:fontRef>
        </p:style>
        <p:txBody>
          <a:bodyPr rtlCol="0" anchor="ctr"/>
          <a:lstStyle/>
          <a:p>
            <a:pPr algn="ctr"/>
            <a:r>
              <a:rPr lang="en-IN" altLang="en-US" sz="2189" b="1" u="sng" dirty="0">
                <a:latin typeface="Times New Roman" panose="02020603050405020304" pitchFamily="18" charset="0"/>
                <a:cs typeface="Times New Roman" panose="02020603050405020304" pitchFamily="18" charset="0"/>
              </a:rPr>
              <a:t>Model Evaluation</a:t>
            </a:r>
            <a:r>
              <a:rPr lang="en-US" altLang="en-US" sz="2189" b="1" u="sng" dirty="0">
                <a:latin typeface="Times New Roman" panose="02020603050405020304" pitchFamily="18" charset="0"/>
                <a:cs typeface="Times New Roman" panose="02020603050405020304" pitchFamily="18" charset="0"/>
              </a:rPr>
              <a:t>Define the </a:t>
            </a:r>
            <a:r>
              <a:rPr lang="en-US" altLang="en-US" sz="2189" b="1" dirty="0">
                <a:latin typeface="Times New Roman" panose="02020603050405020304" pitchFamily="18" charset="0"/>
                <a:cs typeface="Times New Roman" panose="02020603050405020304" pitchFamily="18" charset="0"/>
              </a:rPr>
              <a:t>evaluation metrics used to assess the performance of the models, such as accuracy, precision, recall, F1-score, and area under the receiver operating characteristic curve </a:t>
            </a:r>
          </a:p>
          <a:p>
            <a:pPr algn="ctr"/>
            <a:r>
              <a:rPr lang="en-US" altLang="en-US" sz="2189" b="1" dirty="0">
                <a:latin typeface="Times New Roman" panose="02020603050405020304" pitchFamily="18" charset="0"/>
                <a:cs typeface="Times New Roman" panose="02020603050405020304" pitchFamily="18" charset="0"/>
              </a:rPr>
              <a:t>Justify the choice of evaluation metrics based on the problem context.</a:t>
            </a:r>
            <a:endParaRPr lang="en-IN" altLang="en-US" sz="2189" b="1" dirty="0">
              <a:latin typeface="Times New Roman" panose="02020603050405020304" pitchFamily="18" charset="0"/>
              <a:cs typeface="Times New Roman" panose="02020603050405020304" pitchFamily="18" charset="0"/>
            </a:endParaRPr>
          </a:p>
        </p:txBody>
      </p:sp>
      <p:sp>
        <p:nvSpPr>
          <p:cNvPr id="38" name="Arrow: Right 37">
            <a:extLst>
              <a:ext uri="{FF2B5EF4-FFF2-40B4-BE49-F238E27FC236}">
                <a16:creationId xmlns:a16="http://schemas.microsoft.com/office/drawing/2014/main" id="{0920C151-FE01-D876-8250-7190197D05EF}"/>
              </a:ext>
            </a:extLst>
          </p:cNvPr>
          <p:cNvSpPr/>
          <p:nvPr/>
        </p:nvSpPr>
        <p:spPr>
          <a:xfrm rot="16200000">
            <a:off x="14529247" y="12760195"/>
            <a:ext cx="658948" cy="366324"/>
          </a:xfrm>
          <a:prstGeom prst="right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Down 38">
            <a:extLst>
              <a:ext uri="{FF2B5EF4-FFF2-40B4-BE49-F238E27FC236}">
                <a16:creationId xmlns:a16="http://schemas.microsoft.com/office/drawing/2014/main" id="{D862A3DB-EF57-20FA-A8F8-880CE4DAA643}"/>
              </a:ext>
            </a:extLst>
          </p:cNvPr>
          <p:cNvSpPr/>
          <p:nvPr/>
        </p:nvSpPr>
        <p:spPr>
          <a:xfrm>
            <a:off x="19158641" y="12629648"/>
            <a:ext cx="380129" cy="665033"/>
          </a:xfrm>
          <a:prstGeom prst="down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s 26">
            <a:extLst>
              <a:ext uri="{FF2B5EF4-FFF2-40B4-BE49-F238E27FC236}">
                <a16:creationId xmlns:a16="http://schemas.microsoft.com/office/drawing/2014/main" id="{8ACC618F-9FAB-84D4-7065-3BFD78BD4C7D}"/>
              </a:ext>
            </a:extLst>
          </p:cNvPr>
          <p:cNvSpPr/>
          <p:nvPr/>
        </p:nvSpPr>
        <p:spPr>
          <a:xfrm>
            <a:off x="17357706" y="13279315"/>
            <a:ext cx="4115481" cy="2655665"/>
          </a:xfrm>
          <a:prstGeom prst="rect">
            <a:avLst/>
          </a:prstGeom>
          <a:solidFill>
            <a:srgbClr val="BFE7FF"/>
          </a:solidFill>
        </p:spPr>
        <p:style>
          <a:lnRef idx="2">
            <a:schemeClr val="dk1"/>
          </a:lnRef>
          <a:fillRef idx="1">
            <a:schemeClr val="lt1"/>
          </a:fillRef>
          <a:effectRef idx="0">
            <a:schemeClr val="dk1"/>
          </a:effectRef>
          <a:fontRef idx="minor">
            <a:schemeClr val="dk1"/>
          </a:fontRef>
        </p:style>
        <p:txBody>
          <a:bodyPr rtlCol="0" anchor="ctr"/>
          <a:lstStyle/>
          <a:p>
            <a:pPr algn="ctr"/>
            <a:r>
              <a:rPr lang="en-IN" altLang="en-US" sz="2189" b="1" u="sng" dirty="0">
                <a:latin typeface="Times New Roman" panose="02020603050405020304" pitchFamily="18" charset="0"/>
                <a:cs typeface="Times New Roman" panose="02020603050405020304" pitchFamily="18" charset="0"/>
              </a:rPr>
              <a:t>Model Integration</a:t>
            </a:r>
          </a:p>
          <a:p>
            <a:pPr marL="342900" indent="-342900">
              <a:buFont typeface="Arial" panose="020B0604020202020204" pitchFamily="34" charset="0"/>
              <a:buChar char="•"/>
            </a:pPr>
            <a:r>
              <a:rPr lang="en-US" altLang="en-US" sz="2189" b="1" dirty="0">
                <a:latin typeface="Times New Roman" panose="02020603050405020304" pitchFamily="18" charset="0"/>
                <a:cs typeface="Times New Roman" panose="02020603050405020304" pitchFamily="18" charset="0"/>
              </a:rPr>
              <a:t>Train SVM and GBM models.</a:t>
            </a:r>
          </a:p>
          <a:p>
            <a:pPr marL="342900" indent="-342900">
              <a:buFont typeface="Arial" panose="020B0604020202020204" pitchFamily="34" charset="0"/>
              <a:buChar char="•"/>
            </a:pPr>
            <a:r>
              <a:rPr lang="en-US" altLang="en-US" sz="2189" b="1" dirty="0">
                <a:latin typeface="Times New Roman" panose="02020603050405020304" pitchFamily="18" charset="0"/>
                <a:cs typeface="Times New Roman" panose="02020603050405020304" pitchFamily="18" charset="0"/>
              </a:rPr>
              <a:t>Compare performance metrics.</a:t>
            </a:r>
          </a:p>
          <a:p>
            <a:pPr marL="342900" indent="-342900">
              <a:buFont typeface="Arial" panose="020B0604020202020204" pitchFamily="34" charset="0"/>
              <a:buChar char="•"/>
            </a:pPr>
            <a:r>
              <a:rPr lang="en-US" altLang="en-US" sz="2189" b="1" dirty="0">
                <a:latin typeface="Times New Roman" panose="02020603050405020304" pitchFamily="18" charset="0"/>
                <a:cs typeface="Times New Roman" panose="02020603050405020304" pitchFamily="18" charset="0"/>
              </a:rPr>
              <a:t>Analyze feature importance.</a:t>
            </a:r>
          </a:p>
          <a:p>
            <a:pPr marL="342900" indent="-342900">
              <a:buFont typeface="Arial" panose="020B0604020202020204" pitchFamily="34" charset="0"/>
              <a:buChar char="•"/>
            </a:pPr>
            <a:r>
              <a:rPr lang="en-US" altLang="en-US" sz="2189" b="1" dirty="0">
                <a:latin typeface="Times New Roman" panose="02020603050405020304" pitchFamily="18" charset="0"/>
                <a:cs typeface="Times New Roman" panose="02020603050405020304" pitchFamily="18" charset="0"/>
              </a:rPr>
              <a:t>Address computational resources and ethical considerations.</a:t>
            </a:r>
            <a:endParaRPr lang="en-IN" altLang="en-US" sz="2189" b="1" dirty="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54A9964B-2001-FEE7-E574-6A77939779E6}"/>
              </a:ext>
            </a:extLst>
          </p:cNvPr>
          <p:cNvSpPr txBox="1"/>
          <p:nvPr/>
        </p:nvSpPr>
        <p:spPr>
          <a:xfrm>
            <a:off x="938169" y="21226178"/>
            <a:ext cx="5777991"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Fig 2: SVM and gradient boosting machine</a:t>
            </a:r>
          </a:p>
        </p:txBody>
      </p:sp>
      <p:sp>
        <p:nvSpPr>
          <p:cNvPr id="42" name="TextBox 41">
            <a:extLst>
              <a:ext uri="{FF2B5EF4-FFF2-40B4-BE49-F238E27FC236}">
                <a16:creationId xmlns:a16="http://schemas.microsoft.com/office/drawing/2014/main" id="{3C6C4FBA-4CE9-E1AB-1B9E-68EF7181385D}"/>
              </a:ext>
            </a:extLst>
          </p:cNvPr>
          <p:cNvSpPr txBox="1"/>
          <p:nvPr/>
        </p:nvSpPr>
        <p:spPr>
          <a:xfrm>
            <a:off x="371573" y="21740953"/>
            <a:ext cx="6424392" cy="1015663"/>
          </a:xfrm>
          <a:prstGeom prst="rect">
            <a:avLst/>
          </a:prstGeom>
          <a:noFill/>
        </p:spPr>
        <p:txBody>
          <a:bodyPr wrap="square" rtlCol="0">
            <a:spAutoFit/>
          </a:bodyPr>
          <a:lstStyle/>
          <a:p>
            <a:pPr algn="just"/>
            <a:r>
              <a:rPr lang="en-US" sz="2000" b="1" i="0" dirty="0">
                <a:effectLst/>
                <a:latin typeface="Times New Roman" panose="02020603050405020304" pitchFamily="18" charset="0"/>
                <a:cs typeface="Times New Roman" panose="02020603050405020304" pitchFamily="18" charset="0"/>
              </a:rPr>
              <a:t>The graph represents a visual comparison of </a:t>
            </a:r>
            <a:r>
              <a:rPr lang="en-US" sz="2000" b="1" dirty="0">
                <a:latin typeface="Times New Roman" panose="02020603050405020304" pitchFamily="18" charset="0"/>
                <a:cs typeface="Times New Roman" panose="02020603050405020304" pitchFamily="18" charset="0"/>
              </a:rPr>
              <a:t>SVM</a:t>
            </a:r>
            <a:r>
              <a:rPr lang="en-US" sz="2000" b="1" i="0" dirty="0">
                <a:effectLst/>
                <a:latin typeface="Times New Roman" panose="02020603050405020304" pitchFamily="18" charset="0"/>
                <a:cs typeface="Times New Roman" panose="02020603050405020304" pitchFamily="18" charset="0"/>
              </a:rPr>
              <a:t> and GBM models, highlighting their respective accuracy scores for evaluation.</a:t>
            </a:r>
            <a:endParaRPr lang="en-IN" sz="2000" b="1"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533E0165-DDE6-2BF9-2E71-7800B2371A02}"/>
              </a:ext>
            </a:extLst>
          </p:cNvPr>
          <p:cNvSpPr txBox="1"/>
          <p:nvPr/>
        </p:nvSpPr>
        <p:spPr>
          <a:xfrm>
            <a:off x="6797326" y="16374312"/>
            <a:ext cx="6373114" cy="1077218"/>
          </a:xfrm>
          <a:prstGeom prst="rect">
            <a:avLst/>
          </a:prstGeom>
          <a:noFill/>
        </p:spPr>
        <p:txBody>
          <a:bodyPr wrap="square" rtlCol="0">
            <a:spAutoFit/>
          </a:bodyPr>
          <a:lstStyle/>
          <a:p>
            <a:pPr algn="ctr"/>
            <a:r>
              <a:rPr lang="en-US" sz="2200" b="1" i="0" u="none" strike="noStrike" dirty="0">
                <a:solidFill>
                  <a:srgbClr val="000000"/>
                </a:solidFill>
                <a:effectLst/>
                <a:latin typeface="Times New Roman" panose="02020603050405020304" pitchFamily="18" charset="0"/>
              </a:rPr>
              <a:t>Table 1. </a:t>
            </a:r>
            <a:r>
              <a:rPr lang="en-US" sz="2000" b="1" i="0" u="none" strike="noStrike" dirty="0">
                <a:solidFill>
                  <a:srgbClr val="000000"/>
                </a:solidFill>
                <a:effectLst/>
                <a:latin typeface="Times New Roman" panose="02020603050405020304" pitchFamily="18" charset="0"/>
              </a:rPr>
              <a:t>Comparison</a:t>
            </a:r>
            <a:r>
              <a:rPr lang="en-US" sz="2200" b="1" i="0" u="none" strike="noStrike" dirty="0">
                <a:solidFill>
                  <a:srgbClr val="000000"/>
                </a:solidFill>
                <a:effectLst/>
                <a:latin typeface="Times New Roman" panose="02020603050405020304" pitchFamily="18" charset="0"/>
              </a:rPr>
              <a:t> of the Accuracy values of  </a:t>
            </a:r>
            <a:r>
              <a:rPr lang="en-US" sz="2200" b="1" dirty="0">
                <a:solidFill>
                  <a:srgbClr val="000000"/>
                </a:solidFill>
                <a:latin typeface="Times New Roman" panose="02020603050405020304" pitchFamily="18" charset="0"/>
              </a:rPr>
              <a:t>SVM</a:t>
            </a:r>
            <a:r>
              <a:rPr lang="en-US" sz="2200" b="1" i="0" u="none" strike="noStrike" dirty="0">
                <a:solidFill>
                  <a:srgbClr val="000000"/>
                </a:solidFill>
                <a:effectLst/>
                <a:latin typeface="Times New Roman" panose="02020603050405020304" pitchFamily="18" charset="0"/>
              </a:rPr>
              <a:t> and</a:t>
            </a:r>
            <a:r>
              <a:rPr lang="en-US" sz="2200" b="1" dirty="0">
                <a:solidFill>
                  <a:srgbClr val="000000"/>
                </a:solidFill>
                <a:latin typeface="Times New Roman" panose="02020603050405020304" pitchFamily="18" charset="0"/>
              </a:rPr>
              <a:t> GBM Algorithms </a:t>
            </a:r>
            <a:r>
              <a:rPr lang="en-US" sz="2200" b="1" i="0" u="none" strike="noStrike" dirty="0">
                <a:solidFill>
                  <a:srgbClr val="000000"/>
                </a:solidFill>
                <a:effectLst/>
                <a:latin typeface="Times New Roman" panose="02020603050405020304" pitchFamily="18" charset="0"/>
              </a:rPr>
              <a:t>with a Test size of 10 Samples</a:t>
            </a:r>
            <a:endParaRPr lang="en-IN" sz="2200" b="1" dirty="0">
              <a:latin typeface="Times New Roman" panose="02020603050405020304" pitchFamily="18" charset="0"/>
              <a:cs typeface="Times New Roman" panose="02020603050405020304" pitchFamily="18" charset="0"/>
            </a:endParaRPr>
          </a:p>
          <a:p>
            <a:pPr algn="ctr"/>
            <a:endParaRPr lang="en-IN" sz="2000" b="1" dirty="0"/>
          </a:p>
        </p:txBody>
      </p:sp>
      <p:graphicFrame>
        <p:nvGraphicFramePr>
          <p:cNvPr id="44" name="Table 43">
            <a:extLst>
              <a:ext uri="{FF2B5EF4-FFF2-40B4-BE49-F238E27FC236}">
                <a16:creationId xmlns:a16="http://schemas.microsoft.com/office/drawing/2014/main" id="{3DC5EFF5-DE40-6FD7-D9A7-E8CCBF8C5DDD}"/>
              </a:ext>
            </a:extLst>
          </p:cNvPr>
          <p:cNvGraphicFramePr>
            <a:graphicFrameLocks noGrp="1"/>
          </p:cNvGraphicFramePr>
          <p:nvPr>
            <p:extLst>
              <p:ext uri="{D42A27DB-BD31-4B8C-83A1-F6EECF244321}">
                <p14:modId xmlns:p14="http://schemas.microsoft.com/office/powerpoint/2010/main" val="1153238161"/>
              </p:ext>
            </p:extLst>
          </p:nvPr>
        </p:nvGraphicFramePr>
        <p:xfrm>
          <a:off x="7089680" y="17286405"/>
          <a:ext cx="5688257" cy="5698650"/>
        </p:xfrm>
        <a:graphic>
          <a:graphicData uri="http://schemas.openxmlformats.org/drawingml/2006/table">
            <a:tbl>
              <a:tblPr>
                <a:tableStyleId>{5C22544A-7EE6-4342-B048-85BDC9FD1C3A}</a:tableStyleId>
              </a:tblPr>
              <a:tblGrid>
                <a:gridCol w="813632">
                  <a:extLst>
                    <a:ext uri="{9D8B030D-6E8A-4147-A177-3AD203B41FA5}">
                      <a16:colId xmlns:a16="http://schemas.microsoft.com/office/drawing/2014/main" val="1958036339"/>
                    </a:ext>
                  </a:extLst>
                </a:gridCol>
                <a:gridCol w="942647">
                  <a:extLst>
                    <a:ext uri="{9D8B030D-6E8A-4147-A177-3AD203B41FA5}">
                      <a16:colId xmlns:a16="http://schemas.microsoft.com/office/drawing/2014/main" val="2378968999"/>
                    </a:ext>
                  </a:extLst>
                </a:gridCol>
                <a:gridCol w="1946779">
                  <a:extLst>
                    <a:ext uri="{9D8B030D-6E8A-4147-A177-3AD203B41FA5}">
                      <a16:colId xmlns:a16="http://schemas.microsoft.com/office/drawing/2014/main" val="4242498822"/>
                    </a:ext>
                  </a:extLst>
                </a:gridCol>
                <a:gridCol w="1985199">
                  <a:extLst>
                    <a:ext uri="{9D8B030D-6E8A-4147-A177-3AD203B41FA5}">
                      <a16:colId xmlns:a16="http://schemas.microsoft.com/office/drawing/2014/main" val="2738426431"/>
                    </a:ext>
                  </a:extLst>
                </a:gridCol>
              </a:tblGrid>
              <a:tr h="379819">
                <a:tc rowSpan="2">
                  <a:txBody>
                    <a:bodyPr/>
                    <a:lstStyle/>
                    <a:p>
                      <a:pPr algn="ctr" rtl="0" fontAlgn="t">
                        <a:spcBef>
                          <a:spcPts val="0"/>
                        </a:spcBef>
                        <a:spcAft>
                          <a:spcPts val="0"/>
                        </a:spcAft>
                      </a:pPr>
                      <a:r>
                        <a:rPr lang="en-IN" sz="1700" b="1" u="none" strike="noStrike" dirty="0">
                          <a:solidFill>
                            <a:srgbClr val="000000"/>
                          </a:solidFill>
                          <a:effectLst/>
                          <a:latin typeface="Times New Roman" panose="02020603050405020304" pitchFamily="18" charset="0"/>
                          <a:cs typeface="Times New Roman" panose="02020603050405020304" pitchFamily="18" charset="0"/>
                        </a:rPr>
                        <a:t>         </a:t>
                      </a:r>
                      <a:endParaRPr lang="en-IN" sz="1700" b="1"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IN" sz="1700" b="1" u="none" strike="noStrike" dirty="0">
                          <a:solidFill>
                            <a:srgbClr val="000000"/>
                          </a:solidFill>
                          <a:effectLst/>
                          <a:latin typeface="Times New Roman" panose="02020603050405020304" pitchFamily="18" charset="0"/>
                          <a:cs typeface="Times New Roman" panose="02020603050405020304" pitchFamily="18" charset="0"/>
                        </a:rPr>
                        <a:t>  </a:t>
                      </a:r>
                    </a:p>
                    <a:p>
                      <a:pPr algn="ctr" rtl="0" fontAlgn="t">
                        <a:spcBef>
                          <a:spcPts val="0"/>
                        </a:spcBef>
                        <a:spcAft>
                          <a:spcPts val="0"/>
                        </a:spcAft>
                      </a:pPr>
                      <a:endParaRPr lang="en-IN" sz="1700" b="1" u="none" strike="noStrike" dirty="0">
                        <a:solidFill>
                          <a:srgbClr val="000000"/>
                        </a:solidFill>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IN" sz="1700" b="1" u="none" strike="noStrike" dirty="0" err="1">
                          <a:solidFill>
                            <a:srgbClr val="000000"/>
                          </a:solidFill>
                          <a:effectLst/>
                          <a:latin typeface="Times New Roman" panose="02020603050405020304" pitchFamily="18" charset="0"/>
                          <a:cs typeface="Times New Roman" panose="02020603050405020304" pitchFamily="18" charset="0"/>
                        </a:rPr>
                        <a:t>S.No</a:t>
                      </a:r>
                      <a:endParaRPr lang="en-IN" sz="17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rtl="0" fontAlgn="t">
                        <a:spcBef>
                          <a:spcPts val="0"/>
                        </a:spcBef>
                        <a:spcAft>
                          <a:spcPts val="0"/>
                        </a:spcAft>
                      </a:pPr>
                      <a:r>
                        <a:rPr lang="en-IN" sz="1700" b="1" u="none" strike="noStrike" dirty="0">
                          <a:solidFill>
                            <a:srgbClr val="000000"/>
                          </a:solidFill>
                          <a:effectLst/>
                          <a:latin typeface="Times New Roman" panose="02020603050405020304" pitchFamily="18" charset="0"/>
                          <a:cs typeface="Times New Roman" panose="02020603050405020304" pitchFamily="18" charset="0"/>
                        </a:rPr>
                        <a:t>Test Size</a:t>
                      </a:r>
                      <a:endParaRPr lang="en-IN" sz="17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rtl="0" fontAlgn="t">
                        <a:spcBef>
                          <a:spcPts val="0"/>
                        </a:spcBef>
                        <a:spcAft>
                          <a:spcPts val="0"/>
                        </a:spcAft>
                      </a:pPr>
                      <a:r>
                        <a:rPr lang="en-IN" sz="1700" b="1" u="none" strike="noStrike" dirty="0">
                          <a:solidFill>
                            <a:srgbClr val="000000"/>
                          </a:solidFill>
                          <a:effectLst/>
                          <a:latin typeface="Times New Roman" panose="02020603050405020304" pitchFamily="18" charset="0"/>
                          <a:cs typeface="Times New Roman" panose="02020603050405020304" pitchFamily="18" charset="0"/>
                        </a:rPr>
                        <a:t>ACCURACY RATE</a:t>
                      </a:r>
                      <a:endParaRPr lang="en-IN" sz="17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4002447236"/>
                  </a:ext>
                </a:extLst>
              </a:tr>
              <a:tr h="806610">
                <a:tc vMerge="1">
                  <a:txBody>
                    <a:bodyPr/>
                    <a:lstStyle/>
                    <a:p>
                      <a:endParaRPr lang="en-IN"/>
                    </a:p>
                  </a:txBody>
                  <a:tcPr/>
                </a:tc>
                <a:tc vMerge="1">
                  <a:txBody>
                    <a:bodyPr/>
                    <a:lstStyle/>
                    <a:p>
                      <a:endParaRPr lang="en-IN"/>
                    </a:p>
                  </a:txBody>
                  <a:tcPr/>
                </a:tc>
                <a:tc>
                  <a:txBody>
                    <a:bodyPr/>
                    <a:lstStyle/>
                    <a:p>
                      <a:pPr algn="ctr" rtl="0" fontAlgn="t">
                        <a:spcBef>
                          <a:spcPts val="0"/>
                        </a:spcBef>
                        <a:spcAft>
                          <a:spcPts val="0"/>
                        </a:spcAft>
                      </a:pPr>
                      <a:r>
                        <a:rPr lang="en-US" sz="1700" b="1" u="none" strike="noStrike" baseline="0" dirty="0">
                          <a:solidFill>
                            <a:srgbClr val="000000"/>
                          </a:solidFill>
                          <a:effectLst/>
                          <a:latin typeface="Times New Roman" panose="02020603050405020304" pitchFamily="18" charset="0"/>
                          <a:cs typeface="Times New Roman" panose="02020603050405020304" pitchFamily="18" charset="0"/>
                        </a:rPr>
                        <a:t>Support vector Machine Algorithm</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US" sz="1700" b="1" dirty="0">
                          <a:effectLst/>
                          <a:latin typeface="Times New Roman" panose="02020603050405020304" pitchFamily="18" charset="0"/>
                          <a:cs typeface="Times New Roman" panose="02020603050405020304" pitchFamily="18" charset="0"/>
                        </a:rPr>
                        <a:t>Gradient boosting Machine Algorithm</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1442778"/>
                  </a:ext>
                </a:extLst>
              </a:tr>
              <a:tr h="379819">
                <a:tc>
                  <a:txBody>
                    <a:bodyPr/>
                    <a:lstStyle/>
                    <a:p>
                      <a:pPr algn="ctr" rtl="0" fontAlgn="t">
                        <a:spcBef>
                          <a:spcPts val="0"/>
                        </a:spcBef>
                        <a:spcAft>
                          <a:spcPts val="0"/>
                        </a:spcAft>
                      </a:pPr>
                      <a:r>
                        <a:rPr lang="en-IN" sz="1700" b="1" u="none" strike="noStrike">
                          <a:solidFill>
                            <a:srgbClr val="000000"/>
                          </a:solidFill>
                          <a:effectLst/>
                          <a:latin typeface="Times New Roman" panose="02020603050405020304" pitchFamily="18" charset="0"/>
                          <a:cs typeface="Times New Roman" panose="02020603050405020304" pitchFamily="18" charset="0"/>
                        </a:rPr>
                        <a:t>1</a:t>
                      </a:r>
                      <a:endParaRPr lang="en-IN" sz="17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1700" b="1" u="none" strike="noStrike" dirty="0">
                          <a:solidFill>
                            <a:srgbClr val="000000"/>
                          </a:solidFill>
                          <a:effectLst/>
                          <a:latin typeface="Times New Roman" panose="02020603050405020304" pitchFamily="18" charset="0"/>
                          <a:cs typeface="Times New Roman" panose="02020603050405020304" pitchFamily="18" charset="0"/>
                        </a:rPr>
                        <a:t>Test 1</a:t>
                      </a:r>
                      <a:endParaRPr lang="en-IN" sz="17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700" b="1" i="0" u="none" strike="noStrike" dirty="0">
                          <a:solidFill>
                            <a:srgbClr val="000000"/>
                          </a:solidFill>
                          <a:effectLst/>
                          <a:latin typeface="Times New Roman" panose="02020603050405020304" pitchFamily="18" charset="0"/>
                          <a:cs typeface="Times New Roman" panose="02020603050405020304" pitchFamily="18" charset="0"/>
                        </a:rPr>
                        <a:t>92.55</a:t>
                      </a:r>
                      <a:endParaRPr lang="en-IN" sz="17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700" b="1" dirty="0">
                          <a:effectLst/>
                          <a:latin typeface="Times New Roman" panose="02020603050405020304" pitchFamily="18" charset="0"/>
                          <a:cs typeface="Times New Roman" panose="02020603050405020304" pitchFamily="18" charset="0"/>
                        </a:rPr>
                        <a:t>82.36%</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225432"/>
                  </a:ext>
                </a:extLst>
              </a:tr>
              <a:tr h="379819">
                <a:tc>
                  <a:txBody>
                    <a:bodyPr/>
                    <a:lstStyle/>
                    <a:p>
                      <a:pPr algn="ctr" rtl="0" fontAlgn="t">
                        <a:spcBef>
                          <a:spcPts val="0"/>
                        </a:spcBef>
                        <a:spcAft>
                          <a:spcPts val="0"/>
                        </a:spcAft>
                      </a:pPr>
                      <a:r>
                        <a:rPr lang="en-IN" sz="1700" b="1" u="none" strike="noStrike">
                          <a:solidFill>
                            <a:srgbClr val="000000"/>
                          </a:solidFill>
                          <a:effectLst/>
                          <a:latin typeface="Times New Roman" panose="02020603050405020304" pitchFamily="18" charset="0"/>
                          <a:cs typeface="Times New Roman" panose="02020603050405020304" pitchFamily="18" charset="0"/>
                        </a:rPr>
                        <a:t>2</a:t>
                      </a:r>
                      <a:endParaRPr lang="en-IN" sz="1700" b="1">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1700" b="1" u="none" strike="noStrike" dirty="0">
                          <a:solidFill>
                            <a:srgbClr val="000000"/>
                          </a:solidFill>
                          <a:effectLst/>
                          <a:latin typeface="Times New Roman" panose="02020603050405020304" pitchFamily="18" charset="0"/>
                          <a:cs typeface="Times New Roman" panose="02020603050405020304" pitchFamily="18" charset="0"/>
                        </a:rPr>
                        <a:t>Test 2</a:t>
                      </a:r>
                      <a:endParaRPr lang="en-IN" sz="17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700" b="1" i="0" u="none" strike="noStrike" dirty="0">
                          <a:solidFill>
                            <a:srgbClr val="000000"/>
                          </a:solidFill>
                          <a:effectLst/>
                          <a:latin typeface="Times New Roman" panose="02020603050405020304" pitchFamily="18" charset="0"/>
                          <a:cs typeface="Times New Roman" panose="02020603050405020304" pitchFamily="18" charset="0"/>
                        </a:rPr>
                        <a:t>91.23</a:t>
                      </a:r>
                      <a:endParaRPr lang="en-IN" sz="17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700" b="1" dirty="0">
                          <a:effectLst/>
                          <a:latin typeface="Times New Roman" panose="02020603050405020304" pitchFamily="18" charset="0"/>
                          <a:cs typeface="Times New Roman" panose="02020603050405020304" pitchFamily="18" charset="0"/>
                        </a:rPr>
                        <a:t>85.19%</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7524647"/>
                  </a:ext>
                </a:extLst>
              </a:tr>
              <a:tr h="379819">
                <a:tc>
                  <a:txBody>
                    <a:bodyPr/>
                    <a:lstStyle/>
                    <a:p>
                      <a:pPr algn="ctr" rtl="0" fontAlgn="t">
                        <a:spcBef>
                          <a:spcPts val="0"/>
                        </a:spcBef>
                        <a:spcAft>
                          <a:spcPts val="0"/>
                        </a:spcAft>
                      </a:pPr>
                      <a:r>
                        <a:rPr lang="en-IN" sz="1700" b="1" u="none" strike="noStrike">
                          <a:solidFill>
                            <a:srgbClr val="000000"/>
                          </a:solidFill>
                          <a:effectLst/>
                          <a:latin typeface="Times New Roman" panose="02020603050405020304" pitchFamily="18" charset="0"/>
                          <a:cs typeface="Times New Roman" panose="02020603050405020304" pitchFamily="18" charset="0"/>
                        </a:rPr>
                        <a:t>3</a:t>
                      </a:r>
                      <a:endParaRPr lang="en-IN" sz="1700" b="1">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1700" b="1" u="none" strike="noStrike">
                          <a:solidFill>
                            <a:srgbClr val="000000"/>
                          </a:solidFill>
                          <a:effectLst/>
                          <a:latin typeface="Times New Roman" panose="02020603050405020304" pitchFamily="18" charset="0"/>
                          <a:cs typeface="Times New Roman" panose="02020603050405020304" pitchFamily="18" charset="0"/>
                        </a:rPr>
                        <a:t>Test 3</a:t>
                      </a:r>
                      <a:endParaRPr lang="en-IN" sz="17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700" b="1" i="0" u="none" strike="noStrike" dirty="0">
                          <a:solidFill>
                            <a:srgbClr val="000000"/>
                          </a:solidFill>
                          <a:effectLst/>
                          <a:latin typeface="Times New Roman" panose="02020603050405020304" pitchFamily="18" charset="0"/>
                          <a:cs typeface="Times New Roman" panose="02020603050405020304" pitchFamily="18" charset="0"/>
                        </a:rPr>
                        <a:t>93.78</a:t>
                      </a:r>
                      <a:endParaRPr lang="en-IN" sz="17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700" b="1" dirty="0">
                          <a:effectLst/>
                          <a:latin typeface="Times New Roman" panose="02020603050405020304" pitchFamily="18" charset="0"/>
                          <a:cs typeface="Times New Roman" panose="02020603050405020304" pitchFamily="18" charset="0"/>
                        </a:rPr>
                        <a:t>81.58%</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30284611"/>
                  </a:ext>
                </a:extLst>
              </a:tr>
              <a:tr h="379819">
                <a:tc>
                  <a:txBody>
                    <a:bodyPr/>
                    <a:lstStyle/>
                    <a:p>
                      <a:pPr algn="ctr" rtl="0" fontAlgn="t">
                        <a:spcBef>
                          <a:spcPts val="0"/>
                        </a:spcBef>
                        <a:spcAft>
                          <a:spcPts val="0"/>
                        </a:spcAft>
                      </a:pPr>
                      <a:r>
                        <a:rPr lang="en-IN" sz="1700" b="1" u="none" strike="noStrike">
                          <a:solidFill>
                            <a:srgbClr val="000000"/>
                          </a:solidFill>
                          <a:effectLst/>
                          <a:latin typeface="Times New Roman" panose="02020603050405020304" pitchFamily="18" charset="0"/>
                          <a:cs typeface="Times New Roman" panose="02020603050405020304" pitchFamily="18" charset="0"/>
                        </a:rPr>
                        <a:t>4</a:t>
                      </a:r>
                      <a:endParaRPr lang="en-IN" sz="1700" b="1">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1700" b="1" u="none" strike="noStrike">
                          <a:solidFill>
                            <a:srgbClr val="000000"/>
                          </a:solidFill>
                          <a:effectLst/>
                          <a:latin typeface="Times New Roman" panose="02020603050405020304" pitchFamily="18" charset="0"/>
                          <a:cs typeface="Times New Roman" panose="02020603050405020304" pitchFamily="18" charset="0"/>
                        </a:rPr>
                        <a:t>est 4</a:t>
                      </a:r>
                      <a:endParaRPr lang="en-IN" sz="17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700" b="1" i="0" u="none" strike="noStrike" dirty="0">
                          <a:solidFill>
                            <a:srgbClr val="000000"/>
                          </a:solidFill>
                          <a:effectLst/>
                          <a:latin typeface="Times New Roman" panose="02020603050405020304" pitchFamily="18" charset="0"/>
                          <a:cs typeface="Times New Roman" panose="02020603050405020304" pitchFamily="18" charset="0"/>
                        </a:rPr>
                        <a:t>89.67</a:t>
                      </a:r>
                      <a:endParaRPr lang="en-IN" sz="17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700" b="1" dirty="0">
                          <a:effectLst/>
                          <a:latin typeface="Times New Roman" panose="02020603050405020304" pitchFamily="18" charset="0"/>
                          <a:cs typeface="Times New Roman" panose="02020603050405020304" pitchFamily="18" charset="0"/>
                        </a:rPr>
                        <a:t>87.91%</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5065615"/>
                  </a:ext>
                </a:extLst>
              </a:tr>
              <a:tr h="379819">
                <a:tc>
                  <a:txBody>
                    <a:bodyPr/>
                    <a:lstStyle/>
                    <a:p>
                      <a:pPr algn="ctr" rtl="0" fontAlgn="t">
                        <a:spcBef>
                          <a:spcPts val="0"/>
                        </a:spcBef>
                        <a:spcAft>
                          <a:spcPts val="0"/>
                        </a:spcAft>
                      </a:pPr>
                      <a:r>
                        <a:rPr lang="en-IN" sz="1700" b="1" u="none" strike="noStrike">
                          <a:solidFill>
                            <a:srgbClr val="000000"/>
                          </a:solidFill>
                          <a:effectLst/>
                          <a:latin typeface="Times New Roman" panose="02020603050405020304" pitchFamily="18" charset="0"/>
                          <a:cs typeface="Times New Roman" panose="02020603050405020304" pitchFamily="18" charset="0"/>
                        </a:rPr>
                        <a:t>5</a:t>
                      </a:r>
                      <a:endParaRPr lang="en-IN" sz="1700" b="1">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1700" b="1" u="none" strike="noStrike">
                          <a:solidFill>
                            <a:srgbClr val="000000"/>
                          </a:solidFill>
                          <a:effectLst/>
                          <a:latin typeface="Times New Roman" panose="02020603050405020304" pitchFamily="18" charset="0"/>
                          <a:cs typeface="Times New Roman" panose="02020603050405020304" pitchFamily="18" charset="0"/>
                        </a:rPr>
                        <a:t>Test 5</a:t>
                      </a:r>
                      <a:endParaRPr lang="en-IN" sz="1700" b="1">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700" b="1" i="0" u="none" strike="noStrike" dirty="0">
                          <a:solidFill>
                            <a:srgbClr val="000000"/>
                          </a:solidFill>
                          <a:effectLst/>
                          <a:latin typeface="Times New Roman" panose="02020603050405020304" pitchFamily="18" charset="0"/>
                          <a:cs typeface="Times New Roman" panose="02020603050405020304" pitchFamily="18" charset="0"/>
                        </a:rPr>
                        <a:t>94.32</a:t>
                      </a:r>
                      <a:endParaRPr lang="en-IN" sz="17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700" b="1" dirty="0">
                          <a:effectLst/>
                          <a:latin typeface="Times New Roman" panose="02020603050405020304" pitchFamily="18" charset="0"/>
                          <a:cs typeface="Times New Roman" panose="02020603050405020304" pitchFamily="18" charset="0"/>
                        </a:rPr>
                        <a:t>79.43%</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7798430"/>
                  </a:ext>
                </a:extLst>
              </a:tr>
              <a:tr h="379819">
                <a:tc>
                  <a:txBody>
                    <a:bodyPr/>
                    <a:lstStyle/>
                    <a:p>
                      <a:pPr algn="ctr" rtl="0" fontAlgn="t">
                        <a:spcBef>
                          <a:spcPts val="0"/>
                        </a:spcBef>
                        <a:spcAft>
                          <a:spcPts val="0"/>
                        </a:spcAft>
                      </a:pPr>
                      <a:r>
                        <a:rPr lang="en-IN" sz="1700" b="1" u="none" strike="noStrike">
                          <a:solidFill>
                            <a:srgbClr val="000000"/>
                          </a:solidFill>
                          <a:effectLst/>
                          <a:latin typeface="Times New Roman" panose="02020603050405020304" pitchFamily="18" charset="0"/>
                          <a:cs typeface="Times New Roman" panose="02020603050405020304" pitchFamily="18" charset="0"/>
                        </a:rPr>
                        <a:t>6</a:t>
                      </a:r>
                      <a:endParaRPr lang="en-IN" sz="1700" b="1">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1700" b="1" u="none" strike="noStrike">
                          <a:solidFill>
                            <a:srgbClr val="000000"/>
                          </a:solidFill>
                          <a:effectLst/>
                          <a:latin typeface="Times New Roman" panose="02020603050405020304" pitchFamily="18" charset="0"/>
                          <a:cs typeface="Times New Roman" panose="02020603050405020304" pitchFamily="18" charset="0"/>
                        </a:rPr>
                        <a:t>Test 6</a:t>
                      </a:r>
                      <a:endParaRPr lang="en-IN" sz="17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700" b="1" i="0" u="none" strike="noStrike" dirty="0">
                          <a:solidFill>
                            <a:srgbClr val="000000"/>
                          </a:solidFill>
                          <a:effectLst/>
                          <a:latin typeface="Times New Roman" panose="02020603050405020304" pitchFamily="18" charset="0"/>
                          <a:cs typeface="Times New Roman" panose="02020603050405020304" pitchFamily="18" charset="0"/>
                        </a:rPr>
                        <a:t>90.88</a:t>
                      </a:r>
                      <a:endParaRPr lang="en-IN" sz="17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700" b="1" dirty="0">
                          <a:effectLst/>
                          <a:latin typeface="Times New Roman" panose="02020603050405020304" pitchFamily="18" charset="0"/>
                          <a:cs typeface="Times New Roman" panose="02020603050405020304" pitchFamily="18" charset="0"/>
                        </a:rPr>
                        <a:t>84.65%</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42115"/>
                  </a:ext>
                </a:extLst>
              </a:tr>
              <a:tr h="379819">
                <a:tc>
                  <a:txBody>
                    <a:bodyPr/>
                    <a:lstStyle/>
                    <a:p>
                      <a:pPr algn="ctr" rtl="0" fontAlgn="t">
                        <a:spcBef>
                          <a:spcPts val="0"/>
                        </a:spcBef>
                        <a:spcAft>
                          <a:spcPts val="0"/>
                        </a:spcAft>
                      </a:pPr>
                      <a:r>
                        <a:rPr lang="en-IN" sz="1700" b="1" u="none" strike="noStrike">
                          <a:solidFill>
                            <a:srgbClr val="000000"/>
                          </a:solidFill>
                          <a:effectLst/>
                          <a:latin typeface="Times New Roman" panose="02020603050405020304" pitchFamily="18" charset="0"/>
                          <a:cs typeface="Times New Roman" panose="02020603050405020304" pitchFamily="18" charset="0"/>
                        </a:rPr>
                        <a:t>7</a:t>
                      </a:r>
                      <a:endParaRPr lang="en-IN" sz="1700" b="1">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1700" b="1" u="none" strike="noStrike">
                          <a:solidFill>
                            <a:srgbClr val="000000"/>
                          </a:solidFill>
                          <a:effectLst/>
                          <a:latin typeface="Times New Roman" panose="02020603050405020304" pitchFamily="18" charset="0"/>
                          <a:cs typeface="Times New Roman" panose="02020603050405020304" pitchFamily="18" charset="0"/>
                        </a:rPr>
                        <a:t>Test 7</a:t>
                      </a:r>
                      <a:endParaRPr lang="en-IN" sz="1700" b="1">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700" b="1" i="0" u="none" strike="noStrike" dirty="0">
                          <a:solidFill>
                            <a:srgbClr val="000000"/>
                          </a:solidFill>
                          <a:effectLst/>
                          <a:latin typeface="Times New Roman" panose="02020603050405020304" pitchFamily="18" charset="0"/>
                          <a:cs typeface="Times New Roman" panose="02020603050405020304" pitchFamily="18" charset="0"/>
                        </a:rPr>
                        <a:t>93.45</a:t>
                      </a:r>
                      <a:endParaRPr lang="en-IN" sz="17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700" b="1" dirty="0">
                          <a:effectLst/>
                          <a:latin typeface="Times New Roman" panose="02020603050405020304" pitchFamily="18" charset="0"/>
                          <a:cs typeface="Times New Roman" panose="02020603050405020304" pitchFamily="18" charset="0"/>
                        </a:rPr>
                        <a:t>80.27%</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96587953"/>
                  </a:ext>
                </a:extLst>
              </a:tr>
              <a:tr h="379819">
                <a:tc>
                  <a:txBody>
                    <a:bodyPr/>
                    <a:lstStyle/>
                    <a:p>
                      <a:pPr algn="ctr" rtl="0" fontAlgn="t">
                        <a:spcBef>
                          <a:spcPts val="0"/>
                        </a:spcBef>
                        <a:spcAft>
                          <a:spcPts val="0"/>
                        </a:spcAft>
                      </a:pPr>
                      <a:r>
                        <a:rPr lang="en-IN" sz="1700" b="1" u="none" strike="noStrike">
                          <a:solidFill>
                            <a:srgbClr val="000000"/>
                          </a:solidFill>
                          <a:effectLst/>
                          <a:latin typeface="Times New Roman" panose="02020603050405020304" pitchFamily="18" charset="0"/>
                          <a:cs typeface="Times New Roman" panose="02020603050405020304" pitchFamily="18" charset="0"/>
                        </a:rPr>
                        <a:t>8</a:t>
                      </a:r>
                      <a:endParaRPr lang="en-IN" sz="1700" b="1">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1700" b="1" u="none" strike="noStrike">
                          <a:solidFill>
                            <a:srgbClr val="000000"/>
                          </a:solidFill>
                          <a:effectLst/>
                          <a:latin typeface="Times New Roman" panose="02020603050405020304" pitchFamily="18" charset="0"/>
                          <a:cs typeface="Times New Roman" panose="02020603050405020304" pitchFamily="18" charset="0"/>
                        </a:rPr>
                        <a:t>Test 8</a:t>
                      </a:r>
                      <a:endParaRPr lang="en-IN" sz="17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700" b="1" i="0" u="none" strike="noStrike" dirty="0">
                          <a:solidFill>
                            <a:srgbClr val="000000"/>
                          </a:solidFill>
                          <a:effectLst/>
                          <a:latin typeface="Times New Roman" panose="02020603050405020304" pitchFamily="18" charset="0"/>
                          <a:cs typeface="Times New Roman" panose="02020603050405020304" pitchFamily="18" charset="0"/>
                        </a:rPr>
                        <a:t>88.76</a:t>
                      </a:r>
                      <a:endParaRPr lang="en-IN" sz="17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700" b="1" dirty="0">
                          <a:effectLst/>
                          <a:latin typeface="Times New Roman" panose="02020603050405020304" pitchFamily="18" charset="0"/>
                          <a:cs typeface="Times New Roman" panose="02020603050405020304" pitchFamily="18" charset="0"/>
                        </a:rPr>
                        <a:t>86.12%</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443561"/>
                  </a:ext>
                </a:extLst>
              </a:tr>
              <a:tr h="379819">
                <a:tc>
                  <a:txBody>
                    <a:bodyPr/>
                    <a:lstStyle/>
                    <a:p>
                      <a:pPr algn="ctr" rtl="0" fontAlgn="t">
                        <a:spcBef>
                          <a:spcPts val="0"/>
                        </a:spcBef>
                        <a:spcAft>
                          <a:spcPts val="0"/>
                        </a:spcAft>
                      </a:pPr>
                      <a:r>
                        <a:rPr lang="en-IN" sz="1700" b="1" u="none" strike="noStrike">
                          <a:solidFill>
                            <a:srgbClr val="000000"/>
                          </a:solidFill>
                          <a:effectLst/>
                          <a:latin typeface="Times New Roman" panose="02020603050405020304" pitchFamily="18" charset="0"/>
                          <a:cs typeface="Times New Roman" panose="02020603050405020304" pitchFamily="18" charset="0"/>
                        </a:rPr>
                        <a:t>9</a:t>
                      </a:r>
                      <a:endParaRPr lang="en-IN" sz="1700" b="1">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1700" b="1" u="none" strike="noStrike">
                          <a:solidFill>
                            <a:srgbClr val="000000"/>
                          </a:solidFill>
                          <a:effectLst/>
                          <a:latin typeface="Times New Roman" panose="02020603050405020304" pitchFamily="18" charset="0"/>
                          <a:cs typeface="Times New Roman" panose="02020603050405020304" pitchFamily="18" charset="0"/>
                        </a:rPr>
                        <a:t>Test 9</a:t>
                      </a:r>
                      <a:endParaRPr lang="en-IN" sz="1700" b="1">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700" b="1" i="0" u="none" strike="noStrike" dirty="0">
                          <a:solidFill>
                            <a:srgbClr val="000000"/>
                          </a:solidFill>
                          <a:effectLst/>
                          <a:latin typeface="Times New Roman" panose="02020603050405020304" pitchFamily="18" charset="0"/>
                          <a:cs typeface="Times New Roman" panose="02020603050405020304" pitchFamily="18" charset="0"/>
                        </a:rPr>
                        <a:t>91.99</a:t>
                      </a:r>
                      <a:endParaRPr lang="en-IN" sz="17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700" b="1" dirty="0">
                          <a:effectLst/>
                          <a:latin typeface="Times New Roman" panose="02020603050405020304" pitchFamily="18" charset="0"/>
                          <a:cs typeface="Times New Roman" panose="02020603050405020304" pitchFamily="18" charset="0"/>
                        </a:rPr>
                        <a:t>88.76%</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1007669"/>
                  </a:ext>
                </a:extLst>
              </a:tr>
              <a:tr h="379819">
                <a:tc>
                  <a:txBody>
                    <a:bodyPr/>
                    <a:lstStyle/>
                    <a:p>
                      <a:pPr algn="ctr" rtl="0" fontAlgn="t">
                        <a:spcBef>
                          <a:spcPts val="0"/>
                        </a:spcBef>
                        <a:spcAft>
                          <a:spcPts val="0"/>
                        </a:spcAft>
                      </a:pPr>
                      <a:r>
                        <a:rPr lang="en-IN" sz="1700" b="1" u="none" strike="noStrike">
                          <a:solidFill>
                            <a:srgbClr val="000000"/>
                          </a:solidFill>
                          <a:effectLst/>
                          <a:latin typeface="Times New Roman" panose="02020603050405020304" pitchFamily="18" charset="0"/>
                          <a:cs typeface="Times New Roman" panose="02020603050405020304" pitchFamily="18" charset="0"/>
                        </a:rPr>
                        <a:t>10</a:t>
                      </a:r>
                      <a:endParaRPr lang="en-IN" sz="1700" b="1">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1700" b="1" u="none" strike="noStrike">
                          <a:solidFill>
                            <a:srgbClr val="000000"/>
                          </a:solidFill>
                          <a:effectLst/>
                          <a:latin typeface="Times New Roman" panose="02020603050405020304" pitchFamily="18" charset="0"/>
                          <a:cs typeface="Times New Roman" panose="02020603050405020304" pitchFamily="18" charset="0"/>
                        </a:rPr>
                        <a:t>Test 10</a:t>
                      </a:r>
                      <a:endParaRPr lang="en-IN" sz="1700" b="1">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700" b="1" i="0" u="none" strike="noStrike" dirty="0">
                          <a:solidFill>
                            <a:srgbClr val="000000"/>
                          </a:solidFill>
                          <a:effectLst/>
                          <a:latin typeface="Times New Roman" panose="02020603050405020304" pitchFamily="18" charset="0"/>
                          <a:cs typeface="Times New Roman" panose="02020603050405020304" pitchFamily="18" charset="0"/>
                        </a:rPr>
                        <a:t>91.99</a:t>
                      </a:r>
                      <a:endParaRPr lang="en-IN" sz="17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700" b="1" dirty="0">
                          <a:effectLst/>
                          <a:latin typeface="Times New Roman" panose="02020603050405020304" pitchFamily="18" charset="0"/>
                          <a:cs typeface="Times New Roman" panose="02020603050405020304" pitchFamily="18" charset="0"/>
                        </a:rPr>
                        <a:t>83.09%</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1091647"/>
                  </a:ext>
                </a:extLst>
              </a:tr>
              <a:tr h="634697">
                <a:tc gridSpan="2">
                  <a:txBody>
                    <a:bodyPr/>
                    <a:lstStyle/>
                    <a:p>
                      <a:pPr algn="ctr" rtl="0" fontAlgn="t">
                        <a:spcBef>
                          <a:spcPts val="0"/>
                        </a:spcBef>
                        <a:spcAft>
                          <a:spcPts val="0"/>
                        </a:spcAft>
                      </a:pPr>
                      <a:r>
                        <a:rPr lang="en-IN" sz="1700" b="1" u="none" strike="noStrike" dirty="0">
                          <a:solidFill>
                            <a:srgbClr val="000000"/>
                          </a:solidFill>
                          <a:effectLst/>
                          <a:latin typeface="Times New Roman" panose="02020603050405020304" pitchFamily="18" charset="0"/>
                          <a:cs typeface="Times New Roman" panose="02020603050405020304" pitchFamily="18" charset="0"/>
                        </a:rPr>
                        <a:t>      Average Test Results</a:t>
                      </a:r>
                      <a:endParaRPr lang="en-IN" sz="17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a:p>
                  </a:txBody>
                  <a:tcPr/>
                </a:tc>
                <a:tc>
                  <a:txBody>
                    <a:bodyPr/>
                    <a:lstStyle/>
                    <a:p>
                      <a:pPr algn="ctr" rtl="0" fontAlgn="t">
                        <a:spcBef>
                          <a:spcPts val="1200"/>
                        </a:spcBef>
                        <a:spcAft>
                          <a:spcPts val="1200"/>
                        </a:spcAft>
                      </a:pPr>
                      <a:r>
                        <a:rPr lang="en-IN" sz="1700" b="1" i="0" u="none" strike="noStrike" dirty="0">
                          <a:solidFill>
                            <a:srgbClr val="000000"/>
                          </a:solidFill>
                          <a:effectLst/>
                          <a:latin typeface="Times New Roman" panose="02020603050405020304" pitchFamily="18" charset="0"/>
                          <a:cs typeface="Times New Roman" panose="02020603050405020304" pitchFamily="18" charset="0"/>
                        </a:rPr>
                        <a:t> 92.91</a:t>
                      </a:r>
                      <a:endParaRPr lang="en-IN" sz="17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700" b="1" dirty="0">
                          <a:effectLst/>
                          <a:latin typeface="Times New Roman" panose="02020603050405020304" pitchFamily="18" charset="0"/>
                          <a:cs typeface="Times New Roman" panose="02020603050405020304" pitchFamily="18" charset="0"/>
                        </a:rPr>
                        <a:t>83.72%</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1703659"/>
                  </a:ext>
                </a:extLst>
              </a:tr>
            </a:tbl>
          </a:graphicData>
        </a:graphic>
      </p:graphicFrame>
      <p:sp>
        <p:nvSpPr>
          <p:cNvPr id="45" name="TextBox 44">
            <a:extLst>
              <a:ext uri="{FF2B5EF4-FFF2-40B4-BE49-F238E27FC236}">
                <a16:creationId xmlns:a16="http://schemas.microsoft.com/office/drawing/2014/main" id="{17292724-9EE3-84DD-6185-54E7CCCB62BF}"/>
              </a:ext>
            </a:extLst>
          </p:cNvPr>
          <p:cNvSpPr txBox="1"/>
          <p:nvPr/>
        </p:nvSpPr>
        <p:spPr>
          <a:xfrm>
            <a:off x="13071652" y="16654880"/>
            <a:ext cx="8320956" cy="1785104"/>
          </a:xfrm>
          <a:prstGeom prst="rect">
            <a:avLst/>
          </a:prstGeom>
          <a:noFill/>
        </p:spPr>
        <p:txBody>
          <a:bodyPr wrap="square" rtlCol="0">
            <a:spAutoFit/>
          </a:bodyPr>
          <a:lstStyle/>
          <a:p>
            <a:pPr algn="ctr"/>
            <a:endParaRPr lang="en-US" sz="2200" b="1" i="0" u="none" strike="noStrike" dirty="0">
              <a:solidFill>
                <a:srgbClr val="000000"/>
              </a:solidFill>
              <a:effectLst/>
              <a:latin typeface="Times New Roman" panose="02020603050405020304" pitchFamily="18" charset="0"/>
            </a:endParaRPr>
          </a:p>
          <a:p>
            <a:pPr algn="ctr"/>
            <a:r>
              <a:rPr lang="en-US" sz="2200" b="1" i="0" u="none" strike="noStrike" dirty="0">
                <a:solidFill>
                  <a:srgbClr val="000000"/>
                </a:solidFill>
                <a:effectLst/>
                <a:latin typeface="Times New Roman" panose="02020603050405020304" pitchFamily="18" charset="0"/>
              </a:rPr>
              <a:t>Table 2. Mean, Standard Deviation and Standard error mean with accuracy rate comparison  of Support vector machine </a:t>
            </a:r>
            <a:r>
              <a:rPr lang="en-US" sz="2200" b="1" dirty="0">
                <a:solidFill>
                  <a:srgbClr val="000000"/>
                </a:solidFill>
                <a:latin typeface="Times New Roman" panose="02020603050405020304" pitchFamily="18" charset="0"/>
              </a:rPr>
              <a:t> </a:t>
            </a:r>
            <a:r>
              <a:rPr lang="en-US" sz="2200" b="1" i="0" u="none" strike="noStrike" dirty="0">
                <a:solidFill>
                  <a:srgbClr val="000000"/>
                </a:solidFill>
                <a:effectLst/>
                <a:latin typeface="Times New Roman" panose="02020603050405020304" pitchFamily="18" charset="0"/>
              </a:rPr>
              <a:t>over Grad</a:t>
            </a:r>
            <a:r>
              <a:rPr lang="en-US" sz="2200" b="1" dirty="0">
                <a:solidFill>
                  <a:srgbClr val="000000"/>
                </a:solidFill>
                <a:latin typeface="Times New Roman" panose="02020603050405020304" pitchFamily="18" charset="0"/>
              </a:rPr>
              <a:t>ient boosting machine </a:t>
            </a:r>
            <a:r>
              <a:rPr lang="en-US" sz="2200" b="1" i="0" u="none" strike="noStrike" dirty="0">
                <a:solidFill>
                  <a:srgbClr val="000000"/>
                </a:solidFill>
                <a:effectLst/>
                <a:latin typeface="Times New Roman" panose="02020603050405020304" pitchFamily="18" charset="0"/>
              </a:rPr>
              <a:t>algorithm</a:t>
            </a:r>
            <a:endParaRPr lang="en-IN" sz="2200" b="1" dirty="0">
              <a:latin typeface="Times New Roman" panose="02020603050405020304" pitchFamily="18" charset="0"/>
              <a:cs typeface="Times New Roman" panose="02020603050405020304" pitchFamily="18" charset="0"/>
            </a:endParaRPr>
          </a:p>
          <a:p>
            <a:pPr algn="ctr"/>
            <a:endParaRPr lang="en-IN" sz="2200" b="1" dirty="0"/>
          </a:p>
        </p:txBody>
      </p:sp>
      <p:graphicFrame>
        <p:nvGraphicFramePr>
          <p:cNvPr id="46" name="Table 45">
            <a:extLst>
              <a:ext uri="{FF2B5EF4-FFF2-40B4-BE49-F238E27FC236}">
                <a16:creationId xmlns:a16="http://schemas.microsoft.com/office/drawing/2014/main" id="{692E18E5-D2AD-5A95-0051-82A48D1C708A}"/>
              </a:ext>
            </a:extLst>
          </p:cNvPr>
          <p:cNvGraphicFramePr>
            <a:graphicFrameLocks noGrp="1"/>
          </p:cNvGraphicFramePr>
          <p:nvPr>
            <p:extLst>
              <p:ext uri="{D42A27DB-BD31-4B8C-83A1-F6EECF244321}">
                <p14:modId xmlns:p14="http://schemas.microsoft.com/office/powerpoint/2010/main" val="1083056832"/>
              </p:ext>
            </p:extLst>
          </p:nvPr>
        </p:nvGraphicFramePr>
        <p:xfrm>
          <a:off x="12984855" y="18221080"/>
          <a:ext cx="8407752" cy="4317266"/>
        </p:xfrm>
        <a:graphic>
          <a:graphicData uri="http://schemas.openxmlformats.org/drawingml/2006/table">
            <a:tbl>
              <a:tblPr>
                <a:tableStyleId>{5C22544A-7EE6-4342-B048-85BDC9FD1C3A}</a:tableStyleId>
              </a:tblPr>
              <a:tblGrid>
                <a:gridCol w="1019652">
                  <a:extLst>
                    <a:ext uri="{9D8B030D-6E8A-4147-A177-3AD203B41FA5}">
                      <a16:colId xmlns:a16="http://schemas.microsoft.com/office/drawing/2014/main" val="1810359400"/>
                    </a:ext>
                  </a:extLst>
                </a:gridCol>
                <a:gridCol w="1859822">
                  <a:extLst>
                    <a:ext uri="{9D8B030D-6E8A-4147-A177-3AD203B41FA5}">
                      <a16:colId xmlns:a16="http://schemas.microsoft.com/office/drawing/2014/main" val="769114878"/>
                    </a:ext>
                  </a:extLst>
                </a:gridCol>
                <a:gridCol w="1046534">
                  <a:extLst>
                    <a:ext uri="{9D8B030D-6E8A-4147-A177-3AD203B41FA5}">
                      <a16:colId xmlns:a16="http://schemas.microsoft.com/office/drawing/2014/main" val="164621606"/>
                    </a:ext>
                  </a:extLst>
                </a:gridCol>
                <a:gridCol w="1679160">
                  <a:extLst>
                    <a:ext uri="{9D8B030D-6E8A-4147-A177-3AD203B41FA5}">
                      <a16:colId xmlns:a16="http://schemas.microsoft.com/office/drawing/2014/main" val="4237338363"/>
                    </a:ext>
                  </a:extLst>
                </a:gridCol>
                <a:gridCol w="1401292">
                  <a:extLst>
                    <a:ext uri="{9D8B030D-6E8A-4147-A177-3AD203B41FA5}">
                      <a16:colId xmlns:a16="http://schemas.microsoft.com/office/drawing/2014/main" val="1858911344"/>
                    </a:ext>
                  </a:extLst>
                </a:gridCol>
                <a:gridCol w="1401292">
                  <a:extLst>
                    <a:ext uri="{9D8B030D-6E8A-4147-A177-3AD203B41FA5}">
                      <a16:colId xmlns:a16="http://schemas.microsoft.com/office/drawing/2014/main" val="2203828325"/>
                    </a:ext>
                  </a:extLst>
                </a:gridCol>
              </a:tblGrid>
              <a:tr h="1540565">
                <a:tc>
                  <a:txBody>
                    <a:bodyPr/>
                    <a:lstStyle/>
                    <a:p>
                      <a:pPr algn="ctr" fontAlgn="t"/>
                      <a:endParaRPr lang="en-IN" sz="219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2190" b="1" u="none" strike="noStrike" dirty="0">
                          <a:solidFill>
                            <a:srgbClr val="000000"/>
                          </a:solidFill>
                          <a:effectLst/>
                          <a:latin typeface="Times New Roman" panose="02020603050405020304" pitchFamily="18" charset="0"/>
                          <a:cs typeface="Times New Roman" panose="02020603050405020304" pitchFamily="18" charset="0"/>
                        </a:rPr>
                        <a:t>Group</a:t>
                      </a:r>
                      <a:endParaRPr lang="en-IN" sz="219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2190" b="1" u="none" strike="noStrike" dirty="0">
                          <a:solidFill>
                            <a:srgbClr val="000000"/>
                          </a:solidFill>
                          <a:effectLst/>
                          <a:latin typeface="Times New Roman" panose="02020603050405020304" pitchFamily="18" charset="0"/>
                          <a:cs typeface="Times New Roman" panose="02020603050405020304" pitchFamily="18" charset="0"/>
                        </a:rPr>
                        <a:t>N</a:t>
                      </a:r>
                      <a:endParaRPr lang="en-IN" sz="219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2190" b="1" u="none" strike="noStrike" dirty="0">
                          <a:solidFill>
                            <a:srgbClr val="000000"/>
                          </a:solidFill>
                          <a:effectLst/>
                          <a:latin typeface="Times New Roman" panose="02020603050405020304" pitchFamily="18" charset="0"/>
                          <a:cs typeface="Times New Roman" panose="02020603050405020304" pitchFamily="18" charset="0"/>
                        </a:rPr>
                        <a:t>Mean</a:t>
                      </a:r>
                      <a:endParaRPr lang="en-IN" sz="219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2190" b="1" u="none" strike="noStrike" dirty="0">
                          <a:solidFill>
                            <a:srgbClr val="000000"/>
                          </a:solidFill>
                          <a:effectLst/>
                          <a:latin typeface="Times New Roman" panose="02020603050405020304" pitchFamily="18" charset="0"/>
                          <a:cs typeface="Times New Roman" panose="02020603050405020304" pitchFamily="18" charset="0"/>
                        </a:rPr>
                        <a:t>Std. Deviation</a:t>
                      </a:r>
                      <a:endParaRPr lang="en-IN" sz="219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2190" b="1" u="none" strike="noStrike" dirty="0">
                          <a:solidFill>
                            <a:srgbClr val="000000"/>
                          </a:solidFill>
                          <a:effectLst/>
                          <a:latin typeface="Times New Roman" panose="02020603050405020304" pitchFamily="18" charset="0"/>
                          <a:cs typeface="Times New Roman" panose="02020603050405020304" pitchFamily="18" charset="0"/>
                        </a:rPr>
                        <a:t>Std. Mean</a:t>
                      </a:r>
                      <a:endParaRPr lang="en-IN" sz="219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37379259"/>
                  </a:ext>
                </a:extLst>
              </a:tr>
              <a:tr h="1807892">
                <a:tc rowSpan="2">
                  <a:txBody>
                    <a:bodyPr/>
                    <a:lstStyle/>
                    <a:p>
                      <a:pPr algn="ctr" rtl="0" fontAlgn="t">
                        <a:spcBef>
                          <a:spcPts val="0"/>
                        </a:spcBef>
                        <a:spcAft>
                          <a:spcPts val="0"/>
                        </a:spcAft>
                      </a:pPr>
                      <a:r>
                        <a:rPr lang="en-IN" sz="2190" b="1" u="none" strike="noStrike" dirty="0">
                          <a:solidFill>
                            <a:srgbClr val="000000"/>
                          </a:solidFill>
                          <a:effectLst/>
                          <a:latin typeface="Times New Roman" panose="02020603050405020304" pitchFamily="18" charset="0"/>
                          <a:cs typeface="Times New Roman" panose="02020603050405020304" pitchFamily="18" charset="0"/>
                        </a:rPr>
                        <a:t>Accuracy</a:t>
                      </a:r>
                      <a:endParaRPr lang="en-IN" sz="2190" b="1" dirty="0">
                        <a:effectLst/>
                        <a:latin typeface="Times New Roman" panose="02020603050405020304" pitchFamily="18" charset="0"/>
                        <a:cs typeface="Times New Roman" panose="02020603050405020304" pitchFamily="18" charset="0"/>
                      </a:endParaRPr>
                    </a:p>
                  </a:txBody>
                  <a:tcPr marL="63500" marR="63500" marT="63500" marB="6350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555"/>
                        </a:spcBef>
                        <a:spcAft>
                          <a:spcPts val="0"/>
                        </a:spcAft>
                      </a:pPr>
                      <a:r>
                        <a:rPr lang="en-US" sz="2190" b="1" dirty="0">
                          <a:effectLst/>
                          <a:latin typeface="Times New Roman" panose="02020603050405020304" pitchFamily="18" charset="0"/>
                          <a:cs typeface="Times New Roman" panose="02020603050405020304" pitchFamily="18" charset="0"/>
                        </a:rPr>
                        <a:t>SVM</a:t>
                      </a:r>
                    </a:p>
                    <a:p>
                      <a:pPr algn="ctr" rtl="0" fontAlgn="t">
                        <a:spcBef>
                          <a:spcPts val="555"/>
                        </a:spcBef>
                        <a:spcAft>
                          <a:spcPts val="0"/>
                        </a:spcAft>
                      </a:pPr>
                      <a:r>
                        <a:rPr lang="en-US" sz="2190" b="1" dirty="0">
                          <a:effectLst/>
                          <a:latin typeface="Times New Roman" panose="02020603050405020304" pitchFamily="18" charset="0"/>
                          <a:cs typeface="Times New Roman" panose="02020603050405020304" pitchFamily="18" charset="0"/>
                        </a:rPr>
                        <a:t>Algorithm </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2190" b="1" i="0" u="none" strike="noStrike" dirty="0">
                          <a:solidFill>
                            <a:srgbClr val="000000"/>
                          </a:solidFill>
                          <a:effectLst/>
                          <a:latin typeface="Times New Roman" panose="02020603050405020304" pitchFamily="18" charset="0"/>
                          <a:cs typeface="Times New Roman" panose="02020603050405020304" pitchFamily="18" charset="0"/>
                        </a:rPr>
                        <a:t>  </a:t>
                      </a:r>
                      <a:r>
                        <a:rPr lang="en-IN" sz="2190" b="1" i="0" u="none" strike="noStrike" dirty="0">
                          <a:solidFill>
                            <a:schemeClr val="tx1"/>
                          </a:solidFill>
                          <a:effectLst/>
                          <a:latin typeface="Times New Roman" panose="02020603050405020304" pitchFamily="18" charset="0"/>
                          <a:cs typeface="Times New Roman" panose="02020603050405020304" pitchFamily="18" charset="0"/>
                        </a:rPr>
                        <a:t>10</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2190" b="1" i="0" u="none" strike="noStrike" dirty="0">
                          <a:solidFill>
                            <a:srgbClr val="000000"/>
                          </a:solidFill>
                          <a:effectLst/>
                          <a:latin typeface="Times New Roman" panose="02020603050405020304" pitchFamily="18" charset="0"/>
                          <a:cs typeface="Times New Roman" panose="02020603050405020304" pitchFamily="18" charset="0"/>
                        </a:rPr>
                        <a:t>.9020</a:t>
                      </a:r>
                      <a:endParaRPr lang="en-IN" sz="219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2190" b="1" i="0" u="none" strike="noStrike" dirty="0">
                          <a:solidFill>
                            <a:srgbClr val="000000"/>
                          </a:solidFill>
                          <a:effectLst/>
                          <a:latin typeface="Times New Roman" panose="02020603050405020304" pitchFamily="18" charset="0"/>
                          <a:cs typeface="Times New Roman" panose="02020603050405020304" pitchFamily="18" charset="0"/>
                        </a:rPr>
                        <a:t>.04662    </a:t>
                      </a:r>
                      <a:endParaRPr lang="en-IN" sz="219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2190" b="1" i="0" u="none" strike="noStrike" dirty="0">
                          <a:solidFill>
                            <a:srgbClr val="000000"/>
                          </a:solidFill>
                          <a:effectLst/>
                          <a:latin typeface="Times New Roman" panose="02020603050405020304" pitchFamily="18" charset="0"/>
                          <a:cs typeface="Times New Roman" panose="02020603050405020304" pitchFamily="18" charset="0"/>
                        </a:rPr>
                        <a:t>.01474  </a:t>
                      </a:r>
                      <a:endParaRPr lang="en-IN" sz="219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36941778"/>
                  </a:ext>
                </a:extLst>
              </a:tr>
              <a:tr h="968809">
                <a:tc vMerge="1">
                  <a:txBody>
                    <a:bodyPr/>
                    <a:lstStyle/>
                    <a:p>
                      <a:endParaRPr lang="en-IN"/>
                    </a:p>
                  </a:txBody>
                  <a:tcPr/>
                </a:tc>
                <a:tc>
                  <a:txBody>
                    <a:bodyPr/>
                    <a:lstStyle/>
                    <a:p>
                      <a:pPr algn="ctr" rtl="0" fontAlgn="t">
                        <a:spcBef>
                          <a:spcPts val="555"/>
                        </a:spcBef>
                        <a:spcAft>
                          <a:spcPts val="0"/>
                        </a:spcAft>
                      </a:pPr>
                      <a:r>
                        <a:rPr lang="en-IN" sz="2190" b="1" u="none" strike="noStrike" baseline="0" dirty="0">
                          <a:solidFill>
                            <a:srgbClr val="000000"/>
                          </a:solidFill>
                          <a:effectLst/>
                          <a:latin typeface="Times New Roman" panose="02020603050405020304" pitchFamily="18" charset="0"/>
                          <a:cs typeface="Times New Roman" panose="02020603050405020304" pitchFamily="18" charset="0"/>
                        </a:rPr>
                        <a:t>GBM algorithm</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8100" marR="38100" algn="ctr">
                        <a:lnSpc>
                          <a:spcPts val="1600"/>
                        </a:lnSpc>
                        <a:spcAft>
                          <a:spcPts val="800"/>
                        </a:spcAft>
                      </a:pPr>
                      <a:endParaRPr lang="en-IN" sz="2190" b="1" kern="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8100" marR="38100" algn="ctr">
                        <a:lnSpc>
                          <a:spcPts val="1600"/>
                        </a:lnSpc>
                        <a:spcAft>
                          <a:spcPts val="800"/>
                        </a:spcAft>
                      </a:pPr>
                      <a:r>
                        <a:rPr lang="en-IN" sz="2190" b="1" kern="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10</a:t>
                      </a:r>
                      <a:endParaRPr lang="en-IN" sz="219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8100" marR="38100" algn="ctr">
                        <a:lnSpc>
                          <a:spcPts val="1600"/>
                        </a:lnSpc>
                        <a:spcAft>
                          <a:spcPts val="800"/>
                        </a:spcAft>
                      </a:pPr>
                      <a:endParaRPr lang="en-IN" sz="2190" b="1" kern="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8100" marR="38100" algn="ctr">
                        <a:lnSpc>
                          <a:spcPts val="1600"/>
                        </a:lnSpc>
                        <a:spcAft>
                          <a:spcPts val="800"/>
                        </a:spcAft>
                      </a:pPr>
                      <a:r>
                        <a:rPr lang="en-IN" sz="2190" b="1" kern="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.8370</a:t>
                      </a:r>
                      <a:endParaRPr lang="en-IN" sz="219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8100" marR="38100" algn="ctr">
                        <a:lnSpc>
                          <a:spcPts val="1600"/>
                        </a:lnSpc>
                        <a:spcAft>
                          <a:spcPts val="800"/>
                        </a:spcAft>
                      </a:pPr>
                      <a:endParaRPr lang="en-IN" sz="2190" b="1" kern="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8100" marR="38100" algn="ctr">
                        <a:lnSpc>
                          <a:spcPts val="1600"/>
                        </a:lnSpc>
                        <a:spcAft>
                          <a:spcPts val="800"/>
                        </a:spcAft>
                      </a:pPr>
                      <a:r>
                        <a:rPr lang="en-IN" sz="2190" b="1" kern="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.05417</a:t>
                      </a:r>
                      <a:endParaRPr lang="en-IN" sz="219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8100" marR="38100" algn="ctr">
                        <a:lnSpc>
                          <a:spcPts val="1600"/>
                        </a:lnSpc>
                        <a:spcAft>
                          <a:spcPts val="800"/>
                        </a:spcAft>
                      </a:pPr>
                      <a:endParaRPr lang="en-IN" sz="2190" b="1" kern="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8100" marR="38100" algn="ctr">
                        <a:lnSpc>
                          <a:spcPts val="1600"/>
                        </a:lnSpc>
                        <a:spcAft>
                          <a:spcPts val="800"/>
                        </a:spcAft>
                      </a:pPr>
                      <a:r>
                        <a:rPr lang="en-IN" sz="2190" b="1" kern="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.01713</a:t>
                      </a:r>
                      <a:endParaRPr lang="en-IN" sz="219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9860281"/>
                  </a:ext>
                </a:extLst>
              </a:tr>
            </a:tbl>
          </a:graphicData>
        </a:graphic>
      </p:graphicFrame>
      <p:pic>
        <p:nvPicPr>
          <p:cNvPr id="48" name="Picture 47">
            <a:extLst>
              <a:ext uri="{FF2B5EF4-FFF2-40B4-BE49-F238E27FC236}">
                <a16:creationId xmlns:a16="http://schemas.microsoft.com/office/drawing/2014/main" id="{AB209114-47A5-5C35-EBB0-4E8C13A5D897}"/>
              </a:ext>
            </a:extLst>
          </p:cNvPr>
          <p:cNvPicPr>
            <a:picLocks noChangeAspect="1"/>
          </p:cNvPicPr>
          <p:nvPr/>
        </p:nvPicPr>
        <p:blipFill>
          <a:blip r:embed="rId4"/>
          <a:stretch>
            <a:fillRect/>
          </a:stretch>
        </p:blipFill>
        <p:spPr>
          <a:xfrm>
            <a:off x="343047" y="17235336"/>
            <a:ext cx="6373114" cy="3868921"/>
          </a:xfrm>
          <a:prstGeom prst="rect">
            <a:avLst/>
          </a:prstGeom>
        </p:spPr>
      </p:pic>
      <p:sp>
        <p:nvSpPr>
          <p:cNvPr id="50" name="TextBox 49">
            <a:extLst>
              <a:ext uri="{FF2B5EF4-FFF2-40B4-BE49-F238E27FC236}">
                <a16:creationId xmlns:a16="http://schemas.microsoft.com/office/drawing/2014/main" id="{3B434D0D-B9B5-14CF-7FC0-B790293ABE06}"/>
              </a:ext>
            </a:extLst>
          </p:cNvPr>
          <p:cNvSpPr txBox="1"/>
          <p:nvPr/>
        </p:nvSpPr>
        <p:spPr>
          <a:xfrm>
            <a:off x="206917" y="23897674"/>
            <a:ext cx="21080091" cy="4075924"/>
          </a:xfrm>
          <a:prstGeom prst="rect">
            <a:avLst/>
          </a:prstGeom>
          <a:noFill/>
        </p:spPr>
        <p:txBody>
          <a:bodyPr wrap="square" rtlCol="0">
            <a:spAutoFit/>
          </a:bodyPr>
          <a:lstStyle/>
          <a:p>
            <a:pPr marL="457200" indent="-365125"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Accuracy for rice species identification: 0.93, with precision and recall for "</a:t>
            </a:r>
            <a:r>
              <a:rPr lang="en-US" altLang="en-IN" sz="2190" b="1" dirty="0" err="1">
                <a:latin typeface="Times New Roman" panose="02020603050405020304" pitchFamily="18" charset="0"/>
                <a:cs typeface="Times New Roman" panose="02020603050405020304" pitchFamily="18" charset="0"/>
              </a:rPr>
              <a:t>Cammeo</a:t>
            </a:r>
            <a:r>
              <a:rPr lang="en-US" altLang="en-IN" sz="2190" b="1" dirty="0">
                <a:latin typeface="Times New Roman" panose="02020603050405020304" pitchFamily="18" charset="0"/>
                <a:cs typeface="Times New Roman" panose="02020603050405020304" pitchFamily="18" charset="0"/>
              </a:rPr>
              <a:t>" at 0.92 and 0.93 respectively, and for "</a:t>
            </a:r>
            <a:r>
              <a:rPr lang="en-US" altLang="en-IN" sz="2190" b="1" dirty="0" err="1">
                <a:latin typeface="Times New Roman" panose="02020603050405020304" pitchFamily="18" charset="0"/>
                <a:cs typeface="Times New Roman" panose="02020603050405020304" pitchFamily="18" charset="0"/>
              </a:rPr>
              <a:t>Osmancik</a:t>
            </a:r>
            <a:r>
              <a:rPr lang="en-US" altLang="en-IN" sz="2190" b="1" dirty="0">
                <a:latin typeface="Times New Roman" panose="02020603050405020304" pitchFamily="18" charset="0"/>
                <a:cs typeface="Times New Roman" panose="02020603050405020304" pitchFamily="18" charset="0"/>
              </a:rPr>
              <a:t>" at 0.94 and 0.93 respectively, supported by 762 samples.</a:t>
            </a:r>
          </a:p>
          <a:p>
            <a:pPr marL="457200" indent="-365125"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Noisy GBM model achieved an accuracy of 0.84, with precision-recall pairs for "</a:t>
            </a:r>
            <a:r>
              <a:rPr lang="en-US" altLang="en-IN" sz="2190" b="1" dirty="0" err="1">
                <a:latin typeface="Times New Roman" panose="02020603050405020304" pitchFamily="18" charset="0"/>
                <a:cs typeface="Times New Roman" panose="02020603050405020304" pitchFamily="18" charset="0"/>
              </a:rPr>
              <a:t>Cammeo</a:t>
            </a:r>
            <a:r>
              <a:rPr lang="en-US" altLang="en-IN" sz="2190" b="1" dirty="0">
                <a:latin typeface="Times New Roman" panose="02020603050405020304" pitchFamily="18" charset="0"/>
                <a:cs typeface="Times New Roman" panose="02020603050405020304" pitchFamily="18" charset="0"/>
              </a:rPr>
              <a:t>" at 0.85-0.78 and for "</a:t>
            </a:r>
            <a:r>
              <a:rPr lang="en-US" altLang="en-IN" sz="2190" b="1" dirty="0" err="1">
                <a:latin typeface="Times New Roman" panose="02020603050405020304" pitchFamily="18" charset="0"/>
                <a:cs typeface="Times New Roman" panose="02020603050405020304" pitchFamily="18" charset="0"/>
              </a:rPr>
              <a:t>Osmancik</a:t>
            </a:r>
            <a:r>
              <a:rPr lang="en-US" altLang="en-IN" sz="2190" b="1" dirty="0">
                <a:latin typeface="Times New Roman" panose="02020603050405020304" pitchFamily="18" charset="0"/>
                <a:cs typeface="Times New Roman" panose="02020603050405020304" pitchFamily="18" charset="0"/>
              </a:rPr>
              <a:t>" at 0.83-0.89, supported by 762 samples.</a:t>
            </a:r>
          </a:p>
          <a:p>
            <a:pPr marL="457200" indent="-365125"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Future scope involves exploring deep learning and integrating spectral imaging for enhanced accuracy in rice species identification, considering factors like data quality, environmental variability, and limitations in real-world adaptability and computational scalability.</a:t>
            </a:r>
          </a:p>
          <a:p>
            <a:pPr marL="457200" indent="-365125"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The robust classification performance, marked by high accuracy and precision metrics, highlights the model's effectiveness in rice species identification, vital for agricultural decisions and biodiversity preservation.</a:t>
            </a:r>
          </a:p>
          <a:p>
            <a:pPr marL="341254" indent="-341254">
              <a:lnSpc>
                <a:spcPct val="150000"/>
              </a:lnSpc>
              <a:buFont typeface="Wingdings" panose="05000000000000000000" pitchFamily="2" charset="2"/>
              <a:buChar char="Ø"/>
            </a:pPr>
            <a:endParaRPr lang="en-US" altLang="en-IN" sz="2190" b="1" dirty="0">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8C5ED086-D516-922A-C687-BB3E6E31D67F}"/>
              </a:ext>
            </a:extLst>
          </p:cNvPr>
          <p:cNvSpPr txBox="1"/>
          <p:nvPr/>
        </p:nvSpPr>
        <p:spPr>
          <a:xfrm>
            <a:off x="343045" y="28910802"/>
            <a:ext cx="20843547" cy="3064878"/>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Bi, Y., </a:t>
            </a:r>
            <a:r>
              <a:rPr lang="en-IN" sz="2190" b="1" dirty="0" err="1">
                <a:latin typeface="Times New Roman" panose="02020603050405020304" pitchFamily="18" charset="0"/>
                <a:cs typeface="Times New Roman" panose="02020603050405020304" pitchFamily="18" charset="0"/>
              </a:rPr>
              <a:t>Yassue</a:t>
            </a:r>
            <a:r>
              <a:rPr lang="en-IN" sz="2190" b="1" dirty="0">
                <a:latin typeface="Times New Roman" panose="02020603050405020304" pitchFamily="18" charset="0"/>
                <a:cs typeface="Times New Roman" panose="02020603050405020304" pitchFamily="18" charset="0"/>
              </a:rPr>
              <a:t>, R.M., Paul, P., Dhatt, B.K., Sandhu, J., Do, P.T., Walia, H., Obata, T. and </a:t>
            </a:r>
            <a:r>
              <a:rPr lang="en-IN" sz="2190" b="1" dirty="0" err="1">
                <a:latin typeface="Times New Roman" panose="02020603050405020304" pitchFamily="18" charset="0"/>
                <a:cs typeface="Times New Roman" panose="02020603050405020304" pitchFamily="18" charset="0"/>
              </a:rPr>
              <a:t>Morota</a:t>
            </a:r>
            <a:r>
              <a:rPr lang="en-IN" sz="2190" b="1" dirty="0">
                <a:latin typeface="Times New Roman" panose="02020603050405020304" pitchFamily="18" charset="0"/>
                <a:cs typeface="Times New Roman" panose="02020603050405020304" pitchFamily="18" charset="0"/>
              </a:rPr>
              <a:t>, G., 2023. Evaluating metabolic and genomic data for predicting grain traits under high night temperature stress in rice. G3: Genes, Genomes, Genetics, 13(5), p.jkad052.</a:t>
            </a:r>
          </a:p>
          <a:p>
            <a:pPr marL="342900" indent="-342900" algn="just">
              <a:lnSpc>
                <a:spcPct val="150000"/>
              </a:lnSpc>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Chang, T.T. and </a:t>
            </a:r>
            <a:r>
              <a:rPr lang="en-IN" sz="2190" b="1" dirty="0" err="1">
                <a:latin typeface="Times New Roman" panose="02020603050405020304" pitchFamily="18" charset="0"/>
                <a:cs typeface="Times New Roman" panose="02020603050405020304" pitchFamily="18" charset="0"/>
              </a:rPr>
              <a:t>Bardenas</a:t>
            </a:r>
            <a:r>
              <a:rPr lang="en-IN" sz="2190" b="1" dirty="0">
                <a:latin typeface="Times New Roman" panose="02020603050405020304" pitchFamily="18" charset="0"/>
                <a:cs typeface="Times New Roman" panose="02020603050405020304" pitchFamily="18" charset="0"/>
              </a:rPr>
              <a:t>, E.A., 1965. The morphology and varietal characteristics of the rice plant (Vol. 4). Int. Rice Res. Inst.</a:t>
            </a:r>
          </a:p>
          <a:p>
            <a:pPr marL="342900" indent="-342900" algn="just">
              <a:lnSpc>
                <a:spcPct val="150000"/>
              </a:lnSpc>
              <a:buFont typeface="Wingdings" panose="05000000000000000000" pitchFamily="2" charset="2"/>
              <a:buChar char="Ø"/>
            </a:pPr>
            <a:r>
              <a:rPr lang="en-IN" sz="2190" b="1" dirty="0" err="1">
                <a:latin typeface="Times New Roman" panose="02020603050405020304" pitchFamily="18" charset="0"/>
                <a:cs typeface="Times New Roman" panose="02020603050405020304" pitchFamily="18" charset="0"/>
              </a:rPr>
              <a:t>Virmani</a:t>
            </a:r>
            <a:r>
              <a:rPr lang="en-IN" sz="2190" b="1" dirty="0">
                <a:latin typeface="Times New Roman" panose="02020603050405020304" pitchFamily="18" charset="0"/>
                <a:cs typeface="Times New Roman" panose="02020603050405020304" pitchFamily="18" charset="0"/>
              </a:rPr>
              <a:t>, S.S., Mao, C.X. and Hardy, B. eds., 2003. Hybrid rice for food security, poverty alleviation, and environmental protection. Int. Rice Res. Inst.</a:t>
            </a:r>
          </a:p>
          <a:p>
            <a:pPr marL="342900" indent="-342900" algn="just">
              <a:lnSpc>
                <a:spcPct val="150000"/>
              </a:lnSpc>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Kumar, N., Shahnaz, C., Kumar, K., Mohammed, M. and Raw, R., 2020. Advance concepts of image processing and pattern recognition. Pattern Recognition, 4(2), pp.1-10.</a:t>
            </a:r>
          </a:p>
          <a:p>
            <a:pPr marL="342900" indent="-342900">
              <a:lnSpc>
                <a:spcPct val="150000"/>
              </a:lnSpc>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Getachew, B., 2024. plant species classification using deep learning (Doctoral dissertation, St. Mary's University).</a:t>
            </a:r>
          </a:p>
        </p:txBody>
      </p:sp>
      <p:sp>
        <p:nvSpPr>
          <p:cNvPr id="2" name="Arrow: Right 1">
            <a:extLst>
              <a:ext uri="{FF2B5EF4-FFF2-40B4-BE49-F238E27FC236}">
                <a16:creationId xmlns:a16="http://schemas.microsoft.com/office/drawing/2014/main" id="{4EC64DA5-7AE2-00B4-3B65-DAD22E640509}"/>
              </a:ext>
            </a:extLst>
          </p:cNvPr>
          <p:cNvSpPr/>
          <p:nvPr/>
        </p:nvSpPr>
        <p:spPr>
          <a:xfrm>
            <a:off x="6337733" y="14577811"/>
            <a:ext cx="923243" cy="406262"/>
          </a:xfrm>
          <a:prstGeom prst="rightArrow">
            <a:avLst/>
          </a:prstGeom>
          <a:ln>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6802125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227</TotalTime>
  <Words>941</Words>
  <Application>Microsoft Office PowerPoint</Application>
  <PresentationFormat>Custom</PresentationFormat>
  <Paragraphs>123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ashok</dc:creator>
  <cp:lastModifiedBy>sai ashok</cp:lastModifiedBy>
  <cp:revision>9</cp:revision>
  <dcterms:created xsi:type="dcterms:W3CDTF">2024-04-22T07:51:54Z</dcterms:created>
  <dcterms:modified xsi:type="dcterms:W3CDTF">2024-04-25T08:04:07Z</dcterms:modified>
</cp:coreProperties>
</file>