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0" d="100"/>
          <a:sy n="50" d="100"/>
        </p:scale>
        <p:origin x="379"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DC39CE-2B83-4146-913F-1E886F2558C5}"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E34378-B050-4ADA-B8CA-B807BE9F6F5D}" type="slidenum">
              <a:rPr lang="en-IN" smtClean="0"/>
              <a:t>‹#›</a:t>
            </a:fld>
            <a:endParaRPr lang="en-IN"/>
          </a:p>
        </p:txBody>
      </p:sp>
    </p:spTree>
    <p:extLst>
      <p:ext uri="{BB962C8B-B14F-4D97-AF65-F5344CB8AC3E}">
        <p14:creationId xmlns:p14="http://schemas.microsoft.com/office/powerpoint/2010/main" val="1145876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DC39CE-2B83-4146-913F-1E886F2558C5}"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E34378-B050-4ADA-B8CA-B807BE9F6F5D}" type="slidenum">
              <a:rPr lang="en-IN" smtClean="0"/>
              <a:t>‹#›</a:t>
            </a:fld>
            <a:endParaRPr lang="en-IN"/>
          </a:p>
        </p:txBody>
      </p:sp>
    </p:spTree>
    <p:extLst>
      <p:ext uri="{BB962C8B-B14F-4D97-AF65-F5344CB8AC3E}">
        <p14:creationId xmlns:p14="http://schemas.microsoft.com/office/powerpoint/2010/main" val="2008021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DC39CE-2B83-4146-913F-1E886F2558C5}"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E34378-B050-4ADA-B8CA-B807BE9F6F5D}" type="slidenum">
              <a:rPr lang="en-IN" smtClean="0"/>
              <a:t>‹#›</a:t>
            </a:fld>
            <a:endParaRPr lang="en-IN"/>
          </a:p>
        </p:txBody>
      </p:sp>
    </p:spTree>
    <p:extLst>
      <p:ext uri="{BB962C8B-B14F-4D97-AF65-F5344CB8AC3E}">
        <p14:creationId xmlns:p14="http://schemas.microsoft.com/office/powerpoint/2010/main" val="4285093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DC39CE-2B83-4146-913F-1E886F2558C5}"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E34378-B050-4ADA-B8CA-B807BE9F6F5D}" type="slidenum">
              <a:rPr lang="en-IN" smtClean="0"/>
              <a:t>‹#›</a:t>
            </a:fld>
            <a:endParaRPr lang="en-IN"/>
          </a:p>
        </p:txBody>
      </p:sp>
    </p:spTree>
    <p:extLst>
      <p:ext uri="{BB962C8B-B14F-4D97-AF65-F5344CB8AC3E}">
        <p14:creationId xmlns:p14="http://schemas.microsoft.com/office/powerpoint/2010/main" val="3476226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DC39CE-2B83-4146-913F-1E886F2558C5}"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E34378-B050-4ADA-B8CA-B807BE9F6F5D}" type="slidenum">
              <a:rPr lang="en-IN" smtClean="0"/>
              <a:t>‹#›</a:t>
            </a:fld>
            <a:endParaRPr lang="en-IN"/>
          </a:p>
        </p:txBody>
      </p:sp>
    </p:spTree>
    <p:extLst>
      <p:ext uri="{BB962C8B-B14F-4D97-AF65-F5344CB8AC3E}">
        <p14:creationId xmlns:p14="http://schemas.microsoft.com/office/powerpoint/2010/main" val="118715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DC39CE-2B83-4146-913F-1E886F2558C5}"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E34378-B050-4ADA-B8CA-B807BE9F6F5D}" type="slidenum">
              <a:rPr lang="en-IN" smtClean="0"/>
              <a:t>‹#›</a:t>
            </a:fld>
            <a:endParaRPr lang="en-IN"/>
          </a:p>
        </p:txBody>
      </p:sp>
    </p:spTree>
    <p:extLst>
      <p:ext uri="{BB962C8B-B14F-4D97-AF65-F5344CB8AC3E}">
        <p14:creationId xmlns:p14="http://schemas.microsoft.com/office/powerpoint/2010/main" val="384203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Click to 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Click to 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DC39CE-2B83-4146-913F-1E886F2558C5}" type="datetimeFigureOut">
              <a:rPr lang="en-IN" smtClean="0"/>
              <a:t>25-04-2024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E34378-B050-4ADA-B8CA-B807BE9F6F5D}" type="slidenum">
              <a:rPr lang="en-IN" smtClean="0"/>
              <a:t>‹#›</a:t>
            </a:fld>
            <a:endParaRPr lang="en-IN"/>
          </a:p>
        </p:txBody>
      </p:sp>
    </p:spTree>
    <p:extLst>
      <p:ext uri="{BB962C8B-B14F-4D97-AF65-F5344CB8AC3E}">
        <p14:creationId xmlns:p14="http://schemas.microsoft.com/office/powerpoint/2010/main" val="1078999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DC39CE-2B83-4146-913F-1E886F2558C5}" type="datetimeFigureOut">
              <a:rPr lang="en-IN" smtClean="0"/>
              <a:t>25-04-2024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E34378-B050-4ADA-B8CA-B807BE9F6F5D}" type="slidenum">
              <a:rPr lang="en-IN" smtClean="0"/>
              <a:t>‹#›</a:t>
            </a:fld>
            <a:endParaRPr lang="en-IN"/>
          </a:p>
        </p:txBody>
      </p:sp>
    </p:spTree>
    <p:extLst>
      <p:ext uri="{BB962C8B-B14F-4D97-AF65-F5344CB8AC3E}">
        <p14:creationId xmlns:p14="http://schemas.microsoft.com/office/powerpoint/2010/main" val="2713028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DC39CE-2B83-4146-913F-1E886F2558C5}" type="datetimeFigureOut">
              <a:rPr lang="en-IN" smtClean="0"/>
              <a:t>25-04-2024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E34378-B050-4ADA-B8CA-B807BE9F6F5D}" type="slidenum">
              <a:rPr lang="en-IN" smtClean="0"/>
              <a:t>‹#›</a:t>
            </a:fld>
            <a:endParaRPr lang="en-IN"/>
          </a:p>
        </p:txBody>
      </p:sp>
    </p:spTree>
    <p:extLst>
      <p:ext uri="{BB962C8B-B14F-4D97-AF65-F5344CB8AC3E}">
        <p14:creationId xmlns:p14="http://schemas.microsoft.com/office/powerpoint/2010/main" val="1919465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Click to edit Master text styles</a:t>
            </a:r>
          </a:p>
        </p:txBody>
      </p:sp>
      <p:sp>
        <p:nvSpPr>
          <p:cNvPr id="5" name="Date Placeholder 4"/>
          <p:cNvSpPr>
            <a:spLocks noGrp="1"/>
          </p:cNvSpPr>
          <p:nvPr>
            <p:ph type="dt" sz="half" idx="10"/>
          </p:nvPr>
        </p:nvSpPr>
        <p:spPr/>
        <p:txBody>
          <a:bodyPr/>
          <a:lstStyle/>
          <a:p>
            <a:fld id="{EADC39CE-2B83-4146-913F-1E886F2558C5}"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E34378-B050-4ADA-B8CA-B807BE9F6F5D}" type="slidenum">
              <a:rPr lang="en-IN" smtClean="0"/>
              <a:t>‹#›</a:t>
            </a:fld>
            <a:endParaRPr lang="en-IN"/>
          </a:p>
        </p:txBody>
      </p:sp>
    </p:spTree>
    <p:extLst>
      <p:ext uri="{BB962C8B-B14F-4D97-AF65-F5344CB8AC3E}">
        <p14:creationId xmlns:p14="http://schemas.microsoft.com/office/powerpoint/2010/main" val="282275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Click to edit Master text styles</a:t>
            </a:r>
          </a:p>
        </p:txBody>
      </p:sp>
      <p:sp>
        <p:nvSpPr>
          <p:cNvPr id="5" name="Date Placeholder 4"/>
          <p:cNvSpPr>
            <a:spLocks noGrp="1"/>
          </p:cNvSpPr>
          <p:nvPr>
            <p:ph type="dt" sz="half" idx="10"/>
          </p:nvPr>
        </p:nvSpPr>
        <p:spPr/>
        <p:txBody>
          <a:bodyPr/>
          <a:lstStyle/>
          <a:p>
            <a:fld id="{EADC39CE-2B83-4146-913F-1E886F2558C5}"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E34378-B050-4ADA-B8CA-B807BE9F6F5D}" type="slidenum">
              <a:rPr lang="en-IN" smtClean="0"/>
              <a:t>‹#›</a:t>
            </a:fld>
            <a:endParaRPr lang="en-IN"/>
          </a:p>
        </p:txBody>
      </p:sp>
    </p:spTree>
    <p:extLst>
      <p:ext uri="{BB962C8B-B14F-4D97-AF65-F5344CB8AC3E}">
        <p14:creationId xmlns:p14="http://schemas.microsoft.com/office/powerpoint/2010/main" val="1824898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EADC39CE-2B83-4146-913F-1E886F2558C5}" type="datetimeFigureOut">
              <a:rPr lang="en-IN" smtClean="0"/>
              <a:t>25-04-2024</a:t>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D1E34378-B050-4ADA-B8CA-B807BE9F6F5D}" type="slidenum">
              <a:rPr lang="en-IN" smtClean="0"/>
              <a:t>‹#›</a:t>
            </a:fld>
            <a:endParaRPr lang="en-IN"/>
          </a:p>
        </p:txBody>
      </p:sp>
    </p:spTree>
    <p:extLst>
      <p:ext uri="{BB962C8B-B14F-4D97-AF65-F5344CB8AC3E}">
        <p14:creationId xmlns:p14="http://schemas.microsoft.com/office/powerpoint/2010/main" val="10115402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5DA76E-784E-D632-64AE-6F00783D2BE1}"/>
              </a:ext>
            </a:extLst>
          </p:cNvPr>
          <p:cNvSpPr/>
          <p:nvPr/>
        </p:nvSpPr>
        <p:spPr>
          <a:xfrm>
            <a:off x="3344" y="0"/>
            <a:ext cx="21599525" cy="2518793"/>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8" name="Rectangle 7">
            <a:extLst>
              <a:ext uri="{FF2B5EF4-FFF2-40B4-BE49-F238E27FC236}">
                <a16:creationId xmlns:a16="http://schemas.microsoft.com/office/drawing/2014/main" id="{239AA3F4-6A73-034E-098B-A26A3B0D69E6}"/>
              </a:ext>
            </a:extLst>
          </p:cNvPr>
          <p:cNvSpPr/>
          <p:nvPr/>
        </p:nvSpPr>
        <p:spPr>
          <a:xfrm>
            <a:off x="-15662" y="2514611"/>
            <a:ext cx="21615188" cy="1520460"/>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9" name="Rectangle 8">
            <a:extLst>
              <a:ext uri="{FF2B5EF4-FFF2-40B4-BE49-F238E27FC236}">
                <a16:creationId xmlns:a16="http://schemas.microsoft.com/office/drawing/2014/main" id="{12F73AC6-9A42-CFD6-3591-1F435E471A51}"/>
              </a:ext>
            </a:extLst>
          </p:cNvPr>
          <p:cNvSpPr/>
          <p:nvPr/>
        </p:nvSpPr>
        <p:spPr>
          <a:xfrm>
            <a:off x="-7831" y="4012970"/>
            <a:ext cx="21599525" cy="6012614"/>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10" name="Rectangle 9">
            <a:extLst>
              <a:ext uri="{FF2B5EF4-FFF2-40B4-BE49-F238E27FC236}">
                <a16:creationId xmlns:a16="http://schemas.microsoft.com/office/drawing/2014/main" id="{07ABF347-7883-7D79-EDF3-DDBA0BD7A4F9}"/>
              </a:ext>
            </a:extLst>
          </p:cNvPr>
          <p:cNvSpPr/>
          <p:nvPr/>
        </p:nvSpPr>
        <p:spPr>
          <a:xfrm>
            <a:off x="-15663" y="10029651"/>
            <a:ext cx="21615189" cy="6368660"/>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dirty="0"/>
          </a:p>
        </p:txBody>
      </p:sp>
      <p:sp>
        <p:nvSpPr>
          <p:cNvPr id="11" name="Rectangle 10">
            <a:extLst>
              <a:ext uri="{FF2B5EF4-FFF2-40B4-BE49-F238E27FC236}">
                <a16:creationId xmlns:a16="http://schemas.microsoft.com/office/drawing/2014/main" id="{E8B827D1-1C8F-3A7B-5C17-C7EF1EC6A003}"/>
              </a:ext>
            </a:extLst>
          </p:cNvPr>
          <p:cNvSpPr/>
          <p:nvPr/>
        </p:nvSpPr>
        <p:spPr>
          <a:xfrm>
            <a:off x="-15665" y="16387959"/>
            <a:ext cx="21615190" cy="6856673"/>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ltLang="en-IN" sz="199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D49F9665-1029-1E20-B792-3FF875470D18}"/>
              </a:ext>
            </a:extLst>
          </p:cNvPr>
          <p:cNvSpPr/>
          <p:nvPr/>
        </p:nvSpPr>
        <p:spPr>
          <a:xfrm>
            <a:off x="0" y="27200142"/>
            <a:ext cx="21599526" cy="5559508"/>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14" name="Rectangle 13">
            <a:extLst>
              <a:ext uri="{FF2B5EF4-FFF2-40B4-BE49-F238E27FC236}">
                <a16:creationId xmlns:a16="http://schemas.microsoft.com/office/drawing/2014/main" id="{300D0C5F-F2EA-D4EE-ECEB-ED1ACE4C60DC}"/>
              </a:ext>
            </a:extLst>
          </p:cNvPr>
          <p:cNvSpPr/>
          <p:nvPr/>
        </p:nvSpPr>
        <p:spPr>
          <a:xfrm>
            <a:off x="0" y="23027022"/>
            <a:ext cx="21593853" cy="5270105"/>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pic>
        <p:nvPicPr>
          <p:cNvPr id="15" name="Picture 14">
            <a:extLst>
              <a:ext uri="{FF2B5EF4-FFF2-40B4-BE49-F238E27FC236}">
                <a16:creationId xmlns:a16="http://schemas.microsoft.com/office/drawing/2014/main" id="{457285B6-16B9-9329-F557-C472F5FF23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17" y="-23388"/>
            <a:ext cx="21040636" cy="2432309"/>
          </a:xfrm>
          <a:prstGeom prst="rect">
            <a:avLst/>
          </a:prstGeom>
        </p:spPr>
      </p:pic>
      <p:sp>
        <p:nvSpPr>
          <p:cNvPr id="16" name="Text Box 41">
            <a:extLst>
              <a:ext uri="{FF2B5EF4-FFF2-40B4-BE49-F238E27FC236}">
                <a16:creationId xmlns:a16="http://schemas.microsoft.com/office/drawing/2014/main" id="{D5D34F84-5FBF-FD70-79D2-9871BD7C4A94}"/>
              </a:ext>
            </a:extLst>
          </p:cNvPr>
          <p:cNvSpPr txBox="1"/>
          <p:nvPr/>
        </p:nvSpPr>
        <p:spPr>
          <a:xfrm>
            <a:off x="15761860" y="1419256"/>
            <a:ext cx="5569043" cy="1102994"/>
          </a:xfrm>
          <a:prstGeom prst="rect">
            <a:avLst/>
          </a:prstGeom>
          <a:noFill/>
        </p:spPr>
        <p:txBody>
          <a:bodyPr wrap="square" rtlCol="0">
            <a:spAutoFit/>
          </a:bodyPr>
          <a:lstStyle/>
          <a:p>
            <a:pPr algn="r"/>
            <a:r>
              <a:rPr lang="en-US" sz="2189" b="1" dirty="0">
                <a:solidFill>
                  <a:schemeClr val="bg1"/>
                </a:solidFill>
                <a:latin typeface="Times New Roman" panose="02020603050405020304" pitchFamily="18" charset="0"/>
                <a:cs typeface="Times New Roman" panose="02020603050405020304" pitchFamily="18" charset="0"/>
              </a:rPr>
              <a:t>Name: N. Ashok Naidu</a:t>
            </a:r>
          </a:p>
          <a:p>
            <a:pPr algn="r"/>
            <a:r>
              <a:rPr lang="en-US" sz="2189" b="1" dirty="0">
                <a:solidFill>
                  <a:schemeClr val="bg1"/>
                </a:solidFill>
                <a:latin typeface="Times New Roman" panose="02020603050405020304" pitchFamily="18" charset="0"/>
                <a:cs typeface="Times New Roman" panose="02020603050405020304" pitchFamily="18" charset="0"/>
              </a:rPr>
              <a:t>Register Number: 192110591</a:t>
            </a:r>
          </a:p>
          <a:p>
            <a:pPr algn="r"/>
            <a:r>
              <a:rPr lang="en-US" sz="2189" b="1" dirty="0">
                <a:solidFill>
                  <a:schemeClr val="bg1"/>
                </a:solidFill>
                <a:latin typeface="Times New Roman" panose="02020603050405020304" pitchFamily="18" charset="0"/>
                <a:cs typeface="Times New Roman" panose="02020603050405020304" pitchFamily="18" charset="0"/>
              </a:rPr>
              <a:t>Guided by:Dr.D.Beulah David</a:t>
            </a:r>
          </a:p>
        </p:txBody>
      </p:sp>
      <p:sp>
        <p:nvSpPr>
          <p:cNvPr id="17" name="TextBox 16">
            <a:extLst>
              <a:ext uri="{FF2B5EF4-FFF2-40B4-BE49-F238E27FC236}">
                <a16:creationId xmlns:a16="http://schemas.microsoft.com/office/drawing/2014/main" id="{BDFA98F6-9DC2-EDAA-3CAD-2DB0160343EF}"/>
              </a:ext>
            </a:extLst>
          </p:cNvPr>
          <p:cNvSpPr txBox="1"/>
          <p:nvPr/>
        </p:nvSpPr>
        <p:spPr>
          <a:xfrm>
            <a:off x="348719" y="2554293"/>
            <a:ext cx="20898834" cy="1323439"/>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Enhancing the Accuracy in Identifying Rice Species Using Support Vector Machine in Comparison With K-Nearest Neighbor (KNN)</a:t>
            </a:r>
          </a:p>
        </p:txBody>
      </p:sp>
      <p:sp>
        <p:nvSpPr>
          <p:cNvPr id="18" name="Rectangle 17">
            <a:extLst>
              <a:ext uri="{FF2B5EF4-FFF2-40B4-BE49-F238E27FC236}">
                <a16:creationId xmlns:a16="http://schemas.microsoft.com/office/drawing/2014/main" id="{2BE0C6D3-E068-C711-04D6-5B0E11CA0054}"/>
              </a:ext>
            </a:extLst>
          </p:cNvPr>
          <p:cNvSpPr/>
          <p:nvPr/>
        </p:nvSpPr>
        <p:spPr>
          <a:xfrm>
            <a:off x="416771" y="4276336"/>
            <a:ext cx="3873740" cy="54732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INTRODUCTION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A2EF2154-664F-D345-58C3-96615B9AA3AF}"/>
              </a:ext>
            </a:extLst>
          </p:cNvPr>
          <p:cNvSpPr/>
          <p:nvPr/>
        </p:nvSpPr>
        <p:spPr>
          <a:xfrm>
            <a:off x="348719" y="10076992"/>
            <a:ext cx="6646076" cy="66401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MATERIALS AND METHODS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03518FA0-33E1-12BC-B09F-2CE371C9015C}"/>
              </a:ext>
            </a:extLst>
          </p:cNvPr>
          <p:cNvSpPr/>
          <p:nvPr/>
        </p:nvSpPr>
        <p:spPr>
          <a:xfrm>
            <a:off x="343046" y="16477997"/>
            <a:ext cx="2454868"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RESULTS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EE615C44-0833-09E6-D8F3-A63548C0BB0E}"/>
              </a:ext>
            </a:extLst>
          </p:cNvPr>
          <p:cNvSpPr/>
          <p:nvPr/>
        </p:nvSpPr>
        <p:spPr>
          <a:xfrm>
            <a:off x="319600" y="23185869"/>
            <a:ext cx="7716271"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DISCUSSION AND CONCLUSION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700D6516-F6C8-3485-2F03-270EAA6D33F1}"/>
              </a:ext>
            </a:extLst>
          </p:cNvPr>
          <p:cNvSpPr/>
          <p:nvPr/>
        </p:nvSpPr>
        <p:spPr>
          <a:xfrm>
            <a:off x="343046" y="28333232"/>
            <a:ext cx="3947465"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BIBLIOGRAPHY</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3E4B0FF3-9F84-3129-7AB4-B8FD83B4D324}"/>
              </a:ext>
            </a:extLst>
          </p:cNvPr>
          <p:cNvSpPr txBox="1"/>
          <p:nvPr/>
        </p:nvSpPr>
        <p:spPr>
          <a:xfrm>
            <a:off x="206918" y="4961708"/>
            <a:ext cx="15669236" cy="4306756"/>
          </a:xfrm>
          <a:prstGeom prst="rect">
            <a:avLst/>
          </a:prstGeom>
          <a:noFill/>
        </p:spPr>
        <p:txBody>
          <a:bodyPr wrap="square" rtlCol="0">
            <a:spAutoFit/>
          </a:bodyPr>
          <a:lstStyle/>
          <a:p>
            <a:pPr marL="457200" indent="-365125" algn="just">
              <a:lnSpc>
                <a:spcPct val="150000"/>
              </a:lnSpc>
              <a:spcAft>
                <a:spcPts val="600"/>
              </a:spcAft>
              <a:buFont typeface="Wingdings" panose="05000000000000000000" pitchFamily="2" charset="2"/>
              <a:buChar char="Ø"/>
            </a:pPr>
            <a:r>
              <a:rPr lang="en-US" altLang="en-IN" sz="2200" b="1" dirty="0">
                <a:latin typeface="Times New Roman" panose="02020603050405020304" pitchFamily="18" charset="0"/>
                <a:cs typeface="Times New Roman" panose="02020603050405020304" pitchFamily="18" charset="0"/>
                <a:sym typeface="+mn-ea"/>
              </a:rPr>
              <a:t>The exceptional capacity of Support Vector Machines (SVMs) to create exact decision boundaries and record intricate feature correlations makes them very helpful in the identification of rice species. </a:t>
            </a:r>
          </a:p>
          <a:p>
            <a:pPr marL="457200" indent="-365125">
              <a:lnSpc>
                <a:spcPct val="150000"/>
              </a:lnSpc>
              <a:spcAft>
                <a:spcPts val="600"/>
              </a:spcAft>
              <a:buFont typeface="Wingdings" panose="05000000000000000000" pitchFamily="2" charset="2"/>
              <a:buChar char="Ø"/>
            </a:pPr>
            <a:r>
              <a:rPr lang="en-US" altLang="en-IN" sz="2200" b="1" dirty="0">
                <a:latin typeface="Times New Roman" panose="02020603050405020304" pitchFamily="18" charset="0"/>
                <a:cs typeface="Times New Roman" panose="02020603050405020304" pitchFamily="18" charset="0"/>
                <a:sym typeface="+mn-ea"/>
              </a:rPr>
              <a:t>Because of this, SVMs are able to precisely recognize minute variations among species.</a:t>
            </a:r>
          </a:p>
          <a:p>
            <a:pPr marL="457200" indent="-365125">
              <a:lnSpc>
                <a:spcPct val="150000"/>
              </a:lnSpc>
              <a:spcAft>
                <a:spcPts val="600"/>
              </a:spcAft>
              <a:buFont typeface="Wingdings" panose="05000000000000000000" pitchFamily="2" charset="2"/>
              <a:buChar char="Ø"/>
            </a:pPr>
            <a:r>
              <a:rPr lang="en-US" altLang="en-IN" sz="2200" b="1" dirty="0">
                <a:latin typeface="Times New Roman" panose="02020603050405020304" pitchFamily="18" charset="0"/>
                <a:cs typeface="Times New Roman" panose="02020603050405020304" pitchFamily="18" charset="0"/>
                <a:sym typeface="+mn-ea"/>
              </a:rPr>
              <a:t>SVMs prioritize maximizing margins between classes, a tactical method that facilitates improved rice species classification with finer distinctions. as well as the model's good generalization to new data. </a:t>
            </a:r>
          </a:p>
          <a:p>
            <a:pPr marL="457200" indent="-365125">
              <a:lnSpc>
                <a:spcPct val="150000"/>
              </a:lnSpc>
              <a:spcAft>
                <a:spcPts val="600"/>
              </a:spcAft>
              <a:buFont typeface="Wingdings" panose="05000000000000000000" pitchFamily="2" charset="2"/>
              <a:buChar char="Ø"/>
            </a:pPr>
            <a:r>
              <a:rPr lang="en-US" altLang="en-IN" sz="2200" b="1" dirty="0">
                <a:latin typeface="Times New Roman" panose="02020603050405020304" pitchFamily="18" charset="0"/>
                <a:cs typeface="Times New Roman" panose="02020603050405020304" pitchFamily="18" charset="0"/>
                <a:sym typeface="+mn-ea"/>
              </a:rPr>
              <a:t>Conversely, KNN usually provides borders that lack subtlety. Additionally, SVMs show a notable ability to effectively handle overfitting issues that are commonly observed in high-dimensional datasets related to tasks involving the identification of rice species, ensuring dependable and robust performance even in complex data situations.</a:t>
            </a:r>
          </a:p>
        </p:txBody>
      </p:sp>
      <p:pic>
        <p:nvPicPr>
          <p:cNvPr id="1028" name="Picture 4" descr="Image">
            <a:extLst>
              <a:ext uri="{FF2B5EF4-FFF2-40B4-BE49-F238E27FC236}">
                <a16:creationId xmlns:a16="http://schemas.microsoft.com/office/drawing/2014/main" id="{8EEC6F81-857C-C2B9-88A9-34011BB546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83699" y="4274197"/>
            <a:ext cx="5406511" cy="4950119"/>
          </a:xfrm>
          <a:prstGeom prst="rect">
            <a:avLst/>
          </a:prstGeom>
          <a:noFill/>
          <a:extLst>
            <a:ext uri="{909E8E84-426E-40DD-AFC4-6F175D3DCCD1}">
              <a14:hiddenFill xmlns:a14="http://schemas.microsoft.com/office/drawing/2010/main">
                <a:solidFill>
                  <a:srgbClr val="FFFFFF"/>
                </a:solidFill>
              </a14:hiddenFill>
            </a:ext>
          </a:extLst>
        </p:spPr>
      </p:pic>
      <p:sp>
        <p:nvSpPr>
          <p:cNvPr id="24" name="Text Box 41">
            <a:extLst>
              <a:ext uri="{FF2B5EF4-FFF2-40B4-BE49-F238E27FC236}">
                <a16:creationId xmlns:a16="http://schemas.microsoft.com/office/drawing/2014/main" id="{80B46BB2-F70C-D491-06FC-12023B3799B7}"/>
              </a:ext>
            </a:extLst>
          </p:cNvPr>
          <p:cNvSpPr txBox="1"/>
          <p:nvPr/>
        </p:nvSpPr>
        <p:spPr>
          <a:xfrm>
            <a:off x="16752341" y="9453245"/>
            <a:ext cx="4347223" cy="429220"/>
          </a:xfrm>
          <a:prstGeom prst="rect">
            <a:avLst/>
          </a:prstGeom>
          <a:noFill/>
        </p:spPr>
        <p:txBody>
          <a:bodyPr wrap="square" rtlCol="0">
            <a:spAutoFit/>
          </a:bodyPr>
          <a:lstStyle/>
          <a:p>
            <a:r>
              <a:rPr lang="en-US" sz="2189" b="1" dirty="0">
                <a:latin typeface="Times New Roman" panose="02020603050405020304" pitchFamily="18" charset="0"/>
                <a:cs typeface="Times New Roman" panose="02020603050405020304" pitchFamily="18" charset="0"/>
              </a:rPr>
              <a:t>Fig 1 Rice Species Identification</a:t>
            </a:r>
          </a:p>
        </p:txBody>
      </p:sp>
      <p:sp>
        <p:nvSpPr>
          <p:cNvPr id="25" name="Rectangles 26">
            <a:extLst>
              <a:ext uri="{FF2B5EF4-FFF2-40B4-BE49-F238E27FC236}">
                <a16:creationId xmlns:a16="http://schemas.microsoft.com/office/drawing/2014/main" id="{7EC42EE5-A90D-5896-8233-4E2735B2E93F}"/>
              </a:ext>
            </a:extLst>
          </p:cNvPr>
          <p:cNvSpPr/>
          <p:nvPr/>
        </p:nvSpPr>
        <p:spPr>
          <a:xfrm>
            <a:off x="402507" y="11173663"/>
            <a:ext cx="5771372" cy="1833481"/>
          </a:xfrm>
          <a:prstGeom prst="rect">
            <a:avLst/>
          </a:prstGeom>
          <a:solidFill>
            <a:srgbClr val="BFE7FF"/>
          </a:solidFill>
        </p:spPr>
        <p:style>
          <a:lnRef idx="2">
            <a:schemeClr val="dk1"/>
          </a:lnRef>
          <a:fillRef idx="1">
            <a:schemeClr val="lt1"/>
          </a:fillRef>
          <a:effectRef idx="0">
            <a:schemeClr val="dk1"/>
          </a:effectRef>
          <a:fontRef idx="minor">
            <a:schemeClr val="dk1"/>
          </a:fontRef>
        </p:style>
        <p:txBody>
          <a:bodyPr rtlCol="0" anchor="ctr"/>
          <a:lstStyle/>
          <a:p>
            <a:pPr algn="ctr"/>
            <a:r>
              <a:rPr lang="en-IN" altLang="en-US" sz="2189" b="1" u="sng" dirty="0">
                <a:latin typeface="Times New Roman" panose="02020603050405020304" pitchFamily="18" charset="0"/>
                <a:cs typeface="Times New Roman" panose="02020603050405020304" pitchFamily="18" charset="0"/>
              </a:rPr>
              <a:t>Data Collection</a:t>
            </a:r>
          </a:p>
          <a:p>
            <a:pPr marL="342900" indent="-342900">
              <a:buFont typeface="Arial" panose="020B0604020202020204" pitchFamily="34" charset="0"/>
              <a:buChar char="•"/>
            </a:pPr>
            <a:r>
              <a:rPr lang="en-US" altLang="en-US" sz="2189" b="1" dirty="0">
                <a:latin typeface="Times New Roman" panose="02020603050405020304" pitchFamily="18" charset="0"/>
                <a:cs typeface="Times New Roman" panose="02020603050405020304" pitchFamily="18" charset="0"/>
              </a:rPr>
              <a:t> Acquire an extensive dataset consisting of various rice species samples with pertinent characteristics including grain size, color, texture, and other morphological traits.</a:t>
            </a:r>
            <a:endParaRPr lang="en-IN" altLang="en-US" sz="2189" b="1" dirty="0">
              <a:latin typeface="Times New Roman" panose="02020603050405020304" pitchFamily="18" charset="0"/>
              <a:cs typeface="Times New Roman" panose="02020603050405020304" pitchFamily="18" charset="0"/>
            </a:endParaRPr>
          </a:p>
        </p:txBody>
      </p:sp>
      <p:sp>
        <p:nvSpPr>
          <p:cNvPr id="26" name="Arrow: Down 25">
            <a:extLst>
              <a:ext uri="{FF2B5EF4-FFF2-40B4-BE49-F238E27FC236}">
                <a16:creationId xmlns:a16="http://schemas.microsoft.com/office/drawing/2014/main" id="{4BC71EF2-378F-A562-31AF-0F009D7BA126}"/>
              </a:ext>
            </a:extLst>
          </p:cNvPr>
          <p:cNvSpPr/>
          <p:nvPr/>
        </p:nvSpPr>
        <p:spPr>
          <a:xfrm>
            <a:off x="3159239" y="13013417"/>
            <a:ext cx="234938" cy="437266"/>
          </a:xfrm>
          <a:prstGeom prst="downArrow">
            <a:avLst/>
          </a:prstGeom>
          <a:ln>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7" name="Rectangles 26">
            <a:extLst>
              <a:ext uri="{FF2B5EF4-FFF2-40B4-BE49-F238E27FC236}">
                <a16:creationId xmlns:a16="http://schemas.microsoft.com/office/drawing/2014/main" id="{962E44D8-6EF8-E632-0B30-FBB4BC276271}"/>
              </a:ext>
            </a:extLst>
          </p:cNvPr>
          <p:cNvSpPr/>
          <p:nvPr/>
        </p:nvSpPr>
        <p:spPr>
          <a:xfrm>
            <a:off x="416771" y="13525968"/>
            <a:ext cx="5771372" cy="1828516"/>
          </a:xfrm>
          <a:prstGeom prst="rect">
            <a:avLst/>
          </a:prstGeom>
          <a:solidFill>
            <a:srgbClr val="BFE7FF"/>
          </a:solidFill>
        </p:spPr>
        <p:style>
          <a:lnRef idx="2">
            <a:schemeClr val="dk1"/>
          </a:lnRef>
          <a:fillRef idx="1">
            <a:schemeClr val="lt1"/>
          </a:fillRef>
          <a:effectRef idx="0">
            <a:schemeClr val="dk1"/>
          </a:effectRef>
          <a:fontRef idx="minor">
            <a:schemeClr val="dk1"/>
          </a:fontRef>
        </p:style>
        <p:txBody>
          <a:bodyPr rtlCol="0" anchor="ctr"/>
          <a:lstStyle/>
          <a:p>
            <a:pPr algn="ctr"/>
            <a:r>
              <a:rPr lang="en-IN" altLang="en-US" sz="2189" b="1" u="sng" dirty="0">
                <a:latin typeface="Times New Roman" panose="02020603050405020304" pitchFamily="18" charset="0"/>
                <a:cs typeface="Times New Roman" panose="02020603050405020304" pitchFamily="18" charset="0"/>
              </a:rPr>
              <a:t>Data Preprocessing</a:t>
            </a:r>
          </a:p>
          <a:p>
            <a:pPr marL="342900" indent="-342900">
              <a:buFont typeface="Arial" panose="020B0604020202020204" pitchFamily="34" charset="0"/>
              <a:buChar char="•"/>
            </a:pPr>
            <a:r>
              <a:rPr lang="en-US" altLang="en-US" sz="2189" dirty="0">
                <a:latin typeface="Times New Roman" panose="02020603050405020304" pitchFamily="18" charset="0"/>
                <a:cs typeface="Times New Roman" panose="02020603050405020304" pitchFamily="18" charset="0"/>
              </a:rPr>
              <a:t> </a:t>
            </a:r>
            <a:r>
              <a:rPr lang="en-US" altLang="en-US" sz="2189" b="1" dirty="0">
                <a:latin typeface="Times New Roman" panose="02020603050405020304" pitchFamily="18" charset="0"/>
                <a:cs typeface="Times New Roman" panose="02020603050405020304" pitchFamily="18" charset="0"/>
              </a:rPr>
              <a:t>Remove any duplicates, outliers, or missing values to clean up the dataset. To guarantee consistency throughout the dataset, normalize or stadardize the feature values.</a:t>
            </a:r>
          </a:p>
        </p:txBody>
      </p:sp>
      <p:sp>
        <p:nvSpPr>
          <p:cNvPr id="28" name="Arrow: Right 27">
            <a:extLst>
              <a:ext uri="{FF2B5EF4-FFF2-40B4-BE49-F238E27FC236}">
                <a16:creationId xmlns:a16="http://schemas.microsoft.com/office/drawing/2014/main" id="{5C065693-6012-2A5A-E31E-5399FBE9EA9B}"/>
              </a:ext>
            </a:extLst>
          </p:cNvPr>
          <p:cNvSpPr/>
          <p:nvPr/>
        </p:nvSpPr>
        <p:spPr>
          <a:xfrm>
            <a:off x="6194875" y="11944936"/>
            <a:ext cx="1206072" cy="325733"/>
          </a:xfrm>
          <a:prstGeom prst="rightArrow">
            <a:avLst/>
          </a:prstGeom>
          <a:ln>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29" name="Rectangles 26">
            <a:extLst>
              <a:ext uri="{FF2B5EF4-FFF2-40B4-BE49-F238E27FC236}">
                <a16:creationId xmlns:a16="http://schemas.microsoft.com/office/drawing/2014/main" id="{AC43396E-DDD7-494E-1C08-9F9BD4D183A2}"/>
              </a:ext>
            </a:extLst>
          </p:cNvPr>
          <p:cNvSpPr/>
          <p:nvPr/>
        </p:nvSpPr>
        <p:spPr>
          <a:xfrm>
            <a:off x="7428455" y="10422876"/>
            <a:ext cx="4476133" cy="2698101"/>
          </a:xfrm>
          <a:prstGeom prst="rect">
            <a:avLst/>
          </a:prstGeom>
          <a:solidFill>
            <a:srgbClr val="BFE7FF"/>
          </a:solidFill>
        </p:spPr>
        <p:style>
          <a:lnRef idx="2">
            <a:schemeClr val="dk1"/>
          </a:lnRef>
          <a:fillRef idx="1">
            <a:schemeClr val="lt1"/>
          </a:fillRef>
          <a:effectRef idx="0">
            <a:schemeClr val="dk1"/>
          </a:effectRef>
          <a:fontRef idx="minor">
            <a:schemeClr val="dk1"/>
          </a:fontRef>
        </p:style>
        <p:txBody>
          <a:bodyPr rtlCol="0" anchor="ctr"/>
          <a:lstStyle/>
          <a:p>
            <a:pPr algn="ctr"/>
            <a:r>
              <a:rPr lang="en-IN" sz="2400" b="1" u="sng" dirty="0">
                <a:solidFill>
                  <a:schemeClr val="tx1"/>
                </a:solidFill>
                <a:latin typeface="Times New Roman" panose="02020603050405020304" pitchFamily="18" charset="0"/>
                <a:cs typeface="Times New Roman" panose="02020603050405020304" pitchFamily="18" charset="0"/>
              </a:rPr>
              <a:t>Support vector machine(SVM)model </a:t>
            </a:r>
            <a:endParaRPr lang="en-IN" sz="2400" b="1" i="0" u="sng" dirty="0">
              <a:solidFill>
                <a:schemeClr val="tx1"/>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Use Python libraries like scikit-learn to implement SVM.</a:t>
            </a:r>
          </a:p>
          <a:p>
            <a:pPr marL="342900" indent="-342900">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To maximize model performance, adjust hyperparameters using methods like grid search or random search.</a:t>
            </a:r>
          </a:p>
        </p:txBody>
      </p:sp>
      <p:sp>
        <p:nvSpPr>
          <p:cNvPr id="30" name="Rectangles 26">
            <a:extLst>
              <a:ext uri="{FF2B5EF4-FFF2-40B4-BE49-F238E27FC236}">
                <a16:creationId xmlns:a16="http://schemas.microsoft.com/office/drawing/2014/main" id="{31F1311E-67EC-643E-DC55-FCD82A8D14F0}"/>
              </a:ext>
            </a:extLst>
          </p:cNvPr>
          <p:cNvSpPr/>
          <p:nvPr/>
        </p:nvSpPr>
        <p:spPr>
          <a:xfrm>
            <a:off x="7400947" y="13559380"/>
            <a:ext cx="4476132" cy="2460783"/>
          </a:xfrm>
          <a:prstGeom prst="rect">
            <a:avLst/>
          </a:prstGeom>
          <a:solidFill>
            <a:srgbClr val="BFE7FF"/>
          </a:solidFill>
        </p:spPr>
        <p:style>
          <a:lnRef idx="2">
            <a:schemeClr val="dk1"/>
          </a:lnRef>
          <a:fillRef idx="1">
            <a:schemeClr val="lt1"/>
          </a:fillRef>
          <a:effectRef idx="0">
            <a:schemeClr val="dk1"/>
          </a:effectRef>
          <a:fontRef idx="minor">
            <a:schemeClr val="dk1"/>
          </a:fontRef>
        </p:style>
        <p:txBody>
          <a:bodyPr rtlCol="0" anchor="ctr"/>
          <a:lstStyle/>
          <a:p>
            <a:pPr algn="ctr"/>
            <a:r>
              <a:rPr lang="en-IN" sz="2000" b="1" u="sng" dirty="0">
                <a:solidFill>
                  <a:schemeClr val="tx1"/>
                </a:solidFill>
                <a:latin typeface="Times New Roman" panose="02020603050405020304" pitchFamily="18" charset="0"/>
                <a:cs typeface="Times New Roman" panose="02020603050405020304" pitchFamily="18" charset="0"/>
              </a:rPr>
              <a:t>K-nearest neighbours algorithm</a:t>
            </a:r>
            <a:endParaRPr lang="en-IN" sz="2000" b="1" i="0" u="sng" dirty="0">
              <a:solidFill>
                <a:schemeClr val="tx1"/>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Use scikit-learn or your favorite library to implement the KNN algorithm.</a:t>
            </a:r>
          </a:p>
          <a:p>
            <a:pPr marL="342900" indent="-342900">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Using cross-validation or other validation methods, determine the ideal number for the number of neighbors (K).</a:t>
            </a:r>
            <a:endParaRPr lang="en-US" altLang="en-US" sz="2189" b="1" dirty="0">
              <a:latin typeface="Times New Roman" panose="02020603050405020304" pitchFamily="18" charset="0"/>
              <a:cs typeface="Times New Roman" panose="02020603050405020304" pitchFamily="18" charset="0"/>
            </a:endParaRPr>
          </a:p>
        </p:txBody>
      </p:sp>
      <p:sp>
        <p:nvSpPr>
          <p:cNvPr id="31" name="Arrow: Right 30">
            <a:extLst>
              <a:ext uri="{FF2B5EF4-FFF2-40B4-BE49-F238E27FC236}">
                <a16:creationId xmlns:a16="http://schemas.microsoft.com/office/drawing/2014/main" id="{FF2A8842-B3F4-B576-C7C9-6A4EACD7764D}"/>
              </a:ext>
            </a:extLst>
          </p:cNvPr>
          <p:cNvSpPr/>
          <p:nvPr/>
        </p:nvSpPr>
        <p:spPr>
          <a:xfrm>
            <a:off x="11904588" y="14584523"/>
            <a:ext cx="448772" cy="266923"/>
          </a:xfrm>
          <a:prstGeom prst="rightArrow">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Rectangles 26">
            <a:extLst>
              <a:ext uri="{FF2B5EF4-FFF2-40B4-BE49-F238E27FC236}">
                <a16:creationId xmlns:a16="http://schemas.microsoft.com/office/drawing/2014/main" id="{D90EFDA4-357A-3E47-4E49-FED2545BF4D6}"/>
              </a:ext>
            </a:extLst>
          </p:cNvPr>
          <p:cNvSpPr/>
          <p:nvPr/>
        </p:nvSpPr>
        <p:spPr>
          <a:xfrm>
            <a:off x="12380869" y="13854582"/>
            <a:ext cx="4644396" cy="1696981"/>
          </a:xfrm>
          <a:prstGeom prst="rect">
            <a:avLst/>
          </a:prstGeom>
          <a:solidFill>
            <a:srgbClr val="BFE7FF"/>
          </a:solidFill>
        </p:spPr>
        <p:style>
          <a:lnRef idx="2">
            <a:schemeClr val="dk1"/>
          </a:lnRef>
          <a:fillRef idx="1">
            <a:schemeClr val="lt1"/>
          </a:fillRef>
          <a:effectRef idx="0">
            <a:schemeClr val="dk1"/>
          </a:effectRef>
          <a:fontRef idx="minor">
            <a:schemeClr val="dk1"/>
          </a:fontRef>
        </p:style>
        <p:txBody>
          <a:bodyPr rtlCol="0" anchor="ctr"/>
          <a:lstStyle/>
          <a:p>
            <a:pPr algn="ctr"/>
            <a:r>
              <a:rPr lang="en-IN" altLang="en-US" sz="2189" b="1" u="sng" dirty="0">
                <a:latin typeface="Times New Roman" panose="02020603050405020304" pitchFamily="18" charset="0"/>
                <a:cs typeface="Times New Roman" panose="02020603050405020304" pitchFamily="18" charset="0"/>
              </a:rPr>
              <a:t>Model Evaluation</a:t>
            </a:r>
          </a:p>
          <a:p>
            <a:pPr marL="342900" indent="-342900">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To preserve class distribution, divide the dataset using a stratified method into training and testing sets.</a:t>
            </a:r>
          </a:p>
        </p:txBody>
      </p:sp>
      <p:sp>
        <p:nvSpPr>
          <p:cNvPr id="33" name="Arrow: Right 32">
            <a:extLst>
              <a:ext uri="{FF2B5EF4-FFF2-40B4-BE49-F238E27FC236}">
                <a16:creationId xmlns:a16="http://schemas.microsoft.com/office/drawing/2014/main" id="{B167E3D2-634E-9727-E03D-8A5D6DDB1420}"/>
              </a:ext>
            </a:extLst>
          </p:cNvPr>
          <p:cNvSpPr/>
          <p:nvPr/>
        </p:nvSpPr>
        <p:spPr>
          <a:xfrm rot="16200000">
            <a:off x="13745285" y="12879768"/>
            <a:ext cx="1562209" cy="315207"/>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4" name="Rectangles 26">
            <a:extLst>
              <a:ext uri="{FF2B5EF4-FFF2-40B4-BE49-F238E27FC236}">
                <a16:creationId xmlns:a16="http://schemas.microsoft.com/office/drawing/2014/main" id="{835D7F36-5E66-5210-F77A-34E4DC546557}"/>
              </a:ext>
            </a:extLst>
          </p:cNvPr>
          <p:cNvSpPr/>
          <p:nvPr/>
        </p:nvSpPr>
        <p:spPr>
          <a:xfrm>
            <a:off x="13071652" y="10149248"/>
            <a:ext cx="6827456" cy="2085871"/>
          </a:xfrm>
          <a:prstGeom prst="rect">
            <a:avLst/>
          </a:prstGeom>
          <a:solidFill>
            <a:srgbClr val="BFE7FF"/>
          </a:solidFill>
        </p:spPr>
        <p:style>
          <a:lnRef idx="2">
            <a:schemeClr val="dk1"/>
          </a:lnRef>
          <a:fillRef idx="1">
            <a:schemeClr val="lt1"/>
          </a:fillRef>
          <a:effectRef idx="0">
            <a:schemeClr val="dk1"/>
          </a:effectRef>
          <a:fontRef idx="minor">
            <a:schemeClr val="dk1"/>
          </a:fontRef>
        </p:style>
        <p:txBody>
          <a:bodyPr rtlCol="0" anchor="ctr"/>
          <a:lstStyle/>
          <a:p>
            <a:pPr algn="ctr"/>
            <a:r>
              <a:rPr lang="en-IN" altLang="en-US" sz="2189" b="1" u="sng" dirty="0">
                <a:latin typeface="Times New Roman" panose="02020603050405020304" pitchFamily="18" charset="0"/>
                <a:cs typeface="Times New Roman" panose="02020603050405020304" pitchFamily="18" charset="0"/>
              </a:rPr>
              <a:t>Model Comparison</a:t>
            </a:r>
          </a:p>
          <a:p>
            <a:pPr marL="342900" indent="-342900">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Evaluate the SVM and KNN models' respective performances with the selected evaluation measures.</a:t>
            </a:r>
          </a:p>
          <a:p>
            <a:pPr marL="342900" indent="-342900">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Examine the advantages and disadvantages of each model for classifying rice species.</a:t>
            </a:r>
          </a:p>
        </p:txBody>
      </p:sp>
      <p:sp>
        <p:nvSpPr>
          <p:cNvPr id="35" name="Arrow: Down 34">
            <a:extLst>
              <a:ext uri="{FF2B5EF4-FFF2-40B4-BE49-F238E27FC236}">
                <a16:creationId xmlns:a16="http://schemas.microsoft.com/office/drawing/2014/main" id="{3AC5FFCE-D89E-635F-D1DF-7731D2E4AC8C}"/>
              </a:ext>
            </a:extLst>
          </p:cNvPr>
          <p:cNvSpPr/>
          <p:nvPr/>
        </p:nvSpPr>
        <p:spPr>
          <a:xfrm>
            <a:off x="19033500" y="12267331"/>
            <a:ext cx="315206" cy="1194415"/>
          </a:xfrm>
          <a:prstGeom prst="down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s 26">
            <a:extLst>
              <a:ext uri="{FF2B5EF4-FFF2-40B4-BE49-F238E27FC236}">
                <a16:creationId xmlns:a16="http://schemas.microsoft.com/office/drawing/2014/main" id="{C897479B-A97D-79F8-8DC1-C483B9616703}"/>
              </a:ext>
            </a:extLst>
          </p:cNvPr>
          <p:cNvSpPr/>
          <p:nvPr/>
        </p:nvSpPr>
        <p:spPr>
          <a:xfrm>
            <a:off x="17274730" y="13488823"/>
            <a:ext cx="3551842" cy="2751949"/>
          </a:xfrm>
          <a:prstGeom prst="rect">
            <a:avLst/>
          </a:prstGeom>
          <a:solidFill>
            <a:srgbClr val="BFE7FF"/>
          </a:solidFill>
        </p:spPr>
        <p:style>
          <a:lnRef idx="2">
            <a:schemeClr val="dk1"/>
          </a:lnRef>
          <a:fillRef idx="1">
            <a:schemeClr val="lt1"/>
          </a:fillRef>
          <a:effectRef idx="0">
            <a:schemeClr val="dk1"/>
          </a:effectRef>
          <a:fontRef idx="minor">
            <a:schemeClr val="dk1"/>
          </a:fontRef>
        </p:style>
        <p:txBody>
          <a:bodyPr rtlCol="0" anchor="ctr"/>
          <a:lstStyle/>
          <a:p>
            <a:pPr algn="ctr"/>
            <a:r>
              <a:rPr lang="en-IN" altLang="en-US" sz="2200" b="1" u="sng" dirty="0">
                <a:latin typeface="Times New Roman" panose="02020603050405020304" pitchFamily="18" charset="0"/>
                <a:cs typeface="Times New Roman" panose="02020603050405020304" pitchFamily="18" charset="0"/>
              </a:rPr>
              <a:t>Model Integration</a:t>
            </a:r>
          </a:p>
          <a:p>
            <a:pPr marL="285750" indent="-285750">
              <a:buFont typeface="Arial" panose="020B0604020202020204" pitchFamily="34" charset="0"/>
              <a:buChar char="•"/>
            </a:pPr>
            <a:r>
              <a:rPr lang="en-US" altLang="en-US" sz="2200" b="1" dirty="0">
                <a:latin typeface="Times New Roman" panose="02020603050405020304" pitchFamily="18" charset="0"/>
                <a:cs typeface="Times New Roman" panose="02020603050405020304" pitchFamily="18" charset="0"/>
              </a:rPr>
              <a:t>Combine the predictions of the SVM and KNN models through ensemble methods like voting, stacking, or boosting to increase the accuracy of rice species identification.</a:t>
            </a:r>
            <a:endParaRPr lang="en-IN" altLang="en-US" sz="2200" b="1"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419AFFD8-A2A6-172A-6D93-2572086A35EB}"/>
              </a:ext>
            </a:extLst>
          </p:cNvPr>
          <p:cNvSpPr txBox="1"/>
          <p:nvPr/>
        </p:nvSpPr>
        <p:spPr>
          <a:xfrm>
            <a:off x="908550" y="21271328"/>
            <a:ext cx="5777991"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Fig 2: SVM and KNN</a:t>
            </a:r>
          </a:p>
        </p:txBody>
      </p:sp>
      <p:sp>
        <p:nvSpPr>
          <p:cNvPr id="39" name="TextBox 38">
            <a:extLst>
              <a:ext uri="{FF2B5EF4-FFF2-40B4-BE49-F238E27FC236}">
                <a16:creationId xmlns:a16="http://schemas.microsoft.com/office/drawing/2014/main" id="{0C1D0009-B431-FD58-F715-0B26E7EBE578}"/>
              </a:ext>
            </a:extLst>
          </p:cNvPr>
          <p:cNvSpPr txBox="1"/>
          <p:nvPr/>
        </p:nvSpPr>
        <p:spPr>
          <a:xfrm>
            <a:off x="318901" y="21771537"/>
            <a:ext cx="6873698" cy="1015663"/>
          </a:xfrm>
          <a:prstGeom prst="rect">
            <a:avLst/>
          </a:prstGeom>
          <a:noFill/>
        </p:spPr>
        <p:txBody>
          <a:bodyPr wrap="square" rtlCol="0">
            <a:spAutoFit/>
          </a:bodyPr>
          <a:lstStyle/>
          <a:p>
            <a:pPr marL="342900" indent="-342900">
              <a:buFont typeface="Wingdings" panose="05000000000000000000" pitchFamily="2" charset="2"/>
              <a:buChar char="Ø"/>
            </a:pPr>
            <a:r>
              <a:rPr lang="en-US" sz="2000" b="1" i="0" dirty="0">
                <a:effectLst/>
                <a:latin typeface="Times New Roman" panose="02020603050405020304" pitchFamily="18" charset="0"/>
                <a:cs typeface="Times New Roman" panose="02020603050405020304" pitchFamily="18" charset="0"/>
              </a:rPr>
              <a:t>The graph represents a visual comparison of </a:t>
            </a:r>
            <a:r>
              <a:rPr lang="en-US" sz="2000" b="1" dirty="0">
                <a:latin typeface="Times New Roman" panose="02020603050405020304" pitchFamily="18" charset="0"/>
                <a:cs typeface="Times New Roman" panose="02020603050405020304" pitchFamily="18" charset="0"/>
              </a:rPr>
              <a:t>SVM</a:t>
            </a:r>
            <a:r>
              <a:rPr lang="en-US" sz="2000" b="1" i="0" dirty="0">
                <a:effectLst/>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Decision tree</a:t>
            </a:r>
            <a:r>
              <a:rPr lang="en-US" sz="2000" b="1" i="0" dirty="0">
                <a:effectLst/>
                <a:latin typeface="Times New Roman" panose="02020603050405020304" pitchFamily="18" charset="0"/>
                <a:cs typeface="Times New Roman" panose="02020603050405020304" pitchFamily="18" charset="0"/>
              </a:rPr>
              <a:t> models, highlighting their respective accuracy scores for evaluation.</a:t>
            </a:r>
            <a:endParaRPr lang="en-IN" sz="2000" b="1"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3C50D1DC-2F41-C1AF-FACA-2AD47A142BF3}"/>
              </a:ext>
            </a:extLst>
          </p:cNvPr>
          <p:cNvSpPr txBox="1"/>
          <p:nvPr/>
        </p:nvSpPr>
        <p:spPr>
          <a:xfrm>
            <a:off x="3797545" y="16401796"/>
            <a:ext cx="13077733" cy="707886"/>
          </a:xfrm>
          <a:prstGeom prst="rect">
            <a:avLst/>
          </a:prstGeom>
          <a:noFill/>
        </p:spPr>
        <p:txBody>
          <a:bodyPr wrap="square" rtlCol="0">
            <a:spAutoFit/>
          </a:bodyPr>
          <a:lstStyle/>
          <a:p>
            <a:pPr algn="ctr"/>
            <a:r>
              <a:rPr lang="en-US" sz="2000" b="1" i="0" u="none" strike="noStrike" dirty="0">
                <a:solidFill>
                  <a:srgbClr val="000000"/>
                </a:solidFill>
                <a:effectLst/>
                <a:latin typeface="Times New Roman" panose="02020603050405020304" pitchFamily="18" charset="0"/>
              </a:rPr>
              <a:t>Table 1. Comparison of the </a:t>
            </a:r>
            <a:r>
              <a:rPr lang="en-US" sz="2000" b="1" dirty="0">
                <a:solidFill>
                  <a:srgbClr val="000000"/>
                </a:solidFill>
                <a:latin typeface="Times New Roman" panose="02020603050405020304" pitchFamily="18" charset="0"/>
              </a:rPr>
              <a:t>a</a:t>
            </a:r>
            <a:r>
              <a:rPr lang="en-US" sz="2000" b="1" i="0" u="none" strike="noStrike" dirty="0">
                <a:solidFill>
                  <a:srgbClr val="000000"/>
                </a:solidFill>
                <a:effectLst/>
                <a:latin typeface="Times New Roman" panose="02020603050405020304" pitchFamily="18" charset="0"/>
              </a:rPr>
              <a:t>ccuracy values of  </a:t>
            </a:r>
            <a:r>
              <a:rPr lang="en-US" sz="2000" b="1" dirty="0">
                <a:solidFill>
                  <a:srgbClr val="000000"/>
                </a:solidFill>
                <a:latin typeface="Times New Roman" panose="02020603050405020304" pitchFamily="18" charset="0"/>
              </a:rPr>
              <a:t>SVM</a:t>
            </a:r>
            <a:r>
              <a:rPr lang="en-US" sz="2000" b="1" i="0" u="none" strike="noStrike" dirty="0">
                <a:solidFill>
                  <a:srgbClr val="000000"/>
                </a:solidFill>
                <a:effectLst/>
                <a:latin typeface="Times New Roman" panose="02020603050405020304" pitchFamily="18" charset="0"/>
              </a:rPr>
              <a:t> and</a:t>
            </a:r>
            <a:r>
              <a:rPr lang="en-US" sz="2000" b="1" dirty="0">
                <a:solidFill>
                  <a:srgbClr val="000000"/>
                </a:solidFill>
                <a:latin typeface="Times New Roman" panose="02020603050405020304" pitchFamily="18" charset="0"/>
              </a:rPr>
              <a:t> KNN Algorithms </a:t>
            </a:r>
            <a:r>
              <a:rPr lang="en-US" sz="2000" b="1" i="0" u="none" strike="noStrike" dirty="0">
                <a:solidFill>
                  <a:srgbClr val="000000"/>
                </a:solidFill>
                <a:effectLst/>
                <a:latin typeface="Times New Roman" panose="02020603050405020304" pitchFamily="18" charset="0"/>
              </a:rPr>
              <a:t>with a test size of 10</a:t>
            </a:r>
            <a:endParaRPr lang="en-IN" sz="2000" b="1" dirty="0">
              <a:latin typeface="Times New Roman" panose="02020603050405020304" pitchFamily="18" charset="0"/>
              <a:cs typeface="Times New Roman" panose="02020603050405020304" pitchFamily="18" charset="0"/>
            </a:endParaRPr>
          </a:p>
          <a:p>
            <a:pPr algn="ctr"/>
            <a:endParaRPr lang="en-IN" sz="2000" b="1" dirty="0"/>
          </a:p>
        </p:txBody>
      </p:sp>
      <p:graphicFrame>
        <p:nvGraphicFramePr>
          <p:cNvPr id="41" name="Table 40">
            <a:extLst>
              <a:ext uri="{FF2B5EF4-FFF2-40B4-BE49-F238E27FC236}">
                <a16:creationId xmlns:a16="http://schemas.microsoft.com/office/drawing/2014/main" id="{C699E40D-9952-669A-5591-60557142ECA2}"/>
              </a:ext>
            </a:extLst>
          </p:cNvPr>
          <p:cNvGraphicFramePr>
            <a:graphicFrameLocks noGrp="1"/>
          </p:cNvGraphicFramePr>
          <p:nvPr>
            <p:extLst>
              <p:ext uri="{D42A27DB-BD31-4B8C-83A1-F6EECF244321}">
                <p14:modId xmlns:p14="http://schemas.microsoft.com/office/powerpoint/2010/main" val="1067424801"/>
              </p:ext>
            </p:extLst>
          </p:nvPr>
        </p:nvGraphicFramePr>
        <p:xfrm>
          <a:off x="6908652" y="16870905"/>
          <a:ext cx="6157327" cy="6040120"/>
        </p:xfrm>
        <a:graphic>
          <a:graphicData uri="http://schemas.openxmlformats.org/drawingml/2006/table">
            <a:tbl>
              <a:tblPr>
                <a:tableStyleId>{5C22544A-7EE6-4342-B048-85BDC9FD1C3A}</a:tableStyleId>
              </a:tblPr>
              <a:tblGrid>
                <a:gridCol w="839027">
                  <a:extLst>
                    <a:ext uri="{9D8B030D-6E8A-4147-A177-3AD203B41FA5}">
                      <a16:colId xmlns:a16="http://schemas.microsoft.com/office/drawing/2014/main" val="1958036339"/>
                    </a:ext>
                  </a:extLst>
                </a:gridCol>
                <a:gridCol w="1344391">
                  <a:extLst>
                    <a:ext uri="{9D8B030D-6E8A-4147-A177-3AD203B41FA5}">
                      <a16:colId xmlns:a16="http://schemas.microsoft.com/office/drawing/2014/main" val="2378968999"/>
                    </a:ext>
                  </a:extLst>
                </a:gridCol>
                <a:gridCol w="1913856">
                  <a:extLst>
                    <a:ext uri="{9D8B030D-6E8A-4147-A177-3AD203B41FA5}">
                      <a16:colId xmlns:a16="http://schemas.microsoft.com/office/drawing/2014/main" val="4242498822"/>
                    </a:ext>
                  </a:extLst>
                </a:gridCol>
                <a:gridCol w="2060053">
                  <a:extLst>
                    <a:ext uri="{9D8B030D-6E8A-4147-A177-3AD203B41FA5}">
                      <a16:colId xmlns:a16="http://schemas.microsoft.com/office/drawing/2014/main" val="2738426431"/>
                    </a:ext>
                  </a:extLst>
                </a:gridCol>
              </a:tblGrid>
              <a:tr h="168070">
                <a:tc rowSpan="2">
                  <a:txBody>
                    <a:bodyPr/>
                    <a:lstStyle/>
                    <a:p>
                      <a:pPr algn="ctr" rtl="0" fontAlgn="t">
                        <a:spcBef>
                          <a:spcPts val="0"/>
                        </a:spcBef>
                        <a:spcAft>
                          <a:spcPts val="0"/>
                        </a:spcAft>
                      </a:pPr>
                      <a:r>
                        <a:rPr lang="en-IN" sz="1800" b="1" u="none" strike="noStrike" dirty="0">
                          <a:solidFill>
                            <a:srgbClr val="000000"/>
                          </a:solidFill>
                          <a:effectLst/>
                          <a:latin typeface="Times New Roman" panose="02020603050405020304" pitchFamily="18" charset="0"/>
                          <a:cs typeface="Times New Roman" panose="02020603050405020304" pitchFamily="18" charset="0"/>
                        </a:rPr>
                        <a:t>S.No.</a:t>
                      </a: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rtl="0" fontAlgn="t">
                        <a:spcBef>
                          <a:spcPts val="0"/>
                        </a:spcBef>
                        <a:spcAft>
                          <a:spcPts val="0"/>
                        </a:spcAft>
                      </a:pPr>
                      <a:endParaRPr lang="en-IN" sz="1800" b="1" u="none" strike="noStrike" dirty="0">
                        <a:solidFill>
                          <a:srgbClr val="000000"/>
                        </a:solidFill>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IN" sz="1800" b="1" u="none" strike="noStrike" dirty="0">
                          <a:solidFill>
                            <a:srgbClr val="000000"/>
                          </a:solidFill>
                          <a:effectLst/>
                          <a:latin typeface="Times New Roman" panose="02020603050405020304" pitchFamily="18" charset="0"/>
                          <a:cs typeface="Times New Roman" panose="02020603050405020304" pitchFamily="18" charset="0"/>
                        </a:rPr>
                        <a:t>Test Size</a:t>
                      </a: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rtl="0" fontAlgn="t">
                        <a:spcBef>
                          <a:spcPts val="0"/>
                        </a:spcBef>
                        <a:spcAft>
                          <a:spcPts val="0"/>
                        </a:spcAft>
                      </a:pPr>
                      <a:r>
                        <a:rPr lang="en-IN" sz="1800" b="1" u="none" strike="noStrike" dirty="0">
                          <a:solidFill>
                            <a:srgbClr val="000000"/>
                          </a:solidFill>
                          <a:effectLst/>
                          <a:latin typeface="Times New Roman" panose="02020603050405020304" pitchFamily="18" charset="0"/>
                          <a:cs typeface="Times New Roman" panose="02020603050405020304" pitchFamily="18" charset="0"/>
                        </a:rPr>
                        <a:t>ACCURACY RATE</a:t>
                      </a: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4002447236"/>
                  </a:ext>
                </a:extLst>
              </a:tr>
              <a:tr h="550426">
                <a:tc vMerge="1">
                  <a:txBody>
                    <a:bodyPr/>
                    <a:lstStyle/>
                    <a:p>
                      <a:endParaRPr lang="en-IN"/>
                    </a:p>
                  </a:txBody>
                  <a:tcPr/>
                </a:tc>
                <a:tc vMerge="1">
                  <a:txBody>
                    <a:bodyPr/>
                    <a:lstStyle/>
                    <a:p>
                      <a:endParaRPr lang="en-IN"/>
                    </a:p>
                  </a:txBody>
                  <a:tcPr/>
                </a:tc>
                <a:tc>
                  <a:txBody>
                    <a:bodyPr/>
                    <a:lstStyle/>
                    <a:p>
                      <a:pPr algn="ctr" rtl="0" fontAlgn="t">
                        <a:spcBef>
                          <a:spcPts val="0"/>
                        </a:spcBef>
                        <a:spcAft>
                          <a:spcPts val="0"/>
                        </a:spcAft>
                      </a:pPr>
                      <a:r>
                        <a:rPr lang="en-US" sz="1800" b="1" u="none" strike="noStrike" baseline="0" dirty="0">
                          <a:solidFill>
                            <a:srgbClr val="000000"/>
                          </a:solidFill>
                          <a:effectLst/>
                          <a:latin typeface="Times New Roman" panose="02020603050405020304" pitchFamily="18" charset="0"/>
                          <a:cs typeface="Times New Roman" panose="02020603050405020304" pitchFamily="18" charset="0"/>
                        </a:rPr>
                        <a:t>Support Vector Machine Algorithm</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US" sz="1800" b="1" dirty="0">
                          <a:effectLst/>
                          <a:latin typeface="Times New Roman" panose="02020603050405020304" pitchFamily="18" charset="0"/>
                          <a:cs typeface="Times New Roman" panose="02020603050405020304" pitchFamily="18" charset="0"/>
                        </a:rPr>
                        <a:t>K-Nearest Neighbors Algorithm</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1442778"/>
                  </a:ext>
                </a:extLst>
              </a:tr>
              <a:tr h="228901">
                <a:tc>
                  <a:txBody>
                    <a:bodyPr/>
                    <a:lstStyle/>
                    <a:p>
                      <a:pPr algn="ctr" rtl="0" fontAlgn="t">
                        <a:spcBef>
                          <a:spcPts val="0"/>
                        </a:spcBef>
                        <a:spcAft>
                          <a:spcPts val="0"/>
                        </a:spcAft>
                      </a:pPr>
                      <a:r>
                        <a:rPr lang="en-IN" sz="1800" b="1" u="none" strike="noStrike">
                          <a:solidFill>
                            <a:srgbClr val="000000"/>
                          </a:solidFill>
                          <a:effectLst/>
                          <a:latin typeface="Times New Roman" panose="02020603050405020304" pitchFamily="18" charset="0"/>
                          <a:cs typeface="Times New Roman" panose="02020603050405020304" pitchFamily="18" charset="0"/>
                        </a:rPr>
                        <a:t>1</a:t>
                      </a: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1800" b="1" u="none" strike="noStrike" dirty="0">
                          <a:solidFill>
                            <a:srgbClr val="000000"/>
                          </a:solidFill>
                          <a:effectLst/>
                          <a:latin typeface="Times New Roman" panose="02020603050405020304" pitchFamily="18" charset="0"/>
                          <a:cs typeface="Times New Roman" panose="02020603050405020304" pitchFamily="18" charset="0"/>
                        </a:rPr>
                        <a:t>Test 1</a:t>
                      </a: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92.55</a:t>
                      </a: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800" b="1" dirty="0">
                          <a:effectLst/>
                          <a:latin typeface="Times New Roman" panose="02020603050405020304" pitchFamily="18" charset="0"/>
                          <a:cs typeface="Times New Roman" panose="02020603050405020304" pitchFamily="18" charset="0"/>
                        </a:rPr>
                        <a:t>90.91%</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225432"/>
                  </a:ext>
                </a:extLst>
              </a:tr>
              <a:tr h="209546">
                <a:tc>
                  <a:txBody>
                    <a:bodyPr/>
                    <a:lstStyle/>
                    <a:p>
                      <a:pPr algn="ctr" rtl="0" fontAlgn="t">
                        <a:spcBef>
                          <a:spcPts val="0"/>
                        </a:spcBef>
                        <a:spcAft>
                          <a:spcPts val="0"/>
                        </a:spcAft>
                      </a:pPr>
                      <a:r>
                        <a:rPr lang="en-IN" sz="1800" b="1" u="none" strike="noStrike">
                          <a:solidFill>
                            <a:srgbClr val="000000"/>
                          </a:solidFill>
                          <a:effectLst/>
                          <a:latin typeface="Times New Roman" panose="02020603050405020304" pitchFamily="18" charset="0"/>
                          <a:cs typeface="Times New Roman" panose="02020603050405020304" pitchFamily="18" charset="0"/>
                        </a:rPr>
                        <a:t>2</a:t>
                      </a:r>
                      <a:endParaRPr lang="en-IN" sz="1800" b="1">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1800" b="1" u="none" strike="noStrike" dirty="0">
                          <a:solidFill>
                            <a:srgbClr val="000000"/>
                          </a:solidFill>
                          <a:effectLst/>
                          <a:latin typeface="Times New Roman" panose="02020603050405020304" pitchFamily="18" charset="0"/>
                          <a:cs typeface="Times New Roman" panose="02020603050405020304" pitchFamily="18" charset="0"/>
                        </a:rPr>
                        <a:t>Test 2</a:t>
                      </a: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91.23</a:t>
                      </a: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800" b="1" dirty="0">
                          <a:effectLst/>
                          <a:latin typeface="Times New Roman" panose="02020603050405020304" pitchFamily="18" charset="0"/>
                          <a:cs typeface="Times New Roman" panose="02020603050405020304" pitchFamily="18" charset="0"/>
                        </a:rPr>
                        <a:t>91.23%</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7524647"/>
                  </a:ext>
                </a:extLst>
              </a:tr>
              <a:tr h="320702">
                <a:tc>
                  <a:txBody>
                    <a:bodyPr/>
                    <a:lstStyle/>
                    <a:p>
                      <a:pPr algn="ctr" rtl="0" fontAlgn="t">
                        <a:spcBef>
                          <a:spcPts val="0"/>
                        </a:spcBef>
                        <a:spcAft>
                          <a:spcPts val="0"/>
                        </a:spcAft>
                      </a:pPr>
                      <a:r>
                        <a:rPr lang="en-IN" sz="1800" b="1" u="none" strike="noStrike">
                          <a:solidFill>
                            <a:srgbClr val="000000"/>
                          </a:solidFill>
                          <a:effectLst/>
                          <a:latin typeface="Times New Roman" panose="02020603050405020304" pitchFamily="18" charset="0"/>
                          <a:cs typeface="Times New Roman" panose="02020603050405020304" pitchFamily="18" charset="0"/>
                        </a:rPr>
                        <a:t>3</a:t>
                      </a:r>
                      <a:endParaRPr lang="en-IN" sz="1800" b="1">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1800" b="1" u="none" strike="noStrike" dirty="0">
                          <a:solidFill>
                            <a:srgbClr val="000000"/>
                          </a:solidFill>
                          <a:effectLst/>
                          <a:latin typeface="Times New Roman" panose="02020603050405020304" pitchFamily="18" charset="0"/>
                          <a:cs typeface="Times New Roman" panose="02020603050405020304" pitchFamily="18" charset="0"/>
                        </a:rPr>
                        <a:t>Test 3</a:t>
                      </a: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93.78</a:t>
                      </a: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800" b="1" dirty="0">
                          <a:effectLst/>
                          <a:latin typeface="Times New Roman" panose="02020603050405020304" pitchFamily="18" charset="0"/>
                          <a:cs typeface="Times New Roman" panose="02020603050405020304" pitchFamily="18" charset="0"/>
                        </a:rPr>
                        <a:t>91.04%</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0284611"/>
                  </a:ext>
                </a:extLst>
              </a:tr>
              <a:tr h="320702">
                <a:tc>
                  <a:txBody>
                    <a:bodyPr/>
                    <a:lstStyle/>
                    <a:p>
                      <a:pPr algn="ctr" rtl="0" fontAlgn="t">
                        <a:spcBef>
                          <a:spcPts val="0"/>
                        </a:spcBef>
                        <a:spcAft>
                          <a:spcPts val="0"/>
                        </a:spcAft>
                      </a:pPr>
                      <a:r>
                        <a:rPr lang="en-IN" sz="1800" b="1" u="none" strike="noStrike">
                          <a:solidFill>
                            <a:srgbClr val="000000"/>
                          </a:solidFill>
                          <a:effectLst/>
                          <a:latin typeface="Times New Roman" panose="02020603050405020304" pitchFamily="18" charset="0"/>
                          <a:cs typeface="Times New Roman" panose="02020603050405020304" pitchFamily="18" charset="0"/>
                        </a:rPr>
                        <a:t>4</a:t>
                      </a:r>
                      <a:endParaRPr lang="en-IN" sz="1800" b="1">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1800" b="1" u="none" strike="noStrike" dirty="0" err="1">
                          <a:solidFill>
                            <a:srgbClr val="000000"/>
                          </a:solidFill>
                          <a:effectLst/>
                          <a:latin typeface="Times New Roman" panose="02020603050405020304" pitchFamily="18" charset="0"/>
                          <a:cs typeface="Times New Roman" panose="02020603050405020304" pitchFamily="18" charset="0"/>
                        </a:rPr>
                        <a:t>est</a:t>
                      </a:r>
                      <a:r>
                        <a:rPr lang="en-IN" sz="1800" b="1" u="none" strike="noStrike" dirty="0">
                          <a:solidFill>
                            <a:srgbClr val="000000"/>
                          </a:solidFill>
                          <a:effectLst/>
                          <a:latin typeface="Times New Roman" panose="02020603050405020304" pitchFamily="18" charset="0"/>
                          <a:cs typeface="Times New Roman" panose="02020603050405020304" pitchFamily="18" charset="0"/>
                        </a:rPr>
                        <a:t> 4</a:t>
                      </a: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89.67</a:t>
                      </a: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800" b="1" dirty="0">
                          <a:effectLst/>
                          <a:latin typeface="Times New Roman" panose="02020603050405020304" pitchFamily="18" charset="0"/>
                          <a:cs typeface="Times New Roman" panose="02020603050405020304" pitchFamily="18" charset="0"/>
                        </a:rPr>
                        <a:t>91.15%</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5065615"/>
                  </a:ext>
                </a:extLst>
              </a:tr>
              <a:tr h="320702">
                <a:tc>
                  <a:txBody>
                    <a:bodyPr/>
                    <a:lstStyle/>
                    <a:p>
                      <a:pPr algn="ctr" rtl="0" fontAlgn="t">
                        <a:spcBef>
                          <a:spcPts val="0"/>
                        </a:spcBef>
                        <a:spcAft>
                          <a:spcPts val="0"/>
                        </a:spcAft>
                      </a:pPr>
                      <a:r>
                        <a:rPr lang="en-IN" sz="1800" b="1" u="none" strike="noStrike">
                          <a:solidFill>
                            <a:srgbClr val="000000"/>
                          </a:solidFill>
                          <a:effectLst/>
                          <a:latin typeface="Times New Roman" panose="02020603050405020304" pitchFamily="18" charset="0"/>
                          <a:cs typeface="Times New Roman" panose="02020603050405020304" pitchFamily="18" charset="0"/>
                        </a:rPr>
                        <a:t>5</a:t>
                      </a:r>
                      <a:endParaRPr lang="en-IN" sz="1800" b="1">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1800" b="1" u="none" strike="noStrike">
                          <a:solidFill>
                            <a:srgbClr val="000000"/>
                          </a:solidFill>
                          <a:effectLst/>
                          <a:latin typeface="Times New Roman" panose="02020603050405020304" pitchFamily="18" charset="0"/>
                          <a:cs typeface="Times New Roman" panose="02020603050405020304" pitchFamily="18" charset="0"/>
                        </a:rPr>
                        <a:t>Test 5</a:t>
                      </a:r>
                      <a:endParaRPr lang="en-IN" sz="1800" b="1">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94.32</a:t>
                      </a: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800" b="1" dirty="0">
                          <a:effectLst/>
                          <a:latin typeface="Times New Roman" panose="02020603050405020304" pitchFamily="18" charset="0"/>
                          <a:cs typeface="Times New Roman" panose="02020603050405020304" pitchFamily="18" charset="0"/>
                        </a:rPr>
                        <a:t>91.32%</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7798430"/>
                  </a:ext>
                </a:extLst>
              </a:tr>
              <a:tr h="320702">
                <a:tc>
                  <a:txBody>
                    <a:bodyPr/>
                    <a:lstStyle/>
                    <a:p>
                      <a:pPr algn="ctr" rtl="0" fontAlgn="t">
                        <a:spcBef>
                          <a:spcPts val="0"/>
                        </a:spcBef>
                        <a:spcAft>
                          <a:spcPts val="0"/>
                        </a:spcAft>
                      </a:pPr>
                      <a:r>
                        <a:rPr lang="en-IN" sz="1800" b="1" u="none" strike="noStrike">
                          <a:solidFill>
                            <a:srgbClr val="000000"/>
                          </a:solidFill>
                          <a:effectLst/>
                          <a:latin typeface="Times New Roman" panose="02020603050405020304" pitchFamily="18" charset="0"/>
                          <a:cs typeface="Times New Roman" panose="02020603050405020304" pitchFamily="18" charset="0"/>
                        </a:rPr>
                        <a:t>6</a:t>
                      </a:r>
                      <a:endParaRPr lang="en-IN" sz="1800" b="1">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1800" b="1" u="none" strike="noStrike">
                          <a:solidFill>
                            <a:srgbClr val="000000"/>
                          </a:solidFill>
                          <a:effectLst/>
                          <a:latin typeface="Times New Roman" panose="02020603050405020304" pitchFamily="18" charset="0"/>
                          <a:cs typeface="Times New Roman" panose="02020603050405020304" pitchFamily="18" charset="0"/>
                        </a:rPr>
                        <a:t>Test 6</a:t>
                      </a: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90.88</a:t>
                      </a: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800" b="1" dirty="0">
                          <a:effectLst/>
                          <a:latin typeface="Times New Roman" panose="02020603050405020304" pitchFamily="18" charset="0"/>
                          <a:cs typeface="Times New Roman" panose="02020603050405020304" pitchFamily="18" charset="0"/>
                        </a:rPr>
                        <a:t>90.98%</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42115"/>
                  </a:ext>
                </a:extLst>
              </a:tr>
              <a:tr h="320702">
                <a:tc>
                  <a:txBody>
                    <a:bodyPr/>
                    <a:lstStyle/>
                    <a:p>
                      <a:pPr algn="ctr" rtl="0" fontAlgn="t">
                        <a:spcBef>
                          <a:spcPts val="0"/>
                        </a:spcBef>
                        <a:spcAft>
                          <a:spcPts val="0"/>
                        </a:spcAft>
                      </a:pPr>
                      <a:r>
                        <a:rPr lang="en-IN" sz="1800" b="1" u="none" strike="noStrike">
                          <a:solidFill>
                            <a:srgbClr val="000000"/>
                          </a:solidFill>
                          <a:effectLst/>
                          <a:latin typeface="Times New Roman" panose="02020603050405020304" pitchFamily="18" charset="0"/>
                          <a:cs typeface="Times New Roman" panose="02020603050405020304" pitchFamily="18" charset="0"/>
                        </a:rPr>
                        <a:t>7</a:t>
                      </a:r>
                      <a:endParaRPr lang="en-IN" sz="1800" b="1">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1800" b="1" u="none" strike="noStrike">
                          <a:solidFill>
                            <a:srgbClr val="000000"/>
                          </a:solidFill>
                          <a:effectLst/>
                          <a:latin typeface="Times New Roman" panose="02020603050405020304" pitchFamily="18" charset="0"/>
                          <a:cs typeface="Times New Roman" panose="02020603050405020304" pitchFamily="18" charset="0"/>
                        </a:rPr>
                        <a:t>Test 7</a:t>
                      </a:r>
                      <a:endParaRPr lang="en-IN" sz="1800" b="1">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93.45</a:t>
                      </a: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800" b="1" dirty="0">
                          <a:effectLst/>
                          <a:latin typeface="Times New Roman" panose="02020603050405020304" pitchFamily="18" charset="0"/>
                          <a:cs typeface="Times New Roman" panose="02020603050405020304" pitchFamily="18" charset="0"/>
                        </a:rPr>
                        <a:t>91.09%</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96587953"/>
                  </a:ext>
                </a:extLst>
              </a:tr>
              <a:tr h="320702">
                <a:tc>
                  <a:txBody>
                    <a:bodyPr/>
                    <a:lstStyle/>
                    <a:p>
                      <a:pPr algn="ctr" rtl="0" fontAlgn="t">
                        <a:spcBef>
                          <a:spcPts val="0"/>
                        </a:spcBef>
                        <a:spcAft>
                          <a:spcPts val="0"/>
                        </a:spcAft>
                      </a:pPr>
                      <a:r>
                        <a:rPr lang="en-IN" sz="1800" b="1" u="none" strike="noStrike">
                          <a:solidFill>
                            <a:srgbClr val="000000"/>
                          </a:solidFill>
                          <a:effectLst/>
                          <a:latin typeface="Times New Roman" panose="02020603050405020304" pitchFamily="18" charset="0"/>
                          <a:cs typeface="Times New Roman" panose="02020603050405020304" pitchFamily="18" charset="0"/>
                        </a:rPr>
                        <a:t>8</a:t>
                      </a:r>
                      <a:endParaRPr lang="en-IN" sz="1800" b="1">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1800" b="1" u="none" strike="noStrike">
                          <a:solidFill>
                            <a:srgbClr val="000000"/>
                          </a:solidFill>
                          <a:effectLst/>
                          <a:latin typeface="Times New Roman" panose="02020603050405020304" pitchFamily="18" charset="0"/>
                          <a:cs typeface="Times New Roman" panose="02020603050405020304" pitchFamily="18" charset="0"/>
                        </a:rPr>
                        <a:t>Test 8</a:t>
                      </a: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88.76</a:t>
                      </a: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800" b="1" dirty="0">
                          <a:effectLst/>
                          <a:latin typeface="Times New Roman" panose="02020603050405020304" pitchFamily="18" charset="0"/>
                          <a:cs typeface="Times New Roman" panose="02020603050405020304" pitchFamily="18" charset="0"/>
                        </a:rPr>
                        <a:t>91.27%</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443561"/>
                  </a:ext>
                </a:extLst>
              </a:tr>
              <a:tr h="320702">
                <a:tc>
                  <a:txBody>
                    <a:bodyPr/>
                    <a:lstStyle/>
                    <a:p>
                      <a:pPr algn="ctr" rtl="0" fontAlgn="t">
                        <a:spcBef>
                          <a:spcPts val="0"/>
                        </a:spcBef>
                        <a:spcAft>
                          <a:spcPts val="0"/>
                        </a:spcAft>
                      </a:pPr>
                      <a:r>
                        <a:rPr lang="en-IN" sz="1800" b="1" u="none" strike="noStrike">
                          <a:solidFill>
                            <a:srgbClr val="000000"/>
                          </a:solidFill>
                          <a:effectLst/>
                          <a:latin typeface="Times New Roman" panose="02020603050405020304" pitchFamily="18" charset="0"/>
                          <a:cs typeface="Times New Roman" panose="02020603050405020304" pitchFamily="18" charset="0"/>
                        </a:rPr>
                        <a:t>9</a:t>
                      </a:r>
                      <a:endParaRPr lang="en-IN" sz="1800" b="1">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1800" b="1" u="none" strike="noStrike">
                          <a:solidFill>
                            <a:srgbClr val="000000"/>
                          </a:solidFill>
                          <a:effectLst/>
                          <a:latin typeface="Times New Roman" panose="02020603050405020304" pitchFamily="18" charset="0"/>
                          <a:cs typeface="Times New Roman" panose="02020603050405020304" pitchFamily="18" charset="0"/>
                        </a:rPr>
                        <a:t>Test 9</a:t>
                      </a:r>
                      <a:endParaRPr lang="en-IN" sz="1800" b="1">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91.99</a:t>
                      </a: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800" b="1" dirty="0">
                          <a:effectLst/>
                          <a:latin typeface="Times New Roman" panose="02020603050405020304" pitchFamily="18" charset="0"/>
                          <a:cs typeface="Times New Roman" panose="02020603050405020304" pitchFamily="18" charset="0"/>
                        </a:rPr>
                        <a:t>91.13%</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1007669"/>
                  </a:ext>
                </a:extLst>
              </a:tr>
              <a:tr h="320702">
                <a:tc>
                  <a:txBody>
                    <a:bodyPr/>
                    <a:lstStyle/>
                    <a:p>
                      <a:pPr algn="ctr" rtl="0" fontAlgn="t">
                        <a:spcBef>
                          <a:spcPts val="0"/>
                        </a:spcBef>
                        <a:spcAft>
                          <a:spcPts val="0"/>
                        </a:spcAft>
                      </a:pPr>
                      <a:r>
                        <a:rPr lang="en-IN" sz="1800" b="1" u="none" strike="noStrike">
                          <a:solidFill>
                            <a:srgbClr val="000000"/>
                          </a:solidFill>
                          <a:effectLst/>
                          <a:latin typeface="Times New Roman" panose="02020603050405020304" pitchFamily="18" charset="0"/>
                          <a:cs typeface="Times New Roman" panose="02020603050405020304" pitchFamily="18" charset="0"/>
                        </a:rPr>
                        <a:t>10</a:t>
                      </a:r>
                      <a:endParaRPr lang="en-IN" sz="1800" b="1">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1800" b="1" u="none" strike="noStrike">
                          <a:solidFill>
                            <a:srgbClr val="000000"/>
                          </a:solidFill>
                          <a:effectLst/>
                          <a:latin typeface="Times New Roman" panose="02020603050405020304" pitchFamily="18" charset="0"/>
                          <a:cs typeface="Times New Roman" panose="02020603050405020304" pitchFamily="18" charset="0"/>
                        </a:rPr>
                        <a:t>Test 10</a:t>
                      </a:r>
                      <a:endParaRPr lang="en-IN" sz="1800" b="1">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91.99</a:t>
                      </a: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800" b="1" dirty="0">
                          <a:effectLst/>
                          <a:latin typeface="Times New Roman" panose="02020603050405020304" pitchFamily="18" charset="0"/>
                          <a:cs typeface="Times New Roman" panose="02020603050405020304" pitchFamily="18" charset="0"/>
                        </a:rPr>
                        <a:t>91.06%</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1091647"/>
                  </a:ext>
                </a:extLst>
              </a:tr>
              <a:tr h="539774">
                <a:tc gridSpan="2">
                  <a:txBody>
                    <a:bodyPr/>
                    <a:lstStyle/>
                    <a:p>
                      <a:pPr algn="ctr" rtl="0" fontAlgn="t">
                        <a:spcBef>
                          <a:spcPts val="0"/>
                        </a:spcBef>
                        <a:spcAft>
                          <a:spcPts val="0"/>
                        </a:spcAft>
                      </a:pPr>
                      <a:r>
                        <a:rPr lang="en-IN" sz="1800" b="1" u="none" strike="noStrike">
                          <a:solidFill>
                            <a:srgbClr val="000000"/>
                          </a:solidFill>
                          <a:effectLst/>
                          <a:latin typeface="Times New Roman" panose="02020603050405020304" pitchFamily="18" charset="0"/>
                          <a:cs typeface="Times New Roman" panose="02020603050405020304" pitchFamily="18" charset="0"/>
                        </a:rPr>
                        <a:t>      Average Test Results</a:t>
                      </a: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a:p>
                  </a:txBody>
                  <a:tcPr/>
                </a:tc>
                <a:tc>
                  <a:txBody>
                    <a:bodyPr/>
                    <a:lstStyle/>
                    <a:p>
                      <a:pPr algn="ctr" rtl="0" fontAlgn="t">
                        <a:spcBef>
                          <a:spcPts val="1200"/>
                        </a:spcBef>
                        <a:spcAft>
                          <a:spcPts val="120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 92.91</a:t>
                      </a: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800" b="1" dirty="0">
                          <a:effectLst/>
                          <a:latin typeface="Times New Roman" panose="02020603050405020304" pitchFamily="18" charset="0"/>
                          <a:cs typeface="Times New Roman" panose="02020603050405020304" pitchFamily="18" charset="0"/>
                        </a:rPr>
                        <a:t>91.07%</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1703659"/>
                  </a:ext>
                </a:extLst>
              </a:tr>
            </a:tbl>
          </a:graphicData>
        </a:graphic>
      </p:graphicFrame>
      <p:sp>
        <p:nvSpPr>
          <p:cNvPr id="42" name="TextBox 41">
            <a:extLst>
              <a:ext uri="{FF2B5EF4-FFF2-40B4-BE49-F238E27FC236}">
                <a16:creationId xmlns:a16="http://schemas.microsoft.com/office/drawing/2014/main" id="{DA5F3144-A14E-DF6B-6014-8DABF75B1C80}"/>
              </a:ext>
            </a:extLst>
          </p:cNvPr>
          <p:cNvSpPr txBox="1"/>
          <p:nvPr/>
        </p:nvSpPr>
        <p:spPr>
          <a:xfrm>
            <a:off x="13071652" y="17113167"/>
            <a:ext cx="8254652" cy="1446550"/>
          </a:xfrm>
          <a:prstGeom prst="rect">
            <a:avLst/>
          </a:prstGeom>
          <a:noFill/>
        </p:spPr>
        <p:txBody>
          <a:bodyPr wrap="square" rtlCol="0">
            <a:spAutoFit/>
          </a:bodyPr>
          <a:lstStyle/>
          <a:p>
            <a:pPr algn="ctr"/>
            <a:endParaRPr lang="en-US" sz="2200" b="1" i="0" u="none" strike="noStrike" dirty="0">
              <a:solidFill>
                <a:srgbClr val="000000"/>
              </a:solidFill>
              <a:effectLst/>
              <a:latin typeface="Times New Roman" panose="02020603050405020304" pitchFamily="18" charset="0"/>
            </a:endParaRPr>
          </a:p>
          <a:p>
            <a:pPr algn="ctr"/>
            <a:r>
              <a:rPr lang="en-US" sz="2200" b="1" i="0" u="none" strike="noStrike" dirty="0">
                <a:solidFill>
                  <a:srgbClr val="000000"/>
                </a:solidFill>
                <a:effectLst/>
                <a:latin typeface="Times New Roman" panose="02020603050405020304" pitchFamily="18" charset="0"/>
              </a:rPr>
              <a:t>Table 2. Mean, Standard Deviation and Standard error mean with Accuracy rate Comparison  of Support </a:t>
            </a:r>
            <a:r>
              <a:rPr lang="en-US" sz="2200" b="1" dirty="0">
                <a:solidFill>
                  <a:srgbClr val="000000"/>
                </a:solidFill>
                <a:latin typeface="Times New Roman" panose="02020603050405020304" pitchFamily="18" charset="0"/>
              </a:rPr>
              <a:t>V</a:t>
            </a:r>
            <a:r>
              <a:rPr lang="en-US" sz="2200" b="1" i="0" u="none" strike="noStrike" dirty="0">
                <a:solidFill>
                  <a:srgbClr val="000000"/>
                </a:solidFill>
                <a:effectLst/>
                <a:latin typeface="Times New Roman" panose="02020603050405020304" pitchFamily="18" charset="0"/>
              </a:rPr>
              <a:t>ector </a:t>
            </a:r>
            <a:r>
              <a:rPr lang="en-US" sz="2200" b="1" dirty="0">
                <a:solidFill>
                  <a:srgbClr val="000000"/>
                </a:solidFill>
                <a:latin typeface="Times New Roman" panose="02020603050405020304" pitchFamily="18" charset="0"/>
              </a:rPr>
              <a:t>M</a:t>
            </a:r>
            <a:r>
              <a:rPr lang="en-US" sz="2200" b="1" i="0" u="none" strike="noStrike" dirty="0">
                <a:solidFill>
                  <a:srgbClr val="000000"/>
                </a:solidFill>
                <a:effectLst/>
                <a:latin typeface="Times New Roman" panose="02020603050405020304" pitchFamily="18" charset="0"/>
              </a:rPr>
              <a:t>achine </a:t>
            </a:r>
            <a:r>
              <a:rPr lang="en-US" sz="2200" b="1" dirty="0">
                <a:solidFill>
                  <a:srgbClr val="000000"/>
                </a:solidFill>
                <a:latin typeface="Times New Roman" panose="02020603050405020304" pitchFamily="18" charset="0"/>
              </a:rPr>
              <a:t> O</a:t>
            </a:r>
            <a:r>
              <a:rPr lang="en-US" sz="2200" b="1" i="0" u="none" strike="noStrike" dirty="0">
                <a:solidFill>
                  <a:srgbClr val="000000"/>
                </a:solidFill>
                <a:effectLst/>
                <a:latin typeface="Times New Roman" panose="02020603050405020304" pitchFamily="18" charset="0"/>
              </a:rPr>
              <a:t>ver k-Nearest </a:t>
            </a:r>
            <a:r>
              <a:rPr lang="en-US" sz="2200" b="1" dirty="0">
                <a:solidFill>
                  <a:srgbClr val="000000"/>
                </a:solidFill>
                <a:latin typeface="Times New Roman" panose="02020603050405020304" pitchFamily="18" charset="0"/>
              </a:rPr>
              <a:t>N</a:t>
            </a:r>
            <a:r>
              <a:rPr lang="en-US" sz="2200" b="1" i="0" u="none" strike="noStrike" dirty="0">
                <a:solidFill>
                  <a:srgbClr val="000000"/>
                </a:solidFill>
                <a:effectLst/>
                <a:latin typeface="Times New Roman" panose="02020603050405020304" pitchFamily="18" charset="0"/>
              </a:rPr>
              <a:t>eighbo</a:t>
            </a:r>
            <a:r>
              <a:rPr lang="en-US" sz="2200" b="1" dirty="0">
                <a:solidFill>
                  <a:srgbClr val="000000"/>
                </a:solidFill>
                <a:latin typeface="Times New Roman" panose="02020603050405020304" pitchFamily="18" charset="0"/>
              </a:rPr>
              <a:t>rs</a:t>
            </a:r>
            <a:r>
              <a:rPr lang="en-US" sz="2200" b="1" i="0" u="none" strike="noStrike" dirty="0">
                <a:solidFill>
                  <a:srgbClr val="000000"/>
                </a:solidFill>
                <a:effectLst/>
                <a:latin typeface="Times New Roman" panose="02020603050405020304" pitchFamily="18" charset="0"/>
              </a:rPr>
              <a:t> </a:t>
            </a:r>
            <a:r>
              <a:rPr lang="en-US" sz="2200" b="1" dirty="0">
                <a:solidFill>
                  <a:srgbClr val="000000"/>
                </a:solidFill>
                <a:latin typeface="Times New Roman" panose="02020603050405020304" pitchFamily="18" charset="0"/>
              </a:rPr>
              <a:t>A</a:t>
            </a:r>
            <a:r>
              <a:rPr lang="en-US" sz="2200" b="1" i="0" u="none" strike="noStrike" dirty="0">
                <a:solidFill>
                  <a:srgbClr val="000000"/>
                </a:solidFill>
                <a:effectLst/>
                <a:latin typeface="Times New Roman" panose="02020603050405020304" pitchFamily="18" charset="0"/>
              </a:rPr>
              <a:t>lgorithm</a:t>
            </a:r>
            <a:endParaRPr lang="en-IN" sz="2200" b="1" dirty="0">
              <a:latin typeface="Times New Roman" panose="02020603050405020304" pitchFamily="18" charset="0"/>
              <a:cs typeface="Times New Roman" panose="02020603050405020304" pitchFamily="18" charset="0"/>
            </a:endParaRPr>
          </a:p>
        </p:txBody>
      </p:sp>
      <p:graphicFrame>
        <p:nvGraphicFramePr>
          <p:cNvPr id="43" name="Table 42">
            <a:extLst>
              <a:ext uri="{FF2B5EF4-FFF2-40B4-BE49-F238E27FC236}">
                <a16:creationId xmlns:a16="http://schemas.microsoft.com/office/drawing/2014/main" id="{5DB0CEF0-0CB5-EA5E-6128-4CDFCFA38864}"/>
              </a:ext>
            </a:extLst>
          </p:cNvPr>
          <p:cNvGraphicFramePr>
            <a:graphicFrameLocks noGrp="1"/>
          </p:cNvGraphicFramePr>
          <p:nvPr>
            <p:extLst>
              <p:ext uri="{D42A27DB-BD31-4B8C-83A1-F6EECF244321}">
                <p14:modId xmlns:p14="http://schemas.microsoft.com/office/powerpoint/2010/main" val="1590919488"/>
              </p:ext>
            </p:extLst>
          </p:nvPr>
        </p:nvGraphicFramePr>
        <p:xfrm>
          <a:off x="13241438" y="18664874"/>
          <a:ext cx="7858126" cy="4068773"/>
        </p:xfrm>
        <a:graphic>
          <a:graphicData uri="http://schemas.openxmlformats.org/drawingml/2006/table">
            <a:tbl>
              <a:tblPr>
                <a:tableStyleId>{5C22544A-7EE6-4342-B048-85BDC9FD1C3A}</a:tableStyleId>
              </a:tblPr>
              <a:tblGrid>
                <a:gridCol w="480614">
                  <a:extLst>
                    <a:ext uri="{9D8B030D-6E8A-4147-A177-3AD203B41FA5}">
                      <a16:colId xmlns:a16="http://schemas.microsoft.com/office/drawing/2014/main" val="1810359400"/>
                    </a:ext>
                  </a:extLst>
                </a:gridCol>
                <a:gridCol w="1925707">
                  <a:extLst>
                    <a:ext uri="{9D8B030D-6E8A-4147-A177-3AD203B41FA5}">
                      <a16:colId xmlns:a16="http://schemas.microsoft.com/office/drawing/2014/main" val="769114878"/>
                    </a:ext>
                  </a:extLst>
                </a:gridCol>
                <a:gridCol w="984786">
                  <a:extLst>
                    <a:ext uri="{9D8B030D-6E8A-4147-A177-3AD203B41FA5}">
                      <a16:colId xmlns:a16="http://schemas.microsoft.com/office/drawing/2014/main" val="164621606"/>
                    </a:ext>
                  </a:extLst>
                </a:gridCol>
                <a:gridCol w="1192569">
                  <a:extLst>
                    <a:ext uri="{9D8B030D-6E8A-4147-A177-3AD203B41FA5}">
                      <a16:colId xmlns:a16="http://schemas.microsoft.com/office/drawing/2014/main" val="4237338363"/>
                    </a:ext>
                  </a:extLst>
                </a:gridCol>
                <a:gridCol w="1553107">
                  <a:extLst>
                    <a:ext uri="{9D8B030D-6E8A-4147-A177-3AD203B41FA5}">
                      <a16:colId xmlns:a16="http://schemas.microsoft.com/office/drawing/2014/main" val="1858911344"/>
                    </a:ext>
                  </a:extLst>
                </a:gridCol>
                <a:gridCol w="1721343">
                  <a:extLst>
                    <a:ext uri="{9D8B030D-6E8A-4147-A177-3AD203B41FA5}">
                      <a16:colId xmlns:a16="http://schemas.microsoft.com/office/drawing/2014/main" val="2203828325"/>
                    </a:ext>
                  </a:extLst>
                </a:gridCol>
              </a:tblGrid>
              <a:tr h="1318100">
                <a:tc>
                  <a:txBody>
                    <a:bodyPr/>
                    <a:lstStyle/>
                    <a:p>
                      <a:pPr algn="ctr" fontAlgn="t"/>
                      <a:endParaRPr lang="en-IN" sz="219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2190" b="1" u="none" strike="noStrike" dirty="0">
                          <a:solidFill>
                            <a:srgbClr val="000000"/>
                          </a:solidFill>
                          <a:effectLst/>
                          <a:latin typeface="Times New Roman" panose="02020603050405020304" pitchFamily="18" charset="0"/>
                          <a:cs typeface="Times New Roman" panose="02020603050405020304" pitchFamily="18" charset="0"/>
                        </a:rPr>
                        <a:t>Group</a:t>
                      </a:r>
                      <a:endParaRPr lang="en-IN" sz="219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2190" b="1" u="none" strike="noStrike" dirty="0">
                          <a:solidFill>
                            <a:srgbClr val="000000"/>
                          </a:solidFill>
                          <a:effectLst/>
                          <a:latin typeface="Times New Roman" panose="02020603050405020304" pitchFamily="18" charset="0"/>
                          <a:cs typeface="Times New Roman" panose="02020603050405020304" pitchFamily="18" charset="0"/>
                        </a:rPr>
                        <a:t>N</a:t>
                      </a:r>
                      <a:endParaRPr lang="en-IN" sz="219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2190" b="1" u="none" strike="noStrike">
                          <a:solidFill>
                            <a:srgbClr val="000000"/>
                          </a:solidFill>
                          <a:effectLst/>
                          <a:latin typeface="Times New Roman" panose="02020603050405020304" pitchFamily="18" charset="0"/>
                          <a:cs typeface="Times New Roman" panose="02020603050405020304" pitchFamily="18" charset="0"/>
                        </a:rPr>
                        <a:t>Mean</a:t>
                      </a:r>
                      <a:endParaRPr lang="en-IN" sz="2190" b="1">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2190" b="1" u="none" strike="noStrike" dirty="0">
                          <a:solidFill>
                            <a:srgbClr val="000000"/>
                          </a:solidFill>
                          <a:effectLst/>
                          <a:latin typeface="Times New Roman" panose="02020603050405020304" pitchFamily="18" charset="0"/>
                          <a:cs typeface="Times New Roman" panose="02020603050405020304" pitchFamily="18" charset="0"/>
                        </a:rPr>
                        <a:t>Std. Deviation</a:t>
                      </a:r>
                      <a:endParaRPr lang="en-IN" sz="219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2190" b="1" u="none" strike="noStrike" dirty="0">
                          <a:solidFill>
                            <a:srgbClr val="000000"/>
                          </a:solidFill>
                          <a:effectLst/>
                          <a:latin typeface="Times New Roman" panose="02020603050405020304" pitchFamily="18" charset="0"/>
                          <a:cs typeface="Times New Roman" panose="02020603050405020304" pitchFamily="18" charset="0"/>
                        </a:rPr>
                        <a:t>Std. Mean</a:t>
                      </a:r>
                      <a:endParaRPr lang="en-IN" sz="219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7379259"/>
                  </a:ext>
                </a:extLst>
              </a:tr>
              <a:tr h="1622405">
                <a:tc rowSpan="2">
                  <a:txBody>
                    <a:bodyPr/>
                    <a:lstStyle/>
                    <a:p>
                      <a:pPr algn="ctr" rtl="0" fontAlgn="t">
                        <a:spcBef>
                          <a:spcPts val="0"/>
                        </a:spcBef>
                        <a:spcAft>
                          <a:spcPts val="0"/>
                        </a:spcAft>
                      </a:pPr>
                      <a:r>
                        <a:rPr lang="en-IN" sz="2190" b="1" u="none" strike="noStrike" dirty="0">
                          <a:solidFill>
                            <a:srgbClr val="000000"/>
                          </a:solidFill>
                          <a:effectLst/>
                          <a:latin typeface="Times New Roman" panose="02020603050405020304" pitchFamily="18" charset="0"/>
                          <a:cs typeface="Times New Roman" panose="02020603050405020304" pitchFamily="18" charset="0"/>
                        </a:rPr>
                        <a:t>Accuracy</a:t>
                      </a:r>
                      <a:endParaRPr lang="en-IN" sz="2190" b="1" dirty="0">
                        <a:effectLst/>
                        <a:latin typeface="Times New Roman" panose="02020603050405020304" pitchFamily="18" charset="0"/>
                        <a:cs typeface="Times New Roman" panose="02020603050405020304" pitchFamily="18" charset="0"/>
                      </a:endParaRPr>
                    </a:p>
                  </a:txBody>
                  <a:tcPr marL="63500" marR="63500" marT="63500" marB="6350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555"/>
                        </a:spcBef>
                        <a:spcAft>
                          <a:spcPts val="0"/>
                        </a:spcAft>
                      </a:pPr>
                      <a:r>
                        <a:rPr lang="en-US" sz="2190" b="1" dirty="0">
                          <a:effectLst/>
                          <a:latin typeface="Times New Roman" panose="02020603050405020304" pitchFamily="18" charset="0"/>
                          <a:cs typeface="Times New Roman" panose="02020603050405020304" pitchFamily="18" charset="0"/>
                        </a:rPr>
                        <a:t>SVM</a:t>
                      </a:r>
                    </a:p>
                    <a:p>
                      <a:pPr algn="ctr" rtl="0" fontAlgn="t">
                        <a:spcBef>
                          <a:spcPts val="555"/>
                        </a:spcBef>
                        <a:spcAft>
                          <a:spcPts val="0"/>
                        </a:spcAft>
                      </a:pPr>
                      <a:r>
                        <a:rPr lang="en-US" sz="2190" b="1" dirty="0">
                          <a:effectLst/>
                          <a:latin typeface="Times New Roman" panose="02020603050405020304" pitchFamily="18" charset="0"/>
                          <a:cs typeface="Times New Roman" panose="02020603050405020304" pitchFamily="18" charset="0"/>
                        </a:rPr>
                        <a:t>Algorithm </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2190" b="1" i="0" u="none" strike="noStrike" dirty="0">
                          <a:solidFill>
                            <a:srgbClr val="000000"/>
                          </a:solidFill>
                          <a:effectLst/>
                          <a:latin typeface="Times New Roman" panose="02020603050405020304" pitchFamily="18" charset="0"/>
                          <a:cs typeface="Times New Roman" panose="02020603050405020304" pitchFamily="18" charset="0"/>
                        </a:rPr>
                        <a:t>  10</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2190" b="1" i="0" u="none" strike="noStrike" dirty="0">
                          <a:solidFill>
                            <a:srgbClr val="000000"/>
                          </a:solidFill>
                          <a:effectLst/>
                          <a:latin typeface="Times New Roman" panose="02020603050405020304" pitchFamily="18" charset="0"/>
                          <a:cs typeface="Times New Roman" panose="02020603050405020304" pitchFamily="18" charset="0"/>
                        </a:rPr>
                        <a:t>.9020</a:t>
                      </a:r>
                      <a:endParaRPr lang="en-IN" sz="219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2190" b="1" i="0" u="none" strike="noStrike" dirty="0">
                          <a:solidFill>
                            <a:srgbClr val="000000"/>
                          </a:solidFill>
                          <a:effectLst/>
                          <a:latin typeface="Times New Roman" panose="02020603050405020304" pitchFamily="18" charset="0"/>
                          <a:cs typeface="Times New Roman" panose="02020603050405020304" pitchFamily="18" charset="0"/>
                        </a:rPr>
                        <a:t>.04662     </a:t>
                      </a:r>
                      <a:endParaRPr lang="en-IN" sz="219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2190" b="1" i="0" u="none" strike="noStrike" dirty="0">
                          <a:solidFill>
                            <a:srgbClr val="000000"/>
                          </a:solidFill>
                          <a:effectLst/>
                          <a:latin typeface="Times New Roman" panose="02020603050405020304" pitchFamily="18" charset="0"/>
                          <a:cs typeface="Times New Roman" panose="02020603050405020304" pitchFamily="18" charset="0"/>
                        </a:rPr>
                        <a:t>.01474    </a:t>
                      </a:r>
                      <a:endParaRPr lang="en-IN" sz="219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36941778"/>
                  </a:ext>
                </a:extLst>
              </a:tr>
              <a:tr h="899483">
                <a:tc vMerge="1">
                  <a:txBody>
                    <a:bodyPr/>
                    <a:lstStyle/>
                    <a:p>
                      <a:endParaRPr lang="en-IN"/>
                    </a:p>
                  </a:txBody>
                  <a:tcPr/>
                </a:tc>
                <a:tc>
                  <a:txBody>
                    <a:bodyPr/>
                    <a:lstStyle/>
                    <a:p>
                      <a:pPr algn="ctr" rtl="0" fontAlgn="t">
                        <a:spcBef>
                          <a:spcPts val="555"/>
                        </a:spcBef>
                        <a:spcAft>
                          <a:spcPts val="0"/>
                        </a:spcAft>
                      </a:pPr>
                      <a:r>
                        <a:rPr lang="en-IN" sz="2190" b="1" u="none" strike="noStrike" baseline="0" dirty="0">
                          <a:solidFill>
                            <a:srgbClr val="000000"/>
                          </a:solidFill>
                          <a:effectLst/>
                          <a:latin typeface="Times New Roman" panose="02020603050405020304" pitchFamily="18" charset="0"/>
                          <a:cs typeface="Times New Roman" panose="02020603050405020304" pitchFamily="18" charset="0"/>
                        </a:rPr>
                        <a:t>K-nearest neighbors algorithm</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8100" marR="38100" algn="ctr">
                        <a:lnSpc>
                          <a:spcPts val="1600"/>
                        </a:lnSpc>
                        <a:spcAft>
                          <a:spcPts val="800"/>
                        </a:spcAft>
                      </a:pPr>
                      <a:endParaRPr lang="en-IN" sz="2190" b="1" kern="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8100" marR="38100" algn="ctr">
                        <a:lnSpc>
                          <a:spcPts val="1600"/>
                        </a:lnSpc>
                        <a:spcAft>
                          <a:spcPts val="800"/>
                        </a:spcAft>
                      </a:pPr>
                      <a:r>
                        <a:rPr lang="en-IN" sz="2190" b="1" kern="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a:t>
                      </a:r>
                      <a:endParaRPr lang="en-IN" sz="219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8100" marR="38100" algn="ctr">
                        <a:lnSpc>
                          <a:spcPts val="1600"/>
                        </a:lnSpc>
                        <a:spcAft>
                          <a:spcPts val="800"/>
                        </a:spcAft>
                      </a:pPr>
                      <a:endParaRPr lang="en-IN" sz="2190" b="1" kern="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8100" marR="38100" algn="ctr">
                        <a:lnSpc>
                          <a:spcPts val="1600"/>
                        </a:lnSpc>
                        <a:spcAft>
                          <a:spcPts val="800"/>
                        </a:spcAft>
                      </a:pPr>
                      <a:r>
                        <a:rPr lang="en-IN" sz="2190" b="1" kern="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.9000</a:t>
                      </a:r>
                      <a:endParaRPr lang="en-IN" sz="219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8100" marR="38100" algn="ctr">
                        <a:lnSpc>
                          <a:spcPts val="1600"/>
                        </a:lnSpc>
                        <a:spcAft>
                          <a:spcPts val="800"/>
                        </a:spcAft>
                      </a:pPr>
                      <a:endParaRPr lang="en-IN" sz="2190" b="1" kern="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8100" marR="38100" algn="ctr">
                        <a:lnSpc>
                          <a:spcPts val="1600"/>
                        </a:lnSpc>
                        <a:spcAft>
                          <a:spcPts val="800"/>
                        </a:spcAft>
                      </a:pPr>
                      <a:r>
                        <a:rPr lang="en-IN" sz="2190" b="1" kern="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.09684</a:t>
                      </a:r>
                      <a:endParaRPr lang="en-IN" sz="219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8100" marR="38100" algn="ctr">
                        <a:lnSpc>
                          <a:spcPts val="1600"/>
                        </a:lnSpc>
                        <a:spcAft>
                          <a:spcPts val="800"/>
                        </a:spcAft>
                      </a:pPr>
                      <a:endParaRPr lang="en-IN" sz="2190" b="1" kern="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8100" marR="38100" algn="ctr">
                        <a:lnSpc>
                          <a:spcPts val="1600"/>
                        </a:lnSpc>
                        <a:spcAft>
                          <a:spcPts val="800"/>
                        </a:spcAft>
                      </a:pPr>
                      <a:r>
                        <a:rPr lang="en-IN" sz="2190" b="1" kern="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.03062</a:t>
                      </a:r>
                      <a:endParaRPr lang="en-IN" sz="219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9860281"/>
                  </a:ext>
                </a:extLst>
              </a:tr>
            </a:tbl>
          </a:graphicData>
        </a:graphic>
      </p:graphicFrame>
      <p:sp>
        <p:nvSpPr>
          <p:cNvPr id="45" name="TextBox 44">
            <a:extLst>
              <a:ext uri="{FF2B5EF4-FFF2-40B4-BE49-F238E27FC236}">
                <a16:creationId xmlns:a16="http://schemas.microsoft.com/office/drawing/2014/main" id="{92663B65-763A-56BD-A647-B8ACC95A88C4}"/>
              </a:ext>
            </a:extLst>
          </p:cNvPr>
          <p:cNvSpPr txBox="1"/>
          <p:nvPr/>
        </p:nvSpPr>
        <p:spPr>
          <a:xfrm>
            <a:off x="337373" y="23724277"/>
            <a:ext cx="20489198" cy="508697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SVM classified rice species with an accuracy of 92.91% with precision, recall, and F1-score of 0.92, 0.93, and 0.92, respectively.</a:t>
            </a:r>
          </a:p>
          <a:p>
            <a:pPr marL="342900" indent="-342900"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 KNN with noise performed marginally worse than SVM, with precision, recall, and F1-score of 0.91, 0.91, and 0.91, respectively. Its accuracy was 91.08%.</a:t>
            </a:r>
          </a:p>
          <a:p>
            <a:pPr marL="342900" indent="-342900"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Accurately classifying rice species could be improved by using ensemble techniques and deep learning exploration (e.g., CNNs, transfer learning).</a:t>
            </a:r>
          </a:p>
          <a:p>
            <a:pPr marL="342900" indent="-342900"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Issues with data accessibility, model optimization, and computational complexity continue to affect the efficiency and expandability of existing methods. When it comes to classification accuracy, SVM outperforms KNN, demonstrating its promise as a reliable model for rice species identification.</a:t>
            </a:r>
          </a:p>
          <a:p>
            <a:pPr marL="342900" indent="-342900"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In order to improve classification performance and solve current restrictions, next research possibilities include utilizing ensemble techniques and deep learning architectures.</a:t>
            </a:r>
          </a:p>
          <a:p>
            <a:pPr marL="342900" indent="-342900"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In order to advance rice species identification approaches towards practical applications, it is imperative to tackle issues related to data availability, model optimization, and computational complexity.</a:t>
            </a:r>
          </a:p>
          <a:p>
            <a:pPr algn="just">
              <a:lnSpc>
                <a:spcPct val="150000"/>
              </a:lnSpc>
            </a:pPr>
            <a:endParaRPr lang="en-US" altLang="en-IN" sz="2190" b="1" dirty="0">
              <a:latin typeface="Times New Roman" panose="02020603050405020304" pitchFamily="18" charset="0"/>
              <a:cs typeface="Times New Roman" panose="02020603050405020304" pitchFamily="18" charset="0"/>
            </a:endParaRPr>
          </a:p>
        </p:txBody>
      </p:sp>
      <p:sp>
        <p:nvSpPr>
          <p:cNvPr id="46" name="TextBox 45">
            <a:extLst>
              <a:ext uri="{FF2B5EF4-FFF2-40B4-BE49-F238E27FC236}">
                <a16:creationId xmlns:a16="http://schemas.microsoft.com/office/drawing/2014/main" id="{8EF72AA2-668F-CFD2-7C3C-A3585524ECB4}"/>
              </a:ext>
            </a:extLst>
          </p:cNvPr>
          <p:cNvSpPr txBox="1"/>
          <p:nvPr/>
        </p:nvSpPr>
        <p:spPr>
          <a:xfrm>
            <a:off x="343046" y="28776771"/>
            <a:ext cx="20483525" cy="4083554"/>
          </a:xfrm>
          <a:prstGeom prst="rect">
            <a:avLst/>
          </a:prstGeom>
          <a:noFill/>
        </p:spPr>
        <p:txBody>
          <a:bodyPr wrap="square" rtlCol="0">
            <a:spAutoFit/>
          </a:bodyPr>
          <a:lstStyle/>
          <a:p>
            <a:pPr marL="365125" indent="-365125" algn="just">
              <a:lnSpc>
                <a:spcPct val="150000"/>
              </a:lnSpc>
              <a:buFont typeface="Wingdings" panose="05000000000000000000" pitchFamily="2" charset="2"/>
              <a:buChar char="Ø"/>
            </a:pPr>
            <a:r>
              <a:rPr lang="en-US" sz="2194" b="1" dirty="0">
                <a:latin typeface="Times New Roman" panose="02020603050405020304" pitchFamily="18" charset="0"/>
                <a:cs typeface="Times New Roman" panose="02020603050405020304" pitchFamily="18" charset="0"/>
              </a:rPr>
              <a:t>Din, N.M.U., Assad, A., Dar, R.A., Rasool, M., Sabha, S.U., Majeed, T., Islam, Z.U., Gulzar, W. and Yaseen, A., 2024. </a:t>
            </a:r>
            <a:r>
              <a:rPr lang="en-US" sz="2194" b="1" dirty="0" err="1">
                <a:latin typeface="Times New Roman" panose="02020603050405020304" pitchFamily="18" charset="0"/>
                <a:cs typeface="Times New Roman" panose="02020603050405020304" pitchFamily="18" charset="0"/>
              </a:rPr>
              <a:t>RiceNet</a:t>
            </a:r>
            <a:r>
              <a:rPr lang="en-US" sz="2194" b="1" dirty="0">
                <a:latin typeface="Times New Roman" panose="02020603050405020304" pitchFamily="18" charset="0"/>
                <a:cs typeface="Times New Roman" panose="02020603050405020304" pitchFamily="18" charset="0"/>
              </a:rPr>
              <a:t>: A deep convolutional neural network approach for classification of rice varieties. Expert Systems with Applications, 235, p.121214.</a:t>
            </a:r>
          </a:p>
          <a:p>
            <a:pPr marL="365125" indent="-365125" algn="just">
              <a:lnSpc>
                <a:spcPct val="150000"/>
              </a:lnSpc>
              <a:buFont typeface="Wingdings" panose="05000000000000000000" pitchFamily="2" charset="2"/>
              <a:buChar char="Ø"/>
            </a:pPr>
            <a:r>
              <a:rPr lang="en-US" sz="2194" b="1" dirty="0">
                <a:latin typeface="Times New Roman" panose="02020603050405020304" pitchFamily="18" charset="0"/>
                <a:cs typeface="Times New Roman" panose="02020603050405020304" pitchFamily="18" charset="0"/>
              </a:rPr>
              <a:t>Patil, R.R. and Kumar, S., 2021. Predicting rice diseases across diverse </a:t>
            </a:r>
            <a:r>
              <a:rPr lang="en-US" sz="2194" b="1" dirty="0" err="1">
                <a:latin typeface="Times New Roman" panose="02020603050405020304" pitchFamily="18" charset="0"/>
                <a:cs typeface="Times New Roman" panose="02020603050405020304" pitchFamily="18" charset="0"/>
              </a:rPr>
              <a:t>agro</a:t>
            </a:r>
            <a:r>
              <a:rPr lang="en-US" sz="2194" b="1" dirty="0">
                <a:latin typeface="Times New Roman" panose="02020603050405020304" pitchFamily="18" charset="0"/>
                <a:cs typeface="Times New Roman" panose="02020603050405020304" pitchFamily="18" charset="0"/>
              </a:rPr>
              <a:t>-meteorological conditions using an artificial intelligence approach. </a:t>
            </a:r>
            <a:r>
              <a:rPr lang="en-US" sz="2194" b="1" dirty="0" err="1">
                <a:latin typeface="Times New Roman" panose="02020603050405020304" pitchFamily="18" charset="0"/>
                <a:cs typeface="Times New Roman" panose="02020603050405020304" pitchFamily="18" charset="0"/>
              </a:rPr>
              <a:t>PeerJ</a:t>
            </a:r>
            <a:r>
              <a:rPr lang="en-US" sz="2194" b="1" dirty="0">
                <a:latin typeface="Times New Roman" panose="02020603050405020304" pitchFamily="18" charset="0"/>
                <a:cs typeface="Times New Roman" panose="02020603050405020304" pitchFamily="18" charset="0"/>
              </a:rPr>
              <a:t> Computer Science, 7, p.e687.</a:t>
            </a:r>
          </a:p>
          <a:p>
            <a:pPr marL="365125" indent="-365125" algn="just">
              <a:lnSpc>
                <a:spcPct val="150000"/>
              </a:lnSpc>
              <a:buFont typeface="Wingdings" panose="05000000000000000000" pitchFamily="2" charset="2"/>
              <a:buChar char="Ø"/>
            </a:pPr>
            <a:r>
              <a:rPr lang="en-US" sz="2194" b="1" dirty="0">
                <a:latin typeface="Times New Roman" panose="02020603050405020304" pitchFamily="18" charset="0"/>
                <a:cs typeface="Times New Roman" panose="02020603050405020304" pitchFamily="18" charset="0"/>
              </a:rPr>
              <a:t>Jin, S., Zhang, F., Zheng, Y., Zhou, L., </a:t>
            </a:r>
            <a:r>
              <a:rPr lang="en-US" sz="2194" b="1" dirty="0" err="1">
                <a:latin typeface="Times New Roman" panose="02020603050405020304" pitchFamily="18" charset="0"/>
                <a:cs typeface="Times New Roman" panose="02020603050405020304" pitchFamily="18" charset="0"/>
              </a:rPr>
              <a:t>Zuo</a:t>
            </a:r>
            <a:r>
              <a:rPr lang="en-US" sz="2194" b="1" dirty="0">
                <a:latin typeface="Times New Roman" panose="02020603050405020304" pitchFamily="18" charset="0"/>
                <a:cs typeface="Times New Roman" panose="02020603050405020304" pitchFamily="18" charset="0"/>
              </a:rPr>
              <a:t>, X., Zhang, Z., Zhao, W., Zhang, W. and Pan, X., 2023. CSKNN: Cost-sensitive K-Nearest Neighbor using hyperspectral imaging for identification of wheat varieties. Computers and Electrical Engineering, 111, p.108896.</a:t>
            </a:r>
          </a:p>
          <a:p>
            <a:pPr marL="365125" indent="-365125" algn="just">
              <a:lnSpc>
                <a:spcPct val="150000"/>
              </a:lnSpc>
              <a:buFont typeface="Wingdings" panose="05000000000000000000" pitchFamily="2" charset="2"/>
              <a:buChar char="Ø"/>
            </a:pPr>
            <a:r>
              <a:rPr lang="en-US" sz="2194" b="1" dirty="0">
                <a:latin typeface="Times New Roman" panose="02020603050405020304" pitchFamily="18" charset="0"/>
                <a:cs typeface="Times New Roman" panose="02020603050405020304" pitchFamily="18" charset="0"/>
              </a:rPr>
              <a:t>H.T., </a:t>
            </a:r>
            <a:r>
              <a:rPr lang="en-US" sz="2194" b="1" dirty="0" err="1">
                <a:latin typeface="Times New Roman" panose="02020603050405020304" pitchFamily="18" charset="0"/>
                <a:cs typeface="Times New Roman" panose="02020603050405020304" pitchFamily="18" charset="0"/>
              </a:rPr>
              <a:t>Awange</a:t>
            </a:r>
            <a:r>
              <a:rPr lang="en-US" sz="2194" b="1" dirty="0">
                <a:latin typeface="Times New Roman" panose="02020603050405020304" pitchFamily="18" charset="0"/>
                <a:cs typeface="Times New Roman" panose="02020603050405020304" pitchFamily="18" charset="0"/>
              </a:rPr>
              <a:t>, J. and Kuhn, M., 2022. Evaluation of three feature dimension reduction techniques for machine learning-based crop yield prediction models. Sensors, 22(17), p.6609.</a:t>
            </a:r>
          </a:p>
        </p:txBody>
      </p:sp>
      <p:pic>
        <p:nvPicPr>
          <p:cNvPr id="48" name="Picture 47">
            <a:extLst>
              <a:ext uri="{FF2B5EF4-FFF2-40B4-BE49-F238E27FC236}">
                <a16:creationId xmlns:a16="http://schemas.microsoft.com/office/drawing/2014/main" id="{06964DAF-682F-0970-8FF0-DE8E18BB710F}"/>
              </a:ext>
            </a:extLst>
          </p:cNvPr>
          <p:cNvPicPr>
            <a:picLocks noChangeAspect="1"/>
          </p:cNvPicPr>
          <p:nvPr/>
        </p:nvPicPr>
        <p:blipFill>
          <a:blip r:embed="rId4"/>
          <a:stretch>
            <a:fillRect/>
          </a:stretch>
        </p:blipFill>
        <p:spPr>
          <a:xfrm>
            <a:off x="343046" y="17399402"/>
            <a:ext cx="6242949" cy="3604572"/>
          </a:xfrm>
          <a:prstGeom prst="rect">
            <a:avLst/>
          </a:prstGeom>
        </p:spPr>
      </p:pic>
      <p:sp>
        <p:nvSpPr>
          <p:cNvPr id="2" name="Arrow: Right 1">
            <a:extLst>
              <a:ext uri="{FF2B5EF4-FFF2-40B4-BE49-F238E27FC236}">
                <a16:creationId xmlns:a16="http://schemas.microsoft.com/office/drawing/2014/main" id="{791F9157-35E5-8664-4899-A14C26B523C3}"/>
              </a:ext>
            </a:extLst>
          </p:cNvPr>
          <p:cNvSpPr/>
          <p:nvPr/>
        </p:nvSpPr>
        <p:spPr>
          <a:xfrm>
            <a:off x="6215652" y="14631548"/>
            <a:ext cx="1157786" cy="325733"/>
          </a:xfrm>
          <a:prstGeom prst="rightArrow">
            <a:avLst/>
          </a:prstGeom>
          <a:ln>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3803499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558</TotalTime>
  <Words>962</Words>
  <Application>Microsoft Office PowerPoint</Application>
  <PresentationFormat>Custom</PresentationFormat>
  <Paragraphs>116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ashok</dc:creator>
  <cp:lastModifiedBy>sai ashok</cp:lastModifiedBy>
  <cp:revision>10</cp:revision>
  <dcterms:created xsi:type="dcterms:W3CDTF">2024-04-22T09:20:59Z</dcterms:created>
  <dcterms:modified xsi:type="dcterms:W3CDTF">2024-04-25T08:02:05Z</dcterms:modified>
</cp:coreProperties>
</file>