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134" autoAdjust="0"/>
    <p:restoredTop sz="94660"/>
  </p:normalViewPr>
  <p:slideViewPr>
    <p:cSldViewPr snapToGrid="0">
      <p:cViewPr>
        <p:scale>
          <a:sx n="50" d="100"/>
          <a:sy n="50" d="100"/>
        </p:scale>
        <p:origin x="955" y="-6691"/>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25-04-2024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25-04-2024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31" y="4012970"/>
            <a:ext cx="21599525" cy="6012614"/>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8" name="Rectangle 7"/>
          <p:cNvSpPr/>
          <p:nvPr/>
        </p:nvSpPr>
        <p:spPr>
          <a:xfrm>
            <a:off x="0" y="27200142"/>
            <a:ext cx="21599526" cy="5559508"/>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19" name="Rectangle 18"/>
          <p:cNvSpPr/>
          <p:nvPr/>
        </p:nvSpPr>
        <p:spPr>
          <a:xfrm>
            <a:off x="374008" y="4114893"/>
            <a:ext cx="3246177" cy="62507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662" y="2514611"/>
            <a:ext cx="21615188" cy="1520460"/>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23" name="Rectangle 22"/>
          <p:cNvSpPr/>
          <p:nvPr/>
        </p:nvSpPr>
        <p:spPr>
          <a:xfrm>
            <a:off x="729634" y="22086588"/>
            <a:ext cx="5788397" cy="53791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851513" y="27417723"/>
            <a:ext cx="3213540" cy="51958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348719" y="2554293"/>
            <a:ext cx="20898834" cy="1323439"/>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Enhancing the Accuracy in Identifying Rice Species Using Support Vector Machine in Comparison With Decision Tree</a:t>
            </a: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247258" y="4896315"/>
            <a:ext cx="16124043" cy="508697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sym typeface="+mn-ea"/>
              </a:rPr>
              <a:t>Support Vector Machines (SVMs) are particularly useful in the field of rice species identification because of their extraordinary ability to define precise decision boundaries and capture complex feature linkages. This allows SVMs to accurately identify small changes between species.</a:t>
            </a:r>
          </a:p>
          <a:p>
            <a:pPr marL="342900" indent="-342900"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sym typeface="+mn-ea"/>
              </a:rPr>
              <a:t>SVMs emphasize the maximization of margins between classes, a strategic approach that helps the classification of rice species with finer distinctions and improve. As the model's ability to generalize well to unseen data. Decision Trees, on the other hand, frequently give borders deficient in nuance.</a:t>
            </a:r>
          </a:p>
          <a:p>
            <a:pPr marL="342900" indent="-342900"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sym typeface="+mn-ea"/>
              </a:rPr>
              <a:t>Moreover, SVMs demonstrate a noteworthy capacity to efficiently address overfitting problems that are frequently seen in high-dimensional datasets associated with tasks involving the identification of rice species, guaranteeing dependable and resilient performance even in intricate data settings.</a:t>
            </a:r>
          </a:p>
          <a:p>
            <a:pPr marL="342900" indent="-342900">
              <a:lnSpc>
                <a:spcPct val="150000"/>
              </a:lnSpc>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sym typeface="+mn-ea"/>
            </a:endParaRPr>
          </a:p>
        </p:txBody>
      </p:sp>
      <p:sp>
        <p:nvSpPr>
          <p:cNvPr id="36" name="TextBox 35"/>
          <p:cNvSpPr txBox="1"/>
          <p:nvPr/>
        </p:nvSpPr>
        <p:spPr>
          <a:xfrm>
            <a:off x="1384372" y="10973564"/>
            <a:ext cx="12078470" cy="396857"/>
          </a:xfrm>
          <a:prstGeom prst="rect">
            <a:avLst/>
          </a:prstGeom>
          <a:noFill/>
        </p:spPr>
        <p:txBody>
          <a:bodyPr wrap="square" rtlCol="0">
            <a:spAutoFit/>
          </a:bodyPr>
          <a:lstStyle/>
          <a:p>
            <a:endParaRPr lang="en-IN" sz="1990" b="1" dirty="0">
              <a:latin typeface="Times New Roman" panose="02020603050405020304" pitchFamily="18" charset="0"/>
              <a:cs typeface="Times New Roman" panose="02020603050405020304" pitchFamily="18" charset="0"/>
            </a:endParaRPr>
          </a:p>
        </p:txBody>
      </p:sp>
      <p:sp>
        <p:nvSpPr>
          <p:cNvPr id="41" name="Text Box 40"/>
          <p:cNvSpPr txBox="1"/>
          <p:nvPr/>
        </p:nvSpPr>
        <p:spPr>
          <a:xfrm>
            <a:off x="10044695" y="14723014"/>
            <a:ext cx="8938866" cy="765730"/>
          </a:xfrm>
          <a:prstGeom prst="rect">
            <a:avLst/>
          </a:prstGeom>
          <a:noFill/>
        </p:spPr>
        <p:txBody>
          <a:bodyPr wrap="square" rtlCol="0">
            <a:spAutoFit/>
          </a:bodyPr>
          <a:lstStyle/>
          <a:p>
            <a:r>
              <a:rPr lang="en-US" sz="2189" b="1" dirty="0">
                <a:solidFill>
                  <a:srgbClr val="002060"/>
                </a:solidFill>
                <a:latin typeface="Times New Roman" panose="02020603050405020304" pitchFamily="18" charset="0"/>
                <a:cs typeface="Times New Roman" panose="02020603050405020304" pitchFamily="18" charset="0"/>
              </a:rPr>
              <a:t>                                                  </a:t>
            </a:r>
          </a:p>
          <a:p>
            <a:pPr algn="ctr"/>
            <a:r>
              <a:rPr lang="en-US" sz="2189" b="1" dirty="0">
                <a:solidFill>
                  <a:srgbClr val="002060"/>
                </a:solidFill>
                <a:latin typeface="Times New Roman" panose="02020603050405020304" pitchFamily="18" charset="0"/>
                <a:cs typeface="Times New Roman" panose="02020603050405020304" pitchFamily="18" charset="0"/>
              </a:rPr>
              <a:t> Methodology Chart For Preparation of Cold Mix</a:t>
            </a:r>
          </a:p>
        </p:txBody>
      </p:sp>
      <p:sp>
        <p:nvSpPr>
          <p:cNvPr id="42" name="Text Box 41"/>
          <p:cNvSpPr txBox="1"/>
          <p:nvPr/>
        </p:nvSpPr>
        <p:spPr>
          <a:xfrm>
            <a:off x="16933401" y="9450969"/>
            <a:ext cx="3985104" cy="429220"/>
          </a:xfrm>
          <a:prstGeom prst="rect">
            <a:avLst/>
          </a:prstGeom>
          <a:noFill/>
        </p:spPr>
        <p:txBody>
          <a:bodyPr wrap="square" rtlCol="0">
            <a:spAutoFit/>
          </a:bodyPr>
          <a:lstStyle/>
          <a:p>
            <a:r>
              <a:rPr lang="en-US" sz="2189" b="1" dirty="0">
                <a:latin typeface="Times New Roman" panose="02020603050405020304" pitchFamily="18" charset="0"/>
                <a:cs typeface="Times New Roman" panose="02020603050405020304" pitchFamily="18" charset="0"/>
              </a:rPr>
              <a:t>Fig 1 Rice species identification</a:t>
            </a:r>
          </a:p>
        </p:txBody>
      </p:sp>
      <p:sp>
        <p:nvSpPr>
          <p:cNvPr id="49" name="Rectangle 48"/>
          <p:cNvSpPr/>
          <p:nvPr/>
        </p:nvSpPr>
        <p:spPr>
          <a:xfrm>
            <a:off x="3344" y="0"/>
            <a:ext cx="21599525" cy="2518793"/>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258" y="50685"/>
            <a:ext cx="20961725" cy="2358236"/>
          </a:xfrm>
          <a:prstGeom prst="rect">
            <a:avLst/>
          </a:prstGeom>
        </p:spPr>
      </p:pic>
      <p:sp>
        <p:nvSpPr>
          <p:cNvPr id="50" name="Text Box 41"/>
          <p:cNvSpPr txBox="1"/>
          <p:nvPr/>
        </p:nvSpPr>
        <p:spPr>
          <a:xfrm>
            <a:off x="15639940" y="1419256"/>
            <a:ext cx="5569043" cy="1102994"/>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N. Ashok Naidu</a:t>
            </a:r>
          </a:p>
          <a:p>
            <a:pPr algn="r"/>
            <a:r>
              <a:rPr lang="en-US" sz="2189" b="1" dirty="0">
                <a:solidFill>
                  <a:schemeClr val="bg1"/>
                </a:solidFill>
                <a:latin typeface="Times New Roman" panose="02020603050405020304" pitchFamily="18" charset="0"/>
                <a:cs typeface="Times New Roman" panose="02020603050405020304" pitchFamily="18" charset="0"/>
              </a:rPr>
              <a:t>Register Number: 192110591</a:t>
            </a:r>
          </a:p>
          <a:p>
            <a:pPr algn="r"/>
            <a:r>
              <a:rPr lang="en-US" sz="2189" b="1" dirty="0">
                <a:solidFill>
                  <a:schemeClr val="bg1"/>
                </a:solidFill>
                <a:latin typeface="Times New Roman" panose="02020603050405020304" pitchFamily="18" charset="0"/>
                <a:cs typeface="Times New Roman" panose="02020603050405020304" pitchFamily="18" charset="0"/>
              </a:rPr>
              <a:t>Guided by:Dr.D.Beulah David</a:t>
            </a:r>
          </a:p>
        </p:txBody>
      </p:sp>
      <p:pic>
        <p:nvPicPr>
          <p:cNvPr id="1032" name="Picture 8" descr="Image">
            <a:extLst>
              <a:ext uri="{FF2B5EF4-FFF2-40B4-BE49-F238E27FC236}">
                <a16:creationId xmlns:a16="http://schemas.microsoft.com/office/drawing/2014/main" id="{568F0256-503C-B61E-D4E9-99FE6311B3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9230" y="4691272"/>
            <a:ext cx="4858370" cy="4618396"/>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E766EE89-D90C-A630-4C29-2A269F947459}"/>
              </a:ext>
            </a:extLst>
          </p:cNvPr>
          <p:cNvSpPr/>
          <p:nvPr/>
        </p:nvSpPr>
        <p:spPr>
          <a:xfrm>
            <a:off x="-15664" y="9968496"/>
            <a:ext cx="21615189" cy="6368660"/>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21" name="Rectangle 20">
            <a:extLst>
              <a:ext uri="{FF2B5EF4-FFF2-40B4-BE49-F238E27FC236}">
                <a16:creationId xmlns:a16="http://schemas.microsoft.com/office/drawing/2014/main" id="{205A5097-05DB-E7AE-8865-AA56A6989FD2}"/>
              </a:ext>
            </a:extLst>
          </p:cNvPr>
          <p:cNvSpPr/>
          <p:nvPr/>
        </p:nvSpPr>
        <p:spPr>
          <a:xfrm>
            <a:off x="330165" y="10065357"/>
            <a:ext cx="6646076" cy="85540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5" name="Rectangles 26">
            <a:extLst>
              <a:ext uri="{FF2B5EF4-FFF2-40B4-BE49-F238E27FC236}">
                <a16:creationId xmlns:a16="http://schemas.microsoft.com/office/drawing/2014/main" id="{C847925C-0E81-25E3-B456-B33899C1F444}"/>
              </a:ext>
            </a:extLst>
          </p:cNvPr>
          <p:cNvSpPr/>
          <p:nvPr/>
        </p:nvSpPr>
        <p:spPr>
          <a:xfrm>
            <a:off x="402507" y="11173663"/>
            <a:ext cx="5771372" cy="1833481"/>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2189" b="1" u="sng" dirty="0">
                <a:latin typeface="Times New Roman" panose="02020603050405020304" pitchFamily="18" charset="0"/>
                <a:cs typeface="Times New Roman" panose="02020603050405020304" pitchFamily="18" charset="0"/>
              </a:rPr>
              <a:t>Data Collection</a:t>
            </a:r>
          </a:p>
          <a:p>
            <a:pPr marL="342900" indent="-342900">
              <a:buFont typeface="Arial" panose="020B0604020202020204" pitchFamily="34" charset="0"/>
              <a:buChar char="•"/>
            </a:pPr>
            <a:r>
              <a:rPr lang="en-US" altLang="en-US" sz="2189" b="1" dirty="0">
                <a:latin typeface="Times New Roman" panose="02020603050405020304" pitchFamily="18" charset="0"/>
                <a:cs typeface="Times New Roman" panose="02020603050405020304" pitchFamily="18" charset="0"/>
              </a:rPr>
              <a:t>Rice grain Dataset collected.</a:t>
            </a:r>
          </a:p>
          <a:p>
            <a:pPr marL="342900" indent="-342900">
              <a:buFont typeface="Arial" panose="020B0604020202020204" pitchFamily="34" charset="0"/>
              <a:buChar char="•"/>
            </a:pPr>
            <a:r>
              <a:rPr lang="en-US" altLang="en-US" sz="2189" b="1" dirty="0">
                <a:latin typeface="Times New Roman" panose="02020603050405020304" pitchFamily="18" charset="0"/>
                <a:cs typeface="Times New Roman" panose="02020603050405020304" pitchFamily="18" charset="0"/>
              </a:rPr>
              <a:t>Preprocessing includes grayscale conversion, binary conversion, and segmentation.</a:t>
            </a:r>
            <a:endParaRPr lang="en-IN" altLang="en-US" sz="2189" b="1" dirty="0">
              <a:latin typeface="Times New Roman" panose="02020603050405020304" pitchFamily="18" charset="0"/>
              <a:cs typeface="Times New Roman" panose="02020603050405020304" pitchFamily="18" charset="0"/>
            </a:endParaRPr>
          </a:p>
        </p:txBody>
      </p:sp>
      <p:sp>
        <p:nvSpPr>
          <p:cNvPr id="31" name="Rectangles 26">
            <a:extLst>
              <a:ext uri="{FF2B5EF4-FFF2-40B4-BE49-F238E27FC236}">
                <a16:creationId xmlns:a16="http://schemas.microsoft.com/office/drawing/2014/main" id="{DEA2F330-F24A-6EF4-4A6F-51CD1142AFBE}"/>
              </a:ext>
            </a:extLst>
          </p:cNvPr>
          <p:cNvSpPr/>
          <p:nvPr/>
        </p:nvSpPr>
        <p:spPr>
          <a:xfrm>
            <a:off x="439099" y="13785308"/>
            <a:ext cx="5771372" cy="1874094"/>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2189" b="1" u="sng" dirty="0">
                <a:latin typeface="Times New Roman" panose="02020603050405020304" pitchFamily="18" charset="0"/>
                <a:cs typeface="Times New Roman" panose="02020603050405020304" pitchFamily="18" charset="0"/>
              </a:rPr>
              <a:t>Data Preprocessing</a:t>
            </a:r>
          </a:p>
          <a:p>
            <a:pPr marL="342900" indent="-342900">
              <a:buFont typeface="Arial" panose="020B0604020202020204" pitchFamily="34" charset="0"/>
              <a:buChar char="•"/>
            </a:pPr>
            <a:r>
              <a:rPr lang="en-US" altLang="en-US" sz="2189" b="1" dirty="0">
                <a:latin typeface="Times New Roman" panose="02020603050405020304" pitchFamily="18" charset="0"/>
                <a:cs typeface="Times New Roman" panose="02020603050405020304" pitchFamily="18" charset="0"/>
              </a:rPr>
              <a:t>Optimize feature selection to enhance model relevance and reduce noise.</a:t>
            </a:r>
          </a:p>
          <a:p>
            <a:pPr marL="342900" indent="-342900">
              <a:buFont typeface="Arial" panose="020B0604020202020204" pitchFamily="34" charset="0"/>
              <a:buChar char="•"/>
            </a:pPr>
            <a:r>
              <a:rPr lang="en-US" altLang="en-US" sz="2189" b="1" dirty="0">
                <a:latin typeface="Times New Roman" panose="02020603050405020304" pitchFamily="18" charset="0"/>
                <a:cs typeface="Times New Roman" panose="02020603050405020304" pitchFamily="18" charset="0"/>
              </a:rPr>
              <a:t>Counter class imbalance with oversampling or under sampling for unbiased predictions.</a:t>
            </a:r>
          </a:p>
        </p:txBody>
      </p:sp>
      <p:sp>
        <p:nvSpPr>
          <p:cNvPr id="37" name="Rectangles 26">
            <a:extLst>
              <a:ext uri="{FF2B5EF4-FFF2-40B4-BE49-F238E27FC236}">
                <a16:creationId xmlns:a16="http://schemas.microsoft.com/office/drawing/2014/main" id="{B774AA50-776B-F500-24E3-8A030892974F}"/>
              </a:ext>
            </a:extLst>
          </p:cNvPr>
          <p:cNvSpPr/>
          <p:nvPr/>
        </p:nvSpPr>
        <p:spPr>
          <a:xfrm>
            <a:off x="7428455" y="10183253"/>
            <a:ext cx="4476133" cy="2710942"/>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400" b="1" u="sng" dirty="0">
                <a:solidFill>
                  <a:schemeClr val="tx1"/>
                </a:solidFill>
                <a:latin typeface="Times New Roman" panose="02020603050405020304" pitchFamily="18" charset="0"/>
                <a:cs typeface="Times New Roman" panose="02020603050405020304" pitchFamily="18" charset="0"/>
              </a:rPr>
              <a:t>Support Vector Machine(SVM)model </a:t>
            </a:r>
            <a:endParaRPr lang="en-IN" sz="2400" b="1" i="0" u="sng" dirty="0">
              <a:solidFill>
                <a:schemeClr val="tx1"/>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en-US" sz="2189" b="1" dirty="0">
                <a:latin typeface="Times New Roman" panose="02020603050405020304" pitchFamily="18" charset="0"/>
                <a:cs typeface="Times New Roman" panose="02020603050405020304" pitchFamily="18" charset="0"/>
              </a:rPr>
              <a:t>Identify relevant features to distinguish rice species.</a:t>
            </a:r>
          </a:p>
          <a:p>
            <a:pPr marL="342900" indent="-342900">
              <a:buFont typeface="Arial" panose="020B0604020202020204" pitchFamily="34" charset="0"/>
              <a:buChar char="•"/>
            </a:pPr>
            <a:r>
              <a:rPr lang="en-US" altLang="en-US" sz="2189" b="1" dirty="0">
                <a:latin typeface="Times New Roman" panose="02020603050405020304" pitchFamily="18" charset="0"/>
                <a:cs typeface="Times New Roman" panose="02020603050405020304" pitchFamily="18" charset="0"/>
              </a:rPr>
              <a:t>Optimize SVM parameters like kernel type and regularization.</a:t>
            </a:r>
          </a:p>
          <a:p>
            <a:pPr marL="342900" indent="-342900">
              <a:buFont typeface="Arial" panose="020B0604020202020204" pitchFamily="34" charset="0"/>
              <a:buChar char="•"/>
            </a:pPr>
            <a:r>
              <a:rPr lang="en-US" altLang="en-US" sz="2189" b="1" dirty="0">
                <a:latin typeface="Times New Roman" panose="02020603050405020304" pitchFamily="18" charset="0"/>
                <a:cs typeface="Times New Roman" panose="02020603050405020304" pitchFamily="18" charset="0"/>
              </a:rPr>
              <a:t>Scale features to ensure SVM's robust performance.</a:t>
            </a:r>
          </a:p>
        </p:txBody>
      </p:sp>
      <p:sp>
        <p:nvSpPr>
          <p:cNvPr id="38" name="Rectangles 26">
            <a:extLst>
              <a:ext uri="{FF2B5EF4-FFF2-40B4-BE49-F238E27FC236}">
                <a16:creationId xmlns:a16="http://schemas.microsoft.com/office/drawing/2014/main" id="{000994F4-CE38-0227-1B47-5E2E10DF6CFE}"/>
              </a:ext>
            </a:extLst>
          </p:cNvPr>
          <p:cNvSpPr/>
          <p:nvPr/>
        </p:nvSpPr>
        <p:spPr>
          <a:xfrm>
            <a:off x="7401399" y="13090823"/>
            <a:ext cx="4476132" cy="3100509"/>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000" b="1" i="0" u="sng" dirty="0">
                <a:solidFill>
                  <a:schemeClr val="tx1"/>
                </a:solidFill>
                <a:effectLst/>
                <a:latin typeface="Times New Roman" panose="02020603050405020304" pitchFamily="18" charset="0"/>
                <a:cs typeface="Times New Roman" panose="02020603050405020304" pitchFamily="18" charset="0"/>
              </a:rPr>
              <a:t>Decision tree model</a:t>
            </a:r>
          </a:p>
          <a:p>
            <a:pPr marL="342900" indent="-342900">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Optimize feature selection and pruning for accurate decision trees.</a:t>
            </a:r>
          </a:p>
          <a:p>
            <a:pPr marL="342900" indent="-342900">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Address data imbalance and tune hyperparameters for better accuracy.</a:t>
            </a:r>
          </a:p>
          <a:p>
            <a:pPr marL="342900" indent="-342900">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Use ensemble methods and cross-validation for improved performance.</a:t>
            </a:r>
            <a:endParaRPr lang="en-US" altLang="en-US" sz="2189" b="1" dirty="0">
              <a:latin typeface="Times New Roman" panose="02020603050405020304" pitchFamily="18" charset="0"/>
              <a:cs typeface="Times New Roman" panose="02020603050405020304" pitchFamily="18" charset="0"/>
            </a:endParaRPr>
          </a:p>
        </p:txBody>
      </p:sp>
      <p:sp>
        <p:nvSpPr>
          <p:cNvPr id="51" name="Rectangles 26">
            <a:extLst>
              <a:ext uri="{FF2B5EF4-FFF2-40B4-BE49-F238E27FC236}">
                <a16:creationId xmlns:a16="http://schemas.microsoft.com/office/drawing/2014/main" id="{A08CDB3A-EF7C-CD62-9B84-7CB073A5D7E7}"/>
              </a:ext>
            </a:extLst>
          </p:cNvPr>
          <p:cNvSpPr/>
          <p:nvPr/>
        </p:nvSpPr>
        <p:spPr>
          <a:xfrm>
            <a:off x="12541560" y="13240270"/>
            <a:ext cx="3931663" cy="2725247"/>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2189" b="1" u="sng" dirty="0">
                <a:latin typeface="Times New Roman" panose="02020603050405020304" pitchFamily="18" charset="0"/>
                <a:cs typeface="Times New Roman" panose="02020603050405020304" pitchFamily="18" charset="0"/>
              </a:rPr>
              <a:t>Model Evaluation</a:t>
            </a:r>
          </a:p>
          <a:p>
            <a:pPr marL="342900" indent="-342900">
              <a:buFont typeface="Arial" panose="020B0604020202020204" pitchFamily="34" charset="0"/>
              <a:buChar char="•"/>
            </a:pPr>
            <a:r>
              <a:rPr lang="en-US" altLang="en-US" sz="2189" b="1" dirty="0">
                <a:latin typeface="Times New Roman" panose="02020603050405020304" pitchFamily="18" charset="0"/>
                <a:cs typeface="Times New Roman" panose="02020603050405020304" pitchFamily="18" charset="0"/>
              </a:rPr>
              <a:t>Optimize SVM and decision tree parameters for accuracy.</a:t>
            </a:r>
          </a:p>
          <a:p>
            <a:pPr marL="342900" indent="-342900">
              <a:buFont typeface="Arial" panose="020B0604020202020204" pitchFamily="34" charset="0"/>
              <a:buChar char="•"/>
            </a:pPr>
            <a:r>
              <a:rPr lang="en-US" altLang="en-US" sz="2189" b="1" dirty="0">
                <a:latin typeface="Times New Roman" panose="02020603050405020304" pitchFamily="18" charset="0"/>
                <a:cs typeface="Times New Roman" panose="02020603050405020304" pitchFamily="18" charset="0"/>
              </a:rPr>
              <a:t>Engineer features like grain size and color.</a:t>
            </a:r>
          </a:p>
          <a:p>
            <a:pPr marL="342900" indent="-342900">
              <a:buFont typeface="Arial" panose="020B0604020202020204" pitchFamily="34" charset="0"/>
              <a:buChar char="•"/>
            </a:pPr>
            <a:r>
              <a:rPr lang="en-US" altLang="en-US" sz="2189" b="1" dirty="0">
                <a:latin typeface="Times New Roman" panose="02020603050405020304" pitchFamily="18" charset="0"/>
                <a:cs typeface="Times New Roman" panose="02020603050405020304" pitchFamily="18" charset="0"/>
              </a:rPr>
              <a:t>Utilize ensemble methods for improved identification.</a:t>
            </a:r>
          </a:p>
        </p:txBody>
      </p:sp>
      <p:sp>
        <p:nvSpPr>
          <p:cNvPr id="52" name="Rectangles 26">
            <a:extLst>
              <a:ext uri="{FF2B5EF4-FFF2-40B4-BE49-F238E27FC236}">
                <a16:creationId xmlns:a16="http://schemas.microsoft.com/office/drawing/2014/main" id="{24FA3233-C755-5DD1-88F2-65A87E39FCF0}"/>
              </a:ext>
            </a:extLst>
          </p:cNvPr>
          <p:cNvSpPr/>
          <p:nvPr/>
        </p:nvSpPr>
        <p:spPr>
          <a:xfrm>
            <a:off x="12599211" y="10331259"/>
            <a:ext cx="8401535" cy="2251496"/>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2189" b="1" u="sng" dirty="0">
                <a:latin typeface="Times New Roman" panose="02020603050405020304" pitchFamily="18" charset="0"/>
                <a:cs typeface="Times New Roman" panose="02020603050405020304" pitchFamily="18" charset="0"/>
              </a:rPr>
              <a:t>Model Comparison</a:t>
            </a:r>
          </a:p>
          <a:p>
            <a:pPr marL="342900" indent="-342900">
              <a:buFont typeface="Arial" panose="020B0604020202020204" pitchFamily="34" charset="0"/>
              <a:buChar char="•"/>
            </a:pPr>
            <a:r>
              <a:rPr lang="en-US" altLang="en-US" sz="2189" b="1" dirty="0">
                <a:latin typeface="Times New Roman" panose="02020603050405020304" pitchFamily="18" charset="0"/>
                <a:cs typeface="Times New Roman" panose="02020603050405020304" pitchFamily="18" charset="0"/>
              </a:rPr>
              <a:t>SVM excels in complex classification but is computationally expensive.</a:t>
            </a:r>
          </a:p>
          <a:p>
            <a:pPr marL="342900" indent="-342900">
              <a:buFont typeface="Arial" panose="020B0604020202020204" pitchFamily="34" charset="0"/>
              <a:buChar char="•"/>
            </a:pPr>
            <a:r>
              <a:rPr lang="en-US" altLang="en-US" sz="2189" b="1" dirty="0">
                <a:latin typeface="Times New Roman" panose="02020603050405020304" pitchFamily="18" charset="0"/>
                <a:cs typeface="Times New Roman" panose="02020603050405020304" pitchFamily="18" charset="0"/>
              </a:rPr>
              <a:t>Decision trees offer simplicity and interpretability but may overfit.</a:t>
            </a:r>
          </a:p>
          <a:p>
            <a:pPr marL="342900" indent="-342900">
              <a:buFont typeface="Arial" panose="020B0604020202020204" pitchFamily="34" charset="0"/>
              <a:buChar char="•"/>
            </a:pPr>
            <a:r>
              <a:rPr lang="en-US" altLang="en-US" sz="2189" b="1" dirty="0">
                <a:latin typeface="Times New Roman" panose="02020603050405020304" pitchFamily="18" charset="0"/>
                <a:cs typeface="Times New Roman" panose="02020603050405020304" pitchFamily="18" charset="0"/>
              </a:rPr>
              <a:t>Choice depends on dataset complexity and interpretability needs.</a:t>
            </a:r>
          </a:p>
        </p:txBody>
      </p:sp>
      <p:sp>
        <p:nvSpPr>
          <p:cNvPr id="53" name="Rectangles 26">
            <a:extLst>
              <a:ext uri="{FF2B5EF4-FFF2-40B4-BE49-F238E27FC236}">
                <a16:creationId xmlns:a16="http://schemas.microsoft.com/office/drawing/2014/main" id="{E9D6B459-B3FC-4040-9A08-5546B2C0551A}"/>
              </a:ext>
            </a:extLst>
          </p:cNvPr>
          <p:cNvSpPr/>
          <p:nvPr/>
        </p:nvSpPr>
        <p:spPr>
          <a:xfrm>
            <a:off x="16593707" y="13233595"/>
            <a:ext cx="4516685" cy="2862472"/>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2100" b="1" u="sng" dirty="0">
                <a:latin typeface="Times New Roman" panose="02020603050405020304" pitchFamily="18" charset="0"/>
                <a:cs typeface="Times New Roman" panose="02020603050405020304" pitchFamily="18" charset="0"/>
              </a:rPr>
              <a:t>Model Integration</a:t>
            </a:r>
          </a:p>
          <a:p>
            <a:pPr marL="285750" indent="-285750">
              <a:buFont typeface="Arial" panose="020B0604020202020204" pitchFamily="34" charset="0"/>
              <a:buChar char="•"/>
            </a:pPr>
            <a:r>
              <a:rPr lang="en-US" altLang="en-US" sz="2100" b="1" dirty="0">
                <a:latin typeface="Times New Roman" panose="02020603050405020304" pitchFamily="18" charset="0"/>
                <a:cs typeface="Times New Roman" panose="02020603050405020304" pitchFamily="18" charset="0"/>
              </a:rPr>
              <a:t>Ensemble Fusion: Merge SVM and Decision Tree for boosted accuracy.</a:t>
            </a:r>
          </a:p>
          <a:p>
            <a:pPr marL="285750" indent="-285750">
              <a:buFont typeface="Arial" panose="020B0604020202020204" pitchFamily="34" charset="0"/>
              <a:buChar char="•"/>
            </a:pPr>
            <a:r>
              <a:rPr lang="en-US" altLang="en-US" sz="2100" b="1" dirty="0">
                <a:latin typeface="Times New Roman" panose="02020603050405020304" pitchFamily="18" charset="0"/>
                <a:cs typeface="Times New Roman" panose="02020603050405020304" pitchFamily="18" charset="0"/>
              </a:rPr>
              <a:t>Feature Refinement: Enhance features for sharper species differentiation.</a:t>
            </a:r>
          </a:p>
          <a:p>
            <a:pPr marL="285750" indent="-285750">
              <a:buFont typeface="Arial" panose="020B0604020202020204" pitchFamily="34" charset="0"/>
              <a:buChar char="•"/>
            </a:pPr>
            <a:r>
              <a:rPr lang="en-US" altLang="en-US" sz="2100" b="1" dirty="0">
                <a:latin typeface="Times New Roman" panose="02020603050405020304" pitchFamily="18" charset="0"/>
                <a:cs typeface="Times New Roman" panose="02020603050405020304" pitchFamily="18" charset="0"/>
              </a:rPr>
              <a:t>Optimized Evaluation: Fine-tune and cross-validate models for top-notch accuracy.</a:t>
            </a:r>
            <a:endParaRPr lang="en-IN" altLang="en-US" sz="2100" b="1" dirty="0">
              <a:latin typeface="Times New Roman" panose="02020603050405020304" pitchFamily="18" charset="0"/>
              <a:cs typeface="Times New Roman" panose="02020603050405020304" pitchFamily="18" charset="0"/>
            </a:endParaRPr>
          </a:p>
        </p:txBody>
      </p:sp>
      <p:sp>
        <p:nvSpPr>
          <p:cNvPr id="61" name="Arrow: Right 60">
            <a:extLst>
              <a:ext uri="{FF2B5EF4-FFF2-40B4-BE49-F238E27FC236}">
                <a16:creationId xmlns:a16="http://schemas.microsoft.com/office/drawing/2014/main" id="{9DE5FD5B-2BA4-3138-C567-2094D5FB6F1A}"/>
              </a:ext>
            </a:extLst>
          </p:cNvPr>
          <p:cNvSpPr/>
          <p:nvPr/>
        </p:nvSpPr>
        <p:spPr>
          <a:xfrm>
            <a:off x="6262074" y="11737548"/>
            <a:ext cx="1139325" cy="383048"/>
          </a:xfrm>
          <a:prstGeom prst="rightArrow">
            <a:avLst/>
          </a:prstGeom>
          <a:ln>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62" name="Arrow: Down 61">
            <a:extLst>
              <a:ext uri="{FF2B5EF4-FFF2-40B4-BE49-F238E27FC236}">
                <a16:creationId xmlns:a16="http://schemas.microsoft.com/office/drawing/2014/main" id="{524297C2-AFF7-41D5-9E05-A57954245AA9}"/>
              </a:ext>
            </a:extLst>
          </p:cNvPr>
          <p:cNvSpPr/>
          <p:nvPr/>
        </p:nvSpPr>
        <p:spPr>
          <a:xfrm>
            <a:off x="3159238" y="13026498"/>
            <a:ext cx="285001" cy="730821"/>
          </a:xfrm>
          <a:prstGeom prst="downArrow">
            <a:avLst/>
          </a:prstGeom>
          <a:ln>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3" name="Arrow: Right 62">
            <a:extLst>
              <a:ext uri="{FF2B5EF4-FFF2-40B4-BE49-F238E27FC236}">
                <a16:creationId xmlns:a16="http://schemas.microsoft.com/office/drawing/2014/main" id="{67BA793D-9696-C908-0E1C-4DD19842BA70}"/>
              </a:ext>
            </a:extLst>
          </p:cNvPr>
          <p:cNvSpPr/>
          <p:nvPr/>
        </p:nvSpPr>
        <p:spPr>
          <a:xfrm>
            <a:off x="11934098" y="14447283"/>
            <a:ext cx="607462" cy="314527"/>
          </a:xfrm>
          <a:prstGeom prst="rightArrow">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24" name="Arrow: Right 1023">
            <a:extLst>
              <a:ext uri="{FF2B5EF4-FFF2-40B4-BE49-F238E27FC236}">
                <a16:creationId xmlns:a16="http://schemas.microsoft.com/office/drawing/2014/main" id="{2664D628-6649-A148-1236-1FA394D3AC1B}"/>
              </a:ext>
            </a:extLst>
          </p:cNvPr>
          <p:cNvSpPr/>
          <p:nvPr/>
        </p:nvSpPr>
        <p:spPr>
          <a:xfrm rot="16200000">
            <a:off x="14376544" y="12649112"/>
            <a:ext cx="585527" cy="452813"/>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25" name="Arrow: Down 1024">
            <a:extLst>
              <a:ext uri="{FF2B5EF4-FFF2-40B4-BE49-F238E27FC236}">
                <a16:creationId xmlns:a16="http://schemas.microsoft.com/office/drawing/2014/main" id="{B6D44F37-F946-96FA-7D24-D3BDFE6FED04}"/>
              </a:ext>
            </a:extLst>
          </p:cNvPr>
          <p:cNvSpPr/>
          <p:nvPr/>
        </p:nvSpPr>
        <p:spPr>
          <a:xfrm>
            <a:off x="18353348" y="12616541"/>
            <a:ext cx="452812" cy="585526"/>
          </a:xfrm>
          <a:prstGeom prst="down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7" name="Rectangle 1026">
            <a:extLst>
              <a:ext uri="{FF2B5EF4-FFF2-40B4-BE49-F238E27FC236}">
                <a16:creationId xmlns:a16="http://schemas.microsoft.com/office/drawing/2014/main" id="{CEF770A6-06C1-D53B-73A8-38DAEE8F7699}"/>
              </a:ext>
            </a:extLst>
          </p:cNvPr>
          <p:cNvSpPr/>
          <p:nvPr/>
        </p:nvSpPr>
        <p:spPr>
          <a:xfrm>
            <a:off x="-15664" y="16337156"/>
            <a:ext cx="21615190" cy="6710145"/>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1031" name="Rectangle 1030">
            <a:extLst>
              <a:ext uri="{FF2B5EF4-FFF2-40B4-BE49-F238E27FC236}">
                <a16:creationId xmlns:a16="http://schemas.microsoft.com/office/drawing/2014/main" id="{11D7091E-8585-4DEF-B7EF-E244DD4762DF}"/>
              </a:ext>
            </a:extLst>
          </p:cNvPr>
          <p:cNvSpPr/>
          <p:nvPr/>
        </p:nvSpPr>
        <p:spPr>
          <a:xfrm>
            <a:off x="343046" y="16477997"/>
            <a:ext cx="2454868"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pic>
        <p:nvPicPr>
          <p:cNvPr id="1043" name="Picture 1042">
            <a:extLst>
              <a:ext uri="{FF2B5EF4-FFF2-40B4-BE49-F238E27FC236}">
                <a16:creationId xmlns:a16="http://schemas.microsoft.com/office/drawing/2014/main" id="{838147DB-998D-7A35-7A46-B67B13A56200}"/>
              </a:ext>
            </a:extLst>
          </p:cNvPr>
          <p:cNvPicPr>
            <a:picLocks noChangeAspect="1"/>
          </p:cNvPicPr>
          <p:nvPr/>
        </p:nvPicPr>
        <p:blipFill>
          <a:blip r:embed="rId4"/>
          <a:stretch>
            <a:fillRect/>
          </a:stretch>
        </p:blipFill>
        <p:spPr>
          <a:xfrm>
            <a:off x="274196" y="17209388"/>
            <a:ext cx="6630669" cy="3855983"/>
          </a:xfrm>
          <a:prstGeom prst="rect">
            <a:avLst/>
          </a:prstGeom>
        </p:spPr>
      </p:pic>
      <p:sp>
        <p:nvSpPr>
          <p:cNvPr id="1044" name="TextBox 1043">
            <a:extLst>
              <a:ext uri="{FF2B5EF4-FFF2-40B4-BE49-F238E27FC236}">
                <a16:creationId xmlns:a16="http://schemas.microsoft.com/office/drawing/2014/main" id="{5969DC97-E534-F4A9-E503-5E8CF53351D8}"/>
              </a:ext>
            </a:extLst>
          </p:cNvPr>
          <p:cNvSpPr txBox="1"/>
          <p:nvPr/>
        </p:nvSpPr>
        <p:spPr>
          <a:xfrm>
            <a:off x="945823" y="21211195"/>
            <a:ext cx="5777991"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Fig 2: SVM and Decision Tree</a:t>
            </a:r>
          </a:p>
        </p:txBody>
      </p:sp>
      <p:sp>
        <p:nvSpPr>
          <p:cNvPr id="1045" name="TextBox 1044">
            <a:extLst>
              <a:ext uri="{FF2B5EF4-FFF2-40B4-BE49-F238E27FC236}">
                <a16:creationId xmlns:a16="http://schemas.microsoft.com/office/drawing/2014/main" id="{544014D2-4870-E879-A09D-397AC0420085}"/>
              </a:ext>
            </a:extLst>
          </p:cNvPr>
          <p:cNvSpPr txBox="1"/>
          <p:nvPr/>
        </p:nvSpPr>
        <p:spPr>
          <a:xfrm>
            <a:off x="274196" y="21782633"/>
            <a:ext cx="6882428" cy="1015663"/>
          </a:xfrm>
          <a:prstGeom prst="rect">
            <a:avLst/>
          </a:prstGeom>
          <a:noFill/>
        </p:spPr>
        <p:txBody>
          <a:bodyPr wrap="square" rtlCol="0">
            <a:spAutoFit/>
          </a:bodyPr>
          <a:lstStyle/>
          <a:p>
            <a:r>
              <a:rPr lang="en-US" sz="2000" b="1" i="0" dirty="0">
                <a:effectLst/>
                <a:latin typeface="Times New Roman" panose="02020603050405020304" pitchFamily="18" charset="0"/>
                <a:cs typeface="Times New Roman" panose="02020603050405020304" pitchFamily="18" charset="0"/>
              </a:rPr>
              <a:t>The graph represents a visual comparison of </a:t>
            </a:r>
            <a:r>
              <a:rPr lang="en-US" sz="2000" b="1" dirty="0">
                <a:latin typeface="Times New Roman" panose="02020603050405020304" pitchFamily="18" charset="0"/>
                <a:cs typeface="Times New Roman" panose="02020603050405020304" pitchFamily="18" charset="0"/>
              </a:rPr>
              <a:t>SVM</a:t>
            </a:r>
            <a:r>
              <a:rPr lang="en-US" sz="2000" b="1" i="0" dirty="0">
                <a:effectLst/>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Decision tree</a:t>
            </a:r>
            <a:r>
              <a:rPr lang="en-US" sz="2000" b="1" i="0" dirty="0">
                <a:effectLst/>
                <a:latin typeface="Times New Roman" panose="02020603050405020304" pitchFamily="18" charset="0"/>
                <a:cs typeface="Times New Roman" panose="02020603050405020304" pitchFamily="18" charset="0"/>
              </a:rPr>
              <a:t> models, highlighting their respective accuracy scores for evaluation.</a:t>
            </a:r>
            <a:endParaRPr lang="en-IN" sz="2000" b="1" dirty="0">
              <a:latin typeface="Times New Roman" panose="02020603050405020304" pitchFamily="18" charset="0"/>
              <a:cs typeface="Times New Roman" panose="02020603050405020304" pitchFamily="18" charset="0"/>
            </a:endParaRPr>
          </a:p>
        </p:txBody>
      </p:sp>
      <p:sp>
        <p:nvSpPr>
          <p:cNvPr id="1046" name="TextBox 1045">
            <a:extLst>
              <a:ext uri="{FF2B5EF4-FFF2-40B4-BE49-F238E27FC236}">
                <a16:creationId xmlns:a16="http://schemas.microsoft.com/office/drawing/2014/main" id="{C6DC98EB-A630-F623-DD45-8D0293F1F4B0}"/>
              </a:ext>
            </a:extLst>
          </p:cNvPr>
          <p:cNvSpPr txBox="1"/>
          <p:nvPr/>
        </p:nvSpPr>
        <p:spPr>
          <a:xfrm>
            <a:off x="5362358" y="16343563"/>
            <a:ext cx="12233275" cy="769441"/>
          </a:xfrm>
          <a:prstGeom prst="rect">
            <a:avLst/>
          </a:prstGeom>
          <a:noFill/>
        </p:spPr>
        <p:txBody>
          <a:bodyPr wrap="square" rtlCol="0">
            <a:spAutoFit/>
          </a:bodyPr>
          <a:lstStyle/>
          <a:p>
            <a:pPr algn="ctr"/>
            <a:r>
              <a:rPr lang="en-US" sz="2200" b="1" i="0" u="none" strike="noStrike" dirty="0">
                <a:solidFill>
                  <a:srgbClr val="000000"/>
                </a:solidFill>
                <a:effectLst/>
                <a:latin typeface="Times New Roman" panose="02020603050405020304" pitchFamily="18" charset="0"/>
              </a:rPr>
              <a:t>Table 1. Comparison of the Accuracy values of  </a:t>
            </a:r>
            <a:r>
              <a:rPr lang="en-US" sz="2200" b="1" dirty="0">
                <a:solidFill>
                  <a:srgbClr val="000000"/>
                </a:solidFill>
                <a:latin typeface="Times New Roman" panose="02020603050405020304" pitchFamily="18" charset="0"/>
              </a:rPr>
              <a:t>SVM</a:t>
            </a:r>
            <a:r>
              <a:rPr lang="en-US" sz="2200" b="1" i="0" u="none" strike="noStrike" dirty="0">
                <a:solidFill>
                  <a:srgbClr val="000000"/>
                </a:solidFill>
                <a:effectLst/>
                <a:latin typeface="Times New Roman" panose="02020603050405020304" pitchFamily="18" charset="0"/>
              </a:rPr>
              <a:t> and</a:t>
            </a:r>
            <a:r>
              <a:rPr lang="en-US" sz="2200" b="1" dirty="0">
                <a:solidFill>
                  <a:srgbClr val="000000"/>
                </a:solidFill>
                <a:latin typeface="Times New Roman" panose="02020603050405020304" pitchFamily="18" charset="0"/>
              </a:rPr>
              <a:t> DT Algorithms </a:t>
            </a:r>
            <a:r>
              <a:rPr lang="en-US" sz="2200" b="1" i="0" u="none" strike="noStrike" dirty="0">
                <a:solidFill>
                  <a:srgbClr val="000000"/>
                </a:solidFill>
                <a:effectLst/>
                <a:latin typeface="Times New Roman" panose="02020603050405020304" pitchFamily="18" charset="0"/>
              </a:rPr>
              <a:t>with a test size of 10</a:t>
            </a:r>
            <a:endParaRPr lang="en-IN" sz="2200" b="1" dirty="0">
              <a:latin typeface="Times New Roman" panose="02020603050405020304" pitchFamily="18" charset="0"/>
              <a:cs typeface="Times New Roman" panose="02020603050405020304" pitchFamily="18" charset="0"/>
            </a:endParaRPr>
          </a:p>
          <a:p>
            <a:pPr algn="ctr"/>
            <a:endParaRPr lang="en-IN" sz="2200" b="1" dirty="0"/>
          </a:p>
        </p:txBody>
      </p:sp>
      <p:graphicFrame>
        <p:nvGraphicFramePr>
          <p:cNvPr id="1047" name="Table 1046">
            <a:extLst>
              <a:ext uri="{FF2B5EF4-FFF2-40B4-BE49-F238E27FC236}">
                <a16:creationId xmlns:a16="http://schemas.microsoft.com/office/drawing/2014/main" id="{9AAD26E8-4EEF-1B90-E899-56076D2BB206}"/>
              </a:ext>
            </a:extLst>
          </p:cNvPr>
          <p:cNvGraphicFramePr>
            <a:graphicFrameLocks noGrp="1"/>
          </p:cNvGraphicFramePr>
          <p:nvPr>
            <p:extLst>
              <p:ext uri="{D42A27DB-BD31-4B8C-83A1-F6EECF244321}">
                <p14:modId xmlns:p14="http://schemas.microsoft.com/office/powerpoint/2010/main" val="259548637"/>
              </p:ext>
            </p:extLst>
          </p:nvPr>
        </p:nvGraphicFramePr>
        <p:xfrm>
          <a:off x="7053882" y="16742011"/>
          <a:ext cx="6673269" cy="6223000"/>
        </p:xfrm>
        <a:graphic>
          <a:graphicData uri="http://schemas.openxmlformats.org/drawingml/2006/table">
            <a:tbl>
              <a:tblPr>
                <a:tableStyleId>{5C22544A-7EE6-4342-B048-85BDC9FD1C3A}</a:tableStyleId>
              </a:tblPr>
              <a:tblGrid>
                <a:gridCol w="954525">
                  <a:extLst>
                    <a:ext uri="{9D8B030D-6E8A-4147-A177-3AD203B41FA5}">
                      <a16:colId xmlns:a16="http://schemas.microsoft.com/office/drawing/2014/main" val="1958036339"/>
                    </a:ext>
                  </a:extLst>
                </a:gridCol>
                <a:gridCol w="1215029">
                  <a:extLst>
                    <a:ext uri="{9D8B030D-6E8A-4147-A177-3AD203B41FA5}">
                      <a16:colId xmlns:a16="http://schemas.microsoft.com/office/drawing/2014/main" val="2378968999"/>
                    </a:ext>
                  </a:extLst>
                </a:gridCol>
                <a:gridCol w="2618529">
                  <a:extLst>
                    <a:ext uri="{9D8B030D-6E8A-4147-A177-3AD203B41FA5}">
                      <a16:colId xmlns:a16="http://schemas.microsoft.com/office/drawing/2014/main" val="4242498822"/>
                    </a:ext>
                  </a:extLst>
                </a:gridCol>
                <a:gridCol w="1885186">
                  <a:extLst>
                    <a:ext uri="{9D8B030D-6E8A-4147-A177-3AD203B41FA5}">
                      <a16:colId xmlns:a16="http://schemas.microsoft.com/office/drawing/2014/main" val="2738426431"/>
                    </a:ext>
                  </a:extLst>
                </a:gridCol>
              </a:tblGrid>
              <a:tr h="384945">
                <a:tc rowSpan="2">
                  <a:txBody>
                    <a:bodyPr/>
                    <a:lstStyle/>
                    <a:p>
                      <a:pPr algn="just" rtl="0" fontAlgn="t">
                        <a:spcBef>
                          <a:spcPts val="0"/>
                        </a:spcBef>
                        <a:spcAft>
                          <a:spcPts val="0"/>
                        </a:spcAft>
                      </a:pPr>
                      <a:r>
                        <a:rPr lang="en-IN" sz="2000" b="1" u="none" strike="noStrike" dirty="0">
                          <a:solidFill>
                            <a:srgbClr val="000000"/>
                          </a:solidFill>
                          <a:effectLst/>
                          <a:latin typeface="Times New Roman" panose="02020603050405020304" pitchFamily="18" charset="0"/>
                          <a:cs typeface="Times New Roman" panose="02020603050405020304" pitchFamily="18" charset="0"/>
                        </a:rPr>
                        <a:t>         </a:t>
                      </a:r>
                      <a:endParaRPr lang="en-IN" sz="2000" b="1" dirty="0">
                        <a:effectLst/>
                        <a:latin typeface="Times New Roman" panose="02020603050405020304" pitchFamily="18" charset="0"/>
                        <a:cs typeface="Times New Roman" panose="02020603050405020304" pitchFamily="18" charset="0"/>
                      </a:endParaRPr>
                    </a:p>
                    <a:p>
                      <a:pPr algn="just" rtl="0" fontAlgn="t">
                        <a:spcBef>
                          <a:spcPts val="0"/>
                        </a:spcBef>
                        <a:spcAft>
                          <a:spcPts val="0"/>
                        </a:spcAft>
                      </a:pPr>
                      <a:r>
                        <a:rPr lang="en-IN" sz="2000" b="1" u="none" strike="noStrike" dirty="0">
                          <a:solidFill>
                            <a:srgbClr val="000000"/>
                          </a:solidFill>
                          <a:effectLst/>
                          <a:latin typeface="Times New Roman" panose="02020603050405020304" pitchFamily="18" charset="0"/>
                          <a:cs typeface="Times New Roman" panose="02020603050405020304" pitchFamily="18" charset="0"/>
                        </a:rPr>
                        <a:t>  </a:t>
                      </a:r>
                    </a:p>
                    <a:p>
                      <a:pPr algn="just" rtl="0" fontAlgn="t">
                        <a:spcBef>
                          <a:spcPts val="0"/>
                        </a:spcBef>
                        <a:spcAft>
                          <a:spcPts val="0"/>
                        </a:spcAft>
                      </a:pPr>
                      <a:r>
                        <a:rPr lang="en-IN" sz="2000" b="1" u="none" strike="noStrike" dirty="0">
                          <a:solidFill>
                            <a:srgbClr val="000000"/>
                          </a:solidFill>
                          <a:effectLst/>
                          <a:latin typeface="Times New Roman" panose="02020603050405020304" pitchFamily="18" charset="0"/>
                          <a:cs typeface="Times New Roman" panose="02020603050405020304" pitchFamily="18" charset="0"/>
                        </a:rPr>
                        <a:t>S.No</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rtl="0" fontAlgn="t">
                        <a:spcBef>
                          <a:spcPts val="0"/>
                        </a:spcBef>
                        <a:spcAft>
                          <a:spcPts val="0"/>
                        </a:spcAft>
                      </a:pPr>
                      <a:r>
                        <a:rPr lang="en-IN" sz="2000" b="1" u="none" strike="noStrike" dirty="0">
                          <a:solidFill>
                            <a:srgbClr val="000000"/>
                          </a:solidFill>
                          <a:effectLst/>
                          <a:latin typeface="Times New Roman" panose="02020603050405020304" pitchFamily="18" charset="0"/>
                          <a:cs typeface="Times New Roman" panose="02020603050405020304" pitchFamily="18" charset="0"/>
                        </a:rPr>
                        <a:t>       </a:t>
                      </a:r>
                      <a:endParaRPr lang="en-IN" sz="2000" b="1"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2000" b="1" u="none" strike="noStrike" dirty="0">
                          <a:solidFill>
                            <a:srgbClr val="000000"/>
                          </a:solidFill>
                          <a:effectLst/>
                          <a:latin typeface="Times New Roman" panose="02020603050405020304" pitchFamily="18" charset="0"/>
                          <a:cs typeface="Times New Roman" panose="02020603050405020304" pitchFamily="18" charset="0"/>
                        </a:rPr>
                        <a:t> </a:t>
                      </a:r>
                    </a:p>
                    <a:p>
                      <a:pPr algn="ctr" rtl="0" fontAlgn="t">
                        <a:spcBef>
                          <a:spcPts val="0"/>
                        </a:spcBef>
                        <a:spcAft>
                          <a:spcPts val="0"/>
                        </a:spcAft>
                      </a:pPr>
                      <a:r>
                        <a:rPr lang="en-IN" sz="2000" b="1" u="none" strike="noStrike" dirty="0">
                          <a:solidFill>
                            <a:srgbClr val="000000"/>
                          </a:solidFill>
                          <a:effectLst/>
                          <a:latin typeface="Times New Roman" panose="02020603050405020304" pitchFamily="18" charset="0"/>
                          <a:cs typeface="Times New Roman" panose="02020603050405020304" pitchFamily="18" charset="0"/>
                        </a:rPr>
                        <a:t>Test Size</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rtl="0" fontAlgn="t">
                        <a:spcBef>
                          <a:spcPts val="0"/>
                        </a:spcBef>
                        <a:spcAft>
                          <a:spcPts val="0"/>
                        </a:spcAft>
                      </a:pPr>
                      <a:r>
                        <a:rPr lang="en-IN" sz="2000" b="1" u="none" strike="noStrike" dirty="0">
                          <a:solidFill>
                            <a:srgbClr val="000000"/>
                          </a:solidFill>
                          <a:effectLst/>
                          <a:latin typeface="Times New Roman" panose="02020603050405020304" pitchFamily="18" charset="0"/>
                          <a:cs typeface="Times New Roman" panose="02020603050405020304" pitchFamily="18" charset="0"/>
                        </a:rPr>
                        <a:t>ACCURACY RATE</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4002447236"/>
                  </a:ext>
                </a:extLst>
              </a:tr>
              <a:tr h="656671">
                <a:tc vMerge="1">
                  <a:txBody>
                    <a:bodyPr/>
                    <a:lstStyle/>
                    <a:p>
                      <a:endParaRPr lang="en-IN"/>
                    </a:p>
                  </a:txBody>
                  <a:tcPr/>
                </a:tc>
                <a:tc vMerge="1">
                  <a:txBody>
                    <a:bodyPr/>
                    <a:lstStyle/>
                    <a:p>
                      <a:endParaRPr lang="en-IN"/>
                    </a:p>
                  </a:txBody>
                  <a:tcPr/>
                </a:tc>
                <a:tc>
                  <a:txBody>
                    <a:bodyPr/>
                    <a:lstStyle/>
                    <a:p>
                      <a:pPr algn="ctr" rtl="0" fontAlgn="t">
                        <a:spcBef>
                          <a:spcPts val="0"/>
                        </a:spcBef>
                        <a:spcAft>
                          <a:spcPts val="0"/>
                        </a:spcAft>
                      </a:pPr>
                      <a:r>
                        <a:rPr lang="en-US" sz="2000" b="1" u="none" strike="noStrike" baseline="0" dirty="0">
                          <a:solidFill>
                            <a:srgbClr val="000000"/>
                          </a:solidFill>
                          <a:effectLst/>
                          <a:latin typeface="Times New Roman" panose="02020603050405020304" pitchFamily="18" charset="0"/>
                          <a:cs typeface="Times New Roman" panose="02020603050405020304" pitchFamily="18" charset="0"/>
                        </a:rPr>
                        <a:t>Support Vector Machine Algorithm</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US" sz="2000" b="1" dirty="0">
                          <a:effectLst/>
                          <a:latin typeface="Times New Roman" panose="02020603050405020304" pitchFamily="18" charset="0"/>
                          <a:cs typeface="Times New Roman" panose="02020603050405020304" pitchFamily="18" charset="0"/>
                        </a:rPr>
                        <a:t>Decision Tree Algorithm</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1442778"/>
                  </a:ext>
                </a:extLst>
              </a:tr>
              <a:tr h="384945">
                <a:tc>
                  <a:txBody>
                    <a:bodyPr/>
                    <a:lstStyle/>
                    <a:p>
                      <a:pPr algn="ctr" rtl="0" fontAlgn="t">
                        <a:spcBef>
                          <a:spcPts val="0"/>
                        </a:spcBef>
                        <a:spcAft>
                          <a:spcPts val="0"/>
                        </a:spcAft>
                      </a:pPr>
                      <a:r>
                        <a:rPr lang="en-IN" sz="2000" b="1" u="none" strike="noStrike">
                          <a:solidFill>
                            <a:srgbClr val="000000"/>
                          </a:solidFill>
                          <a:effectLst/>
                          <a:latin typeface="Times New Roman" panose="02020603050405020304" pitchFamily="18" charset="0"/>
                          <a:cs typeface="Times New Roman" panose="02020603050405020304" pitchFamily="18" charset="0"/>
                        </a:rPr>
                        <a:t>1</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2000" b="1" u="none" strike="noStrike" dirty="0">
                          <a:solidFill>
                            <a:srgbClr val="000000"/>
                          </a:solidFill>
                          <a:effectLst/>
                          <a:latin typeface="Times New Roman" panose="02020603050405020304" pitchFamily="18" charset="0"/>
                          <a:cs typeface="Times New Roman" panose="02020603050405020304" pitchFamily="18" charset="0"/>
                        </a:rPr>
                        <a:t>Test 1</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92.55</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88.96</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225432"/>
                  </a:ext>
                </a:extLst>
              </a:tr>
              <a:tr h="384945">
                <a:tc>
                  <a:txBody>
                    <a:bodyPr/>
                    <a:lstStyle/>
                    <a:p>
                      <a:pPr algn="ctr" rtl="0" fontAlgn="t">
                        <a:spcBef>
                          <a:spcPts val="0"/>
                        </a:spcBef>
                        <a:spcAft>
                          <a:spcPts val="0"/>
                        </a:spcAft>
                      </a:pPr>
                      <a:r>
                        <a:rPr lang="en-IN" sz="2000" b="1" u="none" strike="noStrike">
                          <a:solidFill>
                            <a:srgbClr val="000000"/>
                          </a:solidFill>
                          <a:effectLst/>
                          <a:latin typeface="Times New Roman" panose="02020603050405020304" pitchFamily="18" charset="0"/>
                          <a:cs typeface="Times New Roman" panose="02020603050405020304" pitchFamily="18" charset="0"/>
                        </a:rPr>
                        <a:t>2</a:t>
                      </a:r>
                      <a:endParaRPr lang="en-IN" sz="2000" b="1">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2000" b="1" u="none" strike="noStrike">
                          <a:solidFill>
                            <a:srgbClr val="000000"/>
                          </a:solidFill>
                          <a:effectLst/>
                          <a:latin typeface="Times New Roman" panose="02020603050405020304" pitchFamily="18" charset="0"/>
                          <a:cs typeface="Times New Roman" panose="02020603050405020304" pitchFamily="18" charset="0"/>
                        </a:rPr>
                        <a:t>Test 2</a:t>
                      </a:r>
                      <a:endParaRPr lang="en-IN" sz="2000" b="1">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91.23</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000" b="1" i="0" u="none" strike="noStrike">
                          <a:solidFill>
                            <a:srgbClr val="000000"/>
                          </a:solidFill>
                          <a:effectLst/>
                          <a:latin typeface="Times New Roman" panose="02020603050405020304" pitchFamily="18" charset="0"/>
                          <a:cs typeface="Times New Roman" panose="02020603050405020304" pitchFamily="18" charset="0"/>
                        </a:rPr>
                        <a:t>86.83</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7524647"/>
                  </a:ext>
                </a:extLst>
              </a:tr>
              <a:tr h="384945">
                <a:tc>
                  <a:txBody>
                    <a:bodyPr/>
                    <a:lstStyle/>
                    <a:p>
                      <a:pPr algn="ctr" rtl="0" fontAlgn="t">
                        <a:spcBef>
                          <a:spcPts val="0"/>
                        </a:spcBef>
                        <a:spcAft>
                          <a:spcPts val="0"/>
                        </a:spcAft>
                      </a:pPr>
                      <a:r>
                        <a:rPr lang="en-IN" sz="2000" b="1" u="none" strike="noStrike">
                          <a:solidFill>
                            <a:srgbClr val="000000"/>
                          </a:solidFill>
                          <a:effectLst/>
                          <a:latin typeface="Times New Roman" panose="02020603050405020304" pitchFamily="18" charset="0"/>
                          <a:cs typeface="Times New Roman" panose="02020603050405020304" pitchFamily="18" charset="0"/>
                        </a:rPr>
                        <a:t>3</a:t>
                      </a:r>
                      <a:endParaRPr lang="en-IN" sz="2000" b="1">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2000" b="1" u="none" strike="noStrike">
                          <a:solidFill>
                            <a:srgbClr val="000000"/>
                          </a:solidFill>
                          <a:effectLst/>
                          <a:latin typeface="Times New Roman" panose="02020603050405020304" pitchFamily="18" charset="0"/>
                          <a:cs typeface="Times New Roman" panose="02020603050405020304" pitchFamily="18" charset="0"/>
                        </a:rPr>
                        <a:t>Test 3</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93.78</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85.92</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0284611"/>
                  </a:ext>
                </a:extLst>
              </a:tr>
              <a:tr h="384945">
                <a:tc>
                  <a:txBody>
                    <a:bodyPr/>
                    <a:lstStyle/>
                    <a:p>
                      <a:pPr algn="ctr" rtl="0" fontAlgn="t">
                        <a:spcBef>
                          <a:spcPts val="0"/>
                        </a:spcBef>
                        <a:spcAft>
                          <a:spcPts val="0"/>
                        </a:spcAft>
                      </a:pPr>
                      <a:r>
                        <a:rPr lang="en-IN" sz="2000" b="1" u="none" strike="noStrike">
                          <a:solidFill>
                            <a:srgbClr val="000000"/>
                          </a:solidFill>
                          <a:effectLst/>
                          <a:latin typeface="Times New Roman" panose="02020603050405020304" pitchFamily="18" charset="0"/>
                          <a:cs typeface="Times New Roman" panose="02020603050405020304" pitchFamily="18" charset="0"/>
                        </a:rPr>
                        <a:t>4</a:t>
                      </a:r>
                      <a:endParaRPr lang="en-IN" sz="2000" b="1">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2000" b="1" u="none" strike="noStrike">
                          <a:solidFill>
                            <a:srgbClr val="000000"/>
                          </a:solidFill>
                          <a:effectLst/>
                          <a:latin typeface="Times New Roman" panose="02020603050405020304" pitchFamily="18" charset="0"/>
                          <a:cs typeface="Times New Roman" panose="02020603050405020304" pitchFamily="18" charset="0"/>
                        </a:rPr>
                        <a:t>est 4</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89.67</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79.61</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5065615"/>
                  </a:ext>
                </a:extLst>
              </a:tr>
              <a:tr h="384945">
                <a:tc>
                  <a:txBody>
                    <a:bodyPr/>
                    <a:lstStyle/>
                    <a:p>
                      <a:pPr algn="ctr" rtl="0" fontAlgn="t">
                        <a:spcBef>
                          <a:spcPts val="0"/>
                        </a:spcBef>
                        <a:spcAft>
                          <a:spcPts val="0"/>
                        </a:spcAft>
                      </a:pPr>
                      <a:r>
                        <a:rPr lang="en-IN" sz="2000" b="1" u="none" strike="noStrike">
                          <a:solidFill>
                            <a:srgbClr val="000000"/>
                          </a:solidFill>
                          <a:effectLst/>
                          <a:latin typeface="Times New Roman" panose="02020603050405020304" pitchFamily="18" charset="0"/>
                          <a:cs typeface="Times New Roman" panose="02020603050405020304" pitchFamily="18" charset="0"/>
                        </a:rPr>
                        <a:t>5</a:t>
                      </a:r>
                      <a:endParaRPr lang="en-IN" sz="2000" b="1">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2000" b="1" u="none" strike="noStrike">
                          <a:solidFill>
                            <a:srgbClr val="000000"/>
                          </a:solidFill>
                          <a:effectLst/>
                          <a:latin typeface="Times New Roman" panose="02020603050405020304" pitchFamily="18" charset="0"/>
                          <a:cs typeface="Times New Roman" panose="02020603050405020304" pitchFamily="18" charset="0"/>
                        </a:rPr>
                        <a:t>Test 5</a:t>
                      </a:r>
                      <a:endParaRPr lang="en-IN" sz="2000" b="1">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94.32</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87.91</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7798430"/>
                  </a:ext>
                </a:extLst>
              </a:tr>
              <a:tr h="384945">
                <a:tc>
                  <a:txBody>
                    <a:bodyPr/>
                    <a:lstStyle/>
                    <a:p>
                      <a:pPr algn="ctr" rtl="0" fontAlgn="t">
                        <a:spcBef>
                          <a:spcPts val="0"/>
                        </a:spcBef>
                        <a:spcAft>
                          <a:spcPts val="0"/>
                        </a:spcAft>
                      </a:pPr>
                      <a:r>
                        <a:rPr lang="en-IN" sz="2000" b="1" u="none" strike="noStrike">
                          <a:solidFill>
                            <a:srgbClr val="000000"/>
                          </a:solidFill>
                          <a:effectLst/>
                          <a:latin typeface="Times New Roman" panose="02020603050405020304" pitchFamily="18" charset="0"/>
                          <a:cs typeface="Times New Roman" panose="02020603050405020304" pitchFamily="18" charset="0"/>
                        </a:rPr>
                        <a:t>6</a:t>
                      </a:r>
                      <a:endParaRPr lang="en-IN" sz="2000" b="1">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2000" b="1" u="none" strike="noStrike">
                          <a:solidFill>
                            <a:srgbClr val="000000"/>
                          </a:solidFill>
                          <a:effectLst/>
                          <a:latin typeface="Times New Roman" panose="02020603050405020304" pitchFamily="18" charset="0"/>
                          <a:cs typeface="Times New Roman" panose="02020603050405020304" pitchFamily="18" charset="0"/>
                        </a:rPr>
                        <a:t>Test 6</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90.88</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91.93</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2115"/>
                  </a:ext>
                </a:extLst>
              </a:tr>
              <a:tr h="384945">
                <a:tc>
                  <a:txBody>
                    <a:bodyPr/>
                    <a:lstStyle/>
                    <a:p>
                      <a:pPr algn="ctr" rtl="0" fontAlgn="t">
                        <a:spcBef>
                          <a:spcPts val="0"/>
                        </a:spcBef>
                        <a:spcAft>
                          <a:spcPts val="0"/>
                        </a:spcAft>
                      </a:pPr>
                      <a:r>
                        <a:rPr lang="en-IN" sz="2000" b="1" u="none" strike="noStrike">
                          <a:solidFill>
                            <a:srgbClr val="000000"/>
                          </a:solidFill>
                          <a:effectLst/>
                          <a:latin typeface="Times New Roman" panose="02020603050405020304" pitchFamily="18" charset="0"/>
                          <a:cs typeface="Times New Roman" panose="02020603050405020304" pitchFamily="18" charset="0"/>
                        </a:rPr>
                        <a:t>7</a:t>
                      </a:r>
                      <a:endParaRPr lang="en-IN" sz="2000" b="1">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2000" b="1" u="none" strike="noStrike">
                          <a:solidFill>
                            <a:srgbClr val="000000"/>
                          </a:solidFill>
                          <a:effectLst/>
                          <a:latin typeface="Times New Roman" panose="02020603050405020304" pitchFamily="18" charset="0"/>
                          <a:cs typeface="Times New Roman" panose="02020603050405020304" pitchFamily="18" charset="0"/>
                        </a:rPr>
                        <a:t>Test 7</a:t>
                      </a:r>
                      <a:endParaRPr lang="en-IN" sz="2000" b="1">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93.45</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90.07</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6587953"/>
                  </a:ext>
                </a:extLst>
              </a:tr>
              <a:tr h="384945">
                <a:tc>
                  <a:txBody>
                    <a:bodyPr/>
                    <a:lstStyle/>
                    <a:p>
                      <a:pPr algn="ctr" rtl="0" fontAlgn="t">
                        <a:spcBef>
                          <a:spcPts val="0"/>
                        </a:spcBef>
                        <a:spcAft>
                          <a:spcPts val="0"/>
                        </a:spcAft>
                      </a:pPr>
                      <a:r>
                        <a:rPr lang="en-IN" sz="2000" b="1" u="none" strike="noStrike">
                          <a:solidFill>
                            <a:srgbClr val="000000"/>
                          </a:solidFill>
                          <a:effectLst/>
                          <a:latin typeface="Times New Roman" panose="02020603050405020304" pitchFamily="18" charset="0"/>
                          <a:cs typeface="Times New Roman" panose="02020603050405020304" pitchFamily="18" charset="0"/>
                        </a:rPr>
                        <a:t>8</a:t>
                      </a:r>
                      <a:endParaRPr lang="en-IN" sz="2000" b="1">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2000" b="1" u="none" strike="noStrike">
                          <a:solidFill>
                            <a:srgbClr val="000000"/>
                          </a:solidFill>
                          <a:effectLst/>
                          <a:latin typeface="Times New Roman" panose="02020603050405020304" pitchFamily="18" charset="0"/>
                          <a:cs typeface="Times New Roman" panose="02020603050405020304" pitchFamily="18" charset="0"/>
                        </a:rPr>
                        <a:t>Test 8</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88.76</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86.73</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443561"/>
                  </a:ext>
                </a:extLst>
              </a:tr>
              <a:tr h="384945">
                <a:tc>
                  <a:txBody>
                    <a:bodyPr/>
                    <a:lstStyle/>
                    <a:p>
                      <a:pPr algn="ctr" rtl="0" fontAlgn="t">
                        <a:spcBef>
                          <a:spcPts val="0"/>
                        </a:spcBef>
                        <a:spcAft>
                          <a:spcPts val="0"/>
                        </a:spcAft>
                      </a:pPr>
                      <a:r>
                        <a:rPr lang="en-IN" sz="2000" b="1" u="none" strike="noStrike">
                          <a:solidFill>
                            <a:srgbClr val="000000"/>
                          </a:solidFill>
                          <a:effectLst/>
                          <a:latin typeface="Times New Roman" panose="02020603050405020304" pitchFamily="18" charset="0"/>
                          <a:cs typeface="Times New Roman" panose="02020603050405020304" pitchFamily="18" charset="0"/>
                        </a:rPr>
                        <a:t>9</a:t>
                      </a:r>
                      <a:endParaRPr lang="en-IN" sz="2000" b="1">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2000" b="1" u="none" strike="noStrike">
                          <a:solidFill>
                            <a:srgbClr val="000000"/>
                          </a:solidFill>
                          <a:effectLst/>
                          <a:latin typeface="Times New Roman" panose="02020603050405020304" pitchFamily="18" charset="0"/>
                          <a:cs typeface="Times New Roman" panose="02020603050405020304" pitchFamily="18" charset="0"/>
                        </a:rPr>
                        <a:t>Test 9</a:t>
                      </a:r>
                      <a:endParaRPr lang="en-IN" sz="2000" b="1">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91.99</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89.86</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1007669"/>
                  </a:ext>
                </a:extLst>
              </a:tr>
              <a:tr h="384945">
                <a:tc>
                  <a:txBody>
                    <a:bodyPr/>
                    <a:lstStyle/>
                    <a:p>
                      <a:pPr algn="ctr" rtl="0" fontAlgn="t">
                        <a:spcBef>
                          <a:spcPts val="0"/>
                        </a:spcBef>
                        <a:spcAft>
                          <a:spcPts val="0"/>
                        </a:spcAft>
                      </a:pPr>
                      <a:r>
                        <a:rPr lang="en-IN" sz="2000" b="1" u="none" strike="noStrike">
                          <a:solidFill>
                            <a:srgbClr val="000000"/>
                          </a:solidFill>
                          <a:effectLst/>
                          <a:latin typeface="Times New Roman" panose="02020603050405020304" pitchFamily="18" charset="0"/>
                          <a:cs typeface="Times New Roman" panose="02020603050405020304" pitchFamily="18" charset="0"/>
                        </a:rPr>
                        <a:t>10</a:t>
                      </a:r>
                      <a:endParaRPr lang="en-IN" sz="2000" b="1">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2000" b="1" u="none" strike="noStrike">
                          <a:solidFill>
                            <a:srgbClr val="000000"/>
                          </a:solidFill>
                          <a:effectLst/>
                          <a:latin typeface="Times New Roman" panose="02020603050405020304" pitchFamily="18" charset="0"/>
                          <a:cs typeface="Times New Roman" panose="02020603050405020304" pitchFamily="18" charset="0"/>
                        </a:rPr>
                        <a:t>Test 10</a:t>
                      </a:r>
                      <a:endParaRPr lang="en-IN" sz="2000" b="1">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91.99</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87.91</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1091647"/>
                  </a:ext>
                </a:extLst>
              </a:tr>
              <a:tr h="656671">
                <a:tc gridSpan="2">
                  <a:txBody>
                    <a:bodyPr/>
                    <a:lstStyle/>
                    <a:p>
                      <a:pPr algn="ctr" rtl="0" fontAlgn="t">
                        <a:spcBef>
                          <a:spcPts val="0"/>
                        </a:spcBef>
                        <a:spcAft>
                          <a:spcPts val="0"/>
                        </a:spcAft>
                      </a:pPr>
                      <a:r>
                        <a:rPr lang="en-IN" sz="2000" b="1" u="none" strike="noStrike">
                          <a:solidFill>
                            <a:srgbClr val="000000"/>
                          </a:solidFill>
                          <a:effectLst/>
                          <a:latin typeface="Times New Roman" panose="02020603050405020304" pitchFamily="18" charset="0"/>
                          <a:cs typeface="Times New Roman" panose="02020603050405020304" pitchFamily="18" charset="0"/>
                        </a:rPr>
                        <a:t>      Average Test Results</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tc>
                  <a:txBody>
                    <a:bodyPr/>
                    <a:lstStyle/>
                    <a:p>
                      <a:pPr algn="ctr" rtl="0" fontAlgn="t">
                        <a:spcBef>
                          <a:spcPts val="1200"/>
                        </a:spcBef>
                        <a:spcAft>
                          <a:spcPts val="1200"/>
                        </a:spcAft>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 92.91</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87.79</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1703659"/>
                  </a:ext>
                </a:extLst>
              </a:tr>
            </a:tbl>
          </a:graphicData>
        </a:graphic>
      </p:graphicFrame>
      <p:sp>
        <p:nvSpPr>
          <p:cNvPr id="1048" name="TextBox 1047">
            <a:extLst>
              <a:ext uri="{FF2B5EF4-FFF2-40B4-BE49-F238E27FC236}">
                <a16:creationId xmlns:a16="http://schemas.microsoft.com/office/drawing/2014/main" id="{4A8CC217-38DE-9FC5-665A-BF913F4B7DDB}"/>
              </a:ext>
            </a:extLst>
          </p:cNvPr>
          <p:cNvSpPr txBox="1"/>
          <p:nvPr/>
        </p:nvSpPr>
        <p:spPr>
          <a:xfrm>
            <a:off x="13771246" y="17258828"/>
            <a:ext cx="7476307" cy="1785104"/>
          </a:xfrm>
          <a:prstGeom prst="rect">
            <a:avLst/>
          </a:prstGeom>
          <a:noFill/>
        </p:spPr>
        <p:txBody>
          <a:bodyPr wrap="square" rtlCol="0">
            <a:spAutoFit/>
          </a:bodyPr>
          <a:lstStyle/>
          <a:p>
            <a:pPr algn="ctr"/>
            <a:endParaRPr lang="en-US" sz="2200" b="1" i="0" u="none" strike="noStrike" dirty="0">
              <a:solidFill>
                <a:srgbClr val="000000"/>
              </a:solidFill>
              <a:effectLst/>
              <a:latin typeface="Times New Roman" panose="02020603050405020304" pitchFamily="18" charset="0"/>
            </a:endParaRPr>
          </a:p>
          <a:p>
            <a:pPr algn="ctr"/>
            <a:r>
              <a:rPr lang="en-US" sz="2200" b="1" i="0" u="none" strike="noStrike" dirty="0">
                <a:solidFill>
                  <a:srgbClr val="000000"/>
                </a:solidFill>
                <a:effectLst/>
                <a:latin typeface="Times New Roman" panose="02020603050405020304" pitchFamily="18" charset="0"/>
              </a:rPr>
              <a:t>Table 2. Mean, Standard Deviation and Standard error mean with Accuracy rate Comparison  of Support </a:t>
            </a:r>
            <a:r>
              <a:rPr lang="en-US" sz="2200" b="1" dirty="0">
                <a:solidFill>
                  <a:srgbClr val="000000"/>
                </a:solidFill>
                <a:latin typeface="Times New Roman" panose="02020603050405020304" pitchFamily="18" charset="0"/>
              </a:rPr>
              <a:t>V</a:t>
            </a:r>
            <a:r>
              <a:rPr lang="en-US" sz="2200" b="1" i="0" u="none" strike="noStrike" dirty="0">
                <a:solidFill>
                  <a:srgbClr val="000000"/>
                </a:solidFill>
                <a:effectLst/>
                <a:latin typeface="Times New Roman" panose="02020603050405020304" pitchFamily="18" charset="0"/>
              </a:rPr>
              <a:t>ector Machine </a:t>
            </a:r>
            <a:r>
              <a:rPr lang="en-US" sz="2200" b="1" dirty="0">
                <a:solidFill>
                  <a:srgbClr val="000000"/>
                </a:solidFill>
                <a:latin typeface="Times New Roman" panose="02020603050405020304" pitchFamily="18" charset="0"/>
              </a:rPr>
              <a:t> </a:t>
            </a:r>
            <a:r>
              <a:rPr lang="en-US" sz="2200" b="1" i="0" u="none" strike="noStrike" dirty="0">
                <a:solidFill>
                  <a:srgbClr val="000000"/>
                </a:solidFill>
                <a:effectLst/>
                <a:latin typeface="Times New Roman" panose="02020603050405020304" pitchFamily="18" charset="0"/>
              </a:rPr>
              <a:t>over </a:t>
            </a:r>
            <a:r>
              <a:rPr lang="en-US" sz="2200" b="1" dirty="0">
                <a:solidFill>
                  <a:srgbClr val="000000"/>
                </a:solidFill>
                <a:latin typeface="Times New Roman" panose="02020603050405020304" pitchFamily="18" charset="0"/>
              </a:rPr>
              <a:t>Decision Tree</a:t>
            </a:r>
            <a:r>
              <a:rPr lang="en-US" sz="2200" b="1" i="0" u="none" strike="noStrike" dirty="0">
                <a:solidFill>
                  <a:srgbClr val="000000"/>
                </a:solidFill>
                <a:effectLst/>
                <a:latin typeface="Times New Roman" panose="02020603050405020304" pitchFamily="18" charset="0"/>
              </a:rPr>
              <a:t> Algorithm</a:t>
            </a:r>
            <a:endParaRPr lang="en-IN" sz="2200" b="1" dirty="0">
              <a:latin typeface="Times New Roman" panose="02020603050405020304" pitchFamily="18" charset="0"/>
              <a:cs typeface="Times New Roman" panose="02020603050405020304" pitchFamily="18" charset="0"/>
            </a:endParaRPr>
          </a:p>
          <a:p>
            <a:pPr algn="ctr"/>
            <a:endParaRPr lang="en-IN" sz="2200" b="1" dirty="0"/>
          </a:p>
        </p:txBody>
      </p:sp>
      <p:graphicFrame>
        <p:nvGraphicFramePr>
          <p:cNvPr id="1049" name="Table 1048">
            <a:extLst>
              <a:ext uri="{FF2B5EF4-FFF2-40B4-BE49-F238E27FC236}">
                <a16:creationId xmlns:a16="http://schemas.microsoft.com/office/drawing/2014/main" id="{8C946EF2-5DE9-EA89-DDBA-EC3144701547}"/>
              </a:ext>
            </a:extLst>
          </p:cNvPr>
          <p:cNvGraphicFramePr>
            <a:graphicFrameLocks noGrp="1"/>
          </p:cNvGraphicFramePr>
          <p:nvPr>
            <p:extLst>
              <p:ext uri="{D42A27DB-BD31-4B8C-83A1-F6EECF244321}">
                <p14:modId xmlns:p14="http://schemas.microsoft.com/office/powerpoint/2010/main" val="4084340464"/>
              </p:ext>
            </p:extLst>
          </p:nvPr>
        </p:nvGraphicFramePr>
        <p:xfrm>
          <a:off x="13876170" y="18801082"/>
          <a:ext cx="7332815" cy="3253593"/>
        </p:xfrm>
        <a:graphic>
          <a:graphicData uri="http://schemas.openxmlformats.org/drawingml/2006/table">
            <a:tbl>
              <a:tblPr>
                <a:tableStyleId>{5C22544A-7EE6-4342-B048-85BDC9FD1C3A}</a:tableStyleId>
              </a:tblPr>
              <a:tblGrid>
                <a:gridCol w="599513">
                  <a:extLst>
                    <a:ext uri="{9D8B030D-6E8A-4147-A177-3AD203B41FA5}">
                      <a16:colId xmlns:a16="http://schemas.microsoft.com/office/drawing/2014/main" val="1810359400"/>
                    </a:ext>
                  </a:extLst>
                </a:gridCol>
                <a:gridCol w="1694988">
                  <a:extLst>
                    <a:ext uri="{9D8B030D-6E8A-4147-A177-3AD203B41FA5}">
                      <a16:colId xmlns:a16="http://schemas.microsoft.com/office/drawing/2014/main" val="769114878"/>
                    </a:ext>
                  </a:extLst>
                </a:gridCol>
                <a:gridCol w="953780">
                  <a:extLst>
                    <a:ext uri="{9D8B030D-6E8A-4147-A177-3AD203B41FA5}">
                      <a16:colId xmlns:a16="http://schemas.microsoft.com/office/drawing/2014/main" val="164621606"/>
                    </a:ext>
                  </a:extLst>
                </a:gridCol>
                <a:gridCol w="1530338">
                  <a:extLst>
                    <a:ext uri="{9D8B030D-6E8A-4147-A177-3AD203B41FA5}">
                      <a16:colId xmlns:a16="http://schemas.microsoft.com/office/drawing/2014/main" val="4237338363"/>
                    </a:ext>
                  </a:extLst>
                </a:gridCol>
                <a:gridCol w="1277098">
                  <a:extLst>
                    <a:ext uri="{9D8B030D-6E8A-4147-A177-3AD203B41FA5}">
                      <a16:colId xmlns:a16="http://schemas.microsoft.com/office/drawing/2014/main" val="1858911344"/>
                    </a:ext>
                  </a:extLst>
                </a:gridCol>
                <a:gridCol w="1277098">
                  <a:extLst>
                    <a:ext uri="{9D8B030D-6E8A-4147-A177-3AD203B41FA5}">
                      <a16:colId xmlns:a16="http://schemas.microsoft.com/office/drawing/2014/main" val="2203828325"/>
                    </a:ext>
                  </a:extLst>
                </a:gridCol>
              </a:tblGrid>
              <a:tr h="1164760">
                <a:tc>
                  <a:txBody>
                    <a:bodyPr/>
                    <a:lstStyle/>
                    <a:p>
                      <a:pPr algn="ctr" fontAlgn="t"/>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2190" b="1" u="none" strike="noStrike" dirty="0">
                          <a:solidFill>
                            <a:srgbClr val="000000"/>
                          </a:solidFill>
                          <a:effectLst/>
                          <a:latin typeface="Times New Roman" panose="02020603050405020304" pitchFamily="18" charset="0"/>
                          <a:cs typeface="Times New Roman" panose="02020603050405020304" pitchFamily="18" charset="0"/>
                        </a:rPr>
                        <a:t>Group</a:t>
                      </a:r>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2190" b="1" u="none" strike="noStrike" dirty="0">
                          <a:solidFill>
                            <a:srgbClr val="000000"/>
                          </a:solidFill>
                          <a:effectLst/>
                          <a:latin typeface="Times New Roman" panose="02020603050405020304" pitchFamily="18" charset="0"/>
                          <a:cs typeface="Times New Roman" panose="02020603050405020304" pitchFamily="18" charset="0"/>
                        </a:rPr>
                        <a:t>N</a:t>
                      </a:r>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2190" b="1" u="none" strike="noStrike" dirty="0">
                          <a:solidFill>
                            <a:srgbClr val="000000"/>
                          </a:solidFill>
                          <a:effectLst/>
                          <a:latin typeface="Times New Roman" panose="02020603050405020304" pitchFamily="18" charset="0"/>
                          <a:cs typeface="Times New Roman" panose="02020603050405020304" pitchFamily="18" charset="0"/>
                        </a:rPr>
                        <a:t>Mean</a:t>
                      </a:r>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2190" b="1" u="none" strike="noStrike" dirty="0">
                          <a:solidFill>
                            <a:srgbClr val="000000"/>
                          </a:solidFill>
                          <a:effectLst/>
                          <a:latin typeface="Times New Roman" panose="02020603050405020304" pitchFamily="18" charset="0"/>
                          <a:cs typeface="Times New Roman" panose="02020603050405020304" pitchFamily="18" charset="0"/>
                        </a:rPr>
                        <a:t>Std. Deviation</a:t>
                      </a:r>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2190" b="1" u="none" strike="noStrike" dirty="0">
                          <a:solidFill>
                            <a:srgbClr val="000000"/>
                          </a:solidFill>
                          <a:effectLst/>
                          <a:latin typeface="Times New Roman" panose="02020603050405020304" pitchFamily="18" charset="0"/>
                          <a:cs typeface="Times New Roman" panose="02020603050405020304" pitchFamily="18" charset="0"/>
                        </a:rPr>
                        <a:t>Std. Mean</a:t>
                      </a:r>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7379259"/>
                  </a:ext>
                </a:extLst>
              </a:tr>
              <a:tr h="1217758">
                <a:tc rowSpan="2">
                  <a:txBody>
                    <a:bodyPr/>
                    <a:lstStyle/>
                    <a:p>
                      <a:pPr algn="ctr" rtl="0" fontAlgn="t">
                        <a:spcBef>
                          <a:spcPts val="0"/>
                        </a:spcBef>
                        <a:spcAft>
                          <a:spcPts val="0"/>
                        </a:spcAft>
                      </a:pPr>
                      <a:r>
                        <a:rPr lang="en-IN" sz="2190" b="1" u="none" strike="noStrike" dirty="0">
                          <a:solidFill>
                            <a:srgbClr val="000000"/>
                          </a:solidFill>
                          <a:effectLst/>
                          <a:latin typeface="Times New Roman" panose="02020603050405020304" pitchFamily="18" charset="0"/>
                          <a:cs typeface="Times New Roman" panose="02020603050405020304" pitchFamily="18" charset="0"/>
                        </a:rPr>
                        <a:t>Accuracy</a:t>
                      </a:r>
                      <a:endParaRPr lang="en-IN" sz="2190" b="1" dirty="0">
                        <a:effectLst/>
                        <a:latin typeface="Times New Roman" panose="02020603050405020304" pitchFamily="18" charset="0"/>
                        <a:cs typeface="Times New Roman" panose="02020603050405020304" pitchFamily="18" charset="0"/>
                      </a:endParaRPr>
                    </a:p>
                  </a:txBody>
                  <a:tcPr marL="63500" marR="63500" marT="63500" marB="6350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555"/>
                        </a:spcBef>
                        <a:spcAft>
                          <a:spcPts val="0"/>
                        </a:spcAft>
                      </a:pPr>
                      <a:r>
                        <a:rPr lang="en-US" sz="2190" b="1" dirty="0">
                          <a:effectLst/>
                          <a:latin typeface="Times New Roman" panose="02020603050405020304" pitchFamily="18" charset="0"/>
                          <a:cs typeface="Times New Roman" panose="02020603050405020304" pitchFamily="18" charset="0"/>
                        </a:rPr>
                        <a:t>SVM</a:t>
                      </a:r>
                    </a:p>
                    <a:p>
                      <a:pPr algn="ctr" rtl="0" fontAlgn="t">
                        <a:spcBef>
                          <a:spcPts val="555"/>
                        </a:spcBef>
                        <a:spcAft>
                          <a:spcPts val="0"/>
                        </a:spcAft>
                      </a:pPr>
                      <a:r>
                        <a:rPr lang="en-US" sz="2190" b="1" dirty="0">
                          <a:effectLst/>
                          <a:latin typeface="Times New Roman" panose="02020603050405020304" pitchFamily="18" charset="0"/>
                          <a:cs typeface="Times New Roman" panose="02020603050405020304" pitchFamily="18" charset="0"/>
                        </a:rPr>
                        <a:t>Algorithm </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190" b="1" i="0" u="none" strike="noStrike" dirty="0">
                          <a:solidFill>
                            <a:srgbClr val="000000"/>
                          </a:solidFill>
                          <a:effectLst/>
                          <a:latin typeface="Times New Roman" panose="02020603050405020304" pitchFamily="18" charset="0"/>
                          <a:cs typeface="Times New Roman" panose="02020603050405020304" pitchFamily="18" charset="0"/>
                        </a:rPr>
                        <a:t>  10</a:t>
                      </a:r>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190" b="1" i="0" u="none" strike="noStrike" dirty="0">
                          <a:solidFill>
                            <a:srgbClr val="000000"/>
                          </a:solidFill>
                          <a:effectLst/>
                          <a:latin typeface="Times New Roman" panose="02020603050405020304" pitchFamily="18" charset="0"/>
                          <a:cs typeface="Times New Roman" panose="02020603050405020304" pitchFamily="18" charset="0"/>
                        </a:rPr>
                        <a:t>.9020</a:t>
                      </a:r>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190" b="1" i="0" u="none" strike="noStrike" dirty="0">
                          <a:solidFill>
                            <a:srgbClr val="000000"/>
                          </a:solidFill>
                          <a:effectLst/>
                          <a:latin typeface="Times New Roman" panose="02020603050405020304" pitchFamily="18" charset="0"/>
                          <a:cs typeface="Times New Roman" panose="02020603050405020304" pitchFamily="18" charset="0"/>
                        </a:rPr>
                        <a:t>.04662</a:t>
                      </a:r>
                      <a:br>
                        <a:rPr lang="en-IN" sz="2190" b="1" dirty="0">
                          <a:effectLst/>
                          <a:latin typeface="Times New Roman" panose="02020603050405020304" pitchFamily="18" charset="0"/>
                          <a:cs typeface="Times New Roman" panose="02020603050405020304" pitchFamily="18" charset="0"/>
                        </a:rPr>
                      </a:br>
                      <a:r>
                        <a:rPr lang="en-IN" sz="2190" b="1" i="0" u="none" strike="noStrike" dirty="0">
                          <a:solidFill>
                            <a:srgbClr val="000000"/>
                          </a:solidFill>
                          <a:effectLst/>
                          <a:latin typeface="Times New Roman" panose="02020603050405020304" pitchFamily="18" charset="0"/>
                          <a:cs typeface="Times New Roman" panose="02020603050405020304" pitchFamily="18" charset="0"/>
                        </a:rPr>
                        <a:t>          </a:t>
                      </a:r>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190" b="1" i="0" u="none" strike="noStrike" dirty="0">
                          <a:solidFill>
                            <a:srgbClr val="000000"/>
                          </a:solidFill>
                          <a:effectLst/>
                          <a:latin typeface="Times New Roman" panose="02020603050405020304" pitchFamily="18" charset="0"/>
                          <a:cs typeface="Times New Roman" panose="02020603050405020304" pitchFamily="18" charset="0"/>
                        </a:rPr>
                        <a:t>.01474</a:t>
                      </a:r>
                      <a:br>
                        <a:rPr lang="en-IN" sz="2190" b="1" dirty="0">
                          <a:effectLst/>
                          <a:latin typeface="Times New Roman" panose="02020603050405020304" pitchFamily="18" charset="0"/>
                          <a:cs typeface="Times New Roman" panose="02020603050405020304" pitchFamily="18" charset="0"/>
                        </a:rPr>
                      </a:br>
                      <a:r>
                        <a:rPr lang="en-IN" sz="2190" b="1" i="0" u="none" strike="noStrike" dirty="0">
                          <a:solidFill>
                            <a:srgbClr val="000000"/>
                          </a:solidFill>
                          <a:effectLst/>
                          <a:latin typeface="Times New Roman" panose="02020603050405020304" pitchFamily="18" charset="0"/>
                          <a:cs typeface="Times New Roman" panose="02020603050405020304" pitchFamily="18" charset="0"/>
                        </a:rPr>
                        <a:t>         </a:t>
                      </a:r>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6941778"/>
                  </a:ext>
                </a:extLst>
              </a:tr>
              <a:tr h="871075">
                <a:tc vMerge="1">
                  <a:txBody>
                    <a:bodyPr/>
                    <a:lstStyle/>
                    <a:p>
                      <a:endParaRPr lang="en-IN"/>
                    </a:p>
                  </a:txBody>
                  <a:tcPr/>
                </a:tc>
                <a:tc>
                  <a:txBody>
                    <a:bodyPr/>
                    <a:lstStyle/>
                    <a:p>
                      <a:pPr algn="ctr" rtl="0" fontAlgn="t">
                        <a:spcBef>
                          <a:spcPts val="555"/>
                        </a:spcBef>
                        <a:spcAft>
                          <a:spcPts val="0"/>
                        </a:spcAft>
                      </a:pPr>
                      <a:r>
                        <a:rPr lang="en-IN" sz="2190" b="1" u="none" strike="noStrike" baseline="0" dirty="0">
                          <a:solidFill>
                            <a:srgbClr val="000000"/>
                          </a:solidFill>
                          <a:effectLst/>
                          <a:latin typeface="Times New Roman" panose="02020603050405020304" pitchFamily="18" charset="0"/>
                          <a:cs typeface="Times New Roman" panose="02020603050405020304" pitchFamily="18" charset="0"/>
                        </a:rPr>
                        <a:t>Decision tree</a:t>
                      </a:r>
                    </a:p>
                    <a:p>
                      <a:pPr algn="ctr" rtl="0" fontAlgn="t">
                        <a:spcBef>
                          <a:spcPts val="555"/>
                        </a:spcBef>
                        <a:spcAft>
                          <a:spcPts val="0"/>
                        </a:spcAft>
                      </a:pPr>
                      <a:r>
                        <a:rPr lang="en-IN" sz="2190" b="1" u="none" strike="noStrike" baseline="0" dirty="0">
                          <a:solidFill>
                            <a:srgbClr val="000000"/>
                          </a:solidFill>
                          <a:effectLst/>
                          <a:latin typeface="Times New Roman" panose="02020603050405020304" pitchFamily="18" charset="0"/>
                          <a:cs typeface="Times New Roman" panose="02020603050405020304" pitchFamily="18" charset="0"/>
                        </a:rPr>
                        <a:t> A</a:t>
                      </a:r>
                      <a:r>
                        <a:rPr lang="en-IN" sz="2190" b="1" u="none" strike="noStrike" dirty="0">
                          <a:solidFill>
                            <a:srgbClr val="000000"/>
                          </a:solidFill>
                          <a:effectLst/>
                          <a:latin typeface="Times New Roman" panose="02020603050405020304" pitchFamily="18" charset="0"/>
                          <a:cs typeface="Times New Roman" panose="02020603050405020304" pitchFamily="18" charset="0"/>
                        </a:rPr>
                        <a:t>lgorithm</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190" b="1" i="0" u="none" strike="noStrike" dirty="0">
                          <a:solidFill>
                            <a:srgbClr val="000000"/>
                          </a:solidFill>
                          <a:effectLst/>
                          <a:latin typeface="Times New Roman" panose="02020603050405020304" pitchFamily="18" charset="0"/>
                          <a:cs typeface="Times New Roman" panose="02020603050405020304" pitchFamily="18" charset="0"/>
                        </a:rPr>
                        <a:t>  10</a:t>
                      </a:r>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190" b="1" i="0" u="none" strike="noStrike" dirty="0">
                          <a:solidFill>
                            <a:srgbClr val="000000"/>
                          </a:solidFill>
                          <a:effectLst/>
                          <a:latin typeface="Times New Roman" panose="02020603050405020304" pitchFamily="18" charset="0"/>
                          <a:cs typeface="Times New Roman" panose="02020603050405020304" pitchFamily="18" charset="0"/>
                        </a:rPr>
                        <a:t>.8770</a:t>
                      </a:r>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190" b="1" i="0" u="none" strike="noStrike" dirty="0">
                          <a:solidFill>
                            <a:srgbClr val="000000"/>
                          </a:solidFill>
                          <a:effectLst/>
                          <a:latin typeface="Times New Roman" panose="02020603050405020304" pitchFamily="18" charset="0"/>
                          <a:cs typeface="Times New Roman" panose="02020603050405020304" pitchFamily="18" charset="0"/>
                        </a:rPr>
                        <a:t>  .05458</a:t>
                      </a:r>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190" b="1" i="0" u="none" strike="noStrike" dirty="0">
                          <a:solidFill>
                            <a:srgbClr val="000000"/>
                          </a:solidFill>
                          <a:effectLst/>
                          <a:latin typeface="Times New Roman" panose="02020603050405020304" pitchFamily="18" charset="0"/>
                          <a:cs typeface="Times New Roman" panose="02020603050405020304" pitchFamily="18" charset="0"/>
                        </a:rPr>
                        <a:t>.01726</a:t>
                      </a:r>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9860281"/>
                  </a:ext>
                </a:extLst>
              </a:tr>
            </a:tbl>
          </a:graphicData>
        </a:graphic>
      </p:graphicFrame>
      <p:sp>
        <p:nvSpPr>
          <p:cNvPr id="1050" name="Rectangle 1049">
            <a:extLst>
              <a:ext uri="{FF2B5EF4-FFF2-40B4-BE49-F238E27FC236}">
                <a16:creationId xmlns:a16="http://schemas.microsoft.com/office/drawing/2014/main" id="{758E881E-2A0C-E519-14FB-B0E5B5102A0E}"/>
              </a:ext>
            </a:extLst>
          </p:cNvPr>
          <p:cNvSpPr/>
          <p:nvPr/>
        </p:nvSpPr>
        <p:spPr>
          <a:xfrm>
            <a:off x="0" y="23047301"/>
            <a:ext cx="21593853" cy="5249826"/>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1051" name="Rectangle 1050">
            <a:extLst>
              <a:ext uri="{FF2B5EF4-FFF2-40B4-BE49-F238E27FC236}">
                <a16:creationId xmlns:a16="http://schemas.microsoft.com/office/drawing/2014/main" id="{61EDE7C8-CFF0-A7DD-7B98-A4C46B8B1B7D}"/>
              </a:ext>
            </a:extLst>
          </p:cNvPr>
          <p:cNvSpPr/>
          <p:nvPr/>
        </p:nvSpPr>
        <p:spPr>
          <a:xfrm>
            <a:off x="343046" y="23229124"/>
            <a:ext cx="771627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54" name="TextBox 1053">
            <a:extLst>
              <a:ext uri="{FF2B5EF4-FFF2-40B4-BE49-F238E27FC236}">
                <a16:creationId xmlns:a16="http://schemas.microsoft.com/office/drawing/2014/main" id="{959E8A73-B8C9-51A8-1D73-0370995B7837}"/>
              </a:ext>
            </a:extLst>
          </p:cNvPr>
          <p:cNvSpPr txBox="1"/>
          <p:nvPr/>
        </p:nvSpPr>
        <p:spPr>
          <a:xfrm>
            <a:off x="348718" y="23536458"/>
            <a:ext cx="20652027" cy="5086970"/>
          </a:xfrm>
          <a:prstGeom prst="rect">
            <a:avLst/>
          </a:prstGeom>
          <a:noFill/>
        </p:spPr>
        <p:txBody>
          <a:bodyPr wrap="square" rtlCol="0">
            <a:spAutoFit/>
          </a:bodyPr>
          <a:lstStyle/>
          <a:p>
            <a:pPr lvl="2" algn="just">
              <a:lnSpc>
                <a:spcPct val="150000"/>
              </a:lnSpc>
            </a:pPr>
            <a:endParaRPr lang="en-US" altLang="en-IN" sz="2190" b="1" dirty="0">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Considering an accuracy of 92.91% as opposed to 87.80%, SVM fared better than Decision Tree in the identification of rice species.</a:t>
            </a:r>
          </a:p>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For the "Cammeo" and "Osmancik" rice species, SVM demonstrated superior precision, recall, and F1-score, demonstrating its efficacy in classifying tasks.</a:t>
            </a:r>
          </a:p>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While offering respectable accuracy, Decision Tree's precision and recall for several rice species were lower than SVM's, which may have shown the tree's limitations in identifying intricate patterns in the data.</a:t>
            </a:r>
          </a:p>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SVM outperformed Decision Tree in a dataset with complex correlations between characteristics and rice species, which may have been attributed to its robustness in handling non-linear decision boundaries.</a:t>
            </a:r>
          </a:p>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Overall, SVM shows itself to be the most suitable model for precisely identifying rice species, providing superior classification outcomes and proving its applicability for improving accuracy in this domain.</a:t>
            </a:r>
          </a:p>
          <a:p>
            <a:pPr marL="341254" indent="-341254">
              <a:lnSpc>
                <a:spcPct val="150000"/>
              </a:lnSpc>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endParaRPr>
          </a:p>
        </p:txBody>
      </p:sp>
      <p:sp>
        <p:nvSpPr>
          <p:cNvPr id="1059" name="Rectangle 1058">
            <a:extLst>
              <a:ext uri="{FF2B5EF4-FFF2-40B4-BE49-F238E27FC236}">
                <a16:creationId xmlns:a16="http://schemas.microsoft.com/office/drawing/2014/main" id="{0FDC1EA6-941C-C300-E0D2-A4F4BABA6B08}"/>
              </a:ext>
            </a:extLst>
          </p:cNvPr>
          <p:cNvSpPr/>
          <p:nvPr/>
        </p:nvSpPr>
        <p:spPr>
          <a:xfrm>
            <a:off x="343046" y="28381643"/>
            <a:ext cx="3947465"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60" name="TextBox 1059">
            <a:extLst>
              <a:ext uri="{FF2B5EF4-FFF2-40B4-BE49-F238E27FC236}">
                <a16:creationId xmlns:a16="http://schemas.microsoft.com/office/drawing/2014/main" id="{689566F4-43C5-A7F6-D767-5B08162349B7}"/>
              </a:ext>
            </a:extLst>
          </p:cNvPr>
          <p:cNvSpPr txBox="1"/>
          <p:nvPr/>
        </p:nvSpPr>
        <p:spPr>
          <a:xfrm>
            <a:off x="330165" y="28797148"/>
            <a:ext cx="20670581" cy="4075924"/>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Saxena, P., Priya, K., Goel, S., Aggarwal, P.K., Sinha, A. and Jain, P., 2022. Rice varieties classification using machine learning algorithms. Journal of Pharmaceutical Negative Results, pp.3762-3772.</a:t>
            </a:r>
          </a:p>
          <a:p>
            <a:pPr marL="342900" indent="-34290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Alfred, R., Obit, J.H., Chin, C.P.Y., Haviluddin, H. and Lim, Y., 2021. Towards paddy rice smart farming: a review on big data, machine learning, and rice production tasks. Ieee Access, 9, pp.50358-50380.</a:t>
            </a:r>
          </a:p>
          <a:p>
            <a:pPr marL="342900" indent="-34290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Patil, N.S., 2021. Identification of paddy leaf diseases using evolutionary and machine learning methods. Turkish Journal of Computer and Mathematics Education (TURCOMAT), 12(2), pp.1672-1686.</a:t>
            </a:r>
          </a:p>
          <a:p>
            <a:pPr marL="342900" indent="-34290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Son, N.T., Chen, C.F., Chen, C.R. and Minh, V.Q., 2018. Assessment of Sentinel-1A data for rice crop classification using random forests and support vector machines. Geocarto international, 33(6), pp.587-601.</a:t>
            </a:r>
          </a:p>
        </p:txBody>
      </p:sp>
      <p:sp>
        <p:nvSpPr>
          <p:cNvPr id="2" name="Arrow: Right 1">
            <a:extLst>
              <a:ext uri="{FF2B5EF4-FFF2-40B4-BE49-F238E27FC236}">
                <a16:creationId xmlns:a16="http://schemas.microsoft.com/office/drawing/2014/main" id="{1F8E5493-CFEA-1667-F3AA-9B92E519C5A2}"/>
              </a:ext>
            </a:extLst>
          </p:cNvPr>
          <p:cNvSpPr/>
          <p:nvPr/>
        </p:nvSpPr>
        <p:spPr>
          <a:xfrm>
            <a:off x="6267038" y="14433293"/>
            <a:ext cx="1107304" cy="383048"/>
          </a:xfrm>
          <a:prstGeom prst="rightArrow">
            <a:avLst/>
          </a:prstGeom>
          <a:ln>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863</TotalTime>
  <Words>934</Words>
  <Application>Microsoft Office PowerPoint</Application>
  <PresentationFormat>Custom</PresentationFormat>
  <Paragraphs>130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sai ashok</cp:lastModifiedBy>
  <cp:revision>107</cp:revision>
  <dcterms:created xsi:type="dcterms:W3CDTF">2023-04-19T08:35:00Z</dcterms:created>
  <dcterms:modified xsi:type="dcterms:W3CDTF">2024-04-25T08:10:24Z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