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6858000" cy="9144000"/>
  <p:embeddedFontLst>
    <p:embeddedFont>
      <p:font typeface="Source Serif Pr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hcczsxbsKAXPcTD9LWrJcoVYgV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SourceSerifPro-bold.fntdata"/><Relationship Id="rId12" Type="http://schemas.openxmlformats.org/officeDocument/2006/relationships/slide" Target="slides/slide8.xml"/><Relationship Id="rId34" Type="http://schemas.openxmlformats.org/officeDocument/2006/relationships/font" Target="fonts/SourceSerifPro-regular.fntdata"/><Relationship Id="rId15" Type="http://schemas.openxmlformats.org/officeDocument/2006/relationships/slide" Target="slides/slide11.xml"/><Relationship Id="rId37" Type="http://schemas.openxmlformats.org/officeDocument/2006/relationships/font" Target="fonts/SourceSerifPro-boldItalic.fntdata"/><Relationship Id="rId14" Type="http://schemas.openxmlformats.org/officeDocument/2006/relationships/slide" Target="slides/slide10.xml"/><Relationship Id="rId36" Type="http://schemas.openxmlformats.org/officeDocument/2006/relationships/font" Target="fonts/SourceSerifPro-italic.fntdata"/><Relationship Id="rId17" Type="http://schemas.openxmlformats.org/officeDocument/2006/relationships/slide" Target="slides/slide13.xml"/><Relationship Id="rId16" Type="http://schemas.openxmlformats.org/officeDocument/2006/relationships/slide" Target="slides/slide12.xml"/><Relationship Id="rId38" Type="http://customschemas.google.com/relationships/presentationmetadata" Target="meta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31"/>
          <p:cNvGrpSpPr/>
          <p:nvPr/>
        </p:nvGrpSpPr>
        <p:grpSpPr>
          <a:xfrm>
            <a:off x="0" y="-8467"/>
            <a:ext cx="12192000" cy="6866467"/>
            <a:chOff x="0" y="-8467"/>
            <a:chExt cx="12192000" cy="6866467"/>
          </a:xfrm>
        </p:grpSpPr>
        <p:cxnSp>
          <p:nvCxnSpPr>
            <p:cNvPr id="24" name="Google Shape;24;p3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3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3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3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3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3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3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3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1"/>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3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1"/>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9" name="Shape 89"/>
        <p:cNvGrpSpPr/>
        <p:nvPr/>
      </p:nvGrpSpPr>
      <p:grpSpPr>
        <a:xfrm>
          <a:off x="0" y="0"/>
          <a:ext cx="0" cy="0"/>
          <a:chOff x="0" y="0"/>
          <a:chExt cx="0" cy="0"/>
        </a:xfrm>
      </p:grpSpPr>
      <p:sp>
        <p:nvSpPr>
          <p:cNvPr id="90" name="Google Shape;90;p40"/>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0"/>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2" name="Google Shape;92;p40"/>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93" name="Google Shape;93;p4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6" name="Shape 96"/>
        <p:cNvGrpSpPr/>
        <p:nvPr/>
      </p:nvGrpSpPr>
      <p:grpSpPr>
        <a:xfrm>
          <a:off x="0" y="0"/>
          <a:ext cx="0" cy="0"/>
          <a:chOff x="0" y="0"/>
          <a:chExt cx="0" cy="0"/>
        </a:xfrm>
      </p:grpSpPr>
      <p:sp>
        <p:nvSpPr>
          <p:cNvPr id="97" name="Google Shape;97;p4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9" name="Google Shape;99;p4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2" name="Shape 102"/>
        <p:cNvGrpSpPr/>
        <p:nvPr/>
      </p:nvGrpSpPr>
      <p:grpSpPr>
        <a:xfrm>
          <a:off x="0" y="0"/>
          <a:ext cx="0" cy="0"/>
          <a:chOff x="0" y="0"/>
          <a:chExt cx="0" cy="0"/>
        </a:xfrm>
      </p:grpSpPr>
      <p:sp>
        <p:nvSpPr>
          <p:cNvPr id="103" name="Google Shape;103;p4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4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5" name="Google Shape;105;p4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6" name="Google Shape;106;p4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4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9" name="Google Shape;109;p4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10" name="Google Shape;110;p4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43"/>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3"/>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43"/>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4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43"/>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19" name="Google Shape;119;p43"/>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44"/>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4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4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4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4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5"/>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4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4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46"/>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6"/>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4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3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4" name="Shape 44"/>
        <p:cNvGrpSpPr/>
        <p:nvPr/>
      </p:nvGrpSpPr>
      <p:grpSpPr>
        <a:xfrm>
          <a:off x="0" y="0"/>
          <a:ext cx="0" cy="0"/>
          <a:chOff x="0" y="0"/>
          <a:chExt cx="0" cy="0"/>
        </a:xfrm>
      </p:grpSpPr>
      <p:sp>
        <p:nvSpPr>
          <p:cNvPr id="45" name="Google Shape;45;p3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7" name="Google Shape;47;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4" name="Shape 54"/>
        <p:cNvGrpSpPr/>
        <p:nvPr/>
      </p:nvGrpSpPr>
      <p:grpSpPr>
        <a:xfrm>
          <a:off x="0" y="0"/>
          <a:ext cx="0" cy="0"/>
          <a:chOff x="0" y="0"/>
          <a:chExt cx="0" cy="0"/>
        </a:xfrm>
      </p:grpSpPr>
      <p:sp>
        <p:nvSpPr>
          <p:cNvPr id="55" name="Google Shape;55;p35"/>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5"/>
          <p:cNvSpPr/>
          <p:nvPr>
            <p:ph idx="2" type="pic"/>
          </p:nvPr>
        </p:nvSpPr>
        <p:spPr>
          <a:xfrm>
            <a:off x="677334" y="609600"/>
            <a:ext cx="8596668" cy="3845718"/>
          </a:xfrm>
          <a:prstGeom prst="rect">
            <a:avLst/>
          </a:prstGeom>
          <a:noFill/>
          <a:ln>
            <a:noFill/>
          </a:ln>
        </p:spPr>
      </p:sp>
      <p:sp>
        <p:nvSpPr>
          <p:cNvPr id="57" name="Google Shape;57;p35"/>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58" name="Google Shape;58;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36"/>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6"/>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64" name="Google Shape;64;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67" name="Shape 67"/>
        <p:cNvGrpSpPr/>
        <p:nvPr/>
      </p:nvGrpSpPr>
      <p:grpSpPr>
        <a:xfrm>
          <a:off x="0" y="0"/>
          <a:ext cx="0" cy="0"/>
          <a:chOff x="0" y="0"/>
          <a:chExt cx="0" cy="0"/>
        </a:xfrm>
      </p:grpSpPr>
      <p:sp>
        <p:nvSpPr>
          <p:cNvPr id="68" name="Google Shape;68;p37"/>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7"/>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70" name="Google Shape;70;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3" name="Shape 73"/>
        <p:cNvGrpSpPr/>
        <p:nvPr/>
      </p:nvGrpSpPr>
      <p:grpSpPr>
        <a:xfrm>
          <a:off x="0" y="0"/>
          <a:ext cx="0" cy="0"/>
          <a:chOff x="0" y="0"/>
          <a:chExt cx="0" cy="0"/>
        </a:xfrm>
      </p:grpSpPr>
      <p:sp>
        <p:nvSpPr>
          <p:cNvPr id="74" name="Google Shape;74;p3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8"/>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6" name="Google Shape;76;p38"/>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7" name="Google Shape;77;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0" name="Shape 80"/>
        <p:cNvGrpSpPr/>
        <p:nvPr/>
      </p:nvGrpSpPr>
      <p:grpSpPr>
        <a:xfrm>
          <a:off x="0" y="0"/>
          <a:ext cx="0" cy="0"/>
          <a:chOff x="0" y="0"/>
          <a:chExt cx="0" cy="0"/>
        </a:xfrm>
      </p:grpSpPr>
      <p:sp>
        <p:nvSpPr>
          <p:cNvPr id="81" name="Google Shape;81;p3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9"/>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83" name="Google Shape;83;p39"/>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4" name="Google Shape;84;p39"/>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85" name="Google Shape;85;p39"/>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6" name="Google Shape;86;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30"/>
          <p:cNvGrpSpPr/>
          <p:nvPr/>
        </p:nvGrpSpPr>
        <p:grpSpPr>
          <a:xfrm>
            <a:off x="0" y="-8467"/>
            <a:ext cx="12192000" cy="6866467"/>
            <a:chOff x="0" y="-8467"/>
            <a:chExt cx="12192000" cy="6866467"/>
          </a:xfrm>
        </p:grpSpPr>
        <p:cxnSp>
          <p:nvCxnSpPr>
            <p:cNvPr id="7" name="Google Shape;7;p30"/>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30"/>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3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3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30"/>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3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3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3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0"/>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3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3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statsmodels.org/dev/examples/notebooks/generated/statespace_sarimax_stata.html" TargetMode="External"/><Relationship Id="rId4" Type="http://schemas.openxmlformats.org/officeDocument/2006/relationships/hyperlink" Target="https://en.wikipedia.org/wiki/Autoregressive_integrated_moving_averag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code.facebook.com/projects/" TargetMode="External"/><Relationship Id="rId4" Type="http://schemas.openxmlformats.org/officeDocument/2006/relationships/hyperlink" Target="https://research.fb.com/category/data-scienc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1524000" y="288759"/>
            <a:ext cx="7658501" cy="105877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A5010"/>
              </a:buClr>
              <a:buSzPts val="4800"/>
              <a:buFont typeface="Times New Roman"/>
              <a:buNone/>
            </a:pPr>
            <a:r>
              <a:rPr lang="en-US" sz="4800">
                <a:solidFill>
                  <a:srgbClr val="2A5010"/>
                </a:solidFill>
                <a:latin typeface="Times New Roman"/>
                <a:ea typeface="Times New Roman"/>
                <a:cs typeface="Times New Roman"/>
                <a:sym typeface="Times New Roman"/>
              </a:rPr>
              <a:t>Forecast - Gold Price</a:t>
            </a:r>
            <a:endParaRPr/>
          </a:p>
        </p:txBody>
      </p:sp>
      <p:sp>
        <p:nvSpPr>
          <p:cNvPr id="144" name="Google Shape;144;p1"/>
          <p:cNvSpPr txBox="1"/>
          <p:nvPr>
            <p:ph idx="1" type="subTitle"/>
          </p:nvPr>
        </p:nvSpPr>
        <p:spPr>
          <a:xfrm>
            <a:off x="1524000" y="3628724"/>
            <a:ext cx="9144000" cy="2396691"/>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440"/>
              <a:buNone/>
            </a:pPr>
            <a:r>
              <a:t/>
            </a:r>
            <a:endParaRPr/>
          </a:p>
          <a:p>
            <a:pPr indent="0" lvl="0" marL="0" rtl="0" algn="r">
              <a:spcBef>
                <a:spcPts val="1000"/>
              </a:spcBef>
              <a:spcAft>
                <a:spcPts val="0"/>
              </a:spcAft>
              <a:buSzPts val="1920"/>
              <a:buNone/>
            </a:pPr>
            <a:r>
              <a:t/>
            </a:r>
            <a:endParaRPr b="0" i="0" sz="2400" u="none" strike="noStrike">
              <a:solidFill>
                <a:srgbClr val="222222"/>
              </a:solidFill>
              <a:latin typeface="Calibri"/>
              <a:ea typeface="Calibri"/>
              <a:cs typeface="Calibri"/>
              <a:sym typeface="Calibri"/>
            </a:endParaRPr>
          </a:p>
          <a:p>
            <a:pPr indent="0" lvl="0" marL="0" rtl="0" algn="r">
              <a:spcBef>
                <a:spcPts val="1000"/>
              </a:spcBef>
              <a:spcAft>
                <a:spcPts val="0"/>
              </a:spcAft>
              <a:buSzPts val="1920"/>
              <a:buNone/>
            </a:pPr>
            <a:r>
              <a:t/>
            </a:r>
            <a:endParaRPr b="0" i="0" sz="2400" u="none" strike="noStrike">
              <a:solidFill>
                <a:srgbClr val="000000"/>
              </a:solidFill>
              <a:latin typeface="Calibri"/>
              <a:ea typeface="Calibri"/>
              <a:cs typeface="Calibri"/>
              <a:sym typeface="Calibri"/>
            </a:endParaRPr>
          </a:p>
          <a:p>
            <a:pPr indent="0" lvl="0" marL="0" rtl="0" algn="r">
              <a:spcBef>
                <a:spcPts val="1000"/>
              </a:spcBef>
              <a:spcAft>
                <a:spcPts val="0"/>
              </a:spcAft>
              <a:buSzPts val="1920"/>
              <a:buNone/>
            </a:pPr>
            <a:r>
              <a:t/>
            </a:r>
            <a:endParaRPr b="0" i="0" sz="2400" u="none" strike="noStrike">
              <a:solidFill>
                <a:srgbClr val="000000"/>
              </a:solidFill>
              <a:latin typeface="Calibri"/>
              <a:ea typeface="Calibri"/>
              <a:cs typeface="Calibri"/>
              <a:sym typeface="Calibri"/>
            </a:endParaRPr>
          </a:p>
          <a:p>
            <a:pPr indent="0" lvl="0" marL="0" rtl="0" algn="r">
              <a:spcBef>
                <a:spcPts val="1000"/>
              </a:spcBef>
              <a:spcAft>
                <a:spcPts val="0"/>
              </a:spcAft>
              <a:buSzPts val="1440"/>
              <a:buNone/>
            </a:pPr>
            <a:r>
              <a:t/>
            </a:r>
            <a:endParaRPr/>
          </a:p>
        </p:txBody>
      </p:sp>
      <p:pic>
        <p:nvPicPr>
          <p:cNvPr descr="Chart, histogram&#10;&#10;Description automatically generated" id="145" name="Google Shape;145;p1"/>
          <p:cNvPicPr preferRelativeResize="0"/>
          <p:nvPr/>
        </p:nvPicPr>
        <p:blipFill rotWithShape="1">
          <a:blip r:embed="rId3">
            <a:alphaModFix/>
          </a:blip>
          <a:srcRect b="16594" l="367" r="19982" t="3560"/>
          <a:stretch/>
        </p:blipFill>
        <p:spPr>
          <a:xfrm>
            <a:off x="1524000" y="1488739"/>
            <a:ext cx="8006500" cy="386409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0"/>
          <p:cNvSpPr txBox="1"/>
          <p:nvPr/>
        </p:nvSpPr>
        <p:spPr>
          <a:xfrm>
            <a:off x="1082350" y="643641"/>
            <a:ext cx="7529499" cy="46166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rgbClr val="932313"/>
                </a:solidFill>
                <a:latin typeface="Trebuchet MS"/>
                <a:ea typeface="Trebuchet MS"/>
                <a:cs typeface="Trebuchet MS"/>
                <a:sym typeface="Trebuchet MS"/>
              </a:rPr>
              <a:t>Feature Engineering :</a:t>
            </a:r>
            <a:br>
              <a:rPr b="0" i="0" lang="en-US" sz="2400" u="none" cap="none" strike="noStrike">
                <a:solidFill>
                  <a:schemeClr val="dk1"/>
                </a:solidFill>
                <a:latin typeface="Trebuchet MS"/>
                <a:ea typeface="Trebuchet MS"/>
                <a:cs typeface="Trebuchet MS"/>
                <a:sym typeface="Trebuchet MS"/>
              </a:rPr>
            </a:br>
            <a:r>
              <a:rPr b="0" i="0" lang="en-US" sz="1800" u="none" cap="none" strike="noStrike">
                <a:solidFill>
                  <a:schemeClr val="dk1"/>
                </a:solidFill>
                <a:latin typeface="Times New Roman"/>
                <a:ea typeface="Times New Roman"/>
                <a:cs typeface="Times New Roman"/>
                <a:sym typeface="Times New Roman"/>
              </a:rPr>
              <a:t>By analysing the dataset , We had drawn some Insights Required for Model Building</a:t>
            </a:r>
            <a:br>
              <a:rPr b="0" i="0" lang="en-US" sz="1800" u="none" cap="none" strike="noStrike">
                <a:solidFill>
                  <a:schemeClr val="dk1"/>
                </a:solidFill>
                <a:latin typeface="Times New Roman"/>
                <a:ea typeface="Times New Roman"/>
                <a:cs typeface="Times New Roman"/>
                <a:sym typeface="Times New Roman"/>
              </a:rPr>
            </a:br>
            <a:br>
              <a:rPr b="0" i="0" lang="en-US" sz="1800" u="none" cap="none" strike="noStrike">
                <a:solidFill>
                  <a:schemeClr val="dk1"/>
                </a:solidFill>
                <a:latin typeface="Times New Roman"/>
                <a:ea typeface="Times New Roman"/>
                <a:cs typeface="Times New Roman"/>
                <a:sym typeface="Times New Roman"/>
              </a:rPr>
            </a:br>
            <a:r>
              <a:rPr b="0" i="0" lang="en-US" sz="1800" u="none" cap="none" strike="noStrike">
                <a:solidFill>
                  <a:schemeClr val="dk1"/>
                </a:solidFill>
                <a:latin typeface="Times New Roman"/>
                <a:ea typeface="Times New Roman"/>
                <a:cs typeface="Times New Roman"/>
                <a:sym typeface="Times New Roman"/>
              </a:rPr>
              <a:t>1. Data set contains huge variance , where applying  order of differencing  method doesn't provides desired output { probability Value Is High even After 2</a:t>
            </a:r>
            <a:r>
              <a:rPr b="0" baseline="30000" i="0" lang="en-US" sz="1800" u="none" cap="none" strike="noStrike">
                <a:solidFill>
                  <a:schemeClr val="dk1"/>
                </a:solidFill>
                <a:latin typeface="Times New Roman"/>
                <a:ea typeface="Times New Roman"/>
                <a:cs typeface="Times New Roman"/>
                <a:sym typeface="Times New Roman"/>
              </a:rPr>
              <a:t>nd</a:t>
            </a:r>
            <a:r>
              <a:rPr b="0" i="0" lang="en-US" sz="1800" u="none" cap="none" strike="noStrike">
                <a:solidFill>
                  <a:schemeClr val="dk1"/>
                </a:solidFill>
                <a:latin typeface="Times New Roman"/>
                <a:ea typeface="Times New Roman"/>
                <a:cs typeface="Times New Roman"/>
                <a:sym typeface="Times New Roman"/>
              </a:rPr>
              <a:t> OD }</a:t>
            </a:r>
            <a:br>
              <a:rPr b="0" i="0" lang="en-US" sz="1800" u="none" cap="none" strike="noStrike">
                <a:solidFill>
                  <a:schemeClr val="dk1"/>
                </a:solidFill>
                <a:latin typeface="Times New Roman"/>
                <a:ea typeface="Times New Roman"/>
                <a:cs typeface="Times New Roman"/>
                <a:sym typeface="Times New Roman"/>
              </a:rPr>
            </a:br>
            <a:br>
              <a:rPr b="0" i="0" lang="en-US" sz="1800" u="none" cap="none" strike="noStrike">
                <a:solidFill>
                  <a:schemeClr val="dk1"/>
                </a:solidFill>
                <a:latin typeface="Times New Roman"/>
                <a:ea typeface="Times New Roman"/>
                <a:cs typeface="Times New Roman"/>
                <a:sym typeface="Times New Roman"/>
              </a:rPr>
            </a:br>
            <a:r>
              <a:rPr b="0" i="0" lang="en-US" sz="1800" u="none" cap="none" strike="noStrike">
                <a:solidFill>
                  <a:schemeClr val="dk1"/>
                </a:solidFill>
                <a:latin typeface="Times New Roman"/>
                <a:ea typeface="Times New Roman"/>
                <a:cs typeface="Times New Roman"/>
                <a:sym typeface="Times New Roman"/>
              </a:rPr>
              <a:t>2. So to make data stationary we had followed another method for reducing variance i.e, Transformation . In this particular method we are going with Log Transformation</a:t>
            </a:r>
            <a:br>
              <a:rPr b="0" i="0" lang="en-US" sz="1800" u="none" cap="none" strike="noStrike">
                <a:solidFill>
                  <a:schemeClr val="dk1"/>
                </a:solidFill>
                <a:latin typeface="Times New Roman"/>
                <a:ea typeface="Times New Roman"/>
                <a:cs typeface="Times New Roman"/>
                <a:sym typeface="Times New Roman"/>
              </a:rPr>
            </a:br>
            <a:br>
              <a:rPr b="0" i="0" lang="en-US" sz="1800" u="none" cap="none" strike="noStrike">
                <a:solidFill>
                  <a:schemeClr val="dk1"/>
                </a:solidFill>
                <a:latin typeface="Times New Roman"/>
                <a:ea typeface="Times New Roman"/>
                <a:cs typeface="Times New Roman"/>
                <a:sym typeface="Times New Roman"/>
              </a:rPr>
            </a:br>
            <a:r>
              <a:rPr b="0" i="0" lang="en-US" sz="1800" u="none" cap="none" strike="noStrike">
                <a:solidFill>
                  <a:schemeClr val="dk1"/>
                </a:solidFill>
                <a:latin typeface="Times New Roman"/>
                <a:ea typeface="Times New Roman"/>
                <a:cs typeface="Times New Roman"/>
                <a:sym typeface="Times New Roman"/>
              </a:rPr>
              <a:t>3.After achieving desired Stationarity , we will be trying to built a model on SARIMA as data contains Seasonality As part of Equation Based Model</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Further Process of Model Understanding and Building is Yet to Achieve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1"/>
          <p:cNvSpPr txBox="1"/>
          <p:nvPr>
            <p:ph type="title"/>
          </p:nvPr>
        </p:nvSpPr>
        <p:spPr>
          <a:xfrm>
            <a:off x="677334" y="609600"/>
            <a:ext cx="8596668" cy="71868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0000"/>
              </a:buClr>
              <a:buSzPts val="3600"/>
              <a:buFont typeface="Times New Roman"/>
              <a:buNone/>
            </a:pPr>
            <a:r>
              <a:rPr lang="en-US">
                <a:solidFill>
                  <a:srgbClr val="FF0000"/>
                </a:solidFill>
                <a:latin typeface="Times New Roman"/>
                <a:ea typeface="Times New Roman"/>
                <a:cs typeface="Times New Roman"/>
                <a:sym typeface="Times New Roman"/>
              </a:rPr>
              <a:t>Forecasting models</a:t>
            </a:r>
            <a:endParaRPr/>
          </a:p>
        </p:txBody>
      </p:sp>
      <p:sp>
        <p:nvSpPr>
          <p:cNvPr id="209" name="Google Shape;209;p11"/>
          <p:cNvSpPr txBox="1"/>
          <p:nvPr>
            <p:ph idx="1" type="body"/>
          </p:nvPr>
        </p:nvSpPr>
        <p:spPr>
          <a:xfrm>
            <a:off x="677334" y="1915427"/>
            <a:ext cx="8596668" cy="412593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Font typeface="Noto Sans Symbols"/>
              <a:buChar char="❖"/>
            </a:pPr>
            <a:r>
              <a:rPr lang="en-US" sz="2400">
                <a:latin typeface="Times New Roman"/>
                <a:ea typeface="Times New Roman"/>
                <a:cs typeface="Times New Roman"/>
                <a:sym typeface="Times New Roman"/>
              </a:rPr>
              <a:t>SARIMA</a:t>
            </a:r>
            <a:endParaRPr/>
          </a:p>
          <a:p>
            <a:pPr indent="-342900" lvl="0" marL="342900" rtl="0" algn="l">
              <a:spcBef>
                <a:spcPts val="1000"/>
              </a:spcBef>
              <a:spcAft>
                <a:spcPts val="0"/>
              </a:spcAft>
              <a:buSzPts val="1920"/>
              <a:buFont typeface="Noto Sans Symbols"/>
              <a:buChar char="❖"/>
            </a:pPr>
            <a:r>
              <a:rPr lang="en-US" sz="2400">
                <a:latin typeface="Times New Roman"/>
                <a:ea typeface="Times New Roman"/>
                <a:cs typeface="Times New Roman"/>
                <a:sym typeface="Times New Roman"/>
              </a:rPr>
              <a:t>Prophet</a:t>
            </a:r>
            <a:endParaRPr/>
          </a:p>
          <a:p>
            <a:pPr indent="-342900" lvl="0" marL="342900" rtl="0" algn="l">
              <a:spcBef>
                <a:spcPts val="1000"/>
              </a:spcBef>
              <a:spcAft>
                <a:spcPts val="0"/>
              </a:spcAft>
              <a:buSzPts val="1920"/>
              <a:buFont typeface="Noto Sans Symbols"/>
              <a:buChar char="❖"/>
            </a:pPr>
            <a:r>
              <a:rPr lang="en-US" sz="2400">
                <a:latin typeface="Times New Roman"/>
                <a:ea typeface="Times New Roman"/>
                <a:cs typeface="Times New Roman"/>
                <a:sym typeface="Times New Roman"/>
              </a:rPr>
              <a:t>Naïve seasonal</a:t>
            </a:r>
            <a:endParaRPr/>
          </a:p>
          <a:p>
            <a:pPr indent="-342900" lvl="0" marL="342900" rtl="0" algn="l">
              <a:spcBef>
                <a:spcPts val="1000"/>
              </a:spcBef>
              <a:spcAft>
                <a:spcPts val="0"/>
              </a:spcAft>
              <a:buSzPts val="1920"/>
              <a:buFont typeface="Noto Sans Symbols"/>
              <a:buChar char="❖"/>
            </a:pPr>
            <a:r>
              <a:rPr lang="en-US" sz="2400">
                <a:latin typeface="Times New Roman"/>
                <a:ea typeface="Times New Roman"/>
                <a:cs typeface="Times New Roman"/>
                <a:sym typeface="Times New Roman"/>
              </a:rPr>
              <a:t>NBEATS model</a:t>
            </a:r>
            <a:endParaRPr/>
          </a:p>
          <a:p>
            <a:pPr indent="-342900" lvl="0" marL="342900" rtl="0" algn="l">
              <a:spcBef>
                <a:spcPts val="1000"/>
              </a:spcBef>
              <a:spcAft>
                <a:spcPts val="0"/>
              </a:spcAft>
              <a:buSzPts val="1920"/>
              <a:buFont typeface="Noto Sans Symbols"/>
              <a:buChar char="❖"/>
            </a:pPr>
            <a:r>
              <a:rPr lang="en-US" sz="2400">
                <a:latin typeface="Times New Roman"/>
                <a:ea typeface="Times New Roman"/>
                <a:cs typeface="Times New Roman"/>
                <a:sym typeface="Times New Roman"/>
              </a:rPr>
              <a:t>Xgboost</a:t>
            </a:r>
            <a:endParaRPr sz="2400">
              <a:latin typeface="Times New Roman"/>
              <a:ea typeface="Times New Roman"/>
              <a:cs typeface="Times New Roman"/>
              <a:sym typeface="Times New Roman"/>
            </a:endParaRPr>
          </a:p>
        </p:txBody>
      </p:sp>
      <p:sp>
        <p:nvSpPr>
          <p:cNvPr id="210" name="Google Shape;210;p11"/>
          <p:cNvSpPr/>
          <p:nvPr/>
        </p:nvSpPr>
        <p:spPr>
          <a:xfrm>
            <a:off x="3054096" y="3026664"/>
            <a:ext cx="795528" cy="718686"/>
          </a:xfrm>
          <a:prstGeom prst="rightBrace">
            <a:avLst>
              <a:gd fmla="val 8333" name="adj1"/>
              <a:gd fmla="val 50000" name="adj2"/>
            </a:avLst>
          </a:prstGeom>
          <a:no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11" name="Google Shape;211;p11"/>
          <p:cNvSpPr/>
          <p:nvPr/>
        </p:nvSpPr>
        <p:spPr>
          <a:xfrm>
            <a:off x="3913632" y="3026664"/>
            <a:ext cx="1865376" cy="718686"/>
          </a:xfrm>
          <a:prstGeom prst="rect">
            <a:avLst/>
          </a:prstGeom>
          <a:solidFill>
            <a:schemeClr val="lt1"/>
          </a:solid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Darts librery</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2"/>
          <p:cNvSpPr txBox="1"/>
          <p:nvPr>
            <p:ph type="title"/>
          </p:nvPr>
        </p:nvSpPr>
        <p:spPr>
          <a:xfrm>
            <a:off x="677334" y="609600"/>
            <a:ext cx="8596668" cy="47805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5"/>
              </a:buClr>
              <a:buSzPts val="2000"/>
              <a:buFont typeface="Times New Roman"/>
              <a:buNone/>
            </a:pPr>
            <a:r>
              <a:rPr lang="en-US" sz="2000">
                <a:solidFill>
                  <a:schemeClr val="accent5"/>
                </a:solidFill>
                <a:latin typeface="Times New Roman"/>
                <a:ea typeface="Times New Roman"/>
                <a:cs typeface="Times New Roman"/>
                <a:sym typeface="Times New Roman"/>
              </a:rPr>
              <a:t>SARIMA model:</a:t>
            </a:r>
            <a:endParaRPr/>
          </a:p>
        </p:txBody>
      </p:sp>
      <p:sp>
        <p:nvSpPr>
          <p:cNvPr id="217" name="Google Shape;217;p12"/>
          <p:cNvSpPr txBox="1"/>
          <p:nvPr>
            <p:ph idx="1" type="body"/>
          </p:nvPr>
        </p:nvSpPr>
        <p:spPr>
          <a:xfrm>
            <a:off x="677334" y="1270536"/>
            <a:ext cx="8596668" cy="478045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Font typeface="Noto Sans Symbols"/>
              <a:buChar char="❖"/>
            </a:pPr>
            <a:r>
              <a:rPr b="0" i="0" lang="en-US">
                <a:solidFill>
                  <a:srgbClr val="292929"/>
                </a:solidFill>
                <a:latin typeface="Times New Roman"/>
                <a:ea typeface="Times New Roman"/>
                <a:cs typeface="Times New Roman"/>
                <a:sym typeface="Times New Roman"/>
              </a:rPr>
              <a:t>Seasonal Auto-Regressive Integrated Moving Average with eXogenous factors, or </a:t>
            </a:r>
            <a:r>
              <a:rPr b="0" i="0" lang="en-US" u="sng">
                <a:solidFill>
                  <a:schemeClr val="hlink"/>
                </a:solidFill>
                <a:latin typeface="Times New Roman"/>
                <a:ea typeface="Times New Roman"/>
                <a:cs typeface="Times New Roman"/>
                <a:sym typeface="Times New Roman"/>
                <a:hlinkClick r:id="rId3"/>
              </a:rPr>
              <a:t>SARIMAX</a:t>
            </a:r>
            <a:r>
              <a:rPr b="0" i="0" lang="en-US">
                <a:solidFill>
                  <a:srgbClr val="292929"/>
                </a:solidFill>
                <a:latin typeface="Times New Roman"/>
                <a:ea typeface="Times New Roman"/>
                <a:cs typeface="Times New Roman"/>
                <a:sym typeface="Times New Roman"/>
              </a:rPr>
              <a:t>, is an extension of the </a:t>
            </a:r>
            <a:r>
              <a:rPr b="0" i="0" lang="en-US" u="sng">
                <a:solidFill>
                  <a:schemeClr val="hlink"/>
                </a:solidFill>
                <a:latin typeface="Times New Roman"/>
                <a:ea typeface="Times New Roman"/>
                <a:cs typeface="Times New Roman"/>
                <a:sym typeface="Times New Roman"/>
                <a:hlinkClick r:id="rId4"/>
              </a:rPr>
              <a:t>ARIMA</a:t>
            </a:r>
            <a:r>
              <a:rPr b="0" i="0" lang="en-US">
                <a:solidFill>
                  <a:srgbClr val="292929"/>
                </a:solidFill>
                <a:latin typeface="Times New Roman"/>
                <a:ea typeface="Times New Roman"/>
                <a:cs typeface="Times New Roman"/>
                <a:sym typeface="Times New Roman"/>
              </a:rPr>
              <a:t> class of models.</a:t>
            </a:r>
            <a:endParaRPr/>
          </a:p>
          <a:p>
            <a:pPr indent="-342900" lvl="0" marL="342900" rtl="0" algn="l">
              <a:spcBef>
                <a:spcPts val="1000"/>
              </a:spcBef>
              <a:spcAft>
                <a:spcPts val="0"/>
              </a:spcAft>
              <a:buSzPts val="1440"/>
              <a:buFont typeface="Noto Sans Symbols"/>
              <a:buChar char="❖"/>
            </a:pPr>
            <a:r>
              <a:rPr b="0" i="0" lang="en-US">
                <a:solidFill>
                  <a:srgbClr val="292929"/>
                </a:solidFill>
                <a:latin typeface="Times New Roman"/>
                <a:ea typeface="Times New Roman"/>
                <a:cs typeface="Times New Roman"/>
                <a:sym typeface="Times New Roman"/>
              </a:rPr>
              <a:t>Intuitively, ARIMA models compose 2 parts: the autoregressive term (AR) and the moving-average term (MA). </a:t>
            </a:r>
            <a:endParaRPr/>
          </a:p>
          <a:p>
            <a:pPr indent="-342900" lvl="0" marL="342900" rtl="0" algn="l">
              <a:spcBef>
                <a:spcPts val="1000"/>
              </a:spcBef>
              <a:spcAft>
                <a:spcPts val="0"/>
              </a:spcAft>
              <a:buSzPts val="1440"/>
              <a:buFont typeface="Noto Sans Symbols"/>
              <a:buChar char="❖"/>
            </a:pPr>
            <a:r>
              <a:rPr b="0" i="0" lang="en-US">
                <a:solidFill>
                  <a:srgbClr val="292929"/>
                </a:solidFill>
                <a:latin typeface="Times New Roman"/>
                <a:ea typeface="Times New Roman"/>
                <a:cs typeface="Times New Roman"/>
                <a:sym typeface="Times New Roman"/>
              </a:rPr>
              <a:t>The former views the value at one time just as a weighted sum of past values. The latter model that same value also as a weighted sum but of past residuals (confer. </a:t>
            </a:r>
            <a:r>
              <a:rPr b="0" i="1" lang="en-US">
                <a:solidFill>
                  <a:srgbClr val="292929"/>
                </a:solidFill>
                <a:latin typeface="Times New Roman"/>
                <a:ea typeface="Times New Roman"/>
                <a:cs typeface="Times New Roman"/>
                <a:sym typeface="Times New Roman"/>
              </a:rPr>
              <a:t>time series decomposition</a:t>
            </a:r>
            <a:r>
              <a:rPr b="0" i="0" lang="en-US">
                <a:solidFill>
                  <a:srgbClr val="292929"/>
                </a:solidFill>
                <a:latin typeface="Times New Roman"/>
                <a:ea typeface="Times New Roman"/>
                <a:cs typeface="Times New Roman"/>
                <a:sym typeface="Times New Roman"/>
              </a:rPr>
              <a:t>).</a:t>
            </a:r>
            <a:endParaRPr/>
          </a:p>
          <a:p>
            <a:pPr indent="-342900" lvl="0" marL="342900" rtl="0" algn="l">
              <a:spcBef>
                <a:spcPts val="1000"/>
              </a:spcBef>
              <a:spcAft>
                <a:spcPts val="0"/>
              </a:spcAft>
              <a:buSzPts val="1440"/>
              <a:buFont typeface="Noto Sans Symbols"/>
              <a:buChar char="❖"/>
            </a:pPr>
            <a:r>
              <a:rPr b="0" i="0" lang="en-US">
                <a:solidFill>
                  <a:srgbClr val="292929"/>
                </a:solidFill>
                <a:latin typeface="Times New Roman"/>
                <a:ea typeface="Times New Roman"/>
                <a:cs typeface="Times New Roman"/>
                <a:sym typeface="Times New Roman"/>
              </a:rPr>
              <a:t> There is also an integrated term (I) to difference the time series</a:t>
            </a:r>
            <a:endParaRPr/>
          </a:p>
          <a:p>
            <a:pPr indent="-342900" lvl="0" marL="342900" rtl="0" algn="l">
              <a:spcBef>
                <a:spcPts val="1000"/>
              </a:spcBef>
              <a:spcAft>
                <a:spcPts val="0"/>
              </a:spcAft>
              <a:buSzPts val="1440"/>
              <a:buFont typeface="Noto Sans Symbols"/>
              <a:buChar char="❖"/>
            </a:pPr>
            <a:r>
              <a:rPr b="0" i="0" lang="en-US">
                <a:solidFill>
                  <a:srgbClr val="292929"/>
                </a:solidFill>
                <a:latin typeface="Times New Roman"/>
                <a:ea typeface="Times New Roman"/>
                <a:cs typeface="Times New Roman"/>
                <a:sym typeface="Times New Roman"/>
              </a:rPr>
              <a:t>Overall, ARIMA is a very decent type of models. However, the problem with this vanilla version is that it cannot handle seasonality — a big weakness.</a:t>
            </a:r>
            <a:endParaRPr/>
          </a:p>
          <a:p>
            <a:pPr indent="0" lvl="0" marL="0" rtl="0" algn="l">
              <a:spcBef>
                <a:spcPts val="1000"/>
              </a:spcBef>
              <a:spcAft>
                <a:spcPts val="0"/>
              </a:spcAft>
              <a:buSzPts val="1440"/>
              <a:buNone/>
            </a:pPr>
            <a:r>
              <a:t/>
            </a:r>
            <a:endParaRPr b="0" i="0">
              <a:solidFill>
                <a:srgbClr val="292929"/>
              </a:solidFill>
              <a:latin typeface="Source Serif Pro"/>
              <a:ea typeface="Source Serif Pro"/>
              <a:cs typeface="Source Serif Pro"/>
              <a:sym typeface="Source Serif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3"/>
          <p:cNvSpPr txBox="1"/>
          <p:nvPr>
            <p:ph type="title"/>
          </p:nvPr>
        </p:nvSpPr>
        <p:spPr>
          <a:xfrm>
            <a:off x="590707" y="442913"/>
            <a:ext cx="8596668" cy="5659504"/>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Clr>
                <a:srgbClr val="292929"/>
              </a:buClr>
              <a:buSzPts val="1800"/>
              <a:buFont typeface="Noto Sans Symbols"/>
              <a:buChar char="❖"/>
            </a:pPr>
            <a:r>
              <a:rPr b="0" i="0" lang="en-US" sz="1800">
                <a:solidFill>
                  <a:srgbClr val="292929"/>
                </a:solidFill>
                <a:latin typeface="Times New Roman"/>
                <a:ea typeface="Times New Roman"/>
                <a:cs typeface="Times New Roman"/>
                <a:sym typeface="Times New Roman"/>
              </a:rPr>
              <a:t>Comes SARIMA — the predecessor of SARIMAX. One shorthand notation for SARIMA models is:</a:t>
            </a:r>
            <a:br>
              <a:rPr b="0" i="0" lang="en-US" sz="1800">
                <a:solidFill>
                  <a:srgbClr val="292929"/>
                </a:solidFill>
                <a:latin typeface="Times New Roman"/>
                <a:ea typeface="Times New Roman"/>
                <a:cs typeface="Times New Roman"/>
                <a:sym typeface="Times New Roman"/>
              </a:rPr>
            </a:br>
            <a:br>
              <a:rPr b="0" i="0" lang="en-US" sz="1800">
                <a:solidFill>
                  <a:srgbClr val="292929"/>
                </a:solidFill>
                <a:latin typeface="Times New Roman"/>
                <a:ea typeface="Times New Roman"/>
                <a:cs typeface="Times New Roman"/>
                <a:sym typeface="Times New Roman"/>
              </a:rPr>
            </a:br>
            <a:br>
              <a:rPr b="0" i="0" lang="en-US" sz="1800">
                <a:solidFill>
                  <a:srgbClr val="292929"/>
                </a:solidFill>
                <a:latin typeface="Times New Roman"/>
                <a:ea typeface="Times New Roman"/>
                <a:cs typeface="Times New Roman"/>
                <a:sym typeface="Times New Roman"/>
              </a:rPr>
            </a:br>
            <a:br>
              <a:rPr b="0" i="0" lang="en-US" sz="1800">
                <a:solidFill>
                  <a:srgbClr val="292929"/>
                </a:solidFill>
                <a:latin typeface="Times New Roman"/>
                <a:ea typeface="Times New Roman"/>
                <a:cs typeface="Times New Roman"/>
                <a:sym typeface="Times New Roman"/>
              </a:rPr>
            </a:br>
            <a:endParaRPr sz="1800">
              <a:latin typeface="Times New Roman"/>
              <a:ea typeface="Times New Roman"/>
              <a:cs typeface="Times New Roman"/>
              <a:sym typeface="Times New Roman"/>
            </a:endParaRPr>
          </a:p>
        </p:txBody>
      </p:sp>
      <p:pic>
        <p:nvPicPr>
          <p:cNvPr id="223" name="Google Shape;223;p13"/>
          <p:cNvPicPr preferRelativeResize="0"/>
          <p:nvPr/>
        </p:nvPicPr>
        <p:blipFill rotWithShape="1">
          <a:blip r:embed="rId3">
            <a:alphaModFix/>
          </a:blip>
          <a:srcRect b="0" l="0" r="0" t="0"/>
          <a:stretch/>
        </p:blipFill>
        <p:spPr>
          <a:xfrm>
            <a:off x="2116806" y="1284822"/>
            <a:ext cx="3819525" cy="36124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14"/>
          <p:cNvPicPr preferRelativeResize="0"/>
          <p:nvPr/>
        </p:nvPicPr>
        <p:blipFill rotWithShape="1">
          <a:blip r:embed="rId3">
            <a:alphaModFix/>
          </a:blip>
          <a:srcRect b="0" l="0" r="0" t="0"/>
          <a:stretch/>
        </p:blipFill>
        <p:spPr>
          <a:xfrm>
            <a:off x="715859" y="510140"/>
            <a:ext cx="8057604" cy="3609473"/>
          </a:xfrm>
          <a:prstGeom prst="rect">
            <a:avLst/>
          </a:prstGeom>
          <a:noFill/>
          <a:ln>
            <a:noFill/>
          </a:ln>
        </p:spPr>
      </p:pic>
      <p:sp>
        <p:nvSpPr>
          <p:cNvPr id="229" name="Google Shape;229;p14"/>
          <p:cNvSpPr txBox="1"/>
          <p:nvPr>
            <p:ph type="title"/>
          </p:nvPr>
        </p:nvSpPr>
        <p:spPr>
          <a:xfrm>
            <a:off x="715859" y="4268804"/>
            <a:ext cx="8596668" cy="207905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2000"/>
              <a:buFont typeface="Times New Roman"/>
              <a:buNone/>
            </a:pPr>
            <a:r>
              <a:rPr lang="en-US" sz="2000">
                <a:solidFill>
                  <a:schemeClr val="dk2"/>
                </a:solidFill>
                <a:latin typeface="Times New Roman"/>
                <a:ea typeface="Times New Roman"/>
                <a:cs typeface="Times New Roman"/>
                <a:sym typeface="Times New Roman"/>
              </a:rPr>
              <a:t>                                             Fig:SARIMA model</a:t>
            </a:r>
            <a:br>
              <a:rPr lang="en-US" sz="2000">
                <a:solidFill>
                  <a:schemeClr val="dk2"/>
                </a:solidFill>
                <a:latin typeface="Times New Roman"/>
                <a:ea typeface="Times New Roman"/>
                <a:cs typeface="Times New Roman"/>
                <a:sym typeface="Times New Roman"/>
              </a:rPr>
            </a:br>
            <a:br>
              <a:rPr lang="en-US" sz="2000">
                <a:solidFill>
                  <a:schemeClr val="dk2"/>
                </a:solidFill>
                <a:latin typeface="Times New Roman"/>
                <a:ea typeface="Times New Roman"/>
                <a:cs typeface="Times New Roman"/>
                <a:sym typeface="Times New Roman"/>
              </a:rPr>
            </a:br>
            <a:br>
              <a:rPr lang="en-US" sz="2000">
                <a:solidFill>
                  <a:schemeClr val="dk2"/>
                </a:solidFill>
                <a:latin typeface="Times New Roman"/>
                <a:ea typeface="Times New Roman"/>
                <a:cs typeface="Times New Roman"/>
                <a:sym typeface="Times New Roman"/>
              </a:rPr>
            </a:br>
            <a:r>
              <a:rPr lang="en-US" sz="2000">
                <a:solidFill>
                  <a:schemeClr val="dk2"/>
                </a:solidFill>
                <a:latin typeface="Times New Roman"/>
                <a:ea typeface="Times New Roman"/>
                <a:cs typeface="Times New Roman"/>
                <a:sym typeface="Times New Roman"/>
              </a:rPr>
              <a:t>      RMSE(Root mean square error) Of the SARIMA Model is:175.55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5"/>
          <p:cNvSpPr txBox="1"/>
          <p:nvPr>
            <p:ph type="title"/>
          </p:nvPr>
        </p:nvSpPr>
        <p:spPr>
          <a:xfrm>
            <a:off x="677334" y="609600"/>
            <a:ext cx="8596668" cy="612808"/>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C00000"/>
              </a:buClr>
              <a:buSzPct val="100000"/>
              <a:buFont typeface="Times New Roman"/>
              <a:buNone/>
            </a:pPr>
            <a:r>
              <a:rPr lang="en-US">
                <a:solidFill>
                  <a:srgbClr val="C00000"/>
                </a:solidFill>
                <a:latin typeface="Times New Roman"/>
                <a:ea typeface="Times New Roman"/>
                <a:cs typeface="Times New Roman"/>
                <a:sym typeface="Times New Roman"/>
              </a:rPr>
              <a:t>Prophet model:</a:t>
            </a:r>
            <a:endParaRPr/>
          </a:p>
        </p:txBody>
      </p:sp>
      <p:sp>
        <p:nvSpPr>
          <p:cNvPr id="235" name="Google Shape;235;p15"/>
          <p:cNvSpPr txBox="1"/>
          <p:nvPr>
            <p:ph idx="1" type="body"/>
          </p:nvPr>
        </p:nvSpPr>
        <p:spPr>
          <a:xfrm>
            <a:off x="677334" y="1328286"/>
            <a:ext cx="8596668" cy="4722701"/>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SzPct val="79999"/>
              <a:buChar char="►"/>
            </a:pPr>
            <a:r>
              <a:rPr b="0" i="0" lang="en-US">
                <a:solidFill>
                  <a:srgbClr val="393939"/>
                </a:solidFill>
                <a:latin typeface="Times New Roman"/>
                <a:ea typeface="Times New Roman"/>
                <a:cs typeface="Times New Roman"/>
                <a:sym typeface="Times New Roman"/>
              </a:rPr>
              <a:t>Prophet is </a:t>
            </a:r>
            <a:r>
              <a:rPr b="0" i="0" lang="en-US" u="sng" strike="noStrike">
                <a:solidFill>
                  <a:srgbClr val="393939"/>
                </a:solidFill>
                <a:latin typeface="Times New Roman"/>
                <a:ea typeface="Times New Roman"/>
                <a:cs typeface="Times New Roman"/>
                <a:sym typeface="Times New Roman"/>
                <a:hlinkClick r:id="rId3">
                  <a:extLst>
                    <a:ext uri="{A12FA001-AC4F-418D-AE19-62706E023703}">
                      <ahyp:hlinkClr val="tx"/>
                    </a:ext>
                  </a:extLst>
                </a:hlinkClick>
              </a:rPr>
              <a:t>open source software</a:t>
            </a:r>
            <a:r>
              <a:rPr b="0" i="0" lang="en-US">
                <a:solidFill>
                  <a:srgbClr val="393939"/>
                </a:solidFill>
                <a:latin typeface="Times New Roman"/>
                <a:ea typeface="Times New Roman"/>
                <a:cs typeface="Times New Roman"/>
                <a:sym typeface="Times New Roman"/>
              </a:rPr>
              <a:t> released by Facebook’s </a:t>
            </a:r>
            <a:r>
              <a:rPr b="0" i="0" lang="en-US" u="sng" strike="noStrike">
                <a:solidFill>
                  <a:srgbClr val="393939"/>
                </a:solidFill>
                <a:latin typeface="Times New Roman"/>
                <a:ea typeface="Times New Roman"/>
                <a:cs typeface="Times New Roman"/>
                <a:sym typeface="Times New Roman"/>
                <a:hlinkClick r:id="rId4">
                  <a:extLst>
                    <a:ext uri="{A12FA001-AC4F-418D-AE19-62706E023703}">
                      <ahyp:hlinkClr val="tx"/>
                    </a:ext>
                  </a:extLst>
                </a:hlinkClick>
              </a:rPr>
              <a:t>Core Data Science team</a:t>
            </a:r>
            <a:endParaRPr b="0" i="0" u="none" strike="noStrike">
              <a:solidFill>
                <a:srgbClr val="393939"/>
              </a:solidFill>
              <a:latin typeface="Times New Roman"/>
              <a:ea typeface="Times New Roman"/>
              <a:cs typeface="Times New Roman"/>
              <a:sym typeface="Times New Roman"/>
            </a:endParaRPr>
          </a:p>
          <a:p>
            <a:pPr indent="-342900" lvl="0" marL="342900" rtl="0" algn="l">
              <a:spcBef>
                <a:spcPts val="1000"/>
              </a:spcBef>
              <a:spcAft>
                <a:spcPts val="0"/>
              </a:spcAft>
              <a:buSzPct val="79999"/>
              <a:buChar char="►"/>
            </a:pPr>
            <a:r>
              <a:rPr b="0" i="0" lang="en-US">
                <a:solidFill>
                  <a:srgbClr val="393939"/>
                </a:solidFill>
                <a:latin typeface="Times New Roman"/>
                <a:ea typeface="Times New Roman"/>
                <a:cs typeface="Times New Roman"/>
                <a:sym typeface="Times New Roman"/>
              </a:rPr>
              <a:t>Prophet is a procedure for forecasting time series data based on an additive model where non-linear trends are fit with yearly, weekly, and daily seasonality, plus holiday effects. </a:t>
            </a:r>
            <a:endParaRPr/>
          </a:p>
          <a:p>
            <a:pPr indent="-342900" lvl="0" marL="342900" rtl="0" algn="l">
              <a:spcBef>
                <a:spcPts val="1000"/>
              </a:spcBef>
              <a:spcAft>
                <a:spcPts val="0"/>
              </a:spcAft>
              <a:buSzPct val="79999"/>
              <a:buChar char="►"/>
            </a:pPr>
            <a:r>
              <a:rPr b="0" i="0" lang="en-US">
                <a:solidFill>
                  <a:srgbClr val="393939"/>
                </a:solidFill>
                <a:latin typeface="Times New Roman"/>
                <a:ea typeface="Times New Roman"/>
                <a:cs typeface="Times New Roman"/>
                <a:sym typeface="Times New Roman"/>
              </a:rPr>
              <a:t>It works best with time series that have strong seasonal effects and several seasons of historical data. </a:t>
            </a:r>
            <a:endParaRPr/>
          </a:p>
          <a:p>
            <a:pPr indent="-342900" lvl="0" marL="342900" rtl="0" algn="l">
              <a:spcBef>
                <a:spcPts val="1000"/>
              </a:spcBef>
              <a:spcAft>
                <a:spcPts val="0"/>
              </a:spcAft>
              <a:buSzPct val="79999"/>
              <a:buChar char="►"/>
            </a:pPr>
            <a:r>
              <a:rPr b="0" i="0" lang="en-US">
                <a:solidFill>
                  <a:srgbClr val="393939"/>
                </a:solidFill>
                <a:latin typeface="Times New Roman"/>
                <a:ea typeface="Times New Roman"/>
                <a:cs typeface="Times New Roman"/>
                <a:sym typeface="Times New Roman"/>
              </a:rPr>
              <a:t>Prophet is robust to missing data and shifts in the trend, and typically handles outliers well.</a:t>
            </a:r>
            <a:endParaRPr/>
          </a:p>
          <a:p>
            <a:pPr indent="-342900" lvl="0" marL="342900" rtl="0" algn="l">
              <a:spcBef>
                <a:spcPts val="1000"/>
              </a:spcBef>
              <a:spcAft>
                <a:spcPts val="0"/>
              </a:spcAft>
              <a:buSzPct val="79999"/>
              <a:buChar char="►"/>
            </a:pPr>
            <a:r>
              <a:rPr b="0" i="0" lang="en-US">
                <a:solidFill>
                  <a:srgbClr val="000000"/>
                </a:solidFill>
                <a:latin typeface="Times New Roman"/>
                <a:ea typeface="Times New Roman"/>
                <a:cs typeface="Times New Roman"/>
                <a:sym typeface="Times New Roman"/>
              </a:rPr>
              <a:t>Prophet returns a large DataFrame with many interesting columns, but we subset our output to the columns most relevant to forecasting. These are:</a:t>
            </a:r>
            <a:endParaRPr/>
          </a:p>
          <a:p>
            <a:pPr indent="-342900" lvl="0" marL="342900" rtl="0" algn="l">
              <a:spcBef>
                <a:spcPts val="1000"/>
              </a:spcBef>
              <a:spcAft>
                <a:spcPts val="0"/>
              </a:spcAft>
              <a:buSzPct val="79999"/>
              <a:buChar char="►"/>
            </a:pPr>
            <a:r>
              <a:rPr b="0" i="0" lang="en-US">
                <a:solidFill>
                  <a:srgbClr val="000000"/>
                </a:solidFill>
                <a:latin typeface="Times New Roman"/>
                <a:ea typeface="Times New Roman"/>
                <a:cs typeface="Times New Roman"/>
                <a:sym typeface="Times New Roman"/>
              </a:rPr>
              <a:t>ds: the datestamp of the forecasted value</a:t>
            </a:r>
            <a:endParaRPr/>
          </a:p>
          <a:p>
            <a:pPr indent="-342900" lvl="0" marL="342900" rtl="0" algn="l">
              <a:spcBef>
                <a:spcPts val="1000"/>
              </a:spcBef>
              <a:spcAft>
                <a:spcPts val="0"/>
              </a:spcAft>
              <a:buSzPct val="79999"/>
              <a:buChar char="►"/>
            </a:pPr>
            <a:r>
              <a:rPr b="0" i="0" lang="en-US">
                <a:solidFill>
                  <a:srgbClr val="000000"/>
                </a:solidFill>
                <a:latin typeface="Times New Roman"/>
                <a:ea typeface="Times New Roman"/>
                <a:cs typeface="Times New Roman"/>
                <a:sym typeface="Times New Roman"/>
              </a:rPr>
              <a:t>yhat: the forecasted value of our metric (in Statistics, yhat is a notation traditionally used to represent the predicted values of a value y)</a:t>
            </a:r>
            <a:endParaRPr/>
          </a:p>
          <a:p>
            <a:pPr indent="-342900" lvl="0" marL="342900" rtl="0" algn="l">
              <a:spcBef>
                <a:spcPts val="1000"/>
              </a:spcBef>
              <a:spcAft>
                <a:spcPts val="0"/>
              </a:spcAft>
              <a:buSzPct val="79999"/>
              <a:buChar char="►"/>
            </a:pPr>
            <a:r>
              <a:rPr b="0" i="0" lang="en-US">
                <a:solidFill>
                  <a:srgbClr val="000000"/>
                </a:solidFill>
                <a:latin typeface="Times New Roman"/>
                <a:ea typeface="Times New Roman"/>
                <a:cs typeface="Times New Roman"/>
                <a:sym typeface="Times New Roman"/>
              </a:rPr>
              <a:t>yhat_lower: the lower bound of our forecasts</a:t>
            </a:r>
            <a:endParaRPr/>
          </a:p>
          <a:p>
            <a:pPr indent="-342900" lvl="0" marL="342900" rtl="0" algn="l">
              <a:spcBef>
                <a:spcPts val="1000"/>
              </a:spcBef>
              <a:spcAft>
                <a:spcPts val="0"/>
              </a:spcAft>
              <a:buSzPct val="79999"/>
              <a:buChar char="►"/>
            </a:pPr>
            <a:r>
              <a:rPr b="0" i="0" lang="en-US">
                <a:solidFill>
                  <a:srgbClr val="000000"/>
                </a:solidFill>
                <a:latin typeface="Times New Roman"/>
                <a:ea typeface="Times New Roman"/>
                <a:cs typeface="Times New Roman"/>
                <a:sym typeface="Times New Roman"/>
              </a:rPr>
              <a:t>yhat_upper: the upper bound of our forecasts</a:t>
            </a:r>
            <a:endParaRPr/>
          </a:p>
          <a:p>
            <a:pPr indent="-258318" lvl="0" marL="342900" rtl="0" algn="l">
              <a:spcBef>
                <a:spcPts val="1000"/>
              </a:spcBef>
              <a:spcAft>
                <a:spcPts val="0"/>
              </a:spcAft>
              <a:buSzPct val="79999"/>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6"/>
          <p:cNvSpPr txBox="1"/>
          <p:nvPr>
            <p:ph type="title"/>
          </p:nvPr>
        </p:nvSpPr>
        <p:spPr>
          <a:xfrm>
            <a:off x="1049154" y="5611529"/>
            <a:ext cx="7036067" cy="53527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Table:Prophet forecasted prices</a:t>
            </a:r>
            <a:endParaRPr/>
          </a:p>
        </p:txBody>
      </p:sp>
      <p:pic>
        <p:nvPicPr>
          <p:cNvPr id="241" name="Google Shape;241;p16"/>
          <p:cNvPicPr preferRelativeResize="0"/>
          <p:nvPr>
            <p:ph idx="1" type="body"/>
          </p:nvPr>
        </p:nvPicPr>
        <p:blipFill rotWithShape="1">
          <a:blip r:embed="rId3">
            <a:alphaModFix/>
          </a:blip>
          <a:srcRect b="0" l="0" r="0" t="0"/>
          <a:stretch/>
        </p:blipFill>
        <p:spPr>
          <a:xfrm>
            <a:off x="1761423" y="173255"/>
            <a:ext cx="4244741" cy="504089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7"/>
          <p:cNvSpPr txBox="1"/>
          <p:nvPr>
            <p:ph type="title"/>
          </p:nvPr>
        </p:nvSpPr>
        <p:spPr>
          <a:xfrm>
            <a:off x="677334" y="5232400"/>
            <a:ext cx="8596668" cy="1358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SzPts val="1800"/>
              <a:buFont typeface="Times New Roman"/>
              <a:buNone/>
            </a:pPr>
            <a:r>
              <a:rPr b="0" i="0" lang="en-US" sz="1800">
                <a:solidFill>
                  <a:srgbClr val="000000"/>
                </a:solidFill>
                <a:latin typeface="Times New Roman"/>
                <a:ea typeface="Times New Roman"/>
                <a:cs typeface="Times New Roman"/>
                <a:sym typeface="Times New Roman"/>
              </a:rPr>
              <a:t>Prophet plots the observed values of our time series (the black dots), the forecasted values (blue line) and the uncertainty intervals of our forecasts (the blue shaded regions).</a:t>
            </a:r>
            <a:br>
              <a:rPr b="0" i="0" lang="en-US" sz="1800">
                <a:solidFill>
                  <a:srgbClr val="000000"/>
                </a:solidFill>
                <a:latin typeface="Times New Roman"/>
                <a:ea typeface="Times New Roman"/>
                <a:cs typeface="Times New Roman"/>
                <a:sym typeface="Times New Roman"/>
              </a:rPr>
            </a:br>
            <a:br>
              <a:rPr b="0" i="0" lang="en-US" sz="1800">
                <a:solidFill>
                  <a:srgbClr val="000000"/>
                </a:solidFill>
                <a:latin typeface="Times New Roman"/>
                <a:ea typeface="Times New Roman"/>
                <a:cs typeface="Times New Roman"/>
                <a:sym typeface="Times New Roman"/>
              </a:rPr>
            </a:br>
            <a:r>
              <a:rPr b="0" i="0" lang="en-US" sz="1800">
                <a:solidFill>
                  <a:srgbClr val="000000"/>
                </a:solidFill>
                <a:latin typeface="Times New Roman"/>
                <a:ea typeface="Times New Roman"/>
                <a:cs typeface="Times New Roman"/>
                <a:sym typeface="Times New Roman"/>
              </a:rPr>
              <a:t>RMSE Of the prophet model:168.7</a:t>
            </a:r>
            <a:endParaRPr sz="1800">
              <a:latin typeface="Times New Roman"/>
              <a:ea typeface="Times New Roman"/>
              <a:cs typeface="Times New Roman"/>
              <a:sym typeface="Times New Roman"/>
            </a:endParaRPr>
          </a:p>
        </p:txBody>
      </p:sp>
      <p:pic>
        <p:nvPicPr>
          <p:cNvPr id="247" name="Google Shape;247;p17"/>
          <p:cNvPicPr preferRelativeResize="0"/>
          <p:nvPr/>
        </p:nvPicPr>
        <p:blipFill rotWithShape="1">
          <a:blip r:embed="rId3">
            <a:alphaModFix/>
          </a:blip>
          <a:srcRect b="0" l="0" r="0" t="0"/>
          <a:stretch/>
        </p:blipFill>
        <p:spPr>
          <a:xfrm>
            <a:off x="497070" y="-19050"/>
            <a:ext cx="8686800" cy="4457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8"/>
          <p:cNvSpPr txBox="1"/>
          <p:nvPr>
            <p:ph type="title"/>
          </p:nvPr>
        </p:nvSpPr>
        <p:spPr>
          <a:xfrm>
            <a:off x="677334" y="609600"/>
            <a:ext cx="8596668" cy="6248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932313"/>
              </a:buClr>
              <a:buSzPts val="2400"/>
              <a:buFont typeface="Times New Roman"/>
              <a:buNone/>
            </a:pPr>
            <a:r>
              <a:rPr lang="en-US" sz="2400">
                <a:solidFill>
                  <a:srgbClr val="932313"/>
                </a:solidFill>
                <a:latin typeface="Times New Roman"/>
                <a:ea typeface="Times New Roman"/>
                <a:cs typeface="Times New Roman"/>
                <a:sym typeface="Times New Roman"/>
              </a:rPr>
              <a:t>Darts librery</a:t>
            </a:r>
            <a:endParaRPr sz="2400">
              <a:solidFill>
                <a:srgbClr val="932313"/>
              </a:solidFill>
              <a:latin typeface="Times New Roman"/>
              <a:ea typeface="Times New Roman"/>
              <a:cs typeface="Times New Roman"/>
              <a:sym typeface="Times New Roman"/>
            </a:endParaRPr>
          </a:p>
        </p:txBody>
      </p:sp>
      <p:sp>
        <p:nvSpPr>
          <p:cNvPr id="253" name="Google Shape;253;p18"/>
          <p:cNvSpPr txBox="1"/>
          <p:nvPr>
            <p:ph idx="1" type="body"/>
          </p:nvPr>
        </p:nvSpPr>
        <p:spPr>
          <a:xfrm>
            <a:off x="677334" y="1481329"/>
            <a:ext cx="8596668" cy="456003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i="0" lang="en-US">
                <a:solidFill>
                  <a:srgbClr val="333333"/>
                </a:solidFill>
                <a:latin typeface="Times New Roman"/>
                <a:ea typeface="Times New Roman"/>
                <a:cs typeface="Times New Roman"/>
                <a:sym typeface="Times New Roman"/>
              </a:rPr>
              <a:t>darts</a:t>
            </a:r>
            <a:r>
              <a:rPr b="0" i="0" lang="en-US">
                <a:solidFill>
                  <a:srgbClr val="333333"/>
                </a:solidFill>
                <a:latin typeface="Times New Roman"/>
                <a:ea typeface="Times New Roman"/>
                <a:cs typeface="Times New Roman"/>
                <a:sym typeface="Times New Roman"/>
              </a:rPr>
              <a:t> is a Python library for easy manipulation and forecasting of time series. It contains a variety of models, from classics such as ARIMA to deep neural networks. </a:t>
            </a:r>
            <a:endParaRPr/>
          </a:p>
          <a:p>
            <a:pPr indent="-342900" lvl="0" marL="342900" rtl="0" algn="l">
              <a:spcBef>
                <a:spcPts val="1000"/>
              </a:spcBef>
              <a:spcAft>
                <a:spcPts val="0"/>
              </a:spcAft>
              <a:buSzPts val="1440"/>
              <a:buChar char="►"/>
            </a:pPr>
            <a:r>
              <a:rPr lang="en-US">
                <a:solidFill>
                  <a:srgbClr val="333333"/>
                </a:solidFill>
                <a:latin typeface="Times New Roman"/>
                <a:ea typeface="Times New Roman"/>
                <a:cs typeface="Times New Roman"/>
                <a:sym typeface="Times New Roman"/>
              </a:rPr>
              <a:t>The moeel  can call be used in the sam way,using fit(),and predict() functions,similar to scikit-learn.</a:t>
            </a:r>
            <a:endParaRPr/>
          </a:p>
          <a:p>
            <a:pPr indent="-342900" lvl="0" marL="342900" rtl="0" algn="l">
              <a:spcBef>
                <a:spcPts val="1000"/>
              </a:spcBef>
              <a:spcAft>
                <a:spcPts val="0"/>
              </a:spcAft>
              <a:buSzPts val="1440"/>
              <a:buChar char="►"/>
            </a:pPr>
            <a:r>
              <a:rPr b="0" i="0" lang="en-US">
                <a:solidFill>
                  <a:srgbClr val="333333"/>
                </a:solidFill>
                <a:latin typeface="Times New Roman"/>
                <a:ea typeface="Times New Roman"/>
                <a:cs typeface="Times New Roman"/>
                <a:sym typeface="Times New Roman"/>
              </a:rPr>
              <a:t>The library also makes it easy to backtest models, combine the predictions of several models, and take external data into account.</a:t>
            </a:r>
            <a:endParaRPr/>
          </a:p>
          <a:p>
            <a:pPr indent="-342900" lvl="0" marL="342900" rtl="0" algn="l">
              <a:spcBef>
                <a:spcPts val="1000"/>
              </a:spcBef>
              <a:spcAft>
                <a:spcPts val="0"/>
              </a:spcAft>
              <a:buSzPts val="1440"/>
              <a:buChar char="►"/>
            </a:pPr>
            <a:r>
              <a:rPr b="0" i="0" lang="en-US">
                <a:solidFill>
                  <a:srgbClr val="333333"/>
                </a:solidFill>
                <a:latin typeface="Times New Roman"/>
                <a:ea typeface="Times New Roman"/>
                <a:cs typeface="Times New Roman"/>
                <a:sym typeface="Times New Roman"/>
              </a:rPr>
              <a:t>Darts supports both univariate and multivariate time series and models. </a:t>
            </a:r>
            <a:endParaRPr>
              <a:solidFill>
                <a:srgbClr val="333333"/>
              </a:solidFill>
              <a:latin typeface="Times New Roman"/>
              <a:ea typeface="Times New Roman"/>
              <a:cs typeface="Times New Roman"/>
              <a:sym typeface="Times New Roman"/>
            </a:endParaRPr>
          </a:p>
          <a:p>
            <a:pPr indent="-342900" lvl="0" marL="342900" rtl="0" algn="l">
              <a:spcBef>
                <a:spcPts val="1000"/>
              </a:spcBef>
              <a:spcAft>
                <a:spcPts val="0"/>
              </a:spcAft>
              <a:buSzPts val="1440"/>
              <a:buChar char="►"/>
            </a:pPr>
            <a:r>
              <a:rPr b="0" i="0" lang="en-US">
                <a:solidFill>
                  <a:srgbClr val="333333"/>
                </a:solidFill>
                <a:latin typeface="Times New Roman"/>
                <a:ea typeface="Times New Roman"/>
                <a:cs typeface="Times New Roman"/>
                <a:sym typeface="Times New Roman"/>
              </a:rPr>
              <a:t>The ML-based models can be trained on potentially large datasets containing multiple time series, and some of the models offer a rich support for probabilistic forecasting</a:t>
            </a:r>
            <a:r>
              <a:rPr b="0" i="0" lang="en-US">
                <a:solidFill>
                  <a:srgbClr val="333333"/>
                </a:solidFill>
                <a:latin typeface="Arial"/>
                <a:ea typeface="Arial"/>
                <a:cs typeface="Arial"/>
                <a:sym typeface="Arial"/>
              </a:rPr>
              <a:t>.</a:t>
            </a:r>
            <a:endParaRPr>
              <a:solidFill>
                <a:srgbClr val="333333"/>
              </a:solidFill>
              <a:latin typeface="Arial"/>
              <a:ea typeface="Arial"/>
              <a:cs typeface="Arial"/>
              <a:sym typeface="Arial"/>
            </a:endParaRPr>
          </a:p>
          <a:p>
            <a:pPr indent="-251459" lvl="0" marL="342900" rtl="0" algn="l">
              <a:spcBef>
                <a:spcPts val="1000"/>
              </a:spcBef>
              <a:spcAft>
                <a:spcPts val="0"/>
              </a:spcAft>
              <a:buSzPts val="1440"/>
              <a:buNone/>
            </a:pPr>
            <a:r>
              <a:t/>
            </a:r>
            <a:endParaRPr/>
          </a:p>
        </p:txBody>
      </p:sp>
      <p:sp>
        <p:nvSpPr>
          <p:cNvPr id="254" name="Google Shape;254;p18"/>
          <p:cNvSpPr/>
          <p:nvPr/>
        </p:nvSpPr>
        <p:spPr>
          <a:xfrm>
            <a:off x="0" y="0"/>
            <a:ext cx="12192000" cy="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333333"/>
              </a:buClr>
              <a:buSzPts val="1100"/>
              <a:buFont typeface="Arial"/>
              <a:buNone/>
            </a:pPr>
            <a:r>
              <a:rPr b="0" i="0" lang="en-US" sz="1100" u="none" cap="none" strike="noStrike">
                <a:solidFill>
                  <a:srgbClr val="333333"/>
                </a:solidFill>
                <a:latin typeface="Arial"/>
                <a:ea typeface="Arial"/>
                <a:cs typeface="Arial"/>
                <a:sym typeface="Arial"/>
              </a:rPr>
              <a:t>The models can all be used in the same way, using </a:t>
            </a:r>
            <a:r>
              <a:rPr b="0" i="0" lang="en-US" sz="900" u="none" cap="none" strike="noStrike">
                <a:solidFill>
                  <a:schemeClr val="dk1"/>
                </a:solidFill>
                <a:latin typeface="Arial"/>
                <a:ea typeface="Arial"/>
                <a:cs typeface="Arial"/>
                <a:sym typeface="Arial"/>
              </a:rPr>
              <a:t>fit()</a:t>
            </a:r>
            <a:r>
              <a:rPr b="0" i="0" lang="en-US" sz="1100" u="none" cap="none" strike="noStrike">
                <a:solidFill>
                  <a:srgbClr val="333333"/>
                </a:solidFill>
                <a:latin typeface="Arial"/>
                <a:ea typeface="Arial"/>
                <a:cs typeface="Arial"/>
                <a:sym typeface="Arial"/>
              </a:rPr>
              <a:t> and </a:t>
            </a:r>
            <a:r>
              <a:rPr b="0" i="0" lang="en-US" sz="900" u="none" cap="none" strike="noStrike">
                <a:solidFill>
                  <a:schemeClr val="dk1"/>
                </a:solidFill>
                <a:latin typeface="Arial"/>
                <a:ea typeface="Arial"/>
                <a:cs typeface="Arial"/>
                <a:sym typeface="Arial"/>
              </a:rPr>
              <a:t>predict()</a:t>
            </a:r>
            <a:r>
              <a:rPr b="0" i="0" lang="en-US" sz="1100" u="none" cap="none" strike="noStrike">
                <a:solidFill>
                  <a:srgbClr val="333333"/>
                </a:solidFill>
                <a:latin typeface="Arial"/>
                <a:ea typeface="Arial"/>
                <a:cs typeface="Arial"/>
                <a:sym typeface="Arial"/>
              </a:rPr>
              <a:t> functions, similar to scikit-learn.</a:t>
            </a:r>
            <a:r>
              <a:rPr b="0" i="0" lang="en-US"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9"/>
          <p:cNvSpPr txBox="1"/>
          <p:nvPr>
            <p:ph type="title"/>
          </p:nvPr>
        </p:nvSpPr>
        <p:spPr>
          <a:xfrm>
            <a:off x="677334" y="100584"/>
            <a:ext cx="8596668" cy="71605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932313"/>
              </a:buClr>
              <a:buSzPts val="3600"/>
              <a:buFont typeface="Times New Roman"/>
              <a:buNone/>
            </a:pPr>
            <a:r>
              <a:rPr lang="en-US">
                <a:solidFill>
                  <a:srgbClr val="932313"/>
                </a:solidFill>
                <a:latin typeface="Times New Roman"/>
                <a:ea typeface="Times New Roman"/>
                <a:cs typeface="Times New Roman"/>
                <a:sym typeface="Times New Roman"/>
              </a:rPr>
              <a:t>Naïve seasonal:</a:t>
            </a:r>
            <a:endParaRPr/>
          </a:p>
        </p:txBody>
      </p:sp>
      <p:sp>
        <p:nvSpPr>
          <p:cNvPr id="260" name="Google Shape;260;p19"/>
          <p:cNvSpPr txBox="1"/>
          <p:nvPr>
            <p:ph idx="1" type="body"/>
          </p:nvPr>
        </p:nvSpPr>
        <p:spPr>
          <a:xfrm>
            <a:off x="677334" y="870091"/>
            <a:ext cx="8596668" cy="511781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0" i="0" lang="en-US">
                <a:latin typeface="Times New Roman"/>
                <a:ea typeface="Times New Roman"/>
                <a:cs typeface="Times New Roman"/>
                <a:sym typeface="Times New Roman"/>
              </a:rPr>
              <a:t>There is a collection of "naive" baseline models in Darts, which can be very useful to get an idea of the bare minimum accuracy that one could expect.</a:t>
            </a:r>
            <a:endParaRPr>
              <a:latin typeface="Times New Roman"/>
              <a:ea typeface="Times New Roman"/>
              <a:cs typeface="Times New Roman"/>
              <a:sym typeface="Times New Roman"/>
            </a:endParaRPr>
          </a:p>
          <a:p>
            <a:pPr indent="-342900" lvl="0" marL="342900" rtl="0" algn="l">
              <a:spcBef>
                <a:spcPts val="1000"/>
              </a:spcBef>
              <a:spcAft>
                <a:spcPts val="0"/>
              </a:spcAft>
              <a:buSzPts val="1440"/>
              <a:buChar char="►"/>
            </a:pPr>
            <a:r>
              <a:rPr lang="en-US">
                <a:latin typeface="Times New Roman"/>
                <a:ea typeface="Times New Roman"/>
                <a:cs typeface="Times New Roman"/>
                <a:sym typeface="Times New Roman"/>
              </a:rPr>
              <a:t>For example, the NaiveSeasonal(K) model always "repeats" the value that occured K time steps ago.</a:t>
            </a:r>
            <a:endParaRPr/>
          </a:p>
          <a:p>
            <a:pPr indent="-342900" lvl="0" marL="342900" rtl="0" algn="l">
              <a:spcBef>
                <a:spcPts val="1000"/>
              </a:spcBef>
              <a:spcAft>
                <a:spcPts val="0"/>
              </a:spcAft>
              <a:buSzPts val="1440"/>
              <a:buChar char="►"/>
            </a:pPr>
            <a:r>
              <a:rPr lang="en-US">
                <a:latin typeface="Times New Roman"/>
                <a:ea typeface="Times New Roman"/>
                <a:cs typeface="Times New Roman"/>
                <a:sym typeface="Times New Roman"/>
              </a:rPr>
              <a:t>In its most naive form, when K=1, this model simply always repeats the last value of the training series</a:t>
            </a:r>
            <a:endParaRPr/>
          </a:p>
          <a:p>
            <a:pPr indent="-342900" lvl="0" marL="342900" rtl="0" algn="l">
              <a:spcBef>
                <a:spcPts val="1000"/>
              </a:spcBef>
              <a:spcAft>
                <a:spcPts val="0"/>
              </a:spcAft>
              <a:buSzPts val="1440"/>
              <a:buChar char="►"/>
            </a:pPr>
            <a:r>
              <a:rPr lang="en-US">
                <a:latin typeface="Times New Roman"/>
                <a:ea typeface="Times New Roman"/>
                <a:cs typeface="Times New Roman"/>
                <a:sym typeface="Times New Roman"/>
              </a:rPr>
              <a:t>It's very easy to fit models and produce predictions on TimeSeries. All the models have a fit() and a predict() function. </a:t>
            </a:r>
            <a:endParaRPr/>
          </a:p>
          <a:p>
            <a:pPr indent="-342900" lvl="0" marL="342900" rtl="0" algn="l">
              <a:spcBef>
                <a:spcPts val="1000"/>
              </a:spcBef>
              <a:spcAft>
                <a:spcPts val="0"/>
              </a:spcAft>
              <a:buSzPts val="1440"/>
              <a:buChar char="►"/>
            </a:pPr>
            <a:r>
              <a:rPr lang="en-US">
                <a:latin typeface="Times New Roman"/>
                <a:ea typeface="Times New Roman"/>
                <a:cs typeface="Times New Roman"/>
                <a:sym typeface="Times New Roman"/>
              </a:rPr>
              <a:t>This is similar to Scikit-learn, except that it is specific to time series. The fit() function takes in argument the training time series on which to fit the model, and the predict() function takes in argument the number of time steps (after the end of the training series) over which to forecast.</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ph type="title"/>
          </p:nvPr>
        </p:nvSpPr>
        <p:spPr>
          <a:xfrm>
            <a:off x="677334" y="609599"/>
            <a:ext cx="8596668" cy="5565170"/>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br>
              <a:rPr lang="en-US" sz="2400">
                <a:solidFill>
                  <a:schemeClr val="dk1"/>
                </a:solidFill>
                <a:latin typeface="Times New Roman"/>
                <a:ea typeface="Times New Roman"/>
                <a:cs typeface="Times New Roman"/>
                <a:sym typeface="Times New Roman"/>
              </a:rPr>
            </a:br>
            <a:br>
              <a:rPr lang="en-US" sz="2400">
                <a:solidFill>
                  <a:schemeClr val="dk1"/>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Under the guidence:</a:t>
            </a:r>
            <a:br>
              <a:rPr lang="en-US" sz="1800">
                <a:latin typeface="Times New Roman"/>
                <a:ea typeface="Times New Roman"/>
                <a:cs typeface="Times New Roman"/>
                <a:sym typeface="Times New Roman"/>
              </a:rPr>
            </a:br>
            <a:r>
              <a:rPr lang="en-US" sz="2000">
                <a:solidFill>
                  <a:srgbClr val="932313"/>
                </a:solidFill>
                <a:latin typeface="Times New Roman"/>
                <a:ea typeface="Times New Roman"/>
                <a:cs typeface="Times New Roman"/>
                <a:sym typeface="Times New Roman"/>
              </a:rPr>
              <a:t>        Raj shekar</a:t>
            </a:r>
            <a:br>
              <a:rPr lang="en-US" sz="2000">
                <a:solidFill>
                  <a:srgbClr val="932313"/>
                </a:solidFill>
                <a:latin typeface="Times New Roman"/>
                <a:ea typeface="Times New Roman"/>
                <a:cs typeface="Times New Roman"/>
                <a:sym typeface="Times New Roman"/>
              </a:rPr>
            </a:br>
            <a:r>
              <a:rPr lang="en-US" sz="2000">
                <a:solidFill>
                  <a:srgbClr val="932313"/>
                </a:solidFill>
                <a:latin typeface="Times New Roman"/>
                <a:ea typeface="Times New Roman"/>
                <a:cs typeface="Times New Roman"/>
                <a:sym typeface="Times New Roman"/>
              </a:rPr>
              <a:t>   bapuram pallavi</a:t>
            </a:r>
            <a:br>
              <a:rPr lang="en-US" sz="2000">
                <a:latin typeface="Times New Roman"/>
                <a:ea typeface="Times New Roman"/>
                <a:cs typeface="Times New Roman"/>
                <a:sym typeface="Times New Roman"/>
              </a:rPr>
            </a:br>
            <a:br>
              <a:rPr lang="en-US" sz="1800">
                <a:latin typeface="Times New Roman"/>
                <a:ea typeface="Times New Roman"/>
                <a:cs typeface="Times New Roman"/>
                <a:sym typeface="Times New Roman"/>
              </a:rPr>
            </a:br>
            <a:br>
              <a:rPr lang="en-US" sz="1800">
                <a:latin typeface="Times New Roman"/>
                <a:ea typeface="Times New Roman"/>
                <a:cs typeface="Times New Roman"/>
                <a:sym typeface="Times New Roman"/>
              </a:rPr>
            </a:br>
            <a:br>
              <a:rPr lang="en-US" sz="1800">
                <a:latin typeface="Times New Roman"/>
                <a:ea typeface="Times New Roman"/>
                <a:cs typeface="Times New Roman"/>
                <a:sym typeface="Times New Roman"/>
              </a:rPr>
            </a:br>
            <a:br>
              <a:rPr lang="en-US" sz="1800">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Team members:</a:t>
            </a:r>
            <a:br>
              <a:rPr lang="en-US" sz="2400">
                <a:solidFill>
                  <a:schemeClr val="dk1"/>
                </a:solidFill>
                <a:latin typeface="Times New Roman"/>
                <a:ea typeface="Times New Roman"/>
                <a:cs typeface="Times New Roman"/>
                <a:sym typeface="Times New Roman"/>
              </a:rPr>
            </a:br>
            <a:br>
              <a:rPr lang="en-US" sz="1800">
                <a:latin typeface="Times New Roman"/>
                <a:ea typeface="Times New Roman"/>
                <a:cs typeface="Times New Roman"/>
                <a:sym typeface="Times New Roman"/>
              </a:rPr>
            </a:br>
            <a:r>
              <a:rPr lang="en-US" sz="1800" u="none" strike="noStrike">
                <a:solidFill>
                  <a:srgbClr val="932313"/>
                </a:solidFill>
                <a:latin typeface="Times New Roman"/>
                <a:ea typeface="Times New Roman"/>
                <a:cs typeface="Times New Roman"/>
                <a:sym typeface="Times New Roman"/>
              </a:rPr>
              <a:t>Shreya Verma</a:t>
            </a:r>
            <a:br>
              <a:rPr lang="en-US" sz="1800" u="none" strike="noStrike">
                <a:solidFill>
                  <a:srgbClr val="932313"/>
                </a:solidFill>
                <a:latin typeface="Times New Roman"/>
                <a:ea typeface="Times New Roman"/>
                <a:cs typeface="Times New Roman"/>
                <a:sym typeface="Times New Roman"/>
              </a:rPr>
            </a:br>
            <a:r>
              <a:rPr b="0" i="0" lang="en-US" sz="1800">
                <a:solidFill>
                  <a:srgbClr val="932313"/>
                </a:solidFill>
                <a:latin typeface="Times New Roman"/>
                <a:ea typeface="Times New Roman"/>
                <a:cs typeface="Times New Roman"/>
                <a:sym typeface="Times New Roman"/>
              </a:rPr>
              <a:t>Mohammad </a:t>
            </a:r>
            <a:r>
              <a:rPr lang="en-US" sz="1800">
                <a:solidFill>
                  <a:srgbClr val="932313"/>
                </a:solidFill>
                <a:latin typeface="Times New Roman"/>
                <a:ea typeface="Times New Roman"/>
                <a:cs typeface="Times New Roman"/>
                <a:sym typeface="Times New Roman"/>
              </a:rPr>
              <a:t>S</a:t>
            </a:r>
            <a:r>
              <a:rPr b="0" i="0" lang="en-US" sz="1800">
                <a:solidFill>
                  <a:srgbClr val="932313"/>
                </a:solidFill>
                <a:latin typeface="Times New Roman"/>
                <a:ea typeface="Times New Roman"/>
                <a:cs typeface="Times New Roman"/>
                <a:sym typeface="Times New Roman"/>
              </a:rPr>
              <a:t>ujayath </a:t>
            </a:r>
            <a:r>
              <a:rPr lang="en-US" sz="1800">
                <a:solidFill>
                  <a:srgbClr val="932313"/>
                </a:solidFill>
                <a:latin typeface="Times New Roman"/>
                <a:ea typeface="Times New Roman"/>
                <a:cs typeface="Times New Roman"/>
                <a:sym typeface="Times New Roman"/>
              </a:rPr>
              <a:t>A</a:t>
            </a:r>
            <a:r>
              <a:rPr b="0" i="0" lang="en-US" sz="1800">
                <a:solidFill>
                  <a:srgbClr val="932313"/>
                </a:solidFill>
                <a:latin typeface="Times New Roman"/>
                <a:ea typeface="Times New Roman"/>
                <a:cs typeface="Times New Roman"/>
                <a:sym typeface="Times New Roman"/>
              </a:rPr>
              <a:t>li</a:t>
            </a:r>
            <a:br>
              <a:rPr b="0" i="0" lang="en-US" sz="1800">
                <a:solidFill>
                  <a:srgbClr val="932313"/>
                </a:solidFill>
                <a:latin typeface="Times New Roman"/>
                <a:ea typeface="Times New Roman"/>
                <a:cs typeface="Times New Roman"/>
                <a:sym typeface="Times New Roman"/>
              </a:rPr>
            </a:br>
            <a:r>
              <a:rPr b="0" i="0" lang="en-US" sz="1800">
                <a:solidFill>
                  <a:srgbClr val="932313"/>
                </a:solidFill>
                <a:latin typeface="Times New Roman"/>
                <a:ea typeface="Times New Roman"/>
                <a:cs typeface="Times New Roman"/>
                <a:sym typeface="Times New Roman"/>
              </a:rPr>
              <a:t>Priyanka</a:t>
            </a:r>
            <a:br>
              <a:rPr b="0" i="0" lang="en-US" sz="1800">
                <a:solidFill>
                  <a:srgbClr val="932313"/>
                </a:solidFill>
                <a:latin typeface="Times New Roman"/>
                <a:ea typeface="Times New Roman"/>
                <a:cs typeface="Times New Roman"/>
                <a:sym typeface="Times New Roman"/>
              </a:rPr>
            </a:br>
            <a:r>
              <a:rPr lang="en-US" sz="1800" u="none" strike="noStrike">
                <a:solidFill>
                  <a:srgbClr val="932313"/>
                </a:solidFill>
                <a:latin typeface="Times New Roman"/>
                <a:ea typeface="Times New Roman"/>
                <a:cs typeface="Times New Roman"/>
                <a:sym typeface="Times New Roman"/>
              </a:rPr>
              <a:t>Madhusagar Manchodi</a:t>
            </a:r>
            <a:br>
              <a:rPr lang="en-US" sz="1800" u="none" strike="noStrike">
                <a:solidFill>
                  <a:srgbClr val="932313"/>
                </a:solidFill>
                <a:latin typeface="Times New Roman"/>
                <a:ea typeface="Times New Roman"/>
                <a:cs typeface="Times New Roman"/>
                <a:sym typeface="Times New Roman"/>
              </a:rPr>
            </a:br>
            <a:r>
              <a:rPr b="0" i="0" lang="en-US" sz="1800">
                <a:solidFill>
                  <a:srgbClr val="932313"/>
                </a:solidFill>
                <a:latin typeface="Times New Roman"/>
                <a:ea typeface="Times New Roman"/>
                <a:cs typeface="Times New Roman"/>
                <a:sym typeface="Times New Roman"/>
              </a:rPr>
              <a:t>Anke Ashoke Omkar</a:t>
            </a:r>
            <a:br>
              <a:rPr b="0" i="0" lang="en-US" sz="1800">
                <a:solidFill>
                  <a:srgbClr val="932313"/>
                </a:solidFill>
                <a:latin typeface="Times New Roman"/>
                <a:ea typeface="Times New Roman"/>
                <a:cs typeface="Times New Roman"/>
                <a:sym typeface="Times New Roman"/>
              </a:rPr>
            </a:br>
            <a:r>
              <a:rPr lang="en-US" sz="1800" u="none" strike="noStrike">
                <a:solidFill>
                  <a:srgbClr val="932313"/>
                </a:solidFill>
                <a:latin typeface="Times New Roman"/>
                <a:ea typeface="Times New Roman"/>
                <a:cs typeface="Times New Roman"/>
                <a:sym typeface="Times New Roman"/>
              </a:rPr>
              <a:t>Kaustu</a:t>
            </a:r>
            <a:r>
              <a:rPr lang="en-US" sz="1800">
                <a:solidFill>
                  <a:srgbClr val="932313"/>
                </a:solidFill>
                <a:latin typeface="Times New Roman"/>
                <a:ea typeface="Times New Roman"/>
                <a:cs typeface="Times New Roman"/>
                <a:sym typeface="Times New Roman"/>
              </a:rPr>
              <a:t>bh Dhananjay gambare</a:t>
            </a:r>
            <a:br>
              <a:rPr lang="en-US" sz="1800">
                <a:solidFill>
                  <a:srgbClr val="932313"/>
                </a:solidFill>
                <a:latin typeface="Times New Roman"/>
                <a:ea typeface="Times New Roman"/>
                <a:cs typeface="Times New Roman"/>
                <a:sym typeface="Times New Roman"/>
              </a:rPr>
            </a:br>
            <a:r>
              <a:rPr b="0" i="0" lang="en-US" sz="1800" u="none" strike="noStrike">
                <a:solidFill>
                  <a:srgbClr val="932313"/>
                </a:solidFill>
                <a:latin typeface="Times New Roman"/>
                <a:ea typeface="Times New Roman"/>
                <a:cs typeface="Times New Roman"/>
                <a:sym typeface="Times New Roman"/>
              </a:rPr>
              <a:t>Pranav Rajendra B</a:t>
            </a:r>
            <a:r>
              <a:rPr lang="en-US" sz="1800">
                <a:solidFill>
                  <a:srgbClr val="932313"/>
                </a:solidFill>
                <a:latin typeface="Times New Roman"/>
                <a:ea typeface="Times New Roman"/>
                <a:cs typeface="Times New Roman"/>
                <a:sym typeface="Times New Roman"/>
              </a:rPr>
              <a:t>hosale</a:t>
            </a:r>
            <a:br>
              <a:rPr b="0" i="0" lang="en-US" sz="1800" u="none" strike="noStrike">
                <a:solidFill>
                  <a:srgbClr val="932313"/>
                </a:solidFill>
                <a:latin typeface="Times New Roman"/>
                <a:ea typeface="Times New Roman"/>
                <a:cs typeface="Times New Roman"/>
                <a:sym typeface="Times New Roman"/>
              </a:rPr>
            </a:br>
            <a:endParaRPr sz="18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20"/>
          <p:cNvPicPr preferRelativeResize="0"/>
          <p:nvPr/>
        </p:nvPicPr>
        <p:blipFill rotWithShape="1">
          <a:blip r:embed="rId3">
            <a:alphaModFix/>
          </a:blip>
          <a:srcRect b="0" l="0" r="0" t="0"/>
          <a:stretch/>
        </p:blipFill>
        <p:spPr>
          <a:xfrm>
            <a:off x="978217" y="557784"/>
            <a:ext cx="7571423" cy="3493007"/>
          </a:xfrm>
          <a:prstGeom prst="rect">
            <a:avLst/>
          </a:prstGeom>
          <a:noFill/>
          <a:ln>
            <a:noFill/>
          </a:ln>
        </p:spPr>
      </p:pic>
      <p:sp>
        <p:nvSpPr>
          <p:cNvPr id="266" name="Google Shape;266;p20"/>
          <p:cNvSpPr txBox="1"/>
          <p:nvPr>
            <p:ph type="title"/>
          </p:nvPr>
        </p:nvSpPr>
        <p:spPr>
          <a:xfrm>
            <a:off x="677334" y="5111496"/>
            <a:ext cx="8596668" cy="7406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RMSE of the Naïve seasonal:189.29</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932313"/>
              </a:buClr>
              <a:buSzPts val="2400"/>
              <a:buFont typeface="Times New Roman"/>
              <a:buNone/>
            </a:pPr>
            <a:r>
              <a:rPr lang="en-US" sz="2400">
                <a:solidFill>
                  <a:srgbClr val="932313"/>
                </a:solidFill>
                <a:latin typeface="Times New Roman"/>
                <a:ea typeface="Times New Roman"/>
                <a:cs typeface="Times New Roman"/>
                <a:sym typeface="Times New Roman"/>
              </a:rPr>
              <a:t>NBEATS Model:</a:t>
            </a:r>
            <a:endParaRPr/>
          </a:p>
        </p:txBody>
      </p:sp>
      <p:sp>
        <p:nvSpPr>
          <p:cNvPr id="272" name="Google Shape;272;p21"/>
          <p:cNvSpPr txBox="1"/>
          <p:nvPr>
            <p:ph idx="1" type="body"/>
          </p:nvPr>
        </p:nvSpPr>
        <p:spPr>
          <a:xfrm>
            <a:off x="677334" y="1265275"/>
            <a:ext cx="8596668" cy="4776088"/>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440"/>
              <a:buChar char="►"/>
            </a:pPr>
            <a:r>
              <a:rPr i="0" lang="en-US">
                <a:solidFill>
                  <a:srgbClr val="000000"/>
                </a:solidFill>
                <a:latin typeface="Times New Roman"/>
                <a:ea typeface="Times New Roman"/>
                <a:cs typeface="Times New Roman"/>
                <a:sym typeface="Times New Roman"/>
              </a:rPr>
              <a:t>N-BEATS: Neural basis expansion analysis for interpretable time series forecasting</a:t>
            </a:r>
            <a:endParaRPr/>
          </a:p>
          <a:p>
            <a:pPr indent="-342900" lvl="0" marL="342900" rtl="0" algn="l">
              <a:spcBef>
                <a:spcPts val="1000"/>
              </a:spcBef>
              <a:spcAft>
                <a:spcPts val="0"/>
              </a:spcAft>
              <a:buSzPts val="1440"/>
              <a:buChar char="►"/>
            </a:pPr>
            <a:r>
              <a:rPr b="0" i="0" lang="en-US">
                <a:solidFill>
                  <a:srgbClr val="000000"/>
                </a:solidFill>
                <a:latin typeface="Times New Roman"/>
                <a:ea typeface="Times New Roman"/>
                <a:cs typeface="Times New Roman"/>
                <a:sym typeface="Times New Roman"/>
              </a:rPr>
              <a:t>We focus on solving the univariate times series point forecasting problem using deep learning</a:t>
            </a:r>
            <a:endParaRPr b="0">
              <a:solidFill>
                <a:srgbClr val="000000"/>
              </a:solidFill>
              <a:latin typeface="Times New Roman"/>
              <a:ea typeface="Times New Roman"/>
              <a:cs typeface="Times New Roman"/>
              <a:sym typeface="Times New Roman"/>
            </a:endParaRPr>
          </a:p>
          <a:p>
            <a:pPr indent="-342900" lvl="0" marL="342900" rtl="0" algn="l">
              <a:spcBef>
                <a:spcPts val="1000"/>
              </a:spcBef>
              <a:spcAft>
                <a:spcPts val="0"/>
              </a:spcAft>
              <a:buSzPts val="1440"/>
              <a:buChar char="►"/>
            </a:pPr>
            <a:r>
              <a:rPr b="0" i="0" lang="en-US">
                <a:solidFill>
                  <a:srgbClr val="000000"/>
                </a:solidFill>
                <a:latin typeface="Times New Roman"/>
                <a:ea typeface="Times New Roman"/>
                <a:cs typeface="Times New Roman"/>
                <a:sym typeface="Times New Roman"/>
              </a:rPr>
              <a:t> We propose a deep neural architecture based on backward and forward residual links and a very deep stack of fully-connected layers. </a:t>
            </a:r>
            <a:endParaRPr i="0">
              <a:solidFill>
                <a:srgbClr val="000000"/>
              </a:solidFill>
              <a:latin typeface="Times New Roman"/>
              <a:ea typeface="Times New Roman"/>
              <a:cs typeface="Times New Roman"/>
              <a:sym typeface="Times New Roman"/>
            </a:endParaRPr>
          </a:p>
          <a:p>
            <a:pPr indent="-342900" lvl="0" marL="342900" rtl="0" algn="l">
              <a:spcBef>
                <a:spcPts val="1000"/>
              </a:spcBef>
              <a:spcAft>
                <a:spcPts val="0"/>
              </a:spcAft>
              <a:buSzPts val="1440"/>
              <a:buChar char="►"/>
            </a:pPr>
            <a:r>
              <a:rPr b="1" i="0" lang="en-US">
                <a:latin typeface="Times New Roman"/>
                <a:ea typeface="Times New Roman"/>
                <a:cs typeface="Times New Roman"/>
                <a:sym typeface="Times New Roman"/>
              </a:rPr>
              <a:t>N-BEATS</a:t>
            </a:r>
            <a:r>
              <a:rPr b="0" i="0" lang="en-US">
                <a:latin typeface="Times New Roman"/>
                <a:ea typeface="Times New Roman"/>
                <a:cs typeface="Times New Roman"/>
                <a:sym typeface="Times New Roman"/>
              </a:rPr>
              <a:t> is a state-of-the-art model that shows the potential of </a:t>
            </a:r>
            <a:r>
              <a:rPr b="1" i="0" lang="en-US">
                <a:latin typeface="Times New Roman"/>
                <a:ea typeface="Times New Roman"/>
                <a:cs typeface="Times New Roman"/>
                <a:sym typeface="Times New Roman"/>
              </a:rPr>
              <a:t>pure DL architectures</a:t>
            </a:r>
            <a:r>
              <a:rPr b="0" i="0" lang="en-US">
                <a:latin typeface="Times New Roman"/>
                <a:ea typeface="Times New Roman"/>
                <a:cs typeface="Times New Roman"/>
                <a:sym typeface="Times New Roman"/>
              </a:rPr>
              <a:t> in the context of the time-series forecasting.</a:t>
            </a:r>
            <a:endParaRPr/>
          </a:p>
          <a:p>
            <a:pPr indent="-342900" lvl="0" marL="342900" rtl="0" algn="l">
              <a:spcBef>
                <a:spcPts val="1000"/>
              </a:spcBef>
              <a:spcAft>
                <a:spcPts val="0"/>
              </a:spcAft>
              <a:buSzPts val="1440"/>
              <a:buChar char="►"/>
            </a:pPr>
            <a:r>
              <a:rPr b="0" i="0" lang="en-US">
                <a:latin typeface="Times New Roman"/>
                <a:ea typeface="Times New Roman"/>
                <a:cs typeface="Times New Roman"/>
                <a:sym typeface="Times New Roman"/>
              </a:rPr>
              <a:t> It outperforms well-established statistical approaches on the </a:t>
            </a:r>
            <a:r>
              <a:rPr b="0" i="1" lang="en-US">
                <a:latin typeface="Times New Roman"/>
                <a:ea typeface="Times New Roman"/>
                <a:cs typeface="Times New Roman"/>
                <a:sym typeface="Times New Roman"/>
              </a:rPr>
              <a:t>M3</a:t>
            </a:r>
            <a:r>
              <a:rPr b="0" i="0" lang="en-US">
                <a:latin typeface="Times New Roman"/>
                <a:ea typeface="Times New Roman"/>
                <a:cs typeface="Times New Roman"/>
                <a:sym typeface="Times New Roman"/>
              </a:rPr>
              <a:t>, and </a:t>
            </a:r>
            <a:r>
              <a:rPr b="0" i="1" lang="en-US">
                <a:latin typeface="Times New Roman"/>
                <a:ea typeface="Times New Roman"/>
                <a:cs typeface="Times New Roman"/>
                <a:sym typeface="Times New Roman"/>
              </a:rPr>
              <a:t>M4</a:t>
            </a:r>
            <a:r>
              <a:rPr b="0" i="0" lang="en-US">
                <a:latin typeface="Times New Roman"/>
                <a:ea typeface="Times New Roman"/>
                <a:cs typeface="Times New Roman"/>
                <a:sym typeface="Times New Roman"/>
              </a:rPr>
              <a:t> competitions</a:t>
            </a:r>
            <a:r>
              <a:rPr b="0" i="0" lang="en-US">
                <a:latin typeface="Arial"/>
                <a:ea typeface="Arial"/>
                <a:cs typeface="Arial"/>
                <a:sym typeface="Arial"/>
              </a:rPr>
              <a:t>.</a:t>
            </a:r>
            <a:endParaRPr/>
          </a:p>
          <a:p>
            <a:pPr indent="-342900" lvl="0" marL="342900" rtl="0" algn="l">
              <a:spcBef>
                <a:spcPts val="1000"/>
              </a:spcBef>
              <a:spcAft>
                <a:spcPts val="0"/>
              </a:spcAft>
              <a:buSzPts val="1440"/>
              <a:buChar char="►"/>
            </a:pPr>
            <a:r>
              <a:rPr b="0" i="0" lang="en-US">
                <a:solidFill>
                  <a:srgbClr val="000000"/>
                </a:solidFill>
                <a:latin typeface="Times New Roman"/>
                <a:ea typeface="Times New Roman"/>
                <a:cs typeface="Times New Roman"/>
                <a:sym typeface="Times New Roman"/>
              </a:rPr>
              <a:t>N-BEATS is a univariate model architecture that offers two configurations: a </a:t>
            </a:r>
            <a:r>
              <a:rPr b="0" i="1" lang="en-US">
                <a:solidFill>
                  <a:srgbClr val="000000"/>
                </a:solidFill>
                <a:latin typeface="Times New Roman"/>
                <a:ea typeface="Times New Roman"/>
                <a:cs typeface="Times New Roman"/>
                <a:sym typeface="Times New Roman"/>
              </a:rPr>
              <a:t>generic</a:t>
            </a:r>
            <a:r>
              <a:rPr b="0" i="0" lang="en-US">
                <a:solidFill>
                  <a:srgbClr val="000000"/>
                </a:solidFill>
                <a:latin typeface="Times New Roman"/>
                <a:ea typeface="Times New Roman"/>
                <a:cs typeface="Times New Roman"/>
                <a:sym typeface="Times New Roman"/>
              </a:rPr>
              <a:t> one and a </a:t>
            </a:r>
            <a:r>
              <a:rPr b="0" i="1" lang="en-US">
                <a:solidFill>
                  <a:srgbClr val="000000"/>
                </a:solidFill>
                <a:latin typeface="Times New Roman"/>
                <a:ea typeface="Times New Roman"/>
                <a:cs typeface="Times New Roman"/>
                <a:sym typeface="Times New Roman"/>
              </a:rPr>
              <a:t>interpretable</a:t>
            </a:r>
            <a:r>
              <a:rPr b="0" i="0" lang="en-US">
                <a:solidFill>
                  <a:srgbClr val="000000"/>
                </a:solidFill>
                <a:latin typeface="Times New Roman"/>
                <a:ea typeface="Times New Roman"/>
                <a:cs typeface="Times New Roman"/>
                <a:sym typeface="Times New Roman"/>
              </a:rPr>
              <a:t> one.</a:t>
            </a:r>
            <a:endParaRPr/>
          </a:p>
          <a:p>
            <a:pPr indent="-342900" lvl="0" marL="342900" rtl="0" algn="l">
              <a:spcBef>
                <a:spcPts val="1000"/>
              </a:spcBef>
              <a:spcAft>
                <a:spcPts val="0"/>
              </a:spcAft>
              <a:buSzPts val="1440"/>
              <a:buChar char="►"/>
            </a:pPr>
            <a:r>
              <a:rPr b="0" i="0" lang="en-US">
                <a:solidFill>
                  <a:srgbClr val="000000"/>
                </a:solidFill>
                <a:latin typeface="Times New Roman"/>
                <a:ea typeface="Times New Roman"/>
                <a:cs typeface="Times New Roman"/>
                <a:sym typeface="Times New Roman"/>
              </a:rPr>
              <a:t> The </a:t>
            </a:r>
            <a:r>
              <a:rPr b="1" i="0" lang="en-US">
                <a:solidFill>
                  <a:srgbClr val="000000"/>
                </a:solidFill>
                <a:latin typeface="Times New Roman"/>
                <a:ea typeface="Times New Roman"/>
                <a:cs typeface="Times New Roman"/>
                <a:sym typeface="Times New Roman"/>
              </a:rPr>
              <a:t>generic architecture</a:t>
            </a:r>
            <a:r>
              <a:rPr b="0" i="0" lang="en-US">
                <a:solidFill>
                  <a:srgbClr val="000000"/>
                </a:solidFill>
                <a:latin typeface="Times New Roman"/>
                <a:ea typeface="Times New Roman"/>
                <a:cs typeface="Times New Roman"/>
                <a:sym typeface="Times New Roman"/>
              </a:rPr>
              <a:t> uses as little prior knowledge as possible, with no feature engineering, no scaling and no internal architectural components that may be considered time-series-specific.</a:t>
            </a:r>
            <a:endParaRPr/>
          </a:p>
          <a:p>
            <a:pPr indent="-342900" lvl="0" marL="342900" rtl="0" algn="l">
              <a:spcBef>
                <a:spcPts val="1000"/>
              </a:spcBef>
              <a:spcAft>
                <a:spcPts val="0"/>
              </a:spcAft>
              <a:buSzPts val="1440"/>
              <a:buChar char="►"/>
            </a:pPr>
            <a:r>
              <a:rPr b="0" i="0" lang="en-US">
                <a:solidFill>
                  <a:srgbClr val="000000"/>
                </a:solidFill>
                <a:latin typeface="Times New Roman"/>
                <a:ea typeface="Times New Roman"/>
                <a:cs typeface="Times New Roman"/>
                <a:sym typeface="Times New Roman"/>
              </a:rPr>
              <a:t>To start off, we use a model with the generic architecture of N-BEATS:</a:t>
            </a:r>
            <a:endParaRPr/>
          </a:p>
          <a:p>
            <a:pPr indent="-251459" lvl="0" marL="342900" rtl="0" algn="l">
              <a:spcBef>
                <a:spcPts val="1000"/>
              </a:spcBef>
              <a:spcAft>
                <a:spcPts val="0"/>
              </a:spcAft>
              <a:buSzPts val="1440"/>
              <a:buNone/>
            </a:pPr>
            <a:r>
              <a:t/>
            </a:r>
            <a:endParaRPr b="0">
              <a:solidFill>
                <a:srgbClr val="000000"/>
              </a:solidFill>
              <a:latin typeface="Times New Roman"/>
              <a:ea typeface="Times New Roman"/>
              <a:cs typeface="Times New Roman"/>
              <a:sym typeface="Times New Roman"/>
            </a:endParaRPr>
          </a:p>
          <a:p>
            <a:pPr indent="-251459" lvl="0" marL="342900" rtl="0" algn="l">
              <a:spcBef>
                <a:spcPts val="1000"/>
              </a:spcBef>
              <a:spcAft>
                <a:spcPts val="0"/>
              </a:spcAft>
              <a:buSzPts val="1440"/>
              <a:buNone/>
            </a:pPr>
            <a:r>
              <a:t/>
            </a:r>
            <a:endParaRPr i="0">
              <a:solidFill>
                <a:srgbClr val="000000"/>
              </a:solidFill>
              <a:latin typeface="Times New Roman"/>
              <a:ea typeface="Times New Roman"/>
              <a:cs typeface="Times New Roman"/>
              <a:sym typeface="Times New Roman"/>
            </a:endParaRPr>
          </a:p>
          <a:p>
            <a:pPr indent="-251459" lvl="0" marL="342900" rtl="0" algn="l">
              <a:spcBef>
                <a:spcPts val="1000"/>
              </a:spcBef>
              <a:spcAft>
                <a:spcPts val="0"/>
              </a:spcAft>
              <a:buSzPts val="144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2"/>
          <p:cNvSpPr txBox="1"/>
          <p:nvPr>
            <p:ph type="title"/>
          </p:nvPr>
        </p:nvSpPr>
        <p:spPr>
          <a:xfrm>
            <a:off x="677334" y="5231219"/>
            <a:ext cx="8596668" cy="69111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RMSE of NBEATS Model:366.9</a:t>
            </a:r>
            <a:endParaRPr/>
          </a:p>
        </p:txBody>
      </p:sp>
      <p:pic>
        <p:nvPicPr>
          <p:cNvPr id="278" name="Google Shape;278;p22"/>
          <p:cNvPicPr preferRelativeResize="0"/>
          <p:nvPr/>
        </p:nvPicPr>
        <p:blipFill rotWithShape="1">
          <a:blip r:embed="rId3">
            <a:alphaModFix/>
          </a:blip>
          <a:srcRect b="0" l="0" r="0" t="0"/>
          <a:stretch/>
        </p:blipFill>
        <p:spPr>
          <a:xfrm>
            <a:off x="1010093" y="215875"/>
            <a:ext cx="7495954" cy="4441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3"/>
          <p:cNvSpPr txBox="1"/>
          <p:nvPr>
            <p:ph type="title"/>
          </p:nvPr>
        </p:nvSpPr>
        <p:spPr>
          <a:xfrm>
            <a:off x="677334" y="287080"/>
            <a:ext cx="8596668" cy="75491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Xgboost model:</a:t>
            </a:r>
            <a:endParaRPr/>
          </a:p>
        </p:txBody>
      </p:sp>
      <p:sp>
        <p:nvSpPr>
          <p:cNvPr id="284" name="Google Shape;284;p2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0" i="0" lang="en-US">
                <a:solidFill>
                  <a:srgbClr val="555555"/>
                </a:solidFill>
                <a:latin typeface="Times New Roman"/>
                <a:ea typeface="Times New Roman"/>
                <a:cs typeface="Times New Roman"/>
                <a:sym typeface="Times New Roman"/>
              </a:rPr>
              <a:t>XGBoost is an efficient implementation of gradient boosting for classification and regression problems.</a:t>
            </a:r>
            <a:endParaRPr/>
          </a:p>
          <a:p>
            <a:pPr indent="-342900" lvl="0" marL="342900" rtl="0" algn="l">
              <a:spcBef>
                <a:spcPts val="1000"/>
              </a:spcBef>
              <a:spcAft>
                <a:spcPts val="0"/>
              </a:spcAft>
              <a:buSzPts val="1440"/>
              <a:buChar char="►"/>
            </a:pPr>
            <a:r>
              <a:rPr b="0" i="0" lang="en-US">
                <a:solidFill>
                  <a:srgbClr val="555555"/>
                </a:solidFill>
                <a:latin typeface="Times New Roman"/>
                <a:ea typeface="Times New Roman"/>
                <a:cs typeface="Times New Roman"/>
                <a:sym typeface="Times New Roman"/>
              </a:rPr>
              <a:t>XGBoost is designed for classification and regression on tabular datasets, although it can be used for time series forecasting.</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4"/>
          <p:cNvSpPr txBox="1"/>
          <p:nvPr>
            <p:ph type="title"/>
          </p:nvPr>
        </p:nvSpPr>
        <p:spPr>
          <a:xfrm>
            <a:off x="677334" y="5422605"/>
            <a:ext cx="8596668" cy="87186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RMSE of the Xgboost model :231.89</a:t>
            </a:r>
            <a:endParaRPr/>
          </a:p>
        </p:txBody>
      </p:sp>
      <p:pic>
        <p:nvPicPr>
          <p:cNvPr id="290" name="Google Shape;290;p24"/>
          <p:cNvPicPr preferRelativeResize="0"/>
          <p:nvPr/>
        </p:nvPicPr>
        <p:blipFill rotWithShape="1">
          <a:blip r:embed="rId3">
            <a:alphaModFix/>
          </a:blip>
          <a:srcRect b="0" l="0" r="0" t="0"/>
          <a:stretch/>
        </p:blipFill>
        <p:spPr>
          <a:xfrm>
            <a:off x="712776" y="563527"/>
            <a:ext cx="8561226" cy="4048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5"/>
          <p:cNvSpPr txBox="1"/>
          <p:nvPr>
            <p:ph type="title"/>
          </p:nvPr>
        </p:nvSpPr>
        <p:spPr>
          <a:xfrm>
            <a:off x="677335" y="95693"/>
            <a:ext cx="8596668" cy="659219"/>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932313"/>
              </a:buClr>
              <a:buSzPct val="100000"/>
              <a:buFont typeface="Times New Roman"/>
              <a:buNone/>
            </a:pPr>
            <a:r>
              <a:rPr lang="en-US">
                <a:solidFill>
                  <a:srgbClr val="932313"/>
                </a:solidFill>
                <a:latin typeface="Times New Roman"/>
                <a:ea typeface="Times New Roman"/>
                <a:cs typeface="Times New Roman"/>
                <a:sym typeface="Times New Roman"/>
              </a:rPr>
              <a:t>Conclusion:</a:t>
            </a:r>
            <a:endParaRPr/>
          </a:p>
        </p:txBody>
      </p:sp>
      <p:sp>
        <p:nvSpPr>
          <p:cNvPr id="296" name="Google Shape;296;p25"/>
          <p:cNvSpPr txBox="1"/>
          <p:nvPr>
            <p:ph idx="1" type="body"/>
          </p:nvPr>
        </p:nvSpPr>
        <p:spPr>
          <a:xfrm>
            <a:off x="677335" y="4678327"/>
            <a:ext cx="8596668" cy="17118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a:solidFill>
                  <a:schemeClr val="dk1"/>
                </a:solidFill>
                <a:latin typeface="Times New Roman"/>
                <a:ea typeface="Times New Roman"/>
                <a:cs typeface="Times New Roman"/>
                <a:sym typeface="Times New Roman"/>
              </a:rPr>
              <a:t>Finally move on the deployement which model gives the lowest rmse value,to move on deployement.</a:t>
            </a:r>
            <a:endParaRPr/>
          </a:p>
          <a:p>
            <a:pPr indent="0" lvl="0" marL="0" rtl="0" algn="l">
              <a:spcBef>
                <a:spcPts val="1000"/>
              </a:spcBef>
              <a:spcAft>
                <a:spcPts val="0"/>
              </a:spcAft>
              <a:buSzPts val="1600"/>
              <a:buNone/>
            </a:pPr>
            <a:r>
              <a:rPr lang="en-US">
                <a:solidFill>
                  <a:schemeClr val="dk1"/>
                </a:solidFill>
                <a:latin typeface="Times New Roman"/>
                <a:ea typeface="Times New Roman"/>
                <a:cs typeface="Times New Roman"/>
                <a:sym typeface="Times New Roman"/>
              </a:rPr>
              <a:t>To observe the all rmse values, lowest rme value give the prphet model</a:t>
            </a:r>
            <a:endParaRPr/>
          </a:p>
        </p:txBody>
      </p:sp>
      <p:pic>
        <p:nvPicPr>
          <p:cNvPr id="297" name="Google Shape;297;p25"/>
          <p:cNvPicPr preferRelativeResize="0"/>
          <p:nvPr/>
        </p:nvPicPr>
        <p:blipFill rotWithShape="1">
          <a:blip r:embed="rId3">
            <a:alphaModFix/>
          </a:blip>
          <a:srcRect b="0" l="0" r="0" t="0"/>
          <a:stretch/>
        </p:blipFill>
        <p:spPr>
          <a:xfrm>
            <a:off x="1414130" y="1765005"/>
            <a:ext cx="6741042" cy="252124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6"/>
          <p:cNvSpPr txBox="1"/>
          <p:nvPr>
            <p:ph type="title"/>
          </p:nvPr>
        </p:nvSpPr>
        <p:spPr>
          <a:xfrm>
            <a:off x="677334" y="123291"/>
            <a:ext cx="8596668" cy="66781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Deployment:</a:t>
            </a:r>
            <a:endParaRPr>
              <a:latin typeface="Times New Roman"/>
              <a:ea typeface="Times New Roman"/>
              <a:cs typeface="Times New Roman"/>
              <a:sym typeface="Times New Roman"/>
            </a:endParaRPr>
          </a:p>
        </p:txBody>
      </p:sp>
      <p:pic>
        <p:nvPicPr>
          <p:cNvPr id="303" name="Google Shape;303;p26"/>
          <p:cNvPicPr preferRelativeResize="0"/>
          <p:nvPr/>
        </p:nvPicPr>
        <p:blipFill rotWithShape="1">
          <a:blip r:embed="rId3">
            <a:alphaModFix/>
          </a:blip>
          <a:srcRect b="0" l="0" r="0" t="0"/>
          <a:stretch/>
        </p:blipFill>
        <p:spPr>
          <a:xfrm>
            <a:off x="1034994" y="1078788"/>
            <a:ext cx="8088458" cy="484940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27"/>
          <p:cNvPicPr preferRelativeResize="0"/>
          <p:nvPr/>
        </p:nvPicPr>
        <p:blipFill rotWithShape="1">
          <a:blip r:embed="rId3">
            <a:alphaModFix/>
          </a:blip>
          <a:srcRect b="0" l="0" r="0" t="0"/>
          <a:stretch/>
        </p:blipFill>
        <p:spPr>
          <a:xfrm>
            <a:off x="338823" y="469900"/>
            <a:ext cx="9617977" cy="525860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8"/>
          <p:cNvSpPr txBox="1"/>
          <p:nvPr>
            <p:ph type="title"/>
          </p:nvPr>
        </p:nvSpPr>
        <p:spPr>
          <a:xfrm>
            <a:off x="677334" y="609600"/>
            <a:ext cx="8596668" cy="825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22222"/>
              </a:buClr>
              <a:buSzPts val="3600"/>
              <a:buFont typeface="Times New Roman"/>
              <a:buNone/>
            </a:pPr>
            <a:r>
              <a:rPr b="0" i="0" lang="en-US">
                <a:solidFill>
                  <a:srgbClr val="222222"/>
                </a:solidFill>
                <a:latin typeface="Times New Roman"/>
                <a:ea typeface="Times New Roman"/>
                <a:cs typeface="Times New Roman"/>
                <a:sym typeface="Times New Roman"/>
              </a:rPr>
              <a:t>challenges faced:</a:t>
            </a:r>
            <a:endParaRPr>
              <a:latin typeface="Times New Roman"/>
              <a:ea typeface="Times New Roman"/>
              <a:cs typeface="Times New Roman"/>
              <a:sym typeface="Times New Roman"/>
            </a:endParaRPr>
          </a:p>
        </p:txBody>
      </p:sp>
      <p:sp>
        <p:nvSpPr>
          <p:cNvPr id="314" name="Google Shape;314;p28"/>
          <p:cNvSpPr txBox="1"/>
          <p:nvPr>
            <p:ph idx="1" type="body"/>
          </p:nvPr>
        </p:nvSpPr>
        <p:spPr>
          <a:xfrm>
            <a:off x="677334" y="1435101"/>
            <a:ext cx="8596668" cy="244195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Fist of all we faced the challenges to understand the data  and we have learn only class room teaching forecasting model.</a:t>
            </a:r>
            <a:endParaRPr/>
          </a:p>
          <a:p>
            <a:pPr indent="-342900" lvl="0" marL="342900" rtl="0" algn="l">
              <a:spcBef>
                <a:spcPts val="1000"/>
              </a:spcBef>
              <a:spcAft>
                <a:spcPts val="0"/>
              </a:spcAft>
              <a:buSzPts val="1440"/>
              <a:buChar char="►"/>
            </a:pPr>
            <a:r>
              <a:rPr lang="en-US"/>
              <a:t>To research different forecasting model and to undersatnd the model concepts very to difficult but to need to concentrated the concept is very  easy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9"/>
          <p:cNvSpPr txBox="1"/>
          <p:nvPr>
            <p:ph type="title"/>
          </p:nvPr>
        </p:nvSpPr>
        <p:spPr>
          <a:xfrm>
            <a:off x="677335" y="461406"/>
            <a:ext cx="8596668" cy="259546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accent1"/>
              </a:buClr>
              <a:buSzPts val="5400"/>
              <a:buFont typeface="Trebuchet MS"/>
              <a:buNone/>
            </a:pPr>
            <a:r>
              <a:rPr lang="en-US" sz="5400"/>
              <a:t>THANK YOU</a:t>
            </a:r>
            <a:endParaRPr/>
          </a:p>
        </p:txBody>
      </p:sp>
      <p:sp>
        <p:nvSpPr>
          <p:cNvPr id="320" name="Google Shape;320;p29"/>
          <p:cNvSpPr txBox="1"/>
          <p:nvPr>
            <p:ph idx="1" type="body"/>
          </p:nvPr>
        </p:nvSpPr>
        <p:spPr>
          <a:xfrm>
            <a:off x="509046" y="3912123"/>
            <a:ext cx="9313683" cy="2403835"/>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SzPct val="79999"/>
              <a:buNone/>
            </a:pPr>
            <a:r>
              <a:rPr lang="en-US"/>
              <a:t>We team welcomes your doubts ; reach us @</a:t>
            </a:r>
            <a:endParaRPr/>
          </a:p>
          <a:p>
            <a:pPr indent="0" lvl="0" marL="0" rtl="0" algn="l">
              <a:spcBef>
                <a:spcPts val="1000"/>
              </a:spcBef>
              <a:spcAft>
                <a:spcPts val="0"/>
              </a:spcAft>
              <a:buSzPct val="79999"/>
              <a:buNone/>
            </a:pPr>
            <a:r>
              <a:rPr lang="en-US"/>
              <a:t>shverma511@gmail.com</a:t>
            </a:r>
            <a:endParaRPr/>
          </a:p>
          <a:p>
            <a:pPr indent="0" lvl="0" marL="0" rtl="0" algn="l">
              <a:spcBef>
                <a:spcPts val="1000"/>
              </a:spcBef>
              <a:spcAft>
                <a:spcPts val="0"/>
              </a:spcAft>
              <a:buSzPct val="79999"/>
              <a:buNone/>
            </a:pPr>
            <a:r>
              <a:rPr lang="en-US"/>
              <a:t>sujayath105@gmail.com</a:t>
            </a:r>
            <a:endParaRPr/>
          </a:p>
          <a:p>
            <a:pPr indent="0" lvl="0" marL="0" rtl="0" algn="l">
              <a:spcBef>
                <a:spcPts val="1000"/>
              </a:spcBef>
              <a:spcAft>
                <a:spcPts val="0"/>
              </a:spcAft>
              <a:buSzPct val="79999"/>
              <a:buNone/>
            </a:pPr>
            <a:r>
              <a:rPr lang="en-US"/>
              <a:t>vollepriyanka@gmail.com</a:t>
            </a:r>
            <a:endParaRPr/>
          </a:p>
          <a:p>
            <a:pPr indent="0" lvl="0" marL="0" rtl="0" algn="l">
              <a:spcBef>
                <a:spcPts val="1000"/>
              </a:spcBef>
              <a:spcAft>
                <a:spcPts val="0"/>
              </a:spcAft>
              <a:buSzPct val="79999"/>
              <a:buNone/>
            </a:pPr>
            <a:r>
              <a:rPr lang="en-US"/>
              <a:t>sagarmadhu029@gmail.com</a:t>
            </a:r>
            <a:endParaRPr/>
          </a:p>
          <a:p>
            <a:pPr indent="0" lvl="0" marL="0" rtl="0" algn="l">
              <a:spcBef>
                <a:spcPts val="1000"/>
              </a:spcBef>
              <a:spcAft>
                <a:spcPts val="0"/>
              </a:spcAft>
              <a:buSzPct val="79999"/>
              <a:buNone/>
            </a:pPr>
            <a:r>
              <a:rPr lang="en-US"/>
              <a:t>ashokomkar6@gmail.com</a:t>
            </a:r>
            <a:endParaRPr/>
          </a:p>
          <a:p>
            <a:pPr indent="0" lvl="0" marL="0" rtl="0" algn="l">
              <a:spcBef>
                <a:spcPts val="1000"/>
              </a:spcBef>
              <a:spcAft>
                <a:spcPts val="0"/>
              </a:spcAft>
              <a:buSzPct val="79999"/>
              <a:buNone/>
            </a:pPr>
            <a:r>
              <a:rPr lang="en-US"/>
              <a:t>kaustubhgambare4040@gmail.com</a:t>
            </a:r>
            <a:endParaRPr/>
          </a:p>
          <a:p>
            <a:pPr indent="0" lvl="0" marL="0" rtl="0" algn="l">
              <a:spcBef>
                <a:spcPts val="1000"/>
              </a:spcBef>
              <a:spcAft>
                <a:spcPts val="0"/>
              </a:spcAft>
              <a:buSzPct val="79999"/>
              <a:buNone/>
            </a:pPr>
            <a:r>
              <a:rPr lang="en-US"/>
              <a:t>pranavbhosale100@gmail.com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type="title"/>
          </p:nvPr>
        </p:nvSpPr>
        <p:spPr>
          <a:xfrm>
            <a:off x="365760" y="609599"/>
            <a:ext cx="3628724" cy="7186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932313"/>
              </a:buClr>
              <a:buSzPts val="3200"/>
              <a:buFont typeface="Times New Roman"/>
              <a:buNone/>
            </a:pPr>
            <a:r>
              <a:rPr lang="en-US" sz="3200">
                <a:solidFill>
                  <a:srgbClr val="932313"/>
                </a:solidFill>
                <a:latin typeface="Times New Roman"/>
                <a:ea typeface="Times New Roman"/>
                <a:cs typeface="Times New Roman"/>
                <a:sym typeface="Times New Roman"/>
              </a:rPr>
              <a:t>Business Objective:</a:t>
            </a:r>
            <a:br>
              <a:rPr b="1" lang="en-US" sz="3200">
                <a:solidFill>
                  <a:srgbClr val="932313"/>
                </a:solidFill>
                <a:latin typeface="Times New Roman"/>
                <a:ea typeface="Times New Roman"/>
                <a:cs typeface="Times New Roman"/>
                <a:sym typeface="Times New Roman"/>
              </a:rPr>
            </a:br>
            <a:endParaRPr sz="3200">
              <a:solidFill>
                <a:srgbClr val="932313"/>
              </a:solidFill>
              <a:latin typeface="Times New Roman"/>
              <a:ea typeface="Times New Roman"/>
              <a:cs typeface="Times New Roman"/>
              <a:sym typeface="Times New Roman"/>
            </a:endParaRPr>
          </a:p>
        </p:txBody>
      </p:sp>
      <p:sp>
        <p:nvSpPr>
          <p:cNvPr id="156" name="Google Shape;156;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91440" lvl="0" marL="6350" rtl="0" algn="just">
              <a:lnSpc>
                <a:spcPct val="107000"/>
              </a:lnSpc>
              <a:spcBef>
                <a:spcPts val="0"/>
              </a:spcBef>
              <a:spcAft>
                <a:spcPts val="0"/>
              </a:spcAft>
              <a:buSzPts val="1440"/>
              <a:buChar char="►"/>
            </a:pPr>
            <a:r>
              <a:rPr lang="en-US" sz="1800">
                <a:solidFill>
                  <a:srgbClr val="000000"/>
                </a:solidFill>
                <a:latin typeface="Times New Roman"/>
                <a:ea typeface="Times New Roman"/>
                <a:cs typeface="Times New Roman"/>
                <a:sym typeface="Times New Roman"/>
              </a:rPr>
              <a:t>Data provided is related to gold prices. The objective is to understand the underlying structure in your dataset and come up with a suitable forecasting model which can effectively forecast gold prices for next 30 days.</a:t>
            </a:r>
            <a:endParaRPr/>
          </a:p>
          <a:p>
            <a:pPr indent="-91440" lvl="0" marL="6350" rtl="0" algn="just">
              <a:lnSpc>
                <a:spcPct val="107000"/>
              </a:lnSpc>
              <a:spcBef>
                <a:spcPts val="2885"/>
              </a:spcBef>
              <a:spcAft>
                <a:spcPts val="0"/>
              </a:spcAft>
              <a:buSzPts val="1440"/>
              <a:buChar char="►"/>
            </a:pPr>
            <a:r>
              <a:rPr lang="en-US" sz="1800">
                <a:solidFill>
                  <a:srgbClr val="000000"/>
                </a:solidFill>
                <a:latin typeface="Times New Roman"/>
                <a:ea typeface="Times New Roman"/>
                <a:cs typeface="Times New Roman"/>
                <a:sym typeface="Times New Roman"/>
              </a:rPr>
              <a:t>This forecast model will be used by gold exporting and gold importing companies to understand the metal price movements and accordingly set their revenue expectations</a:t>
            </a:r>
            <a:r>
              <a:rPr b="1" lang="en-US" sz="1800">
                <a:solidFill>
                  <a:srgbClr val="000000"/>
                </a:solidFill>
                <a:latin typeface="Arial"/>
                <a:ea typeface="Arial"/>
                <a:cs typeface="Arial"/>
                <a:sym typeface="Arial"/>
              </a:rPr>
              <a:t>.</a:t>
            </a:r>
            <a:endParaRPr/>
          </a:p>
          <a:p>
            <a:pPr indent="-251459" lvl="0" marL="342900" rtl="0" algn="l">
              <a:spcBef>
                <a:spcPts val="2775"/>
              </a:spcBef>
              <a:spcAft>
                <a:spcPts val="0"/>
              </a:spcAft>
              <a:buSzPts val="144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4"/>
          <p:cNvPicPr preferRelativeResize="0"/>
          <p:nvPr/>
        </p:nvPicPr>
        <p:blipFill rotWithShape="1">
          <a:blip r:embed="rId3">
            <a:alphaModFix/>
          </a:blip>
          <a:srcRect b="0" l="0" r="0" t="0"/>
          <a:stretch/>
        </p:blipFill>
        <p:spPr>
          <a:xfrm>
            <a:off x="811460" y="393490"/>
            <a:ext cx="4328535" cy="1828958"/>
          </a:xfrm>
          <a:prstGeom prst="rect">
            <a:avLst/>
          </a:prstGeom>
          <a:noFill/>
          <a:ln>
            <a:noFill/>
          </a:ln>
        </p:spPr>
      </p:pic>
      <p:pic>
        <p:nvPicPr>
          <p:cNvPr id="162" name="Google Shape;162;p4"/>
          <p:cNvPicPr preferRelativeResize="0"/>
          <p:nvPr/>
        </p:nvPicPr>
        <p:blipFill rotWithShape="1">
          <a:blip r:embed="rId4">
            <a:alphaModFix/>
          </a:blip>
          <a:srcRect b="0" l="0" r="0" t="0"/>
          <a:stretch/>
        </p:blipFill>
        <p:spPr>
          <a:xfrm>
            <a:off x="1946147" y="2863313"/>
            <a:ext cx="2209992" cy="3139712"/>
          </a:xfrm>
          <a:prstGeom prst="rect">
            <a:avLst/>
          </a:prstGeom>
          <a:noFill/>
          <a:ln>
            <a:noFill/>
          </a:ln>
        </p:spPr>
      </p:pic>
      <p:pic>
        <p:nvPicPr>
          <p:cNvPr id="163" name="Google Shape;163;p4"/>
          <p:cNvPicPr preferRelativeResize="0"/>
          <p:nvPr/>
        </p:nvPicPr>
        <p:blipFill rotWithShape="1">
          <a:blip r:embed="rId5">
            <a:alphaModFix/>
          </a:blip>
          <a:srcRect b="0" l="0" r="0" t="5441"/>
          <a:stretch/>
        </p:blipFill>
        <p:spPr>
          <a:xfrm>
            <a:off x="6096000" y="243534"/>
            <a:ext cx="2208251" cy="63709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5"/>
          <p:cNvSpPr txBox="1"/>
          <p:nvPr>
            <p:ph type="title"/>
          </p:nvPr>
        </p:nvSpPr>
        <p:spPr>
          <a:xfrm>
            <a:off x="677334" y="250257"/>
            <a:ext cx="8596668" cy="430249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932313"/>
              </a:buClr>
              <a:buSzPts val="3600"/>
              <a:buFont typeface="Times New Roman"/>
              <a:buNone/>
            </a:pPr>
            <a:r>
              <a:rPr lang="en-US">
                <a:solidFill>
                  <a:srgbClr val="932313"/>
                </a:solidFill>
                <a:latin typeface="Times New Roman"/>
                <a:ea typeface="Times New Roman"/>
                <a:cs typeface="Times New Roman"/>
                <a:sym typeface="Times New Roman"/>
              </a:rPr>
              <a:t>Time series plot:</a:t>
            </a:r>
            <a:br>
              <a:rPr lang="en-US">
                <a:solidFill>
                  <a:srgbClr val="932313"/>
                </a:solidFill>
                <a:latin typeface="Times New Roman"/>
                <a:ea typeface="Times New Roman"/>
                <a:cs typeface="Times New Roman"/>
                <a:sym typeface="Times New Roman"/>
              </a:rPr>
            </a:br>
            <a:br>
              <a:rPr lang="en-US">
                <a:solidFill>
                  <a:srgbClr val="932313"/>
                </a:solidFill>
                <a:latin typeface="Times New Roman"/>
                <a:ea typeface="Times New Roman"/>
                <a:cs typeface="Times New Roman"/>
                <a:sym typeface="Times New Roman"/>
              </a:rPr>
            </a:br>
            <a:endParaRPr>
              <a:solidFill>
                <a:srgbClr val="932313"/>
              </a:solidFill>
              <a:latin typeface="Times New Roman"/>
              <a:ea typeface="Times New Roman"/>
              <a:cs typeface="Times New Roman"/>
              <a:sym typeface="Times New Roman"/>
            </a:endParaRPr>
          </a:p>
        </p:txBody>
      </p:sp>
      <p:sp>
        <p:nvSpPr>
          <p:cNvPr id="169" name="Google Shape;169;p5"/>
          <p:cNvSpPr txBox="1"/>
          <p:nvPr>
            <p:ph idx="1" type="body"/>
          </p:nvPr>
        </p:nvSpPr>
        <p:spPr>
          <a:xfrm>
            <a:off x="677334" y="4720562"/>
            <a:ext cx="8596668" cy="1320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Times Series plot is used to define the predictions with respect to time . The data set used for time series is called as Time-series Data set . Usually for other predictions we use Cross-sectional Data set. Here we see the flucations of gold price with respect to time for period of years</a:t>
            </a:r>
            <a:endParaRPr/>
          </a:p>
        </p:txBody>
      </p:sp>
      <p:pic>
        <p:nvPicPr>
          <p:cNvPr id="170" name="Google Shape;170;p5"/>
          <p:cNvPicPr preferRelativeResize="0"/>
          <p:nvPr/>
        </p:nvPicPr>
        <p:blipFill rotWithShape="1">
          <a:blip r:embed="rId3">
            <a:alphaModFix/>
          </a:blip>
          <a:srcRect b="0" l="0" r="0" t="0"/>
          <a:stretch/>
        </p:blipFill>
        <p:spPr>
          <a:xfrm>
            <a:off x="851184" y="931243"/>
            <a:ext cx="8177313" cy="284185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6"/>
          <p:cNvSpPr txBox="1"/>
          <p:nvPr>
            <p:ph type="title"/>
          </p:nvPr>
        </p:nvSpPr>
        <p:spPr>
          <a:xfrm>
            <a:off x="486372" y="98860"/>
            <a:ext cx="8596668" cy="450462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932313"/>
              </a:buClr>
              <a:buSzPts val="3200"/>
              <a:buFont typeface="Times New Roman"/>
              <a:buNone/>
            </a:pPr>
            <a:r>
              <a:rPr lang="en-US" sz="3200">
                <a:solidFill>
                  <a:srgbClr val="932313"/>
                </a:solidFill>
                <a:latin typeface="Times New Roman"/>
                <a:ea typeface="Times New Roman"/>
                <a:cs typeface="Times New Roman"/>
                <a:sym typeface="Times New Roman"/>
              </a:rPr>
              <a:t>Density plot:</a:t>
            </a:r>
            <a:br>
              <a:rPr lang="en-US" sz="3200">
                <a:solidFill>
                  <a:srgbClr val="932313"/>
                </a:solidFill>
                <a:latin typeface="Times New Roman"/>
                <a:ea typeface="Times New Roman"/>
                <a:cs typeface="Times New Roman"/>
                <a:sym typeface="Times New Roman"/>
              </a:rPr>
            </a:br>
            <a:endParaRPr sz="3200">
              <a:solidFill>
                <a:srgbClr val="932313"/>
              </a:solidFill>
              <a:latin typeface="Times New Roman"/>
              <a:ea typeface="Times New Roman"/>
              <a:cs typeface="Times New Roman"/>
              <a:sym typeface="Times New Roman"/>
            </a:endParaRPr>
          </a:p>
        </p:txBody>
      </p:sp>
      <p:sp>
        <p:nvSpPr>
          <p:cNvPr id="176" name="Google Shape;176;p6"/>
          <p:cNvSpPr txBox="1"/>
          <p:nvPr>
            <p:ph idx="1" type="body"/>
          </p:nvPr>
        </p:nvSpPr>
        <p:spPr>
          <a:xfrm>
            <a:off x="677334" y="4976261"/>
            <a:ext cx="8596668" cy="128016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density plot here gives the idea of frequency of gold price it lies for period of time </a:t>
            </a:r>
            <a:endParaRPr/>
          </a:p>
        </p:txBody>
      </p:sp>
      <p:pic>
        <p:nvPicPr>
          <p:cNvPr id="177" name="Google Shape;177;p6"/>
          <p:cNvPicPr preferRelativeResize="0"/>
          <p:nvPr/>
        </p:nvPicPr>
        <p:blipFill rotWithShape="1">
          <a:blip r:embed="rId3">
            <a:alphaModFix/>
          </a:blip>
          <a:srcRect b="0" l="0" r="0" t="0"/>
          <a:stretch/>
        </p:blipFill>
        <p:spPr>
          <a:xfrm>
            <a:off x="677334" y="1022483"/>
            <a:ext cx="8405706" cy="3619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
          <p:cNvSpPr txBox="1"/>
          <p:nvPr>
            <p:ph type="title"/>
          </p:nvPr>
        </p:nvSpPr>
        <p:spPr>
          <a:xfrm>
            <a:off x="216694" y="249900"/>
            <a:ext cx="8596667" cy="56673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932313"/>
              </a:buClr>
              <a:buSzPts val="3200"/>
              <a:buFont typeface="Times New Roman"/>
              <a:buNone/>
            </a:pPr>
            <a:r>
              <a:rPr lang="en-US" sz="3200">
                <a:solidFill>
                  <a:srgbClr val="932313"/>
                </a:solidFill>
                <a:latin typeface="Times New Roman"/>
                <a:ea typeface="Times New Roman"/>
                <a:cs typeface="Times New Roman"/>
                <a:sym typeface="Times New Roman"/>
              </a:rPr>
              <a:t>           Heat Map :</a:t>
            </a:r>
            <a:endParaRPr sz="3200"/>
          </a:p>
        </p:txBody>
      </p:sp>
      <p:pic>
        <p:nvPicPr>
          <p:cNvPr descr="PowerPoint&#10;&#10;Description automatically generated with medium confidence" id="183" name="Google Shape;183;p7"/>
          <p:cNvPicPr preferRelativeResize="0"/>
          <p:nvPr>
            <p:ph idx="2" type="pic"/>
          </p:nvPr>
        </p:nvPicPr>
        <p:blipFill rotWithShape="1">
          <a:blip r:embed="rId3">
            <a:alphaModFix/>
          </a:blip>
          <a:srcRect b="3895" l="11214" r="8557" t="34556"/>
          <a:stretch/>
        </p:blipFill>
        <p:spPr>
          <a:xfrm>
            <a:off x="677334" y="1283114"/>
            <a:ext cx="8136027" cy="3511457"/>
          </a:xfrm>
          <a:prstGeom prst="rect">
            <a:avLst/>
          </a:prstGeom>
          <a:noFill/>
          <a:ln>
            <a:noFill/>
          </a:ln>
        </p:spPr>
      </p:pic>
      <p:sp>
        <p:nvSpPr>
          <p:cNvPr id="184" name="Google Shape;184;p7"/>
          <p:cNvSpPr txBox="1"/>
          <p:nvPr>
            <p:ph idx="1" type="body"/>
          </p:nvPr>
        </p:nvSpPr>
        <p:spPr>
          <a:xfrm>
            <a:off x="677334" y="5261047"/>
            <a:ext cx="8596667" cy="78031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sz="1800"/>
              <a:t>The Heat map helps us to notice the value of gold prices raising/decreasing for monthwise over the years of given Data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8"/>
          <p:cNvSpPr txBox="1"/>
          <p:nvPr>
            <p:ph type="title"/>
          </p:nvPr>
        </p:nvSpPr>
        <p:spPr>
          <a:xfrm>
            <a:off x="677334" y="125128"/>
            <a:ext cx="8596668" cy="462012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932313"/>
              </a:buClr>
              <a:buSzPts val="3200"/>
              <a:buFont typeface="Times New Roman"/>
              <a:buNone/>
            </a:pPr>
            <a:r>
              <a:rPr lang="en-US" sz="3200">
                <a:solidFill>
                  <a:srgbClr val="932313"/>
                </a:solidFill>
                <a:latin typeface="Times New Roman"/>
                <a:ea typeface="Times New Roman"/>
                <a:cs typeface="Times New Roman"/>
                <a:sym typeface="Times New Roman"/>
              </a:rPr>
              <a:t>Seasonality plot:</a:t>
            </a:r>
            <a:br>
              <a:rPr lang="en-US" sz="3200">
                <a:solidFill>
                  <a:srgbClr val="932313"/>
                </a:solidFill>
                <a:latin typeface="Times New Roman"/>
                <a:ea typeface="Times New Roman"/>
                <a:cs typeface="Times New Roman"/>
                <a:sym typeface="Times New Roman"/>
              </a:rPr>
            </a:br>
            <a:endParaRPr sz="3200">
              <a:solidFill>
                <a:srgbClr val="932313"/>
              </a:solidFill>
              <a:latin typeface="Times New Roman"/>
              <a:ea typeface="Times New Roman"/>
              <a:cs typeface="Times New Roman"/>
              <a:sym typeface="Times New Roman"/>
            </a:endParaRPr>
          </a:p>
        </p:txBody>
      </p:sp>
      <p:sp>
        <p:nvSpPr>
          <p:cNvPr id="190" name="Google Shape;190;p8"/>
          <p:cNvSpPr txBox="1"/>
          <p:nvPr>
            <p:ph idx="1" type="body"/>
          </p:nvPr>
        </p:nvSpPr>
        <p:spPr>
          <a:xfrm>
            <a:off x="677334" y="4966541"/>
            <a:ext cx="8596668" cy="126466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Seasonality Plot helps understanding the laying trends , seasonality and there residuals plots , so to read whether data is Stationary or Non-Stationary </a:t>
            </a:r>
            <a:endParaRPr/>
          </a:p>
        </p:txBody>
      </p:sp>
      <p:pic>
        <p:nvPicPr>
          <p:cNvPr id="191" name="Google Shape;191;p8"/>
          <p:cNvPicPr preferRelativeResize="0"/>
          <p:nvPr/>
        </p:nvPicPr>
        <p:blipFill rotWithShape="1">
          <a:blip r:embed="rId3">
            <a:alphaModFix/>
          </a:blip>
          <a:srcRect b="0" l="0" r="0" t="0"/>
          <a:stretch/>
        </p:blipFill>
        <p:spPr>
          <a:xfrm>
            <a:off x="866274" y="626798"/>
            <a:ext cx="7990831" cy="4229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9"/>
          <p:cNvSpPr txBox="1"/>
          <p:nvPr>
            <p:ph type="title"/>
          </p:nvPr>
        </p:nvSpPr>
        <p:spPr>
          <a:xfrm>
            <a:off x="677334" y="192505"/>
            <a:ext cx="8596668" cy="461050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932313"/>
              </a:buClr>
              <a:buSzPts val="3200"/>
              <a:buFont typeface="Times New Roman"/>
              <a:buNone/>
            </a:pPr>
            <a:r>
              <a:rPr lang="en-US" sz="3200">
                <a:solidFill>
                  <a:srgbClr val="932313"/>
                </a:solidFill>
                <a:latin typeface="Times New Roman"/>
                <a:ea typeface="Times New Roman"/>
                <a:cs typeface="Times New Roman"/>
                <a:sym typeface="Times New Roman"/>
              </a:rPr>
              <a:t>Order of Differencing:</a:t>
            </a:r>
            <a:br>
              <a:rPr lang="en-US" sz="3200">
                <a:solidFill>
                  <a:srgbClr val="932313"/>
                </a:solidFill>
                <a:latin typeface="Times New Roman"/>
                <a:ea typeface="Times New Roman"/>
                <a:cs typeface="Times New Roman"/>
                <a:sym typeface="Times New Roman"/>
              </a:rPr>
            </a:br>
            <a:endParaRPr sz="3200">
              <a:solidFill>
                <a:srgbClr val="932313"/>
              </a:solidFill>
              <a:latin typeface="Times New Roman"/>
              <a:ea typeface="Times New Roman"/>
              <a:cs typeface="Times New Roman"/>
              <a:sym typeface="Times New Roman"/>
            </a:endParaRPr>
          </a:p>
        </p:txBody>
      </p:sp>
      <p:sp>
        <p:nvSpPr>
          <p:cNvPr id="197" name="Google Shape;197;p9"/>
          <p:cNvSpPr txBox="1"/>
          <p:nvPr>
            <p:ph idx="1" type="body"/>
          </p:nvPr>
        </p:nvSpPr>
        <p:spPr>
          <a:xfrm>
            <a:off x="677334" y="4927601"/>
            <a:ext cx="8596668" cy="128069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Order of Differencing helps us to reduce the variance in data to make dataset from Non-Stationary to Stationary . Here we use Adfuller method to Know order of difference </a:t>
            </a:r>
            <a:endParaRPr/>
          </a:p>
        </p:txBody>
      </p:sp>
      <p:pic>
        <p:nvPicPr>
          <p:cNvPr id="198" name="Google Shape;198;p9"/>
          <p:cNvPicPr preferRelativeResize="0"/>
          <p:nvPr/>
        </p:nvPicPr>
        <p:blipFill rotWithShape="1">
          <a:blip r:embed="rId3">
            <a:alphaModFix/>
          </a:blip>
          <a:srcRect b="0" l="0" r="0" t="0"/>
          <a:stretch/>
        </p:blipFill>
        <p:spPr>
          <a:xfrm>
            <a:off x="1400878" y="766496"/>
            <a:ext cx="7608368" cy="409880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2022-11-22T03:27:06Z</dcterms:created>
  <dc:creator>manchodi madhusagar</dc:creator>
</cp:coreProperties>
</file>