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4" r:id="rId4"/>
    <p:sldId id="325" r:id="rId5"/>
    <p:sldId id="326" r:id="rId6"/>
    <p:sldId id="327" r:id="rId7"/>
    <p:sldId id="328" r:id="rId8"/>
    <p:sldId id="329" r:id="rId9"/>
    <p:sldId id="330" r:id="rId10"/>
    <p:sldId id="258" r:id="rId11"/>
    <p:sldId id="259" r:id="rId12"/>
    <p:sldId id="260" r:id="rId13"/>
    <p:sldId id="261"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2" r:id="rId43"/>
    <p:sldId id="291"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324377-D18C-426A-AD98-FE2705936A8B}">
          <p14:sldIdLst>
            <p14:sldId id="256"/>
            <p14:sldId id="257"/>
            <p14:sldId id="324"/>
            <p14:sldId id="325"/>
            <p14:sldId id="326"/>
            <p14:sldId id="327"/>
            <p14:sldId id="328"/>
            <p14:sldId id="329"/>
            <p14:sldId id="330"/>
            <p14:sldId id="258"/>
            <p14:sldId id="259"/>
            <p14:sldId id="260"/>
            <p14:sldId id="26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2"/>
            <p14:sldId id="291"/>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 name="Untitled Section" id="{5074277A-83F4-4031-AB95-55D65EB8D1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EF0F-BECB-4188-A098-33EF73D17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CDE75C-E23E-4902-A32C-D877138991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74148D-8D27-4BED-B89D-B8D01BC1D0E7}"/>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5" name="Footer Placeholder 4">
            <a:extLst>
              <a:ext uri="{FF2B5EF4-FFF2-40B4-BE49-F238E27FC236}">
                <a16:creationId xmlns:a16="http://schemas.microsoft.com/office/drawing/2014/main" id="{3AFFCF0B-4FE5-41D0-B055-3C9539DAC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A6BCB-65D4-401B-AD3F-850B90E1A558}"/>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300258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F7F8-5B3A-4067-A54E-4791FF26A4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156569-6358-4E59-BF4A-C23B03E53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95C05-2249-4708-BF10-EA0FE5E293E3}"/>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5" name="Footer Placeholder 4">
            <a:extLst>
              <a:ext uri="{FF2B5EF4-FFF2-40B4-BE49-F238E27FC236}">
                <a16:creationId xmlns:a16="http://schemas.microsoft.com/office/drawing/2014/main" id="{84AEB3A0-BDC9-4F5A-A5AB-8EAD5B60B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E7DC6-DED5-4057-8E2A-54F8911BE5A1}"/>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403088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9A7FC2-BBD5-4BBB-BEC6-316F2F4E4F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58DD01-DEB1-405F-8F10-C6CB1609A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E6FFE0-5ED0-4669-8602-0FDC2833B68A}"/>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5" name="Footer Placeholder 4">
            <a:extLst>
              <a:ext uri="{FF2B5EF4-FFF2-40B4-BE49-F238E27FC236}">
                <a16:creationId xmlns:a16="http://schemas.microsoft.com/office/drawing/2014/main" id="{2670D14C-33E9-470F-ADDB-17C01FDB4C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E101C8-7499-47CB-9A86-512B29B63E3E}"/>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235342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0635-7EF1-4600-A948-B42AC983A9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B818BF-67DC-4768-9DC1-F26FC0BBB7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05D02B-A12B-4548-91AF-FEC85F78A7BF}"/>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5" name="Footer Placeholder 4">
            <a:extLst>
              <a:ext uri="{FF2B5EF4-FFF2-40B4-BE49-F238E27FC236}">
                <a16:creationId xmlns:a16="http://schemas.microsoft.com/office/drawing/2014/main" id="{4A140F85-5AE4-4204-9D08-EEF9216CF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36153-36AE-4FDF-8F33-6ED0788B978A}"/>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351340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AEB0-1263-4F95-AD2E-BFA5645AF5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2C57D9-AAC0-4D38-A7B4-4EE147852F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887C14-25B3-4AED-8E24-B31B2CC760B1}"/>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5" name="Footer Placeholder 4">
            <a:extLst>
              <a:ext uri="{FF2B5EF4-FFF2-40B4-BE49-F238E27FC236}">
                <a16:creationId xmlns:a16="http://schemas.microsoft.com/office/drawing/2014/main" id="{E67EDDA7-E645-47A1-A2CD-FFC6C346EA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B9BAC-DA81-4E75-8867-CBAFAF7F4EC2}"/>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341045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3C6D-852E-4444-AEF3-FE356CBD5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B9C7A-4734-479D-93A3-8E24D420E9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22C39D-3ACE-4CDB-B626-1CCD857B7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E42B27-B0FC-4C0B-83C4-39E797E00EC7}"/>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6" name="Footer Placeholder 5">
            <a:extLst>
              <a:ext uri="{FF2B5EF4-FFF2-40B4-BE49-F238E27FC236}">
                <a16:creationId xmlns:a16="http://schemas.microsoft.com/office/drawing/2014/main" id="{10EF2A6F-D775-4376-9174-A71B6E29E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AB4C08-CD8C-4BA0-B854-E2E78B11F16D}"/>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211122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45BB-D41F-49F8-BDAB-8D825A85D7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41913-C7F1-454A-B72F-EBF97A006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8C9C0B-9C14-4E56-9BE0-2206F35229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4039B7-82E2-469C-B20F-1A5DF6C743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B1775-2F3A-4978-976A-C3356DE4C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B7D7D8-6971-4CF6-8EB3-04CE747985C9}"/>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8" name="Footer Placeholder 7">
            <a:extLst>
              <a:ext uri="{FF2B5EF4-FFF2-40B4-BE49-F238E27FC236}">
                <a16:creationId xmlns:a16="http://schemas.microsoft.com/office/drawing/2014/main" id="{3FE19C07-EA93-4F8B-9E0F-CA8FFDE030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BFE511-0B7C-4147-8200-774B90D04D01}"/>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140023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0C85-BD24-422C-A392-0B3A8AC33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D4AD78-5599-450D-9242-49D09B2899B3}"/>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4" name="Footer Placeholder 3">
            <a:extLst>
              <a:ext uri="{FF2B5EF4-FFF2-40B4-BE49-F238E27FC236}">
                <a16:creationId xmlns:a16="http://schemas.microsoft.com/office/drawing/2014/main" id="{0A98A08B-EE6C-4C4E-A449-E37BD5B9BB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0D4F73-65A1-4C24-B43A-FC34458B1C59}"/>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293158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B7939B-EE82-4EAF-88B5-C9C954B7BC4B}"/>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3" name="Footer Placeholder 2">
            <a:extLst>
              <a:ext uri="{FF2B5EF4-FFF2-40B4-BE49-F238E27FC236}">
                <a16:creationId xmlns:a16="http://schemas.microsoft.com/office/drawing/2014/main" id="{D2EB7F18-5FB3-434B-AE5C-CB7AA3AFDE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41362A-8804-404D-867A-C820E32A05B8}"/>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213295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2AEA-886B-4BB3-ADB0-99E296C4E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2E3D8F-4AA2-4722-99E2-3ABFDA8FC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638991-5A08-4267-BB7C-881D33CB5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973EC-76EC-4104-BA5B-4E16B6D18329}"/>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6" name="Footer Placeholder 5">
            <a:extLst>
              <a:ext uri="{FF2B5EF4-FFF2-40B4-BE49-F238E27FC236}">
                <a16:creationId xmlns:a16="http://schemas.microsoft.com/office/drawing/2014/main" id="{CCCEB940-F830-495E-B9FC-D794CDB20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781210-5D5B-4DB3-BA52-EAC2285E0A46}"/>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118166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665-092E-4A69-B7F2-2AD8B3C0C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0E33DA-CD08-4A9E-9402-25435633D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4E7F2A-39BC-4A9B-A5ED-23380951C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1AB4D-8040-4DF8-925A-93B3705818CE}"/>
              </a:ext>
            </a:extLst>
          </p:cNvPr>
          <p:cNvSpPr>
            <a:spLocks noGrp="1"/>
          </p:cNvSpPr>
          <p:nvPr>
            <p:ph type="dt" sz="half" idx="10"/>
          </p:nvPr>
        </p:nvSpPr>
        <p:spPr/>
        <p:txBody>
          <a:bodyPr/>
          <a:lstStyle/>
          <a:p>
            <a:fld id="{3C5E9348-C2DF-4298-A817-61BA88A97BF5}" type="datetimeFigureOut">
              <a:rPr lang="en-IN" smtClean="0"/>
              <a:t>03-08-2020</a:t>
            </a:fld>
            <a:endParaRPr lang="en-IN"/>
          </a:p>
        </p:txBody>
      </p:sp>
      <p:sp>
        <p:nvSpPr>
          <p:cNvPr id="6" name="Footer Placeholder 5">
            <a:extLst>
              <a:ext uri="{FF2B5EF4-FFF2-40B4-BE49-F238E27FC236}">
                <a16:creationId xmlns:a16="http://schemas.microsoft.com/office/drawing/2014/main" id="{BA9B34AE-F91B-4704-BF07-6221E2B326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4FAE9B-43CB-4A38-8B24-1F4199616284}"/>
              </a:ext>
            </a:extLst>
          </p:cNvPr>
          <p:cNvSpPr>
            <a:spLocks noGrp="1"/>
          </p:cNvSpPr>
          <p:nvPr>
            <p:ph type="sldNum" sz="quarter" idx="12"/>
          </p:nvPr>
        </p:nvSpPr>
        <p:spPr/>
        <p:txBody>
          <a:bodyPr/>
          <a:lstStyle/>
          <a:p>
            <a:fld id="{150BDE27-6393-4037-A5E0-B6A2B8F22B78}" type="slidenum">
              <a:rPr lang="en-IN" smtClean="0"/>
              <a:t>‹#›</a:t>
            </a:fld>
            <a:endParaRPr lang="en-IN"/>
          </a:p>
        </p:txBody>
      </p:sp>
    </p:spTree>
    <p:extLst>
      <p:ext uri="{BB962C8B-B14F-4D97-AF65-F5344CB8AC3E}">
        <p14:creationId xmlns:p14="http://schemas.microsoft.com/office/powerpoint/2010/main" val="227861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4F686-AD60-4FAA-886E-328CBECF1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D07498-254E-4310-AABB-63539E7F7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0881C-6436-4D90-A0B9-16C9F8DBE5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9348-C2DF-4298-A817-61BA88A97BF5}" type="datetimeFigureOut">
              <a:rPr lang="en-IN" smtClean="0"/>
              <a:t>03-08-2020</a:t>
            </a:fld>
            <a:endParaRPr lang="en-IN"/>
          </a:p>
        </p:txBody>
      </p:sp>
      <p:sp>
        <p:nvSpPr>
          <p:cNvPr id="5" name="Footer Placeholder 4">
            <a:extLst>
              <a:ext uri="{FF2B5EF4-FFF2-40B4-BE49-F238E27FC236}">
                <a16:creationId xmlns:a16="http://schemas.microsoft.com/office/drawing/2014/main" id="{06929F3D-11BB-4AA7-A5AC-5877CB09BD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929125-9445-4CF5-949B-D62CEB42F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BDE27-6393-4037-A5E0-B6A2B8F22B78}" type="slidenum">
              <a:rPr lang="en-IN" smtClean="0"/>
              <a:t>‹#›</a:t>
            </a:fld>
            <a:endParaRPr lang="en-IN"/>
          </a:p>
        </p:txBody>
      </p:sp>
    </p:spTree>
    <p:extLst>
      <p:ext uri="{BB962C8B-B14F-4D97-AF65-F5344CB8AC3E}">
        <p14:creationId xmlns:p14="http://schemas.microsoft.com/office/powerpoint/2010/main" val="511751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pypi.python.org/" TargetMode="External"/><Relationship Id="rId2" Type="http://schemas.openxmlformats.org/officeDocument/2006/relationships/hyperlink" Target="https://docs.pytest.org/en/latest/plugins.html" TargetMode="External"/><Relationship Id="rId1" Type="http://schemas.openxmlformats.org/officeDocument/2006/relationships/slideLayout" Target="../slideLayouts/slideLayout2.xml"/><Relationship Id="rId4" Type="http://schemas.openxmlformats.org/officeDocument/2006/relationships/hyperlink" Target="https://github.com/pytest-dev"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B304-4B74-4EE6-B3BC-9CFE88B098C8}"/>
              </a:ext>
            </a:extLst>
          </p:cNvPr>
          <p:cNvSpPr>
            <a:spLocks noGrp="1"/>
          </p:cNvSpPr>
          <p:nvPr>
            <p:ph type="ctrTitle"/>
          </p:nvPr>
        </p:nvSpPr>
        <p:spPr>
          <a:xfrm>
            <a:off x="1186648" y="2649322"/>
            <a:ext cx="9144000" cy="2387600"/>
          </a:xfrm>
        </p:spPr>
        <p:txBody>
          <a:bodyPr/>
          <a:lstStyle/>
          <a:p>
            <a:r>
              <a:rPr lang="en-IN" dirty="0"/>
              <a:t>Python Unit/</a:t>
            </a:r>
            <a:r>
              <a:rPr lang="en-IN" dirty="0" err="1"/>
              <a:t>Funtional</a:t>
            </a:r>
            <a:r>
              <a:rPr lang="en-IN" dirty="0"/>
              <a:t> testing using </a:t>
            </a:r>
            <a:r>
              <a:rPr lang="en-IN" dirty="0" err="1"/>
              <a:t>Pytest</a:t>
            </a:r>
            <a:endParaRPr lang="en-IN" dirty="0"/>
          </a:p>
        </p:txBody>
      </p:sp>
      <p:sp>
        <p:nvSpPr>
          <p:cNvPr id="3" name="Subtitle 2">
            <a:extLst>
              <a:ext uri="{FF2B5EF4-FFF2-40B4-BE49-F238E27FC236}">
                <a16:creationId xmlns:a16="http://schemas.microsoft.com/office/drawing/2014/main" id="{DF33A96F-1B50-408A-8EC3-EC1C93857E25}"/>
              </a:ext>
            </a:extLst>
          </p:cNvPr>
          <p:cNvSpPr>
            <a:spLocks noGrp="1"/>
          </p:cNvSpPr>
          <p:nvPr>
            <p:ph type="subTitle" idx="1"/>
          </p:nvPr>
        </p:nvSpPr>
        <p:spPr>
          <a:xfrm>
            <a:off x="1091953" y="2909580"/>
            <a:ext cx="9238695" cy="2127342"/>
          </a:xfrm>
        </p:spPr>
        <p:txBody>
          <a:bodyPr/>
          <a:lstStyle/>
          <a:p>
            <a:endParaRPr lang="en-IN" dirty="0"/>
          </a:p>
        </p:txBody>
      </p:sp>
      <p:pic>
        <p:nvPicPr>
          <p:cNvPr id="5" name="Picture 4" descr="A picture containing drawing&#10;&#10;Description automatically generated">
            <a:extLst>
              <a:ext uri="{FF2B5EF4-FFF2-40B4-BE49-F238E27FC236}">
                <a16:creationId xmlns:a16="http://schemas.microsoft.com/office/drawing/2014/main" id="{1D51BFFE-F8FE-4BFF-8F2F-D564F20C7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0400" y="297316"/>
            <a:ext cx="2343150" cy="1952625"/>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4A1845A-EFE6-4AE1-8BA9-BAEEB1BC9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73" y="159981"/>
            <a:ext cx="3686175" cy="1238250"/>
          </a:xfrm>
          <a:prstGeom prst="rect">
            <a:avLst/>
          </a:prstGeom>
        </p:spPr>
      </p:pic>
    </p:spTree>
    <p:extLst>
      <p:ext uri="{BB962C8B-B14F-4D97-AF65-F5344CB8AC3E}">
        <p14:creationId xmlns:p14="http://schemas.microsoft.com/office/powerpoint/2010/main" val="357474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B3AF-882B-4DA1-9379-4B39754AFE0E}"/>
              </a:ext>
            </a:extLst>
          </p:cNvPr>
          <p:cNvSpPr>
            <a:spLocks noGrp="1"/>
          </p:cNvSpPr>
          <p:nvPr>
            <p:ph type="title"/>
          </p:nvPr>
        </p:nvSpPr>
        <p:spPr/>
        <p:txBody>
          <a:bodyPr>
            <a:normAutofit/>
          </a:bodyPr>
          <a:lstStyle/>
          <a:p>
            <a:r>
              <a:rPr lang="en-IN" b="1"/>
              <a:t>Project Structure</a:t>
            </a:r>
            <a:endParaRPr lang="en-IN" dirty="0"/>
          </a:p>
        </p:txBody>
      </p:sp>
      <p:pic>
        <p:nvPicPr>
          <p:cNvPr id="5" name="Content Placeholder 4" descr="A screenshot of a cell phone&#10;&#10;Description automatically generated">
            <a:extLst>
              <a:ext uri="{FF2B5EF4-FFF2-40B4-BE49-F238E27FC236}">
                <a16:creationId xmlns:a16="http://schemas.microsoft.com/office/drawing/2014/main" id="{A36652B4-3E55-43C6-9A72-91D766B527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3547" y="670577"/>
            <a:ext cx="5326237" cy="5662500"/>
          </a:xfrm>
        </p:spPr>
      </p:pic>
      <p:sp>
        <p:nvSpPr>
          <p:cNvPr id="6" name="Rectangle 5">
            <a:extLst>
              <a:ext uri="{FF2B5EF4-FFF2-40B4-BE49-F238E27FC236}">
                <a16:creationId xmlns:a16="http://schemas.microsoft.com/office/drawing/2014/main" id="{4DD57E0D-D094-4F4D-8ABB-7F6C4D96B275}"/>
              </a:ext>
            </a:extLst>
          </p:cNvPr>
          <p:cNvSpPr/>
          <p:nvPr/>
        </p:nvSpPr>
        <p:spPr>
          <a:xfrm>
            <a:off x="722874" y="1614321"/>
            <a:ext cx="6096000" cy="5355312"/>
          </a:xfrm>
          <a:prstGeom prst="rect">
            <a:avLst/>
          </a:prstGeom>
        </p:spPr>
        <p:txBody>
          <a:bodyPr>
            <a:spAutoFit/>
          </a:bodyPr>
          <a:lstStyle/>
          <a:p>
            <a:r>
              <a:rPr lang="en-US" b="1" dirty="0">
                <a:solidFill>
                  <a:srgbClr val="000000"/>
                </a:solidFill>
                <a:latin typeface="LiberationSerif"/>
              </a:rPr>
              <a:t>setup.py</a:t>
            </a:r>
            <a:r>
              <a:rPr lang="en-US" dirty="0">
                <a:solidFill>
                  <a:srgbClr val="000000"/>
                </a:solidFill>
                <a:latin typeface="LiberationSerif"/>
              </a:rPr>
              <a:t> is important for building a distribution out of a package, it’s also crucial for being able to install a package locally so that the package is available for import.</a:t>
            </a:r>
            <a:r>
              <a:rPr lang="en-US" dirty="0"/>
              <a:t> </a:t>
            </a:r>
          </a:p>
          <a:p>
            <a:endParaRPr lang="en-US" dirty="0"/>
          </a:p>
          <a:p>
            <a:r>
              <a:rPr lang="en-US" dirty="0"/>
              <a:t>The </a:t>
            </a:r>
            <a:r>
              <a:rPr lang="en-US" b="1" dirty="0"/>
              <a:t>pytest.ini </a:t>
            </a:r>
            <a:r>
              <a:rPr lang="en-US" dirty="0"/>
              <a:t>file is optional. It contains project-wide </a:t>
            </a:r>
            <a:r>
              <a:rPr lang="en-US" dirty="0" err="1"/>
              <a:t>pytest</a:t>
            </a:r>
            <a:r>
              <a:rPr lang="en-US" dirty="0"/>
              <a:t> configuration . It can contain directives that change the behavior of </a:t>
            </a:r>
            <a:r>
              <a:rPr lang="en-US" dirty="0" err="1"/>
              <a:t>pytest</a:t>
            </a:r>
            <a:r>
              <a:rPr lang="en-US" dirty="0"/>
              <a:t>, such as setting up a list of options that will always be used </a:t>
            </a:r>
            <a:br>
              <a:rPr lang="en-US" dirty="0"/>
            </a:br>
            <a:endParaRPr lang="en-US" dirty="0"/>
          </a:p>
          <a:p>
            <a:r>
              <a:rPr lang="en-US" dirty="0"/>
              <a:t>The </a:t>
            </a:r>
            <a:r>
              <a:rPr lang="en-US" b="1" dirty="0"/>
              <a:t>conftest.py</a:t>
            </a:r>
            <a:r>
              <a:rPr lang="en-US" dirty="0"/>
              <a:t> file is also optional. It is considered by </a:t>
            </a:r>
            <a:r>
              <a:rPr lang="en-US" dirty="0" err="1"/>
              <a:t>pytest</a:t>
            </a:r>
            <a:r>
              <a:rPr lang="en-US" dirty="0"/>
              <a:t> as a “local plugin” and can contain hook functions and fixtures. Hook functions are a way to insert code into part of the </a:t>
            </a:r>
            <a:r>
              <a:rPr lang="en-US" dirty="0" err="1"/>
              <a:t>pytest</a:t>
            </a:r>
            <a:br>
              <a:rPr lang="en-US" dirty="0"/>
            </a:br>
            <a:r>
              <a:rPr lang="en-US" dirty="0"/>
              <a:t>execution process to alter how </a:t>
            </a:r>
            <a:r>
              <a:rPr lang="en-US" dirty="0" err="1"/>
              <a:t>pytest</a:t>
            </a:r>
            <a:r>
              <a:rPr lang="en-US" dirty="0"/>
              <a:t> works. Fixtures are setup and teardown functions that run before and after test functions, and can be used to represent resources and data used by the tests. </a:t>
            </a:r>
            <a:br>
              <a:rPr lang="en-US" dirty="0"/>
            </a:br>
            <a:br>
              <a:rPr lang="en-US" dirty="0"/>
            </a:br>
            <a:br>
              <a:rPr lang="en-US" dirty="0"/>
            </a:br>
            <a:endParaRPr lang="en-IN" dirty="0"/>
          </a:p>
        </p:txBody>
      </p:sp>
    </p:spTree>
    <p:extLst>
      <p:ext uri="{BB962C8B-B14F-4D97-AF65-F5344CB8AC3E}">
        <p14:creationId xmlns:p14="http://schemas.microsoft.com/office/powerpoint/2010/main" val="62129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853E-2245-44B1-9F44-29FE8F32F976}"/>
              </a:ext>
            </a:extLst>
          </p:cNvPr>
          <p:cNvSpPr>
            <a:spLocks noGrp="1"/>
          </p:cNvSpPr>
          <p:nvPr>
            <p:ph type="title"/>
          </p:nvPr>
        </p:nvSpPr>
        <p:spPr>
          <a:solidFill>
            <a:schemeClr val="accent1">
              <a:lumMod val="60000"/>
              <a:lumOff val="40000"/>
            </a:schemeClr>
          </a:solidFill>
        </p:spPr>
        <p:txBody>
          <a:bodyPr>
            <a:normAutofit/>
          </a:bodyPr>
          <a:lstStyle/>
          <a:p>
            <a:r>
              <a:rPr lang="en-IN" b="1" dirty="0"/>
              <a:t>Installing a Package Locally</a:t>
            </a:r>
            <a:endParaRPr lang="en-IN" dirty="0"/>
          </a:p>
        </p:txBody>
      </p:sp>
      <p:sp>
        <p:nvSpPr>
          <p:cNvPr id="3" name="Content Placeholder 2">
            <a:extLst>
              <a:ext uri="{FF2B5EF4-FFF2-40B4-BE49-F238E27FC236}">
                <a16:creationId xmlns:a16="http://schemas.microsoft.com/office/drawing/2014/main" id="{3B97FCF2-CB1E-47A0-A76C-C47A8CF6FE55}"/>
              </a:ext>
            </a:extLst>
          </p:cNvPr>
          <p:cNvSpPr>
            <a:spLocks noGrp="1"/>
          </p:cNvSpPr>
          <p:nvPr>
            <p:ph idx="1"/>
          </p:nvPr>
        </p:nvSpPr>
        <p:spPr/>
        <p:txBody>
          <a:bodyPr/>
          <a:lstStyle/>
          <a:p>
            <a:pPr marL="0" indent="0">
              <a:buNone/>
            </a:pPr>
            <a:endParaRPr lang="en-US" dirty="0"/>
          </a:p>
          <a:p>
            <a:pPr marL="0" indent="0">
              <a:buNone/>
            </a:pPr>
            <a:r>
              <a:rPr lang="en-US" dirty="0"/>
              <a:t> ​$ ​​</a:t>
            </a:r>
            <a:r>
              <a:rPr lang="en-US" b="1" dirty="0"/>
              <a:t>cd</a:t>
            </a:r>
            <a:r>
              <a:rPr lang="en-US" dirty="0"/>
              <a:t>​​ ​​</a:t>
            </a:r>
            <a:r>
              <a:rPr lang="en-US" b="1" dirty="0"/>
              <a:t>/path/to/code</a:t>
            </a:r>
            <a:r>
              <a:rPr lang="en-US" dirty="0"/>
              <a:t>​</a:t>
            </a:r>
            <a:br>
              <a:rPr lang="en-US" dirty="0"/>
            </a:br>
            <a:endParaRPr lang="en-US" dirty="0"/>
          </a:p>
          <a:p>
            <a:pPr marL="0" indent="0">
              <a:buNone/>
            </a:pPr>
            <a:r>
              <a:rPr lang="en-US" dirty="0"/>
              <a:t> ​$ ​​</a:t>
            </a:r>
            <a:r>
              <a:rPr lang="en-US" b="1" dirty="0"/>
              <a:t>pip</a:t>
            </a:r>
            <a:r>
              <a:rPr lang="en-US" dirty="0"/>
              <a:t>​​ ​​</a:t>
            </a:r>
            <a:r>
              <a:rPr lang="en-US" b="1" dirty="0"/>
              <a:t>install</a:t>
            </a:r>
            <a:r>
              <a:rPr lang="en-US" dirty="0"/>
              <a:t>​​ ​​</a:t>
            </a:r>
            <a:r>
              <a:rPr lang="en-US" b="1" dirty="0"/>
              <a:t>./</a:t>
            </a:r>
            <a:r>
              <a:rPr lang="en-US" b="1" dirty="0" err="1"/>
              <a:t>tasks_proj</a:t>
            </a:r>
            <a:r>
              <a:rPr lang="en-US" b="1" dirty="0"/>
              <a:t>/</a:t>
            </a:r>
            <a:r>
              <a:rPr lang="en-US" dirty="0"/>
              <a:t>​</a:t>
            </a:r>
            <a:br>
              <a:rPr lang="en-US" dirty="0"/>
            </a:br>
            <a:endParaRPr lang="en-US" dirty="0"/>
          </a:p>
          <a:p>
            <a:pPr marL="0" indent="0">
              <a:buNone/>
            </a:pPr>
            <a:r>
              <a:rPr lang="en-US" dirty="0"/>
              <a:t>​ ​$ ​​</a:t>
            </a:r>
            <a:r>
              <a:rPr lang="en-US" b="1" dirty="0"/>
              <a:t>pip</a:t>
            </a:r>
            <a:r>
              <a:rPr lang="en-US" dirty="0"/>
              <a:t>​​ ​​</a:t>
            </a:r>
            <a:r>
              <a:rPr lang="en-US" b="1" dirty="0"/>
              <a:t>install</a:t>
            </a:r>
            <a:r>
              <a:rPr lang="en-US" dirty="0"/>
              <a:t>​​ ​​</a:t>
            </a:r>
            <a:r>
              <a:rPr lang="en-US" b="1" dirty="0"/>
              <a:t>--no-cache-</a:t>
            </a:r>
            <a:r>
              <a:rPr lang="en-US" b="1" dirty="0" err="1"/>
              <a:t>dir</a:t>
            </a:r>
            <a:r>
              <a:rPr lang="en-US" dirty="0"/>
              <a:t>​​ ​​</a:t>
            </a:r>
            <a:r>
              <a:rPr lang="en-US" b="1" dirty="0"/>
              <a:t>./</a:t>
            </a:r>
            <a:r>
              <a:rPr lang="en-US" b="1" dirty="0" err="1"/>
              <a:t>tasks_proj</a:t>
            </a:r>
            <a:r>
              <a:rPr lang="en-US" b="1" dirty="0"/>
              <a:t>/</a:t>
            </a:r>
            <a:r>
              <a:rPr lang="en-US" dirty="0"/>
              <a:t> </a:t>
            </a:r>
            <a:br>
              <a:rPr lang="en-US" dirty="0"/>
            </a:br>
            <a:endParaRPr lang="en-IN" dirty="0"/>
          </a:p>
        </p:txBody>
      </p:sp>
      <p:pic>
        <p:nvPicPr>
          <p:cNvPr id="4" name="Picture 3" descr="A picture containing drawing&#10;&#10;Description automatically generated">
            <a:extLst>
              <a:ext uri="{FF2B5EF4-FFF2-40B4-BE49-F238E27FC236}">
                <a16:creationId xmlns:a16="http://schemas.microsoft.com/office/drawing/2014/main" id="{1EA1E592-E72E-4826-9ED5-E8C5AD20C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722" y="365125"/>
            <a:ext cx="1485706" cy="1238088"/>
          </a:xfrm>
          <a:prstGeom prst="rect">
            <a:avLst/>
          </a:prstGeom>
        </p:spPr>
      </p:pic>
    </p:spTree>
    <p:extLst>
      <p:ext uri="{BB962C8B-B14F-4D97-AF65-F5344CB8AC3E}">
        <p14:creationId xmlns:p14="http://schemas.microsoft.com/office/powerpoint/2010/main" val="167251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F60D-799B-441C-AF94-32B5149B6CB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F14106D-35FC-402B-8925-8273057F4473}"/>
              </a:ext>
            </a:extLst>
          </p:cNvPr>
          <p:cNvSpPr>
            <a:spLocks noGrp="1"/>
          </p:cNvSpPr>
          <p:nvPr>
            <p:ph idx="1"/>
          </p:nvPr>
        </p:nvSpPr>
        <p:spPr/>
        <p:txBody>
          <a:bodyPr/>
          <a:lstStyle/>
          <a:p>
            <a:r>
              <a:rPr lang="en-US" b="1" dirty="0"/>
              <a:t>cd</a:t>
            </a:r>
            <a:r>
              <a:rPr lang="en-US" dirty="0"/>
              <a:t>​​ ​​</a:t>
            </a:r>
            <a:r>
              <a:rPr lang="en-US" b="1" dirty="0"/>
              <a:t>/ch2/</a:t>
            </a:r>
            <a:r>
              <a:rPr lang="en-US" b="1" dirty="0" err="1"/>
              <a:t>tasks_proj</a:t>
            </a:r>
            <a:r>
              <a:rPr lang="en-US" b="1" dirty="0"/>
              <a:t>/tests/unit</a:t>
            </a:r>
            <a:r>
              <a:rPr lang="en-US" dirty="0"/>
              <a:t>​</a:t>
            </a:r>
          </a:p>
          <a:p>
            <a:r>
              <a:rPr lang="en-US" dirty="0"/>
              <a:t>​$ ​​</a:t>
            </a:r>
            <a:r>
              <a:rPr lang="en-US" b="1" dirty="0" err="1"/>
              <a:t>pytest</a:t>
            </a:r>
            <a:r>
              <a:rPr lang="en-US" dirty="0"/>
              <a:t>​​ ​​</a:t>
            </a:r>
            <a:r>
              <a:rPr lang="en-US" b="1" dirty="0"/>
              <a:t>test_task.py</a:t>
            </a:r>
            <a:r>
              <a:rPr lang="en-US" dirty="0"/>
              <a:t> </a:t>
            </a:r>
            <a:br>
              <a:rPr lang="en-US" dirty="0"/>
            </a:br>
            <a:endParaRPr lang="en-IN" dirty="0"/>
          </a:p>
        </p:txBody>
      </p:sp>
      <p:pic>
        <p:nvPicPr>
          <p:cNvPr id="5" name="Picture 4" descr="A picture containing drawing&#10;&#10;Description automatically generated">
            <a:extLst>
              <a:ext uri="{FF2B5EF4-FFF2-40B4-BE49-F238E27FC236}">
                <a16:creationId xmlns:a16="http://schemas.microsoft.com/office/drawing/2014/main" id="{87F2C114-2EE4-4C77-B567-EF67A94BC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722" y="365125"/>
            <a:ext cx="1485706" cy="1238088"/>
          </a:xfrm>
          <a:prstGeom prst="rect">
            <a:avLst/>
          </a:prstGeom>
        </p:spPr>
      </p:pic>
    </p:spTree>
    <p:extLst>
      <p:ext uri="{BB962C8B-B14F-4D97-AF65-F5344CB8AC3E}">
        <p14:creationId xmlns:p14="http://schemas.microsoft.com/office/powerpoint/2010/main" val="3995510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2B15-53A5-4BEB-BA33-D4E858870B6F}"/>
              </a:ext>
            </a:extLst>
          </p:cNvPr>
          <p:cNvSpPr>
            <a:spLocks noGrp="1"/>
          </p:cNvSpPr>
          <p:nvPr>
            <p:ph type="title"/>
          </p:nvPr>
        </p:nvSpPr>
        <p:spPr>
          <a:xfrm>
            <a:off x="1136428" y="627564"/>
            <a:ext cx="7474172" cy="1325563"/>
          </a:xfrm>
        </p:spPr>
        <p:txBody>
          <a:bodyPr>
            <a:normAutofit/>
          </a:bodyPr>
          <a:lstStyle/>
          <a:p>
            <a:r>
              <a:rPr lang="en-IN" b="1"/>
              <a:t>Using assert Statements</a:t>
            </a:r>
            <a:endParaRPr lang="en-IN" dirty="0"/>
          </a:p>
        </p:txBody>
      </p:sp>
      <p:sp>
        <p:nvSpPr>
          <p:cNvPr id="3" name="Content Placeholder 2">
            <a:extLst>
              <a:ext uri="{FF2B5EF4-FFF2-40B4-BE49-F238E27FC236}">
                <a16:creationId xmlns:a16="http://schemas.microsoft.com/office/drawing/2014/main" id="{C03F7AA1-5141-4BB7-9E22-EC90651AFDB3}"/>
              </a:ext>
            </a:extLst>
          </p:cNvPr>
          <p:cNvSpPr>
            <a:spLocks noGrp="1"/>
          </p:cNvSpPr>
          <p:nvPr>
            <p:ph idx="1"/>
          </p:nvPr>
        </p:nvSpPr>
        <p:spPr>
          <a:xfrm>
            <a:off x="718457" y="1884785"/>
            <a:ext cx="8061649" cy="3844002"/>
          </a:xfrm>
        </p:spPr>
        <p:txBody>
          <a:bodyPr anchor="ctr">
            <a:normAutofit/>
          </a:bodyPr>
          <a:lstStyle/>
          <a:p>
            <a:r>
              <a:rPr lang="en-US" sz="1700" b="1" dirty="0" err="1"/>
              <a:t>pytest</a:t>
            </a:r>
            <a:r>
              <a:rPr lang="en-US" sz="1700" b="1" dirty="0"/>
              <a:t>                                </a:t>
            </a:r>
            <a:r>
              <a:rPr lang="en-US" sz="1700" b="1" dirty="0" err="1"/>
              <a:t>unittest</a:t>
            </a:r>
            <a:br>
              <a:rPr lang="en-US" sz="1700" b="1" dirty="0"/>
            </a:br>
            <a:r>
              <a:rPr lang="en-US" sz="1700" dirty="0"/>
              <a:t>assert something              </a:t>
            </a:r>
            <a:r>
              <a:rPr lang="en-US" sz="1700" dirty="0" err="1"/>
              <a:t>assertTrue</a:t>
            </a:r>
            <a:r>
              <a:rPr lang="en-US" sz="1700" dirty="0"/>
              <a:t>(something)</a:t>
            </a:r>
            <a:br>
              <a:rPr lang="en-US" sz="1700" dirty="0"/>
            </a:br>
            <a:r>
              <a:rPr lang="en-US" sz="1700" dirty="0"/>
              <a:t>assert a == b                     </a:t>
            </a:r>
            <a:r>
              <a:rPr lang="en-US" sz="1700" dirty="0" err="1"/>
              <a:t>assertEqual</a:t>
            </a:r>
            <a:r>
              <a:rPr lang="en-US" sz="1700" dirty="0"/>
              <a:t>(a, b)</a:t>
            </a:r>
            <a:br>
              <a:rPr lang="en-US" sz="1700" dirty="0"/>
            </a:br>
            <a:r>
              <a:rPr lang="en-US" sz="1700" dirty="0"/>
              <a:t>assert a &lt;= b                     </a:t>
            </a:r>
            <a:r>
              <a:rPr lang="en-US" sz="1700" dirty="0" err="1"/>
              <a:t>assertLessEqual</a:t>
            </a:r>
            <a:r>
              <a:rPr lang="en-US" sz="1700" dirty="0"/>
              <a:t>(a, b) </a:t>
            </a:r>
            <a:br>
              <a:rPr lang="en-US" sz="1700" dirty="0"/>
            </a:br>
            <a:endParaRPr lang="en-US" sz="1700" dirty="0"/>
          </a:p>
          <a:p>
            <a:r>
              <a:rPr lang="en-US" sz="1700" dirty="0"/>
              <a:t>With </a:t>
            </a:r>
            <a:r>
              <a:rPr lang="en-US" sz="1700" dirty="0" err="1"/>
              <a:t>pytest</a:t>
            </a:r>
            <a:r>
              <a:rPr lang="en-US" sz="1700" dirty="0"/>
              <a:t>, you can use assert &lt;expression&gt; with any expression. If the expression would evaluate to False if converted to a bool, the test would fail. </a:t>
            </a:r>
            <a:br>
              <a:rPr lang="en-US" sz="1700" dirty="0"/>
            </a:br>
            <a:endParaRPr lang="en-US" sz="1700" dirty="0"/>
          </a:p>
          <a:p>
            <a:r>
              <a:rPr lang="en-US" sz="1700" b="1" dirty="0"/>
              <a:t>ch2/</a:t>
            </a:r>
            <a:r>
              <a:rPr lang="en-US" sz="1700" b="1" dirty="0" err="1"/>
              <a:t>tasks_proj</a:t>
            </a:r>
            <a:r>
              <a:rPr lang="en-US" sz="1700" b="1" dirty="0"/>
              <a:t>/tests/unit</a:t>
            </a:r>
            <a:r>
              <a:rPr lang="en-US" sz="1700" dirty="0"/>
              <a:t>​</a:t>
            </a:r>
          </a:p>
          <a:p>
            <a:r>
              <a:rPr lang="en-US" sz="1700" dirty="0"/>
              <a:t> ​$ ​​</a:t>
            </a:r>
            <a:r>
              <a:rPr lang="en-US" sz="1700" b="1" dirty="0" err="1"/>
              <a:t>pytest</a:t>
            </a:r>
            <a:r>
              <a:rPr lang="en-US" sz="1700" dirty="0"/>
              <a:t>​​ ​​</a:t>
            </a:r>
            <a:r>
              <a:rPr lang="en-US" sz="1700" b="1" dirty="0"/>
              <a:t>test_task_fail.py</a:t>
            </a:r>
            <a:r>
              <a:rPr lang="en-US" sz="1700" dirty="0"/>
              <a:t> </a:t>
            </a:r>
          </a:p>
          <a:p>
            <a:r>
              <a:rPr lang="en-US" b="1" dirty="0" err="1"/>
              <a:t>pytest</a:t>
            </a:r>
            <a:r>
              <a:rPr lang="en-US" dirty="0"/>
              <a:t>​​ ​​</a:t>
            </a:r>
            <a:r>
              <a:rPr lang="en-US" b="1" dirty="0"/>
              <a:t>-v</a:t>
            </a:r>
            <a:r>
              <a:rPr lang="en-US" dirty="0"/>
              <a:t>​​ ​​</a:t>
            </a:r>
            <a:r>
              <a:rPr lang="en-US" b="1" dirty="0"/>
              <a:t>test_task_fail.py::</a:t>
            </a:r>
            <a:r>
              <a:rPr lang="en-US" b="1" dirty="0" err="1"/>
              <a:t>test_task_equality</a:t>
            </a:r>
            <a:r>
              <a:rPr lang="en-US" sz="1800" dirty="0"/>
              <a:t> </a:t>
            </a:r>
            <a:br>
              <a:rPr lang="en-US" sz="1800" dirty="0"/>
            </a:br>
            <a:br>
              <a:rPr lang="en-US" sz="1700" dirty="0"/>
            </a:br>
            <a:endParaRPr lang="en-IN" sz="1700" dirty="0"/>
          </a:p>
        </p:txBody>
      </p:sp>
      <p:sp>
        <p:nvSpPr>
          <p:cNvPr id="12"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796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14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rawing&#10;&#10;Description automatically generated">
            <a:extLst>
              <a:ext uri="{FF2B5EF4-FFF2-40B4-BE49-F238E27FC236}">
                <a16:creationId xmlns:a16="http://schemas.microsoft.com/office/drawing/2014/main" id="{14A15FD2-6483-4735-B6C7-D63E8CB02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9687" y="2857501"/>
            <a:ext cx="1371597" cy="1142998"/>
          </a:xfrm>
          <a:prstGeom prst="rect">
            <a:avLst/>
          </a:prstGeom>
        </p:spPr>
      </p:pic>
    </p:spTree>
    <p:extLst>
      <p:ext uri="{BB962C8B-B14F-4D97-AF65-F5344CB8AC3E}">
        <p14:creationId xmlns:p14="http://schemas.microsoft.com/office/powerpoint/2010/main" val="268516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6249-0E0B-457F-8768-411CF46D7D6C}"/>
              </a:ext>
            </a:extLst>
          </p:cNvPr>
          <p:cNvSpPr>
            <a:spLocks noGrp="1"/>
          </p:cNvSpPr>
          <p:nvPr>
            <p:ph type="title"/>
          </p:nvPr>
        </p:nvSpPr>
        <p:spPr/>
        <p:txBody>
          <a:bodyPr/>
          <a:lstStyle/>
          <a:p>
            <a:r>
              <a:rPr lang="en-IN" b="1" dirty="0"/>
              <a:t>Expecting Exceptions</a:t>
            </a:r>
            <a:r>
              <a:rPr lang="en-IN" dirty="0"/>
              <a:t> </a:t>
            </a:r>
          </a:p>
        </p:txBody>
      </p:sp>
      <p:sp>
        <p:nvSpPr>
          <p:cNvPr id="3" name="Content Placeholder 2">
            <a:extLst>
              <a:ext uri="{FF2B5EF4-FFF2-40B4-BE49-F238E27FC236}">
                <a16:creationId xmlns:a16="http://schemas.microsoft.com/office/drawing/2014/main" id="{4BC567BA-B52E-48D0-96EA-7F64DBB65BB9}"/>
              </a:ext>
            </a:extLst>
          </p:cNvPr>
          <p:cNvSpPr>
            <a:spLocks noGrp="1"/>
          </p:cNvSpPr>
          <p:nvPr>
            <p:ph idx="1"/>
          </p:nvPr>
        </p:nvSpPr>
        <p:spPr/>
        <p:txBody>
          <a:bodyPr/>
          <a:lstStyle/>
          <a:p>
            <a:pPr marL="0" indent="0">
              <a:buNone/>
            </a:pPr>
            <a:r>
              <a:rPr lang="en-IN" b="1" dirty="0"/>
              <a:t> def</a:t>
            </a:r>
            <a:r>
              <a:rPr lang="en-IN" dirty="0"/>
              <a:t>​ add(task): ​</a:t>
            </a:r>
            <a:r>
              <a:rPr lang="en-IN" i="1" dirty="0"/>
              <a:t># type: (Task) -&gt; int</a:t>
            </a:r>
            <a:r>
              <a:rPr lang="en-IN" dirty="0"/>
              <a:t>​</a:t>
            </a:r>
            <a:br>
              <a:rPr lang="en-IN" dirty="0"/>
            </a:br>
            <a:r>
              <a:rPr lang="en-IN" dirty="0"/>
              <a:t> ​</a:t>
            </a:r>
            <a:r>
              <a:rPr lang="en-IN" b="1" dirty="0"/>
              <a:t>def</a:t>
            </a:r>
            <a:r>
              <a:rPr lang="en-IN" dirty="0"/>
              <a:t>​ get(</a:t>
            </a:r>
            <a:r>
              <a:rPr lang="en-IN" dirty="0" err="1"/>
              <a:t>task_id</a:t>
            </a:r>
            <a:r>
              <a:rPr lang="en-IN" dirty="0"/>
              <a:t>): ​</a:t>
            </a:r>
            <a:r>
              <a:rPr lang="en-IN" i="1" dirty="0"/>
              <a:t># type: (int) -&gt; Task</a:t>
            </a:r>
            <a:r>
              <a:rPr lang="en-IN" dirty="0"/>
              <a:t>​</a:t>
            </a:r>
            <a:br>
              <a:rPr lang="en-IN" dirty="0"/>
            </a:br>
            <a:r>
              <a:rPr lang="en-IN" dirty="0"/>
              <a:t>​ ​</a:t>
            </a:r>
            <a:r>
              <a:rPr lang="en-IN" b="1" dirty="0"/>
              <a:t>def</a:t>
            </a:r>
            <a:r>
              <a:rPr lang="en-IN" dirty="0"/>
              <a:t>​ </a:t>
            </a:r>
            <a:r>
              <a:rPr lang="en-IN" dirty="0" err="1"/>
              <a:t>list_tasks</a:t>
            </a:r>
            <a:r>
              <a:rPr lang="en-IN" dirty="0"/>
              <a:t>(owner=None): ​</a:t>
            </a:r>
            <a:r>
              <a:rPr lang="en-IN" i="1" dirty="0"/>
              <a:t># type: (</a:t>
            </a:r>
            <a:r>
              <a:rPr lang="en-IN" i="1" dirty="0" err="1"/>
              <a:t>str|None</a:t>
            </a:r>
            <a:r>
              <a:rPr lang="en-IN" i="1" dirty="0"/>
              <a:t>) -&gt; list of Task</a:t>
            </a:r>
            <a:r>
              <a:rPr lang="en-IN" dirty="0"/>
              <a:t>​</a:t>
            </a:r>
            <a:br>
              <a:rPr lang="en-IN" dirty="0"/>
            </a:br>
            <a:r>
              <a:rPr lang="en-IN" dirty="0"/>
              <a:t>​ ​</a:t>
            </a:r>
            <a:r>
              <a:rPr lang="en-IN" b="1" dirty="0"/>
              <a:t>def</a:t>
            </a:r>
            <a:r>
              <a:rPr lang="en-IN" dirty="0"/>
              <a:t>​ count(): ​</a:t>
            </a:r>
            <a:r>
              <a:rPr lang="en-IN" i="1" dirty="0"/>
              <a:t># type: (None) -&gt; int</a:t>
            </a:r>
            <a:r>
              <a:rPr lang="en-IN" dirty="0"/>
              <a:t>​</a:t>
            </a:r>
            <a:br>
              <a:rPr lang="en-IN" dirty="0"/>
            </a:br>
            <a:r>
              <a:rPr lang="en-IN" dirty="0"/>
              <a:t>​ ​</a:t>
            </a:r>
            <a:r>
              <a:rPr lang="en-IN" b="1" dirty="0"/>
              <a:t>def</a:t>
            </a:r>
            <a:r>
              <a:rPr lang="en-IN" dirty="0"/>
              <a:t>​ update(</a:t>
            </a:r>
            <a:r>
              <a:rPr lang="en-IN" dirty="0" err="1"/>
              <a:t>task_id</a:t>
            </a:r>
            <a:r>
              <a:rPr lang="en-IN" dirty="0"/>
              <a:t>, task): ​</a:t>
            </a:r>
            <a:r>
              <a:rPr lang="en-IN" i="1" dirty="0"/>
              <a:t># type: (int, Task) -&gt; None</a:t>
            </a:r>
            <a:r>
              <a:rPr lang="en-IN" dirty="0"/>
              <a:t>​</a:t>
            </a:r>
            <a:br>
              <a:rPr lang="en-IN" dirty="0"/>
            </a:br>
            <a:r>
              <a:rPr lang="en-IN" dirty="0"/>
              <a:t>​ ​</a:t>
            </a:r>
            <a:r>
              <a:rPr lang="en-IN" b="1" dirty="0"/>
              <a:t>def</a:t>
            </a:r>
            <a:r>
              <a:rPr lang="en-IN" dirty="0"/>
              <a:t>​ delete(</a:t>
            </a:r>
            <a:r>
              <a:rPr lang="en-IN" dirty="0" err="1"/>
              <a:t>task_id</a:t>
            </a:r>
            <a:r>
              <a:rPr lang="en-IN" dirty="0"/>
              <a:t>): ​</a:t>
            </a:r>
            <a:r>
              <a:rPr lang="en-IN" i="1" dirty="0"/>
              <a:t># type: (int) -&gt; None</a:t>
            </a:r>
            <a:r>
              <a:rPr lang="en-IN" dirty="0"/>
              <a:t>​</a:t>
            </a:r>
            <a:br>
              <a:rPr lang="en-IN" dirty="0"/>
            </a:br>
            <a:r>
              <a:rPr lang="en-IN" dirty="0"/>
              <a:t>​ ​</a:t>
            </a:r>
            <a:r>
              <a:rPr lang="en-IN" b="1" dirty="0"/>
              <a:t>def</a:t>
            </a:r>
            <a:r>
              <a:rPr lang="en-IN" dirty="0"/>
              <a:t>​ </a:t>
            </a:r>
            <a:r>
              <a:rPr lang="en-IN" dirty="0" err="1"/>
              <a:t>delete_all</a:t>
            </a:r>
            <a:r>
              <a:rPr lang="en-IN" dirty="0"/>
              <a:t>(): ​</a:t>
            </a:r>
            <a:r>
              <a:rPr lang="en-IN" i="1" dirty="0"/>
              <a:t># type: () -&gt; None</a:t>
            </a:r>
            <a:r>
              <a:rPr lang="en-IN" dirty="0"/>
              <a:t>​</a:t>
            </a:r>
            <a:br>
              <a:rPr lang="en-IN" dirty="0"/>
            </a:br>
            <a:r>
              <a:rPr lang="en-IN" dirty="0"/>
              <a:t>​ ​</a:t>
            </a:r>
            <a:r>
              <a:rPr lang="en-IN" b="1" dirty="0"/>
              <a:t>def</a:t>
            </a:r>
            <a:r>
              <a:rPr lang="en-IN" dirty="0"/>
              <a:t>​ </a:t>
            </a:r>
            <a:r>
              <a:rPr lang="en-IN" dirty="0" err="1"/>
              <a:t>unique_id</a:t>
            </a:r>
            <a:r>
              <a:rPr lang="en-IN" dirty="0"/>
              <a:t>(): ​</a:t>
            </a:r>
            <a:r>
              <a:rPr lang="en-IN" i="1" dirty="0"/>
              <a:t># type: () -&gt; int</a:t>
            </a:r>
            <a:r>
              <a:rPr lang="en-IN" dirty="0"/>
              <a:t>​</a:t>
            </a:r>
            <a:br>
              <a:rPr lang="en-IN" dirty="0"/>
            </a:br>
            <a:r>
              <a:rPr lang="en-IN" dirty="0"/>
              <a:t>​ ​</a:t>
            </a:r>
            <a:r>
              <a:rPr lang="en-IN" b="1" dirty="0"/>
              <a:t>def</a:t>
            </a:r>
            <a:r>
              <a:rPr lang="en-IN" dirty="0"/>
              <a:t>​ </a:t>
            </a:r>
            <a:r>
              <a:rPr lang="en-IN" dirty="0" err="1"/>
              <a:t>start_tasks_db</a:t>
            </a:r>
            <a:r>
              <a:rPr lang="en-IN" dirty="0"/>
              <a:t>(</a:t>
            </a:r>
            <a:r>
              <a:rPr lang="en-IN" dirty="0" err="1"/>
              <a:t>db_path</a:t>
            </a:r>
            <a:r>
              <a:rPr lang="en-IN" dirty="0"/>
              <a:t>, </a:t>
            </a:r>
            <a:r>
              <a:rPr lang="en-IN" dirty="0" err="1"/>
              <a:t>db_type</a:t>
            </a:r>
            <a:r>
              <a:rPr lang="en-IN" dirty="0"/>
              <a:t>): ​</a:t>
            </a:r>
            <a:r>
              <a:rPr lang="en-IN" i="1" dirty="0"/>
              <a:t># type: (str, str) -&gt; None</a:t>
            </a:r>
            <a:r>
              <a:rPr lang="en-IN" dirty="0"/>
              <a:t>​</a:t>
            </a:r>
            <a:br>
              <a:rPr lang="en-IN" dirty="0"/>
            </a:br>
            <a:r>
              <a:rPr lang="en-IN" dirty="0"/>
              <a:t>​ ​</a:t>
            </a:r>
            <a:r>
              <a:rPr lang="en-IN" b="1" dirty="0"/>
              <a:t>def</a:t>
            </a:r>
            <a:r>
              <a:rPr lang="en-IN" dirty="0"/>
              <a:t>​ </a:t>
            </a:r>
            <a:r>
              <a:rPr lang="en-IN" dirty="0" err="1"/>
              <a:t>stop_tasks_db</a:t>
            </a:r>
            <a:r>
              <a:rPr lang="en-IN" dirty="0"/>
              <a:t>(): ​</a:t>
            </a:r>
            <a:r>
              <a:rPr lang="en-IN" i="1" dirty="0"/>
              <a:t># type: () -&gt; None</a:t>
            </a:r>
            <a:r>
              <a:rPr lang="en-IN" dirty="0"/>
              <a:t> </a:t>
            </a:r>
            <a:br>
              <a:rPr lang="en-IN" dirty="0"/>
            </a:br>
            <a:r>
              <a:rPr lang="en-US" dirty="0"/>
              <a:t>&gt;</a:t>
            </a:r>
            <a:r>
              <a:rPr lang="en-US" dirty="0" err="1"/>
              <a:t>pytest</a:t>
            </a:r>
            <a:r>
              <a:rPr lang="en-US" dirty="0"/>
              <a:t> test_api_exceptions.py</a:t>
            </a:r>
            <a:endParaRPr lang="en-IN" dirty="0"/>
          </a:p>
        </p:txBody>
      </p:sp>
    </p:spTree>
    <p:extLst>
      <p:ext uri="{BB962C8B-B14F-4D97-AF65-F5344CB8AC3E}">
        <p14:creationId xmlns:p14="http://schemas.microsoft.com/office/powerpoint/2010/main" val="370907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22D7-1F35-439B-ACB1-C3A6AF7AACEB}"/>
              </a:ext>
            </a:extLst>
          </p:cNvPr>
          <p:cNvSpPr>
            <a:spLocks noGrp="1"/>
          </p:cNvSpPr>
          <p:nvPr>
            <p:ph type="title"/>
          </p:nvPr>
        </p:nvSpPr>
        <p:spPr/>
        <p:txBody>
          <a:bodyPr>
            <a:normAutofit/>
          </a:bodyPr>
          <a:lstStyle/>
          <a:p>
            <a:r>
              <a:rPr lang="en-IN" b="1" dirty="0"/>
              <a:t>Marking Test Functions</a:t>
            </a:r>
            <a:endParaRPr lang="en-IN" dirty="0"/>
          </a:p>
        </p:txBody>
      </p:sp>
      <p:sp>
        <p:nvSpPr>
          <p:cNvPr id="3" name="Content Placeholder 2">
            <a:extLst>
              <a:ext uri="{FF2B5EF4-FFF2-40B4-BE49-F238E27FC236}">
                <a16:creationId xmlns:a16="http://schemas.microsoft.com/office/drawing/2014/main" id="{D0616D30-558B-4883-8E27-9A68BC6C461E}"/>
              </a:ext>
            </a:extLst>
          </p:cNvPr>
          <p:cNvSpPr>
            <a:spLocks noGrp="1"/>
          </p:cNvSpPr>
          <p:nvPr>
            <p:ph idx="1"/>
          </p:nvPr>
        </p:nvSpPr>
        <p:spPr/>
        <p:txBody>
          <a:bodyPr>
            <a:normAutofit fontScale="92500" lnSpcReduction="20000"/>
          </a:bodyPr>
          <a:lstStyle/>
          <a:p>
            <a:r>
              <a:rPr lang="en-US" dirty="0" err="1"/>
              <a:t>pytest</a:t>
            </a:r>
            <a:r>
              <a:rPr lang="en-US" dirty="0"/>
              <a:t> provides a cool mechanism to let you put markers on test functions. A test can have more</a:t>
            </a:r>
            <a:br>
              <a:rPr lang="en-US" dirty="0"/>
            </a:br>
            <a:r>
              <a:rPr lang="en-US" dirty="0"/>
              <a:t>than one marker, and a marker can be on multiple tests. </a:t>
            </a:r>
            <a:br>
              <a:rPr lang="en-US" dirty="0"/>
            </a:br>
            <a:endParaRPr lang="en-US" dirty="0"/>
          </a:p>
          <a:p>
            <a:pPr marL="0" indent="0">
              <a:buNone/>
            </a:pPr>
            <a:r>
              <a:rPr lang="en-US" b="1" dirty="0"/>
              <a:t> $ ch2/</a:t>
            </a:r>
            <a:r>
              <a:rPr lang="en-US" b="1" dirty="0" err="1"/>
              <a:t>tasks_proj</a:t>
            </a:r>
            <a:r>
              <a:rPr lang="en-US" b="1" dirty="0"/>
              <a:t>/tests/</a:t>
            </a:r>
            <a:r>
              <a:rPr lang="en-US" b="1" dirty="0" err="1"/>
              <a:t>func</a:t>
            </a:r>
            <a:r>
              <a:rPr lang="en-US" dirty="0"/>
              <a:t>​</a:t>
            </a:r>
            <a:br>
              <a:rPr lang="en-US" dirty="0"/>
            </a:br>
            <a:r>
              <a:rPr lang="en-US" dirty="0"/>
              <a:t> ​$ ​​</a:t>
            </a:r>
            <a:r>
              <a:rPr lang="en-US" b="1" dirty="0" err="1"/>
              <a:t>pytest</a:t>
            </a:r>
            <a:r>
              <a:rPr lang="en-US" dirty="0"/>
              <a:t>​​ ​​</a:t>
            </a:r>
            <a:r>
              <a:rPr lang="en-US" b="1" dirty="0"/>
              <a:t>-v</a:t>
            </a:r>
            <a:r>
              <a:rPr lang="en-US" dirty="0"/>
              <a:t>​​ ​​</a:t>
            </a:r>
            <a:r>
              <a:rPr lang="en-US" b="1" dirty="0"/>
              <a:t>-m</a:t>
            </a:r>
            <a:r>
              <a:rPr lang="en-US" dirty="0"/>
              <a:t>​​ </a:t>
            </a:r>
            <a:r>
              <a:rPr lang="en-US" i="1" dirty="0"/>
              <a:t>smoke </a:t>
            </a:r>
            <a:r>
              <a:rPr lang="en-US" dirty="0"/>
              <a:t>​​</a:t>
            </a:r>
            <a:r>
              <a:rPr lang="en-US" b="1" dirty="0"/>
              <a:t>test_api_exceptions.py</a:t>
            </a:r>
            <a:r>
              <a:rPr lang="en-US" dirty="0"/>
              <a:t> </a:t>
            </a:r>
            <a:br>
              <a:rPr lang="en-US" dirty="0"/>
            </a:br>
            <a:r>
              <a:rPr lang="en-US" dirty="0"/>
              <a:t>    ​</a:t>
            </a:r>
            <a:r>
              <a:rPr lang="en-US" b="1" dirty="0" err="1"/>
              <a:t>pytest</a:t>
            </a:r>
            <a:r>
              <a:rPr lang="en-US" dirty="0"/>
              <a:t>​​ ​​</a:t>
            </a:r>
            <a:r>
              <a:rPr lang="en-US" b="1" dirty="0"/>
              <a:t>-v</a:t>
            </a:r>
            <a:r>
              <a:rPr lang="en-US" dirty="0"/>
              <a:t>​​ ​​</a:t>
            </a:r>
            <a:r>
              <a:rPr lang="en-US" b="1" dirty="0"/>
              <a:t>-m</a:t>
            </a:r>
            <a:r>
              <a:rPr lang="en-US" dirty="0"/>
              <a:t>​​ ​</a:t>
            </a:r>
            <a:r>
              <a:rPr lang="en-US" i="1" dirty="0"/>
              <a:t>get</a:t>
            </a:r>
            <a:r>
              <a:rPr lang="en-US" dirty="0"/>
              <a:t>​​ ​​</a:t>
            </a:r>
            <a:r>
              <a:rPr lang="en-US" b="1" dirty="0"/>
              <a:t>test_api_exceptions.py</a:t>
            </a:r>
          </a:p>
          <a:p>
            <a:pPr marL="0" indent="0">
              <a:buNone/>
            </a:pPr>
            <a:r>
              <a:rPr lang="en-US" b="1" dirty="0"/>
              <a:t>    </a:t>
            </a:r>
            <a:r>
              <a:rPr lang="en-US" b="1" dirty="0" err="1"/>
              <a:t>pytest</a:t>
            </a:r>
            <a:r>
              <a:rPr lang="en-US" dirty="0"/>
              <a:t>​​ ​​</a:t>
            </a:r>
            <a:r>
              <a:rPr lang="en-US" b="1" dirty="0"/>
              <a:t>-v</a:t>
            </a:r>
            <a:r>
              <a:rPr lang="en-US" dirty="0"/>
              <a:t>​​ ​​</a:t>
            </a:r>
            <a:r>
              <a:rPr lang="en-US" b="1" dirty="0"/>
              <a:t>-m</a:t>
            </a:r>
            <a:r>
              <a:rPr lang="en-US" dirty="0"/>
              <a:t>​​ ​​</a:t>
            </a:r>
            <a:r>
              <a:rPr lang="en-US" i="1" dirty="0"/>
              <a:t>”smoke and get” </a:t>
            </a:r>
            <a:r>
              <a:rPr lang="en-US" dirty="0"/>
              <a:t>​ ​​</a:t>
            </a:r>
            <a:r>
              <a:rPr lang="en-US" b="1" dirty="0"/>
              <a:t>test_api_exceptions.py</a:t>
            </a:r>
            <a:r>
              <a:rPr lang="en-US" dirty="0"/>
              <a:t> </a:t>
            </a:r>
            <a:br>
              <a:rPr lang="en-US" dirty="0"/>
            </a:br>
            <a:r>
              <a:rPr lang="en-US" dirty="0"/>
              <a:t>​</a:t>
            </a:r>
            <a:br>
              <a:rPr lang="en-US" dirty="0"/>
            </a:br>
            <a:r>
              <a:rPr lang="en-US" dirty="0"/>
              <a:t> (selected the test that was marked with</a:t>
            </a:r>
            <a:br>
              <a:rPr lang="en-US" dirty="0"/>
            </a:br>
            <a:r>
              <a:rPr lang="en-US" dirty="0"/>
              <a:t>@</a:t>
            </a:r>
            <a:r>
              <a:rPr lang="en-US" dirty="0" err="1"/>
              <a:t>pytest.mark.smoke</a:t>
            </a:r>
            <a:r>
              <a:rPr lang="en-US" dirty="0"/>
              <a:t> but not @</a:t>
            </a:r>
            <a:r>
              <a:rPr lang="en-US" dirty="0" err="1"/>
              <a:t>pytest.mark.get</a:t>
            </a:r>
            <a:r>
              <a:rPr lang="en-US" dirty="0"/>
              <a:t>. )</a:t>
            </a:r>
            <a:br>
              <a:rPr lang="en-US" dirty="0"/>
            </a:br>
            <a:br>
              <a:rPr lang="en-US" dirty="0"/>
            </a:br>
            <a:endParaRPr lang="en-US" dirty="0"/>
          </a:p>
          <a:p>
            <a:pPr marL="0" indent="0">
              <a:buNone/>
            </a:pPr>
            <a:endParaRPr lang="en-IN" dirty="0"/>
          </a:p>
        </p:txBody>
      </p:sp>
    </p:spTree>
    <p:extLst>
      <p:ext uri="{BB962C8B-B14F-4D97-AF65-F5344CB8AC3E}">
        <p14:creationId xmlns:p14="http://schemas.microsoft.com/office/powerpoint/2010/main" val="2082106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2DC0-6826-4650-9924-5CB34D5C7BD0}"/>
              </a:ext>
            </a:extLst>
          </p:cNvPr>
          <p:cNvSpPr>
            <a:spLocks noGrp="1"/>
          </p:cNvSpPr>
          <p:nvPr>
            <p:ph type="title"/>
          </p:nvPr>
        </p:nvSpPr>
        <p:spPr/>
        <p:txBody>
          <a:bodyPr>
            <a:normAutofit/>
          </a:bodyPr>
          <a:lstStyle/>
          <a:p>
            <a:r>
              <a:rPr lang="en-US" b="1" dirty="0"/>
              <a:t>Filling Out the Smoke Test</a:t>
            </a:r>
            <a:endParaRPr lang="en-IN" dirty="0"/>
          </a:p>
        </p:txBody>
      </p:sp>
      <p:sp>
        <p:nvSpPr>
          <p:cNvPr id="3" name="Content Placeholder 2">
            <a:extLst>
              <a:ext uri="{FF2B5EF4-FFF2-40B4-BE49-F238E27FC236}">
                <a16:creationId xmlns:a16="http://schemas.microsoft.com/office/drawing/2014/main" id="{99F58A78-C73D-4D42-B355-27A47A09B299}"/>
              </a:ext>
            </a:extLst>
          </p:cNvPr>
          <p:cNvSpPr>
            <a:spLocks noGrp="1"/>
          </p:cNvSpPr>
          <p:nvPr>
            <p:ph idx="1"/>
          </p:nvPr>
        </p:nvSpPr>
        <p:spPr/>
        <p:txBody>
          <a:bodyPr/>
          <a:lstStyle/>
          <a:p>
            <a:r>
              <a:rPr lang="en-US" b="1" dirty="0"/>
              <a:t>code/ch2/</a:t>
            </a:r>
            <a:r>
              <a:rPr lang="en-US" b="1" dirty="0" err="1"/>
              <a:t>tasks_proj</a:t>
            </a:r>
            <a:r>
              <a:rPr lang="en-US" dirty="0"/>
              <a:t>​</a:t>
            </a:r>
            <a:br>
              <a:rPr lang="en-US" dirty="0"/>
            </a:br>
            <a:r>
              <a:rPr lang="en-US" dirty="0"/>
              <a:t>​ ​$ ​​</a:t>
            </a:r>
            <a:r>
              <a:rPr lang="en-US" b="1" dirty="0" err="1"/>
              <a:t>pytest</a:t>
            </a:r>
            <a:r>
              <a:rPr lang="en-US" dirty="0"/>
              <a:t>​​ ​​</a:t>
            </a:r>
            <a:r>
              <a:rPr lang="en-US" b="1" dirty="0"/>
              <a:t>-v</a:t>
            </a:r>
            <a:r>
              <a:rPr lang="en-US" dirty="0"/>
              <a:t>​​ ​​</a:t>
            </a:r>
            <a:r>
              <a:rPr lang="en-US" b="1" dirty="0"/>
              <a:t>-m</a:t>
            </a:r>
            <a:r>
              <a:rPr lang="en-US" dirty="0"/>
              <a:t>​​ ​​</a:t>
            </a:r>
            <a:r>
              <a:rPr lang="en-US" i="1" dirty="0"/>
              <a:t>smoke</a:t>
            </a:r>
            <a:br>
              <a:rPr lang="en-US" dirty="0"/>
            </a:br>
            <a:endParaRPr lang="en-US" dirty="0"/>
          </a:p>
          <a:p>
            <a:r>
              <a:rPr lang="en-US" dirty="0"/>
              <a:t>This shows that marked tests from different files can all run together.</a:t>
            </a:r>
            <a:br>
              <a:rPr lang="en-US" dirty="0"/>
            </a:br>
            <a:br>
              <a:rPr lang="en-US" dirty="0"/>
            </a:br>
            <a:endParaRPr lang="en-IN" dirty="0"/>
          </a:p>
        </p:txBody>
      </p:sp>
    </p:spTree>
    <p:extLst>
      <p:ext uri="{BB962C8B-B14F-4D97-AF65-F5344CB8AC3E}">
        <p14:creationId xmlns:p14="http://schemas.microsoft.com/office/powerpoint/2010/main" val="279948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4FEA-87BA-4FA7-8C78-FD5B6C7B9CA4}"/>
              </a:ext>
            </a:extLst>
          </p:cNvPr>
          <p:cNvSpPr>
            <a:spLocks noGrp="1"/>
          </p:cNvSpPr>
          <p:nvPr>
            <p:ph type="title"/>
          </p:nvPr>
        </p:nvSpPr>
        <p:spPr/>
        <p:txBody>
          <a:bodyPr>
            <a:normAutofit/>
          </a:bodyPr>
          <a:lstStyle/>
          <a:p>
            <a:r>
              <a:rPr lang="en-IN" b="1" dirty="0"/>
              <a:t>Skipping Tests</a:t>
            </a:r>
            <a:endParaRPr lang="en-IN" dirty="0"/>
          </a:p>
        </p:txBody>
      </p:sp>
      <p:sp>
        <p:nvSpPr>
          <p:cNvPr id="3" name="Content Placeholder 2">
            <a:extLst>
              <a:ext uri="{FF2B5EF4-FFF2-40B4-BE49-F238E27FC236}">
                <a16:creationId xmlns:a16="http://schemas.microsoft.com/office/drawing/2014/main" id="{F9B5BA05-CE64-45C4-A39C-6BCFDDD30514}"/>
              </a:ext>
            </a:extLst>
          </p:cNvPr>
          <p:cNvSpPr>
            <a:spLocks noGrp="1"/>
          </p:cNvSpPr>
          <p:nvPr>
            <p:ph idx="1"/>
          </p:nvPr>
        </p:nvSpPr>
        <p:spPr/>
        <p:txBody>
          <a:bodyPr>
            <a:normAutofit lnSpcReduction="10000"/>
          </a:bodyPr>
          <a:lstStyle/>
          <a:p>
            <a:pPr marL="0" indent="0">
              <a:buNone/>
            </a:pPr>
            <a:r>
              <a:rPr lang="en-US" dirty="0"/>
              <a:t>Marking a test to be skipped is as simple as adding below options  just above the test function. </a:t>
            </a:r>
            <a:br>
              <a:rPr lang="en-US" dirty="0"/>
            </a:br>
            <a:endParaRPr lang="en-US" dirty="0"/>
          </a:p>
          <a:p>
            <a:r>
              <a:rPr lang="en-IN" dirty="0"/>
              <a:t>@</a:t>
            </a:r>
            <a:r>
              <a:rPr lang="en-IN" dirty="0" err="1"/>
              <a:t>pytest.mark.skip</a:t>
            </a:r>
            <a:r>
              <a:rPr lang="en-IN" dirty="0"/>
              <a:t>() </a:t>
            </a:r>
            <a:br>
              <a:rPr lang="en-IN" dirty="0"/>
            </a:br>
            <a:r>
              <a:rPr lang="en-US" dirty="0"/>
              <a:t> </a:t>
            </a:r>
          </a:p>
          <a:p>
            <a:r>
              <a:rPr lang="en-US" dirty="0"/>
              <a:t>@</a:t>
            </a:r>
            <a:r>
              <a:rPr lang="en-US" dirty="0" err="1"/>
              <a:t>pytest.mark.skip</a:t>
            </a:r>
            <a:r>
              <a:rPr lang="en-US" dirty="0"/>
              <a:t>(reason=​</a:t>
            </a:r>
            <a:r>
              <a:rPr lang="en-US" i="1" dirty="0"/>
              <a:t>'misunderstood the API'</a:t>
            </a:r>
            <a:r>
              <a:rPr lang="en-US" dirty="0"/>
              <a:t>​)</a:t>
            </a:r>
            <a:br>
              <a:rPr lang="en-US" dirty="0"/>
            </a:br>
            <a:br>
              <a:rPr lang="en-US" dirty="0"/>
            </a:br>
            <a:r>
              <a:rPr lang="en-US" b="1" dirty="0" err="1"/>
              <a:t>pytest</a:t>
            </a:r>
            <a:r>
              <a:rPr lang="en-US" dirty="0"/>
              <a:t>​​ ​​</a:t>
            </a:r>
            <a:r>
              <a:rPr lang="en-US" b="1" dirty="0"/>
              <a:t>-v</a:t>
            </a:r>
            <a:r>
              <a:rPr lang="en-US" dirty="0"/>
              <a:t>​​ ​​</a:t>
            </a:r>
            <a:r>
              <a:rPr lang="en-US" b="1" dirty="0"/>
              <a:t>test_unique_id_2.py</a:t>
            </a:r>
            <a:r>
              <a:rPr lang="en-US" dirty="0"/>
              <a:t> </a:t>
            </a:r>
            <a:br>
              <a:rPr lang="en-US" dirty="0"/>
            </a:br>
            <a:r>
              <a:rPr lang="en-US" b="1" dirty="0" err="1"/>
              <a:t>pytest</a:t>
            </a:r>
            <a:r>
              <a:rPr lang="en-US" dirty="0"/>
              <a:t>​​ ​​</a:t>
            </a:r>
            <a:r>
              <a:rPr lang="en-US" b="1" dirty="0"/>
              <a:t>test_unique_id_3.py</a:t>
            </a:r>
            <a:r>
              <a:rPr lang="en-US" dirty="0"/>
              <a:t> </a:t>
            </a:r>
            <a:br>
              <a:rPr lang="en-US" dirty="0"/>
            </a:br>
            <a:r>
              <a:rPr lang="en-IN" b="1" dirty="0" err="1"/>
              <a:t>pytest</a:t>
            </a:r>
            <a:r>
              <a:rPr lang="en-IN" dirty="0"/>
              <a:t>​​ ​​</a:t>
            </a:r>
            <a:r>
              <a:rPr lang="en-IN" b="1" dirty="0"/>
              <a:t>-</a:t>
            </a:r>
            <a:r>
              <a:rPr lang="en-IN" b="1" dirty="0" err="1"/>
              <a:t>rs</a:t>
            </a:r>
            <a:r>
              <a:rPr lang="en-IN" dirty="0"/>
              <a:t>​​ ​​</a:t>
            </a:r>
            <a:r>
              <a:rPr lang="en-IN" b="1" dirty="0"/>
              <a:t>test_unique_id_3.py</a:t>
            </a:r>
            <a:r>
              <a:rPr lang="en-IN" dirty="0"/>
              <a:t> (-</a:t>
            </a:r>
            <a:r>
              <a:rPr lang="en-IN" dirty="0" err="1"/>
              <a:t>rs</a:t>
            </a:r>
            <a:r>
              <a:rPr lang="en-IN" dirty="0"/>
              <a:t> will show the reason of skipping)</a:t>
            </a:r>
            <a:br>
              <a:rPr lang="en-IN" dirty="0"/>
            </a:br>
            <a:endParaRPr lang="en-IN" dirty="0"/>
          </a:p>
        </p:txBody>
      </p:sp>
    </p:spTree>
    <p:extLst>
      <p:ext uri="{BB962C8B-B14F-4D97-AF65-F5344CB8AC3E}">
        <p14:creationId xmlns:p14="http://schemas.microsoft.com/office/powerpoint/2010/main" val="79375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A2CA-C2E7-49FF-9F7C-AA8AF69907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3FBAA3-9377-4B36-B495-332D759BEA7F}"/>
              </a:ext>
            </a:extLst>
          </p:cNvPr>
          <p:cNvSpPr>
            <a:spLocks noGrp="1"/>
          </p:cNvSpPr>
          <p:nvPr>
            <p:ph idx="1"/>
          </p:nvPr>
        </p:nvSpPr>
        <p:spPr/>
        <p:txBody>
          <a:bodyPr/>
          <a:lstStyle/>
          <a:p>
            <a:r>
              <a:rPr lang="en-US" dirty="0"/>
              <a:t>The -r chars option has this help text:</a:t>
            </a:r>
            <a:br>
              <a:rPr lang="en-US" dirty="0"/>
            </a:br>
            <a:r>
              <a:rPr lang="en-US" dirty="0"/>
              <a:t>​ ​$ ​​</a:t>
            </a:r>
            <a:r>
              <a:rPr lang="en-US" b="1" dirty="0" err="1"/>
              <a:t>pytest</a:t>
            </a:r>
            <a:r>
              <a:rPr lang="en-US" dirty="0"/>
              <a:t>​​ ​​</a:t>
            </a:r>
            <a:r>
              <a:rPr lang="en-US" b="1" dirty="0"/>
              <a:t>--help</a:t>
            </a:r>
            <a:r>
              <a:rPr lang="en-US" dirty="0"/>
              <a:t>​</a:t>
            </a:r>
            <a:br>
              <a:rPr lang="en-US" dirty="0"/>
            </a:br>
            <a:r>
              <a:rPr lang="en-US" dirty="0"/>
              <a:t>​ ​...​</a:t>
            </a:r>
            <a:br>
              <a:rPr lang="en-US" dirty="0"/>
            </a:br>
            <a:r>
              <a:rPr lang="en-US" dirty="0"/>
              <a:t>​ -r chars</a:t>
            </a:r>
            <a:br>
              <a:rPr lang="en-US" dirty="0"/>
            </a:br>
            <a:r>
              <a:rPr lang="en-US" dirty="0"/>
              <a:t>​</a:t>
            </a:r>
            <a:br>
              <a:rPr lang="en-US" dirty="0"/>
            </a:br>
            <a:r>
              <a:rPr lang="en-US" dirty="0"/>
              <a:t>​ show extra test summary info as specified by chars</a:t>
            </a:r>
            <a:br>
              <a:rPr lang="en-US" dirty="0"/>
            </a:br>
            <a:r>
              <a:rPr lang="en-US" dirty="0"/>
              <a:t>​ (f)ailed, (E)error, (s)skipped, (x)failed, (X)passed,</a:t>
            </a:r>
            <a:br>
              <a:rPr lang="en-US" dirty="0"/>
            </a:br>
            <a:r>
              <a:rPr lang="en-US" dirty="0"/>
              <a:t>​ (p)passed, (P)passed with output, (a)all except </a:t>
            </a:r>
            <a:r>
              <a:rPr lang="en-US" dirty="0" err="1"/>
              <a:t>pP.</a:t>
            </a:r>
            <a:br>
              <a:rPr lang="en-US" dirty="0"/>
            </a:br>
            <a:br>
              <a:rPr lang="en-US" dirty="0"/>
            </a:br>
            <a:endParaRPr lang="en-IN" dirty="0"/>
          </a:p>
        </p:txBody>
      </p:sp>
    </p:spTree>
    <p:extLst>
      <p:ext uri="{BB962C8B-B14F-4D97-AF65-F5344CB8AC3E}">
        <p14:creationId xmlns:p14="http://schemas.microsoft.com/office/powerpoint/2010/main" val="337482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7BF4-1D79-4B0A-90C7-F598E198E230}"/>
              </a:ext>
            </a:extLst>
          </p:cNvPr>
          <p:cNvSpPr>
            <a:spLocks noGrp="1"/>
          </p:cNvSpPr>
          <p:nvPr>
            <p:ph type="title"/>
          </p:nvPr>
        </p:nvSpPr>
        <p:spPr/>
        <p:txBody>
          <a:bodyPr>
            <a:normAutofit/>
          </a:bodyPr>
          <a:lstStyle/>
          <a:p>
            <a:r>
              <a:rPr lang="en-US" b="1" dirty="0"/>
              <a:t>Marking Tests as Expecting to Fail</a:t>
            </a:r>
            <a:endParaRPr lang="en-IN" dirty="0"/>
          </a:p>
        </p:txBody>
      </p:sp>
      <p:sp>
        <p:nvSpPr>
          <p:cNvPr id="3" name="Content Placeholder 2">
            <a:extLst>
              <a:ext uri="{FF2B5EF4-FFF2-40B4-BE49-F238E27FC236}">
                <a16:creationId xmlns:a16="http://schemas.microsoft.com/office/drawing/2014/main" id="{77880BAC-9DF7-4E9C-AF87-9E00A215BAC4}"/>
              </a:ext>
            </a:extLst>
          </p:cNvPr>
          <p:cNvSpPr>
            <a:spLocks noGrp="1"/>
          </p:cNvSpPr>
          <p:nvPr>
            <p:ph idx="1"/>
          </p:nvPr>
        </p:nvSpPr>
        <p:spPr/>
        <p:txBody>
          <a:bodyPr>
            <a:normAutofit fontScale="92500" lnSpcReduction="20000"/>
          </a:bodyPr>
          <a:lstStyle/>
          <a:p>
            <a:r>
              <a:rPr lang="en-US" dirty="0"/>
              <a:t>With the </a:t>
            </a:r>
            <a:r>
              <a:rPr lang="en-US" b="1" dirty="0" err="1"/>
              <a:t>xfail</a:t>
            </a:r>
            <a:r>
              <a:rPr lang="en-US" dirty="0"/>
              <a:t> marker, we are telling </a:t>
            </a:r>
            <a:r>
              <a:rPr lang="en-US" dirty="0" err="1"/>
              <a:t>pytest</a:t>
            </a:r>
            <a:r>
              <a:rPr lang="en-US" dirty="0"/>
              <a:t> to run a test function, but that we expect it to fail. </a:t>
            </a:r>
            <a:br>
              <a:rPr lang="en-US" dirty="0"/>
            </a:br>
            <a:endParaRPr lang="en-US" dirty="0"/>
          </a:p>
          <a:p>
            <a:pPr marL="0" indent="0">
              <a:buNone/>
            </a:pPr>
            <a:r>
              <a:rPr lang="en-US" dirty="0"/>
              <a:t> ​$ ​​</a:t>
            </a:r>
            <a:r>
              <a:rPr lang="en-US" b="1" dirty="0" err="1"/>
              <a:t>pytest</a:t>
            </a:r>
            <a:r>
              <a:rPr lang="en-US" dirty="0"/>
              <a:t>​​ ​​</a:t>
            </a:r>
            <a:r>
              <a:rPr lang="en-US" b="1" dirty="0"/>
              <a:t>test_unique_id_4.py</a:t>
            </a:r>
            <a:r>
              <a:rPr lang="en-US" dirty="0"/>
              <a:t>​</a:t>
            </a:r>
          </a:p>
          <a:p>
            <a:pPr marL="0" indent="0">
              <a:buNone/>
            </a:pPr>
            <a:endParaRPr lang="en-US" dirty="0"/>
          </a:p>
          <a:p>
            <a:pPr marL="0" indent="0">
              <a:buNone/>
            </a:pPr>
            <a:r>
              <a:rPr lang="en-US" dirty="0"/>
              <a:t>The x is for XFAIL, which means “expected to fail.” The capital X is for XPASS or “expected to fail but passed. </a:t>
            </a:r>
            <a:br>
              <a:rPr lang="en-US" dirty="0"/>
            </a:br>
            <a:endParaRPr lang="en-US" dirty="0"/>
          </a:p>
          <a:p>
            <a:pPr marL="0" indent="0">
              <a:buNone/>
            </a:pPr>
            <a:r>
              <a:rPr lang="en-US" b="1" dirty="0" err="1"/>
              <a:t>pytest</a:t>
            </a:r>
            <a:r>
              <a:rPr lang="en-US" dirty="0"/>
              <a:t>​​ ​​</a:t>
            </a:r>
            <a:r>
              <a:rPr lang="en-US" b="1" dirty="0"/>
              <a:t>-v</a:t>
            </a:r>
            <a:r>
              <a:rPr lang="en-US" dirty="0"/>
              <a:t>​​ ​​</a:t>
            </a:r>
            <a:r>
              <a:rPr lang="en-US" b="1" dirty="0"/>
              <a:t>test_unique_id_4.py</a:t>
            </a:r>
            <a:r>
              <a:rPr lang="en-US" dirty="0"/>
              <a:t> </a:t>
            </a:r>
            <a:br>
              <a:rPr lang="en-US" dirty="0"/>
            </a:br>
            <a:br>
              <a:rPr lang="en-US" dirty="0"/>
            </a:br>
            <a:br>
              <a:rPr lang="en-US" dirty="0"/>
            </a:br>
            <a:endParaRPr lang="en-IN" dirty="0"/>
          </a:p>
        </p:txBody>
      </p:sp>
    </p:spTree>
    <p:extLst>
      <p:ext uri="{BB962C8B-B14F-4D97-AF65-F5344CB8AC3E}">
        <p14:creationId xmlns:p14="http://schemas.microsoft.com/office/powerpoint/2010/main" val="112520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F5F-A1DF-4FD6-89A3-B46CEF8E2EAE}"/>
              </a:ext>
            </a:extLst>
          </p:cNvPr>
          <p:cNvSpPr>
            <a:spLocks noGrp="1"/>
          </p:cNvSpPr>
          <p:nvPr>
            <p:ph type="title"/>
          </p:nvPr>
        </p:nvSpPr>
        <p:sp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a:lstStyle/>
          <a:p>
            <a:r>
              <a:rPr lang="en-IN" dirty="0" err="1"/>
              <a:t>Pytest</a:t>
            </a:r>
            <a:r>
              <a:rPr lang="en-IN" dirty="0"/>
              <a:t> Basic</a:t>
            </a:r>
          </a:p>
        </p:txBody>
      </p:sp>
      <p:sp>
        <p:nvSpPr>
          <p:cNvPr id="3" name="Content Placeholder 2">
            <a:extLst>
              <a:ext uri="{FF2B5EF4-FFF2-40B4-BE49-F238E27FC236}">
                <a16:creationId xmlns:a16="http://schemas.microsoft.com/office/drawing/2014/main" id="{BE67A989-7969-4E82-A902-C02E769611F1}"/>
              </a:ext>
            </a:extLst>
          </p:cNvPr>
          <p:cNvSpPr>
            <a:spLocks noGrp="1"/>
          </p:cNvSpPr>
          <p:nvPr>
            <p:ph idx="1"/>
          </p:nvPr>
        </p:nvSpPr>
        <p:spPr/>
        <p:txBody>
          <a:bodyPr>
            <a:normAutofit fontScale="77500" lnSpcReduction="20000"/>
          </a:bodyPr>
          <a:lstStyle/>
          <a:p>
            <a:r>
              <a:rPr lang="en-IN" dirty="0"/>
              <a:t>Naming convention</a:t>
            </a:r>
          </a:p>
          <a:p>
            <a:r>
              <a:rPr lang="en-US" dirty="0"/>
              <a:t>Test files should be named test_&lt;something&gt;.</a:t>
            </a:r>
            <a:r>
              <a:rPr lang="en-US" dirty="0" err="1"/>
              <a:t>py</a:t>
            </a:r>
            <a:r>
              <a:rPr lang="en-US" dirty="0"/>
              <a:t> or &lt;something&gt;_test.py.</a:t>
            </a:r>
          </a:p>
          <a:p>
            <a:r>
              <a:rPr lang="en-US" dirty="0"/>
              <a:t>Test methods and functions should be named test_&lt;something&gt;.</a:t>
            </a:r>
          </a:p>
          <a:p>
            <a:r>
              <a:rPr lang="en-US" dirty="0"/>
              <a:t>Test classes should be named Test&lt;Something&gt; </a:t>
            </a:r>
            <a:br>
              <a:rPr lang="en-US" dirty="0"/>
            </a:br>
            <a:endParaRPr lang="en-US" dirty="0"/>
          </a:p>
          <a:p>
            <a:r>
              <a:rPr lang="en-US" dirty="0"/>
              <a:t>c</a:t>
            </a:r>
            <a:r>
              <a:rPr lang="en-IN" b="1" dirty="0"/>
              <a:t>d</a:t>
            </a:r>
            <a:r>
              <a:rPr lang="en-IN" dirty="0"/>
              <a:t>​​ ​​</a:t>
            </a:r>
            <a:r>
              <a:rPr lang="en-IN" b="1" dirty="0"/>
              <a:t>/path/to/code/ch1</a:t>
            </a:r>
            <a:r>
              <a:rPr lang="en-IN" dirty="0"/>
              <a:t>​</a:t>
            </a:r>
            <a:br>
              <a:rPr lang="en-IN" dirty="0"/>
            </a:br>
            <a:r>
              <a:rPr lang="en-IN" dirty="0"/>
              <a:t>​ ​$ ​​</a:t>
            </a:r>
            <a:r>
              <a:rPr lang="en-IN" b="1" dirty="0" err="1"/>
              <a:t>pytest</a:t>
            </a:r>
            <a:r>
              <a:rPr lang="en-IN" dirty="0"/>
              <a:t> </a:t>
            </a:r>
            <a:br>
              <a:rPr lang="en-IN" dirty="0"/>
            </a:br>
            <a:endParaRPr lang="en-IN" dirty="0"/>
          </a:p>
          <a:p>
            <a:r>
              <a:rPr lang="en-IN" dirty="0"/>
              <a:t>​ ​$ ​​</a:t>
            </a:r>
            <a:r>
              <a:rPr lang="en-IN" b="1" dirty="0" err="1"/>
              <a:t>pytest</a:t>
            </a:r>
            <a:r>
              <a:rPr lang="en-IN" dirty="0"/>
              <a:t>​​ ​​</a:t>
            </a:r>
            <a:r>
              <a:rPr lang="en-IN" b="1" dirty="0"/>
              <a:t>tasks</a:t>
            </a:r>
            <a:r>
              <a:rPr lang="en-IN" dirty="0"/>
              <a:t>​</a:t>
            </a:r>
            <a:br>
              <a:rPr lang="en-IN" dirty="0"/>
            </a:br>
            <a:br>
              <a:rPr lang="en-IN" dirty="0"/>
            </a:br>
            <a:endParaRPr lang="en-US" dirty="0"/>
          </a:p>
          <a:p>
            <a:r>
              <a:rPr lang="en-US" b="1" dirty="0"/>
              <a:t>cd</a:t>
            </a:r>
            <a:r>
              <a:rPr lang="en-US" dirty="0"/>
              <a:t>​​ ​</a:t>
            </a:r>
            <a:r>
              <a:rPr lang="en-US" b="1" dirty="0"/>
              <a:t>/code/ch1</a:t>
            </a:r>
            <a:r>
              <a:rPr lang="en-US" dirty="0"/>
              <a:t>​</a:t>
            </a:r>
            <a:br>
              <a:rPr lang="en-US" dirty="0"/>
            </a:br>
            <a:r>
              <a:rPr lang="en-US" dirty="0"/>
              <a:t>​ ​$ ​​</a:t>
            </a:r>
            <a:r>
              <a:rPr lang="en-US" b="1" dirty="0" err="1"/>
              <a:t>pytest</a:t>
            </a:r>
            <a:r>
              <a:rPr lang="en-US" dirty="0"/>
              <a:t>​​ ​​</a:t>
            </a:r>
            <a:r>
              <a:rPr lang="en-US" b="1" dirty="0"/>
              <a:t>-v</a:t>
            </a:r>
            <a:r>
              <a:rPr lang="en-US" dirty="0"/>
              <a:t>​​ ​​</a:t>
            </a:r>
            <a:r>
              <a:rPr lang="en-US" b="1" dirty="0"/>
              <a:t>tasks/test_four.py::</a:t>
            </a:r>
            <a:r>
              <a:rPr lang="en-US" b="1" dirty="0" err="1"/>
              <a:t>test_asdict</a:t>
            </a:r>
            <a:r>
              <a:rPr lang="en-US" dirty="0"/>
              <a:t> (running one test)</a:t>
            </a:r>
            <a:br>
              <a:rPr lang="en-US" dirty="0"/>
            </a:br>
            <a:endParaRPr lang="en-IN" dirty="0"/>
          </a:p>
        </p:txBody>
      </p:sp>
    </p:spTree>
    <p:extLst>
      <p:ext uri="{BB962C8B-B14F-4D97-AF65-F5344CB8AC3E}">
        <p14:creationId xmlns:p14="http://schemas.microsoft.com/office/powerpoint/2010/main" val="14402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5C6F-BFBD-4216-B619-1BF7DB3D04EB}"/>
              </a:ext>
            </a:extLst>
          </p:cNvPr>
          <p:cNvSpPr>
            <a:spLocks noGrp="1"/>
          </p:cNvSpPr>
          <p:nvPr>
            <p:ph type="title"/>
          </p:nvPr>
        </p:nvSpPr>
        <p:spPr/>
        <p:txBody>
          <a:bodyPr/>
          <a:lstStyle/>
          <a:p>
            <a:r>
              <a:rPr lang="en-US" b="1" dirty="0"/>
              <a:t>Running a Subset of Tests</a:t>
            </a:r>
            <a:r>
              <a:rPr lang="en-US" dirty="0"/>
              <a:t> </a:t>
            </a:r>
            <a:endParaRPr lang="en-IN" dirty="0"/>
          </a:p>
        </p:txBody>
      </p:sp>
      <p:sp>
        <p:nvSpPr>
          <p:cNvPr id="3" name="Content Placeholder 2">
            <a:extLst>
              <a:ext uri="{FF2B5EF4-FFF2-40B4-BE49-F238E27FC236}">
                <a16:creationId xmlns:a16="http://schemas.microsoft.com/office/drawing/2014/main" id="{A05B4ECE-6906-4DED-BF13-0AD2D3473BE3}"/>
              </a:ext>
            </a:extLst>
          </p:cNvPr>
          <p:cNvSpPr>
            <a:spLocks noGrp="1"/>
          </p:cNvSpPr>
          <p:nvPr>
            <p:ph idx="1"/>
          </p:nvPr>
        </p:nvSpPr>
        <p:spPr/>
        <p:txBody>
          <a:bodyPr>
            <a:normAutofit fontScale="85000" lnSpcReduction="20000"/>
          </a:bodyPr>
          <a:lstStyle/>
          <a:p>
            <a:r>
              <a:rPr lang="en-US" dirty="0"/>
              <a:t>You can run all of the tests, or you can select a single directory, file, class within a file, or an individual test in a file or class.</a:t>
            </a:r>
          </a:p>
          <a:p>
            <a:pPr marL="0" indent="0">
              <a:buNone/>
            </a:pPr>
            <a:endParaRPr lang="en-IN" b="1" dirty="0"/>
          </a:p>
          <a:p>
            <a:pPr marL="0" indent="0">
              <a:buNone/>
            </a:pPr>
            <a:r>
              <a:rPr lang="en-IN" b="1" dirty="0"/>
              <a:t>A Single Directory</a:t>
            </a:r>
            <a:br>
              <a:rPr lang="en-IN" b="1" dirty="0"/>
            </a:br>
            <a:r>
              <a:rPr lang="en-US" dirty="0"/>
              <a:t>To run all the tests from one directory, use the directory as a parameter to </a:t>
            </a:r>
            <a:r>
              <a:rPr lang="en-US" dirty="0" err="1"/>
              <a:t>pytest</a:t>
            </a:r>
            <a:r>
              <a:rPr lang="en-US" dirty="0"/>
              <a:t>:</a:t>
            </a:r>
            <a:br>
              <a:rPr lang="en-US" dirty="0"/>
            </a:br>
            <a:endParaRPr lang="en-US" dirty="0"/>
          </a:p>
          <a:p>
            <a:pPr marL="0" indent="0">
              <a:buNone/>
            </a:pPr>
            <a:r>
              <a:rPr lang="en-IN" b="1" dirty="0"/>
              <a:t>ch2/</a:t>
            </a:r>
            <a:r>
              <a:rPr lang="en-IN" b="1" dirty="0" err="1"/>
              <a:t>tasks_proj</a:t>
            </a:r>
            <a:r>
              <a:rPr lang="en-IN" dirty="0"/>
              <a:t> </a:t>
            </a:r>
          </a:p>
          <a:p>
            <a:pPr marL="0" indent="0">
              <a:buNone/>
            </a:pPr>
            <a:r>
              <a:rPr lang="en-US" b="1" dirty="0" err="1"/>
              <a:t>pytest</a:t>
            </a:r>
            <a:r>
              <a:rPr lang="en-US" dirty="0"/>
              <a:t>​​ ​​</a:t>
            </a:r>
            <a:r>
              <a:rPr lang="en-US" b="1" dirty="0"/>
              <a:t>tests/</a:t>
            </a:r>
            <a:r>
              <a:rPr lang="en-US" b="1" dirty="0" err="1"/>
              <a:t>func</a:t>
            </a:r>
            <a:r>
              <a:rPr lang="en-US" dirty="0"/>
              <a:t>​​ ​​</a:t>
            </a:r>
            <a:r>
              <a:rPr lang="en-US" b="1" dirty="0"/>
              <a:t>--tb=no</a:t>
            </a:r>
            <a:r>
              <a:rPr lang="en-US" dirty="0"/>
              <a:t> </a:t>
            </a:r>
            <a:br>
              <a:rPr lang="en-US" dirty="0"/>
            </a:br>
            <a:endParaRPr lang="en-US" dirty="0"/>
          </a:p>
          <a:p>
            <a:pPr marL="0" indent="0">
              <a:buNone/>
            </a:pPr>
            <a:r>
              <a:rPr lang="en-US" dirty="0">
                <a:highlight>
                  <a:srgbClr val="FFFF00"/>
                </a:highlight>
              </a:rPr>
              <a:t>​ 1 failed, 44 passed, 2 skipped, 2 </a:t>
            </a:r>
            <a:r>
              <a:rPr lang="en-US" dirty="0" err="1">
                <a:highlight>
                  <a:srgbClr val="FFFF00"/>
                </a:highlight>
              </a:rPr>
              <a:t>xfailed</a:t>
            </a:r>
            <a:r>
              <a:rPr lang="en-US" dirty="0">
                <a:highlight>
                  <a:srgbClr val="FFFF00"/>
                </a:highlight>
              </a:rPr>
              <a:t>, 1 </a:t>
            </a:r>
            <a:r>
              <a:rPr lang="en-US" dirty="0" err="1">
                <a:highlight>
                  <a:srgbClr val="FFFF00"/>
                </a:highlight>
              </a:rPr>
              <a:t>xpassed</a:t>
            </a:r>
            <a:r>
              <a:rPr lang="en-US" dirty="0">
                <a:highlight>
                  <a:srgbClr val="FFFF00"/>
                </a:highlight>
              </a:rPr>
              <a:t> in 0.26 seconds</a:t>
            </a:r>
            <a:br>
              <a:rPr lang="en-US" dirty="0">
                <a:highlight>
                  <a:srgbClr val="FFFF00"/>
                </a:highlight>
              </a:rPr>
            </a:br>
            <a:br>
              <a:rPr lang="en-US" dirty="0"/>
            </a:br>
            <a:r>
              <a:rPr lang="en-US" b="1" dirty="0" err="1"/>
              <a:t>pytest</a:t>
            </a:r>
            <a:r>
              <a:rPr lang="en-US" dirty="0"/>
              <a:t>​​ ​​</a:t>
            </a:r>
            <a:r>
              <a:rPr lang="en-US" b="1" dirty="0"/>
              <a:t>tests/</a:t>
            </a:r>
            <a:r>
              <a:rPr lang="en-US" b="1" dirty="0" err="1"/>
              <a:t>func</a:t>
            </a:r>
            <a:r>
              <a:rPr lang="en-US" dirty="0"/>
              <a:t>​​ ​​</a:t>
            </a:r>
            <a:r>
              <a:rPr lang="en-US" b="1" dirty="0"/>
              <a:t>--tb=no</a:t>
            </a:r>
            <a:r>
              <a:rPr lang="en-US" dirty="0"/>
              <a:t>  (verbose)</a:t>
            </a:r>
            <a:br>
              <a:rPr lang="en-US" dirty="0"/>
            </a:br>
            <a:endParaRPr lang="en-US" dirty="0"/>
          </a:p>
          <a:p>
            <a:pPr marL="0" indent="0">
              <a:buNone/>
            </a:pPr>
            <a:endParaRPr lang="en-IN" dirty="0"/>
          </a:p>
        </p:txBody>
      </p:sp>
    </p:spTree>
    <p:extLst>
      <p:ext uri="{BB962C8B-B14F-4D97-AF65-F5344CB8AC3E}">
        <p14:creationId xmlns:p14="http://schemas.microsoft.com/office/powerpoint/2010/main" val="2965360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78A-F728-4847-9BCC-C0FF4D31F6EB}"/>
              </a:ext>
            </a:extLst>
          </p:cNvPr>
          <p:cNvSpPr>
            <a:spLocks noGrp="1"/>
          </p:cNvSpPr>
          <p:nvPr>
            <p:ph type="title"/>
          </p:nvPr>
        </p:nvSpPr>
        <p:spPr/>
        <p:txBody>
          <a:bodyPr>
            <a:normAutofit/>
          </a:bodyPr>
          <a:lstStyle/>
          <a:p>
            <a:r>
              <a:rPr lang="en-US" b="1" dirty="0"/>
              <a:t>A Single Test File/Module</a:t>
            </a:r>
            <a:endParaRPr lang="en-IN" dirty="0"/>
          </a:p>
        </p:txBody>
      </p:sp>
      <p:sp>
        <p:nvSpPr>
          <p:cNvPr id="3" name="Content Placeholder 2">
            <a:extLst>
              <a:ext uri="{FF2B5EF4-FFF2-40B4-BE49-F238E27FC236}">
                <a16:creationId xmlns:a16="http://schemas.microsoft.com/office/drawing/2014/main" id="{114137C8-37C5-4B32-AFF4-59C063812C60}"/>
              </a:ext>
            </a:extLst>
          </p:cNvPr>
          <p:cNvSpPr>
            <a:spLocks noGrp="1"/>
          </p:cNvSpPr>
          <p:nvPr>
            <p:ph idx="1"/>
          </p:nvPr>
        </p:nvSpPr>
        <p:spPr/>
        <p:txBody>
          <a:bodyPr/>
          <a:lstStyle/>
          <a:p>
            <a:r>
              <a:rPr lang="en-US" b="1" dirty="0"/>
              <a:t>ch2/</a:t>
            </a:r>
            <a:r>
              <a:rPr lang="en-US" b="1" dirty="0" err="1"/>
              <a:t>tasks_proj</a:t>
            </a:r>
            <a:r>
              <a:rPr lang="en-US" dirty="0"/>
              <a:t>​</a:t>
            </a:r>
            <a:br>
              <a:rPr lang="en-US" dirty="0"/>
            </a:br>
            <a:r>
              <a:rPr lang="en-US" dirty="0"/>
              <a:t>​ ​$ ​​</a:t>
            </a:r>
            <a:r>
              <a:rPr lang="en-US" b="1" dirty="0" err="1"/>
              <a:t>pytest</a:t>
            </a:r>
            <a:r>
              <a:rPr lang="en-US" dirty="0"/>
              <a:t>​​ ​​</a:t>
            </a:r>
            <a:r>
              <a:rPr lang="en-US" b="1" dirty="0"/>
              <a:t>tests/func/test_add.py</a:t>
            </a:r>
            <a:r>
              <a:rPr lang="en-US" dirty="0"/>
              <a:t> </a:t>
            </a:r>
            <a:br>
              <a:rPr lang="en-US" dirty="0"/>
            </a:br>
            <a:endParaRPr lang="en-US" dirty="0"/>
          </a:p>
          <a:p>
            <a:endParaRPr lang="en-IN" dirty="0"/>
          </a:p>
        </p:txBody>
      </p:sp>
    </p:spTree>
    <p:extLst>
      <p:ext uri="{BB962C8B-B14F-4D97-AF65-F5344CB8AC3E}">
        <p14:creationId xmlns:p14="http://schemas.microsoft.com/office/powerpoint/2010/main" val="2491054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4D11-07CB-4C36-AD09-B268E96CAAEE}"/>
              </a:ext>
            </a:extLst>
          </p:cNvPr>
          <p:cNvSpPr>
            <a:spLocks noGrp="1"/>
          </p:cNvSpPr>
          <p:nvPr>
            <p:ph type="title"/>
          </p:nvPr>
        </p:nvSpPr>
        <p:spPr/>
        <p:txBody>
          <a:bodyPr>
            <a:normAutofit/>
          </a:bodyPr>
          <a:lstStyle/>
          <a:p>
            <a:r>
              <a:rPr lang="en-IN" b="1" dirty="0"/>
              <a:t>A Single Test Function</a:t>
            </a:r>
            <a:endParaRPr lang="en-IN" dirty="0"/>
          </a:p>
        </p:txBody>
      </p:sp>
      <p:sp>
        <p:nvSpPr>
          <p:cNvPr id="3" name="Content Placeholder 2">
            <a:extLst>
              <a:ext uri="{FF2B5EF4-FFF2-40B4-BE49-F238E27FC236}">
                <a16:creationId xmlns:a16="http://schemas.microsoft.com/office/drawing/2014/main" id="{4EEACAFE-E8D3-41CD-8A79-F19405248296}"/>
              </a:ext>
            </a:extLst>
          </p:cNvPr>
          <p:cNvSpPr>
            <a:spLocks noGrp="1"/>
          </p:cNvSpPr>
          <p:nvPr>
            <p:ph idx="1"/>
          </p:nvPr>
        </p:nvSpPr>
        <p:spPr/>
        <p:txBody>
          <a:bodyPr/>
          <a:lstStyle/>
          <a:p>
            <a:r>
              <a:rPr lang="en-US" b="1" dirty="0"/>
              <a:t>ch2/</a:t>
            </a:r>
            <a:r>
              <a:rPr lang="en-US" b="1" dirty="0" err="1"/>
              <a:t>tasks_proj</a:t>
            </a:r>
            <a:r>
              <a:rPr lang="en-US" dirty="0"/>
              <a:t>​</a:t>
            </a:r>
            <a:br>
              <a:rPr lang="en-US" dirty="0"/>
            </a:br>
            <a:r>
              <a:rPr lang="en-US" dirty="0"/>
              <a:t>​ ​$ ​​</a:t>
            </a:r>
            <a:r>
              <a:rPr lang="en-US" b="1" dirty="0" err="1"/>
              <a:t>pytest</a:t>
            </a:r>
            <a:r>
              <a:rPr lang="en-US" dirty="0"/>
              <a:t>​​ ​​</a:t>
            </a:r>
            <a:r>
              <a:rPr lang="en-US" b="1" dirty="0"/>
              <a:t>-v</a:t>
            </a:r>
            <a:r>
              <a:rPr lang="en-US" dirty="0"/>
              <a:t>​​ ​​</a:t>
            </a:r>
            <a:r>
              <a:rPr lang="en-US" b="1" dirty="0"/>
              <a:t>tests/</a:t>
            </a:r>
            <a:r>
              <a:rPr lang="en-US" b="1" dirty="0" err="1"/>
              <a:t>func</a:t>
            </a:r>
            <a:r>
              <a:rPr lang="en-US" b="1" dirty="0"/>
              <a:t>/test_add.py::</a:t>
            </a:r>
            <a:r>
              <a:rPr lang="en-US" b="1" dirty="0" err="1"/>
              <a:t>test_add_returns_valid_id</a:t>
            </a:r>
            <a:r>
              <a:rPr lang="en-US" dirty="0"/>
              <a:t> </a:t>
            </a:r>
            <a:br>
              <a:rPr lang="en-US" dirty="0"/>
            </a:br>
            <a:endParaRPr lang="en-IN" dirty="0"/>
          </a:p>
        </p:txBody>
      </p:sp>
    </p:spTree>
    <p:extLst>
      <p:ext uri="{BB962C8B-B14F-4D97-AF65-F5344CB8AC3E}">
        <p14:creationId xmlns:p14="http://schemas.microsoft.com/office/powerpoint/2010/main" val="622234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869F-35B1-4F1F-9B2E-1AC2E3BCD1A0}"/>
              </a:ext>
            </a:extLst>
          </p:cNvPr>
          <p:cNvSpPr>
            <a:spLocks noGrp="1"/>
          </p:cNvSpPr>
          <p:nvPr>
            <p:ph type="title"/>
          </p:nvPr>
        </p:nvSpPr>
        <p:spPr/>
        <p:txBody>
          <a:bodyPr>
            <a:normAutofit/>
          </a:bodyPr>
          <a:lstStyle/>
          <a:p>
            <a:r>
              <a:rPr lang="en-IN" b="1" dirty="0"/>
              <a:t>A Single Test Class</a:t>
            </a:r>
            <a:endParaRPr lang="en-IN" dirty="0"/>
          </a:p>
        </p:txBody>
      </p:sp>
      <p:sp>
        <p:nvSpPr>
          <p:cNvPr id="3" name="Content Placeholder 2">
            <a:extLst>
              <a:ext uri="{FF2B5EF4-FFF2-40B4-BE49-F238E27FC236}">
                <a16:creationId xmlns:a16="http://schemas.microsoft.com/office/drawing/2014/main" id="{FDE8D379-0CC7-4FC9-901C-1DE2066F10B9}"/>
              </a:ext>
            </a:extLst>
          </p:cNvPr>
          <p:cNvSpPr>
            <a:spLocks noGrp="1"/>
          </p:cNvSpPr>
          <p:nvPr>
            <p:ph idx="1"/>
          </p:nvPr>
        </p:nvSpPr>
        <p:spPr/>
        <p:txBody>
          <a:bodyPr/>
          <a:lstStyle/>
          <a:p>
            <a:r>
              <a:rPr lang="en-US" dirty="0"/>
              <a:t>​​</a:t>
            </a:r>
            <a:r>
              <a:rPr lang="en-US" b="1" dirty="0" err="1"/>
              <a:t>pytest</a:t>
            </a:r>
            <a:r>
              <a:rPr lang="en-US" dirty="0"/>
              <a:t>​​ ​​</a:t>
            </a:r>
            <a:r>
              <a:rPr lang="en-US" b="1" dirty="0"/>
              <a:t>-v</a:t>
            </a:r>
            <a:r>
              <a:rPr lang="en-US" dirty="0"/>
              <a:t>​​ ​​</a:t>
            </a:r>
            <a:r>
              <a:rPr lang="en-US" b="1" dirty="0"/>
              <a:t>tests/</a:t>
            </a:r>
            <a:r>
              <a:rPr lang="en-US" b="1" dirty="0" err="1"/>
              <a:t>func</a:t>
            </a:r>
            <a:r>
              <a:rPr lang="en-US" b="1" dirty="0"/>
              <a:t>/test_api_exceptions.py::</a:t>
            </a:r>
            <a:r>
              <a:rPr lang="en-US" b="1" dirty="0" err="1"/>
              <a:t>TestUpdate</a:t>
            </a:r>
            <a:r>
              <a:rPr lang="en-US" dirty="0"/>
              <a:t> </a:t>
            </a:r>
            <a:br>
              <a:rPr lang="en-US" dirty="0"/>
            </a:br>
            <a:endParaRPr lang="en-IN" dirty="0"/>
          </a:p>
        </p:txBody>
      </p:sp>
    </p:spTree>
    <p:extLst>
      <p:ext uri="{BB962C8B-B14F-4D97-AF65-F5344CB8AC3E}">
        <p14:creationId xmlns:p14="http://schemas.microsoft.com/office/powerpoint/2010/main" val="2459135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413C-9D65-443C-BD9A-524AEF6223BC}"/>
              </a:ext>
            </a:extLst>
          </p:cNvPr>
          <p:cNvSpPr>
            <a:spLocks noGrp="1"/>
          </p:cNvSpPr>
          <p:nvPr>
            <p:ph type="title"/>
          </p:nvPr>
        </p:nvSpPr>
        <p:spPr/>
        <p:txBody>
          <a:bodyPr>
            <a:normAutofit/>
          </a:bodyPr>
          <a:lstStyle/>
          <a:p>
            <a:r>
              <a:rPr lang="en-US" b="1" dirty="0"/>
              <a:t>A Single Test Method of a Test Class</a:t>
            </a:r>
            <a:endParaRPr lang="en-IN" dirty="0"/>
          </a:p>
        </p:txBody>
      </p:sp>
      <p:sp>
        <p:nvSpPr>
          <p:cNvPr id="3" name="Content Placeholder 2">
            <a:extLst>
              <a:ext uri="{FF2B5EF4-FFF2-40B4-BE49-F238E27FC236}">
                <a16:creationId xmlns:a16="http://schemas.microsoft.com/office/drawing/2014/main" id="{EEBB73B9-A548-4F03-8D88-9FD2D8B2FBD0}"/>
              </a:ext>
            </a:extLst>
          </p:cNvPr>
          <p:cNvSpPr>
            <a:spLocks noGrp="1"/>
          </p:cNvSpPr>
          <p:nvPr>
            <p:ph idx="1"/>
          </p:nvPr>
        </p:nvSpPr>
        <p:spPr/>
        <p:txBody>
          <a:bodyPr/>
          <a:lstStyle/>
          <a:p>
            <a:r>
              <a:rPr lang="en-US" b="1" dirty="0"/>
              <a:t>ch2/</a:t>
            </a:r>
            <a:r>
              <a:rPr lang="en-US" b="1" dirty="0" err="1"/>
              <a:t>tasks_proj</a:t>
            </a:r>
            <a:r>
              <a:rPr lang="en-US" dirty="0"/>
              <a:t>​</a:t>
            </a:r>
            <a:br>
              <a:rPr lang="en-US" dirty="0"/>
            </a:br>
            <a:r>
              <a:rPr lang="en-US" dirty="0"/>
              <a:t>​ ​$ ​​</a:t>
            </a:r>
            <a:r>
              <a:rPr lang="en-US" b="1" dirty="0" err="1"/>
              <a:t>pytest</a:t>
            </a:r>
            <a:r>
              <a:rPr lang="en-US" dirty="0"/>
              <a:t>​​ ​​</a:t>
            </a:r>
            <a:r>
              <a:rPr lang="en-US" b="1" dirty="0"/>
              <a:t>-v</a:t>
            </a:r>
            <a:r>
              <a:rPr lang="en-US" dirty="0"/>
              <a:t>​​ ​​</a:t>
            </a:r>
            <a:r>
              <a:rPr lang="en-US" b="1" dirty="0"/>
              <a:t>tests/</a:t>
            </a:r>
            <a:r>
              <a:rPr lang="en-US" b="1" dirty="0" err="1"/>
              <a:t>func</a:t>
            </a:r>
            <a:r>
              <a:rPr lang="en-US" b="1" dirty="0"/>
              <a:t>/test_api_exceptions.py::</a:t>
            </a:r>
            <a:r>
              <a:rPr lang="en-US" b="1" dirty="0" err="1"/>
              <a:t>TestUpdate</a:t>
            </a:r>
            <a:r>
              <a:rPr lang="en-US" b="1" dirty="0"/>
              <a:t>::</a:t>
            </a:r>
            <a:r>
              <a:rPr lang="en-US" b="1" dirty="0" err="1"/>
              <a:t>test_bad_id</a:t>
            </a:r>
            <a:r>
              <a:rPr lang="en-US" dirty="0"/>
              <a:t> </a:t>
            </a:r>
            <a:br>
              <a:rPr lang="en-US" dirty="0"/>
            </a:br>
            <a:endParaRPr lang="en-IN" dirty="0"/>
          </a:p>
        </p:txBody>
      </p:sp>
    </p:spTree>
    <p:extLst>
      <p:ext uri="{BB962C8B-B14F-4D97-AF65-F5344CB8AC3E}">
        <p14:creationId xmlns:p14="http://schemas.microsoft.com/office/powerpoint/2010/main" val="1587908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F882-E93B-4590-97F7-D1E8FB90DCDA}"/>
              </a:ext>
            </a:extLst>
          </p:cNvPr>
          <p:cNvSpPr>
            <a:spLocks noGrp="1"/>
          </p:cNvSpPr>
          <p:nvPr>
            <p:ph type="title"/>
          </p:nvPr>
        </p:nvSpPr>
        <p:spPr/>
        <p:txBody>
          <a:bodyPr>
            <a:normAutofit/>
          </a:bodyPr>
          <a:lstStyle/>
          <a:p>
            <a:r>
              <a:rPr lang="en-US" b="1" dirty="0"/>
              <a:t>A Set of Tests Based on Test Name</a:t>
            </a:r>
            <a:endParaRPr lang="en-IN" dirty="0"/>
          </a:p>
        </p:txBody>
      </p:sp>
      <p:sp>
        <p:nvSpPr>
          <p:cNvPr id="3" name="Content Placeholder 2">
            <a:extLst>
              <a:ext uri="{FF2B5EF4-FFF2-40B4-BE49-F238E27FC236}">
                <a16:creationId xmlns:a16="http://schemas.microsoft.com/office/drawing/2014/main" id="{CF9F3530-BD76-4F3E-9819-5F56BFCE8A0B}"/>
              </a:ext>
            </a:extLst>
          </p:cNvPr>
          <p:cNvSpPr>
            <a:spLocks noGrp="1"/>
          </p:cNvSpPr>
          <p:nvPr>
            <p:ph idx="1"/>
          </p:nvPr>
        </p:nvSpPr>
        <p:spPr/>
        <p:txBody>
          <a:bodyPr>
            <a:normAutofit fontScale="77500" lnSpcReduction="20000"/>
          </a:bodyPr>
          <a:lstStyle/>
          <a:p>
            <a:r>
              <a:rPr lang="en-US" dirty="0"/>
              <a:t>The -k option enables you to pass in an expression to run tests that have certain names specified by the expression as a substring of the test name. You can use and, or, and not in your expression to create complex expressions. </a:t>
            </a:r>
            <a:br>
              <a:rPr lang="en-US" dirty="0"/>
            </a:br>
            <a:endParaRPr lang="en-US" b="1" dirty="0"/>
          </a:p>
          <a:p>
            <a:r>
              <a:rPr lang="en-US" b="1" dirty="0"/>
              <a:t>ch2/</a:t>
            </a:r>
            <a:r>
              <a:rPr lang="en-US" b="1" dirty="0" err="1"/>
              <a:t>tasks_proj</a:t>
            </a:r>
            <a:r>
              <a:rPr lang="en-US" dirty="0"/>
              <a:t>​</a:t>
            </a:r>
            <a:br>
              <a:rPr lang="en-US" dirty="0"/>
            </a:br>
            <a:r>
              <a:rPr lang="en-US" dirty="0"/>
              <a:t>​ ​$ ​​</a:t>
            </a:r>
            <a:r>
              <a:rPr lang="en-US" b="1" dirty="0" err="1"/>
              <a:t>pytest</a:t>
            </a:r>
            <a:r>
              <a:rPr lang="en-US" dirty="0"/>
              <a:t>​​ ​​</a:t>
            </a:r>
            <a:r>
              <a:rPr lang="en-US" b="1" dirty="0"/>
              <a:t>-v</a:t>
            </a:r>
            <a:r>
              <a:rPr lang="en-US" dirty="0"/>
              <a:t>​​ ​​</a:t>
            </a:r>
            <a:r>
              <a:rPr lang="en-US" b="1" dirty="0"/>
              <a:t>-k</a:t>
            </a:r>
            <a:r>
              <a:rPr lang="en-US" dirty="0"/>
              <a:t>​​ ​​</a:t>
            </a:r>
            <a:r>
              <a:rPr lang="en-US" b="1" dirty="0"/>
              <a:t>_raises</a:t>
            </a:r>
            <a:r>
              <a:rPr lang="en-US" dirty="0"/>
              <a:t> </a:t>
            </a:r>
            <a:br>
              <a:rPr lang="en-US" dirty="0"/>
            </a:br>
            <a:r>
              <a:rPr lang="en-US" dirty="0"/>
              <a:t> </a:t>
            </a:r>
          </a:p>
          <a:p>
            <a:r>
              <a:rPr lang="en-IN" dirty="0"/>
              <a:t>tests/</a:t>
            </a:r>
            <a:r>
              <a:rPr lang="en-IN" dirty="0" err="1"/>
              <a:t>func</a:t>
            </a:r>
            <a:r>
              <a:rPr lang="en-IN" dirty="0"/>
              <a:t>/test_api_exceptions.py::</a:t>
            </a:r>
            <a:r>
              <a:rPr lang="en-IN" dirty="0" err="1"/>
              <a:t>test_add_raises</a:t>
            </a:r>
            <a:r>
              <a:rPr lang="en-IN" dirty="0"/>
              <a:t> PASSED</a:t>
            </a:r>
            <a:br>
              <a:rPr lang="en-IN" dirty="0"/>
            </a:br>
            <a:r>
              <a:rPr lang="en-IN" dirty="0"/>
              <a:t>​ tests/</a:t>
            </a:r>
            <a:r>
              <a:rPr lang="en-IN" dirty="0" err="1"/>
              <a:t>func</a:t>
            </a:r>
            <a:r>
              <a:rPr lang="en-IN" dirty="0"/>
              <a:t>/test_api_exceptions.py::</a:t>
            </a:r>
            <a:r>
              <a:rPr lang="en-IN" dirty="0" err="1"/>
              <a:t>test_list_raises</a:t>
            </a:r>
            <a:r>
              <a:rPr lang="en-IN" dirty="0"/>
              <a:t> PASSED</a:t>
            </a:r>
            <a:br>
              <a:rPr lang="en-IN" dirty="0"/>
            </a:br>
            <a:r>
              <a:rPr lang="en-IN" dirty="0"/>
              <a:t>​ tests/</a:t>
            </a:r>
            <a:r>
              <a:rPr lang="en-IN" dirty="0" err="1"/>
              <a:t>func</a:t>
            </a:r>
            <a:r>
              <a:rPr lang="en-IN" dirty="0"/>
              <a:t>/test_api_exceptions.py::</a:t>
            </a:r>
            <a:r>
              <a:rPr lang="en-IN" dirty="0" err="1"/>
              <a:t>test_get_raises</a:t>
            </a:r>
            <a:r>
              <a:rPr lang="en-IN" dirty="0"/>
              <a:t> PASSED</a:t>
            </a:r>
            <a:br>
              <a:rPr lang="en-IN" dirty="0"/>
            </a:br>
            <a:r>
              <a:rPr lang="en-IN" dirty="0"/>
              <a:t>​ tests/</a:t>
            </a:r>
            <a:r>
              <a:rPr lang="en-IN" dirty="0" err="1"/>
              <a:t>func</a:t>
            </a:r>
            <a:r>
              <a:rPr lang="en-IN" dirty="0"/>
              <a:t>/test_api_exceptions.py::</a:t>
            </a:r>
            <a:r>
              <a:rPr lang="en-IN" dirty="0" err="1"/>
              <a:t>test_delete_raises</a:t>
            </a:r>
            <a:r>
              <a:rPr lang="en-IN" dirty="0"/>
              <a:t> PASSED</a:t>
            </a:r>
            <a:br>
              <a:rPr lang="en-IN" dirty="0"/>
            </a:br>
            <a:r>
              <a:rPr lang="en-IN" dirty="0"/>
              <a:t>​ tests/</a:t>
            </a:r>
            <a:r>
              <a:rPr lang="en-IN" dirty="0" err="1"/>
              <a:t>func</a:t>
            </a:r>
            <a:r>
              <a:rPr lang="en-IN" dirty="0"/>
              <a:t>/test_api_exceptions.py::</a:t>
            </a:r>
            <a:r>
              <a:rPr lang="en-IN" dirty="0" err="1"/>
              <a:t>test_start_tasks_db_raises</a:t>
            </a:r>
            <a:r>
              <a:rPr lang="en-IN" dirty="0"/>
              <a:t>  </a:t>
            </a:r>
            <a:br>
              <a:rPr lang="en-IN" dirty="0"/>
            </a:br>
            <a:r>
              <a:rPr lang="en-US" dirty="0"/>
              <a:t>​</a:t>
            </a:r>
          </a:p>
          <a:p>
            <a:r>
              <a:rPr lang="en-US" dirty="0"/>
              <a:t> ​$ ​​</a:t>
            </a:r>
            <a:r>
              <a:rPr lang="en-US" b="1" dirty="0" err="1"/>
              <a:t>pytest</a:t>
            </a:r>
            <a:r>
              <a:rPr lang="en-US" dirty="0"/>
              <a:t>​​ ​​</a:t>
            </a:r>
            <a:r>
              <a:rPr lang="en-US" b="1" dirty="0"/>
              <a:t>-v</a:t>
            </a:r>
            <a:r>
              <a:rPr lang="en-US" dirty="0"/>
              <a:t>​​ ​​</a:t>
            </a:r>
            <a:r>
              <a:rPr lang="en-US" b="1" dirty="0"/>
              <a:t>-k</a:t>
            </a:r>
            <a:r>
              <a:rPr lang="en-US" dirty="0"/>
              <a:t>​​ ​​</a:t>
            </a:r>
            <a:r>
              <a:rPr lang="en-US" i="1" dirty="0"/>
              <a:t>"_raises and not delete"</a:t>
            </a:r>
            <a:r>
              <a:rPr lang="en-US" dirty="0"/>
              <a:t>​</a:t>
            </a:r>
            <a:br>
              <a:rPr lang="en-US" dirty="0"/>
            </a:br>
            <a:br>
              <a:rPr lang="en-US" dirty="0"/>
            </a:br>
            <a:endParaRPr lang="en-IN" dirty="0"/>
          </a:p>
        </p:txBody>
      </p:sp>
    </p:spTree>
    <p:extLst>
      <p:ext uri="{BB962C8B-B14F-4D97-AF65-F5344CB8AC3E}">
        <p14:creationId xmlns:p14="http://schemas.microsoft.com/office/powerpoint/2010/main" val="358708992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7106-A339-4886-943F-1D950B827B9B}"/>
              </a:ext>
            </a:extLst>
          </p:cNvPr>
          <p:cNvSpPr>
            <a:spLocks noGrp="1"/>
          </p:cNvSpPr>
          <p:nvPr>
            <p:ph type="title"/>
          </p:nvPr>
        </p:nvSpPr>
        <p:spPr>
          <a:solidFill>
            <a:schemeClr val="accent4">
              <a:lumMod val="40000"/>
              <a:lumOff val="60000"/>
            </a:schemeClr>
          </a:solidFill>
        </p:spPr>
        <p:txBody>
          <a:bodyPr>
            <a:normAutofit/>
          </a:bodyPr>
          <a:lstStyle/>
          <a:p>
            <a:r>
              <a:rPr lang="en-IN" b="1" dirty="0"/>
              <a:t>Parametrized Testing</a:t>
            </a:r>
            <a:endParaRPr lang="en-IN" dirty="0"/>
          </a:p>
        </p:txBody>
      </p:sp>
      <p:sp>
        <p:nvSpPr>
          <p:cNvPr id="3" name="Content Placeholder 2">
            <a:extLst>
              <a:ext uri="{FF2B5EF4-FFF2-40B4-BE49-F238E27FC236}">
                <a16:creationId xmlns:a16="http://schemas.microsoft.com/office/drawing/2014/main" id="{3AF7870C-19C8-4B58-A880-89281D7ED2B9}"/>
              </a:ext>
            </a:extLst>
          </p:cNvPr>
          <p:cNvSpPr>
            <a:spLocks noGrp="1"/>
          </p:cNvSpPr>
          <p:nvPr>
            <p:ph idx="1"/>
          </p:nvPr>
        </p:nvSpPr>
        <p:spPr>
          <a:solidFill>
            <a:schemeClr val="bg2"/>
          </a:solidFill>
        </p:spPr>
        <p:txBody>
          <a:bodyPr>
            <a:normAutofit fontScale="70000" lnSpcReduction="20000"/>
          </a:bodyPr>
          <a:lstStyle/>
          <a:p>
            <a:r>
              <a:rPr lang="en-US" dirty="0"/>
              <a:t>Parametrized testing is a way to send multiple sets of data through the same test and have </a:t>
            </a:r>
            <a:r>
              <a:rPr lang="en-US" dirty="0" err="1"/>
              <a:t>pytest</a:t>
            </a:r>
            <a:r>
              <a:rPr lang="en-US" dirty="0"/>
              <a:t> report if any of the sets failed. </a:t>
            </a:r>
          </a:p>
          <a:p>
            <a:r>
              <a:rPr lang="en-US" b="1" dirty="0"/>
              <a:t>ch2/</a:t>
            </a:r>
            <a:r>
              <a:rPr lang="en-US" b="1" dirty="0" err="1"/>
              <a:t>tasks_proj</a:t>
            </a:r>
            <a:r>
              <a:rPr lang="en-US" b="1" dirty="0"/>
              <a:t>/tests/</a:t>
            </a:r>
            <a:r>
              <a:rPr lang="en-US" b="1" dirty="0" err="1"/>
              <a:t>func</a:t>
            </a:r>
            <a:r>
              <a:rPr lang="en-US" dirty="0"/>
              <a:t>​</a:t>
            </a:r>
            <a:br>
              <a:rPr lang="en-US" dirty="0"/>
            </a:br>
            <a:r>
              <a:rPr lang="en-US" dirty="0"/>
              <a:t>​ ​$ ​​</a:t>
            </a:r>
            <a:r>
              <a:rPr lang="en-US" b="1" dirty="0" err="1"/>
              <a:t>pytest</a:t>
            </a:r>
            <a:r>
              <a:rPr lang="en-US" dirty="0"/>
              <a:t>​​ ​​</a:t>
            </a:r>
            <a:r>
              <a:rPr lang="en-US" b="1" dirty="0"/>
              <a:t>-v</a:t>
            </a:r>
            <a:r>
              <a:rPr lang="en-US" dirty="0"/>
              <a:t>​​ ​​</a:t>
            </a:r>
            <a:r>
              <a:rPr lang="en-US" b="1" dirty="0"/>
              <a:t>test_add_variety.py::test_add_1</a:t>
            </a:r>
            <a:r>
              <a:rPr lang="en-US" dirty="0"/>
              <a:t> </a:t>
            </a:r>
            <a:br>
              <a:rPr lang="en-US" dirty="0"/>
            </a:br>
            <a:br>
              <a:rPr lang="en-US" dirty="0"/>
            </a:br>
            <a:r>
              <a:rPr lang="en-US" dirty="0"/>
              <a:t>@</a:t>
            </a:r>
            <a:r>
              <a:rPr lang="en-US" dirty="0" err="1"/>
              <a:t>pytest.mark.parametrize</a:t>
            </a:r>
            <a:r>
              <a:rPr lang="en-US" dirty="0"/>
              <a:t>(</a:t>
            </a:r>
            <a:r>
              <a:rPr lang="en-US" dirty="0" err="1"/>
              <a:t>argnames</a:t>
            </a:r>
            <a:r>
              <a:rPr lang="en-US" dirty="0"/>
              <a:t>,</a:t>
            </a:r>
            <a:br>
              <a:rPr lang="en-US" dirty="0"/>
            </a:br>
            <a:r>
              <a:rPr lang="en-US" dirty="0" err="1"/>
              <a:t>argvalues</a:t>
            </a:r>
            <a:r>
              <a:rPr lang="en-US" dirty="0"/>
              <a:t>) to pass lots of data through the same test, like this:</a:t>
            </a:r>
            <a:br>
              <a:rPr lang="en-US" dirty="0"/>
            </a:br>
            <a:r>
              <a:rPr lang="en-US" dirty="0"/>
              <a:t>ch2/tasks_proj/tests/func/test_add_variety.py </a:t>
            </a:r>
            <a:br>
              <a:rPr lang="en-US" dirty="0"/>
            </a:br>
            <a:r>
              <a:rPr lang="en-US" dirty="0"/>
              <a:t>​</a:t>
            </a:r>
          </a:p>
          <a:p>
            <a:pPr marL="0" indent="0">
              <a:buNone/>
            </a:pPr>
            <a:r>
              <a:rPr lang="en-US" dirty="0"/>
              <a:t> =================== 4 passed in 0.05 seconds ===================</a:t>
            </a:r>
            <a:br>
              <a:rPr lang="en-US" dirty="0"/>
            </a:br>
            <a:endParaRPr lang="en-US" dirty="0"/>
          </a:p>
          <a:p>
            <a:pPr marL="0" indent="0">
              <a:buNone/>
            </a:pPr>
            <a:r>
              <a:rPr lang="en-US" dirty="0"/>
              <a:t>​ ​$ ​​</a:t>
            </a:r>
            <a:r>
              <a:rPr lang="en-US" b="1" dirty="0" err="1"/>
              <a:t>pytest</a:t>
            </a:r>
            <a:r>
              <a:rPr lang="en-US" dirty="0"/>
              <a:t>​​ ​​</a:t>
            </a:r>
            <a:r>
              <a:rPr lang="en-US" b="1" dirty="0"/>
              <a:t>-v</a:t>
            </a:r>
            <a:r>
              <a:rPr lang="en-US" dirty="0"/>
              <a:t>​​ ​​</a:t>
            </a:r>
            <a:r>
              <a:rPr lang="en-US" b="1" dirty="0"/>
              <a:t>test_add_variety.py::test_add_3</a:t>
            </a:r>
            <a:r>
              <a:rPr lang="en-US" dirty="0"/>
              <a:t>​</a:t>
            </a:r>
            <a:br>
              <a:rPr lang="en-US" dirty="0"/>
            </a:br>
            <a:br>
              <a:rPr lang="en-US" dirty="0"/>
            </a:br>
            <a:r>
              <a:rPr lang="en-US" dirty="0"/>
              <a:t>$ ​​</a:t>
            </a:r>
            <a:r>
              <a:rPr lang="en-US" b="1" dirty="0" err="1"/>
              <a:t>pytest</a:t>
            </a:r>
            <a:r>
              <a:rPr lang="en-US" dirty="0"/>
              <a:t>​​ ​​</a:t>
            </a:r>
            <a:r>
              <a:rPr lang="en-US" b="1" dirty="0"/>
              <a:t>-v</a:t>
            </a:r>
            <a:r>
              <a:rPr lang="en-US" dirty="0"/>
              <a:t>​​ ​​</a:t>
            </a:r>
            <a:r>
              <a:rPr lang="en-US" b="1" dirty="0"/>
              <a:t>test_add_variety.py::test_add_3[sleep-None-False]</a:t>
            </a:r>
            <a:r>
              <a:rPr lang="en-US" dirty="0"/>
              <a:t> (To re run the test with parameter)</a:t>
            </a:r>
            <a:br>
              <a:rPr lang="en-US" dirty="0"/>
            </a:br>
            <a:br>
              <a:rPr lang="en-US" dirty="0"/>
            </a:br>
            <a:r>
              <a:rPr lang="en-US" dirty="0"/>
              <a:t>Be sure to use quotes if there are spaces in the identifier:</a:t>
            </a:r>
            <a:br>
              <a:rPr lang="en-US" dirty="0"/>
            </a:br>
            <a:br>
              <a:rPr lang="en-US" dirty="0"/>
            </a:br>
            <a:r>
              <a:rPr lang="en-US" dirty="0"/>
              <a:t>$</a:t>
            </a:r>
            <a:r>
              <a:rPr lang="en-US" dirty="0" err="1"/>
              <a:t>pytest</a:t>
            </a:r>
            <a:r>
              <a:rPr lang="en-US" dirty="0"/>
              <a:t> -v "test_add_variety.py::test_add_3[eat eggs-</a:t>
            </a:r>
            <a:r>
              <a:rPr lang="en-US" dirty="0" err="1"/>
              <a:t>BrIaN</a:t>
            </a:r>
            <a:r>
              <a:rPr lang="en-US" dirty="0"/>
              <a:t>-False]"</a:t>
            </a:r>
            <a:endParaRPr lang="en-IN" dirty="0"/>
          </a:p>
        </p:txBody>
      </p:sp>
    </p:spTree>
    <p:extLst>
      <p:ext uri="{BB962C8B-B14F-4D97-AF65-F5344CB8AC3E}">
        <p14:creationId xmlns:p14="http://schemas.microsoft.com/office/powerpoint/2010/main" val="2645958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5D28-3ED1-49E1-A60F-471F123FC68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8578809-2842-4D4D-B4D8-F0AD6136F5D0}"/>
              </a:ext>
            </a:extLst>
          </p:cNvPr>
          <p:cNvSpPr>
            <a:spLocks noGrp="1"/>
          </p:cNvSpPr>
          <p:nvPr>
            <p:ph idx="1"/>
          </p:nvPr>
        </p:nvSpPr>
        <p:spPr/>
        <p:txBody>
          <a:bodyPr>
            <a:normAutofit fontScale="62500" lnSpcReduction="20000"/>
          </a:bodyPr>
          <a:lstStyle/>
          <a:p>
            <a:r>
              <a:rPr lang="en-US" dirty="0"/>
              <a:t>Now let’s go back to the list of tasks version, but move the task list to a variable outside the</a:t>
            </a:r>
            <a:br>
              <a:rPr lang="en-US" dirty="0"/>
            </a:br>
            <a:r>
              <a:rPr lang="en-US" dirty="0"/>
              <a:t>function:</a:t>
            </a:r>
            <a:br>
              <a:rPr lang="en-US" dirty="0"/>
            </a:br>
            <a:r>
              <a:rPr lang="en-US" dirty="0"/>
              <a:t>ch2/tasks_proj/tests/func/test_add_variety.py</a:t>
            </a:r>
            <a:br>
              <a:rPr lang="en-US" dirty="0"/>
            </a:br>
            <a:r>
              <a:rPr lang="en-US" dirty="0"/>
              <a:t>​ </a:t>
            </a:r>
            <a:r>
              <a:rPr lang="en-US" dirty="0" err="1"/>
              <a:t>tasks_to_try</a:t>
            </a:r>
            <a:r>
              <a:rPr lang="en-US" dirty="0"/>
              <a:t> = (Task(​</a:t>
            </a:r>
            <a:r>
              <a:rPr lang="en-US" i="1" dirty="0"/>
              <a:t>'sleep'</a:t>
            </a:r>
            <a:r>
              <a:rPr lang="en-US" dirty="0"/>
              <a:t>​, done=True),</a:t>
            </a:r>
            <a:br>
              <a:rPr lang="en-US" dirty="0"/>
            </a:br>
            <a:r>
              <a:rPr lang="en-US" dirty="0"/>
              <a:t>​ Task(​</a:t>
            </a:r>
            <a:r>
              <a:rPr lang="en-US" i="1" dirty="0"/>
              <a:t>'wake'</a:t>
            </a:r>
            <a:r>
              <a:rPr lang="en-US" dirty="0"/>
              <a:t>​, ​</a:t>
            </a:r>
            <a:r>
              <a:rPr lang="en-US" i="1" dirty="0"/>
              <a:t>'</a:t>
            </a:r>
            <a:r>
              <a:rPr lang="en-US" i="1" dirty="0" err="1"/>
              <a:t>brian</a:t>
            </a:r>
            <a:r>
              <a:rPr lang="en-US" i="1" dirty="0"/>
              <a:t>'</a:t>
            </a:r>
            <a:r>
              <a:rPr lang="en-US" dirty="0"/>
              <a:t>​),</a:t>
            </a:r>
            <a:br>
              <a:rPr lang="en-US" dirty="0"/>
            </a:br>
            <a:r>
              <a:rPr lang="en-US" dirty="0"/>
              <a:t>​ Task(​</a:t>
            </a:r>
            <a:r>
              <a:rPr lang="en-US" i="1" dirty="0"/>
              <a:t>'wake'</a:t>
            </a:r>
            <a:r>
              <a:rPr lang="en-US" dirty="0"/>
              <a:t>​, ​</a:t>
            </a:r>
            <a:r>
              <a:rPr lang="en-US" i="1" dirty="0"/>
              <a:t>'</a:t>
            </a:r>
            <a:r>
              <a:rPr lang="en-US" i="1" dirty="0" err="1"/>
              <a:t>brian</a:t>
            </a:r>
            <a:r>
              <a:rPr lang="en-US" i="1" dirty="0"/>
              <a:t>'</a:t>
            </a:r>
            <a:r>
              <a:rPr lang="en-US" dirty="0"/>
              <a:t>​),</a:t>
            </a:r>
            <a:br>
              <a:rPr lang="en-US" dirty="0"/>
            </a:br>
            <a:r>
              <a:rPr lang="en-US" dirty="0"/>
              <a:t>​ Task(​</a:t>
            </a:r>
            <a:r>
              <a:rPr lang="en-US" i="1" dirty="0"/>
              <a:t>'breathe'</a:t>
            </a:r>
            <a:r>
              <a:rPr lang="en-US" dirty="0"/>
              <a:t>​, ​</a:t>
            </a:r>
            <a:r>
              <a:rPr lang="en-US" i="1" dirty="0"/>
              <a:t>'BRIAN'</a:t>
            </a:r>
            <a:r>
              <a:rPr lang="en-US" dirty="0"/>
              <a:t>​, True),</a:t>
            </a:r>
            <a:br>
              <a:rPr lang="en-US" dirty="0"/>
            </a:br>
            <a:r>
              <a:rPr lang="en-US" dirty="0"/>
              <a:t>​ Task(​</a:t>
            </a:r>
            <a:r>
              <a:rPr lang="en-US" i="1" dirty="0"/>
              <a:t>'exercise'</a:t>
            </a:r>
            <a:r>
              <a:rPr lang="en-US" dirty="0"/>
              <a:t>​, ​</a:t>
            </a:r>
            <a:r>
              <a:rPr lang="en-US" i="1" dirty="0"/>
              <a:t>'</a:t>
            </a:r>
            <a:r>
              <a:rPr lang="en-US" i="1" dirty="0" err="1"/>
              <a:t>BrIaN</a:t>
            </a:r>
            <a:r>
              <a:rPr lang="en-US" i="1" dirty="0"/>
              <a:t>'</a:t>
            </a:r>
            <a:r>
              <a:rPr lang="en-US" dirty="0"/>
              <a:t>​, False))</a:t>
            </a:r>
            <a:br>
              <a:rPr lang="en-US" dirty="0"/>
            </a:br>
            <a:r>
              <a:rPr lang="en-US" dirty="0"/>
              <a:t>​​</a:t>
            </a:r>
            <a:br>
              <a:rPr lang="en-US" dirty="0"/>
            </a:br>
            <a:r>
              <a:rPr lang="en-US" dirty="0"/>
              <a:t>​ @</a:t>
            </a:r>
            <a:r>
              <a:rPr lang="en-US" dirty="0" err="1"/>
              <a:t>pytest.mark.parametrize</a:t>
            </a:r>
            <a:r>
              <a:rPr lang="en-US" dirty="0"/>
              <a:t>(​</a:t>
            </a:r>
            <a:r>
              <a:rPr lang="en-US" i="1" dirty="0"/>
              <a:t>'task'</a:t>
            </a:r>
            <a:r>
              <a:rPr lang="en-US" dirty="0"/>
              <a:t>​, </a:t>
            </a:r>
            <a:r>
              <a:rPr lang="en-US" dirty="0" err="1"/>
              <a:t>tasks_to_try</a:t>
            </a:r>
            <a:r>
              <a:rPr lang="en-US" dirty="0"/>
              <a:t>)</a:t>
            </a:r>
            <a:br>
              <a:rPr lang="en-US" dirty="0"/>
            </a:br>
            <a:r>
              <a:rPr lang="en-US" dirty="0"/>
              <a:t>​ ​</a:t>
            </a:r>
            <a:r>
              <a:rPr lang="en-US" b="1" dirty="0"/>
              <a:t>def</a:t>
            </a:r>
            <a:r>
              <a:rPr lang="en-US" dirty="0"/>
              <a:t>​ test_add_4(task):</a:t>
            </a:r>
            <a:br>
              <a:rPr lang="en-US" dirty="0"/>
            </a:br>
            <a:r>
              <a:rPr lang="en-US" dirty="0"/>
              <a:t>​ ​</a:t>
            </a:r>
            <a:r>
              <a:rPr lang="en-US" i="1" dirty="0"/>
              <a:t>"""Slightly different take."""</a:t>
            </a:r>
            <a:r>
              <a:rPr lang="en-US" dirty="0"/>
              <a:t>​</a:t>
            </a:r>
            <a:br>
              <a:rPr lang="en-US" dirty="0"/>
            </a:br>
            <a:endParaRPr lang="en-US" dirty="0"/>
          </a:p>
          <a:p>
            <a:r>
              <a:rPr lang="en-US" dirty="0"/>
              <a:t>​ ​$ ​​</a:t>
            </a:r>
            <a:r>
              <a:rPr lang="en-US" b="1" dirty="0" err="1"/>
              <a:t>pytest</a:t>
            </a:r>
            <a:r>
              <a:rPr lang="en-US" dirty="0"/>
              <a:t>​​ ​​</a:t>
            </a:r>
            <a:r>
              <a:rPr lang="en-US" b="1" dirty="0"/>
              <a:t>-v</a:t>
            </a:r>
            <a:r>
              <a:rPr lang="en-US" dirty="0"/>
              <a:t>​​ ​​</a:t>
            </a:r>
            <a:r>
              <a:rPr lang="en-US" b="1" dirty="0"/>
              <a:t>test_add_variety.py::test_add_4</a:t>
            </a:r>
            <a:r>
              <a:rPr lang="en-US" dirty="0"/>
              <a:t>​</a:t>
            </a:r>
          </a:p>
          <a:p>
            <a:r>
              <a:rPr lang="en-US" dirty="0"/>
              <a:t>​​</a:t>
            </a:r>
            <a:r>
              <a:rPr lang="en-US" b="1" dirty="0" err="1"/>
              <a:t>pytest</a:t>
            </a:r>
            <a:r>
              <a:rPr lang="en-US" dirty="0"/>
              <a:t>​​ ​​</a:t>
            </a:r>
            <a:r>
              <a:rPr lang="en-US" b="1" dirty="0"/>
              <a:t>-v</a:t>
            </a:r>
            <a:r>
              <a:rPr lang="en-US" dirty="0"/>
              <a:t>​​ ​​</a:t>
            </a:r>
            <a:r>
              <a:rPr lang="en-US" b="1" dirty="0"/>
              <a:t>test_add_variety.py::test_add_5</a:t>
            </a:r>
            <a:r>
              <a:rPr lang="en-US" dirty="0"/>
              <a:t>​</a:t>
            </a:r>
            <a:br>
              <a:rPr lang="en-US" dirty="0"/>
            </a:br>
            <a:r>
              <a:rPr lang="en-US" dirty="0"/>
              <a:t>​</a:t>
            </a:r>
          </a:p>
          <a:p>
            <a:r>
              <a:rPr lang="en-US" dirty="0"/>
              <a:t>​​</a:t>
            </a:r>
            <a:r>
              <a:rPr lang="en-US" b="1" dirty="0" err="1"/>
              <a:t>pytest</a:t>
            </a:r>
            <a:r>
              <a:rPr lang="en-US" dirty="0"/>
              <a:t>​​ ​​</a:t>
            </a:r>
            <a:r>
              <a:rPr lang="en-US" b="1" dirty="0"/>
              <a:t>-v</a:t>
            </a:r>
            <a:r>
              <a:rPr lang="en-US" dirty="0"/>
              <a:t>​​ ​​</a:t>
            </a:r>
            <a:r>
              <a:rPr lang="en-US" i="1" dirty="0"/>
              <a:t>"test_add_variety.py::test_add_5[Task(</a:t>
            </a:r>
            <a:r>
              <a:rPr lang="en-US" i="1" dirty="0" err="1"/>
              <a:t>exercise,BrIaN,False</a:t>
            </a:r>
            <a:r>
              <a:rPr lang="en-US" i="1" dirty="0"/>
              <a:t>)]"</a:t>
            </a:r>
            <a:r>
              <a:rPr lang="en-US" dirty="0"/>
              <a:t> </a:t>
            </a:r>
          </a:p>
          <a:p>
            <a:r>
              <a:rPr lang="en-US" b="1" dirty="0" err="1"/>
              <a:t>pytest</a:t>
            </a:r>
            <a:r>
              <a:rPr lang="en-US" dirty="0"/>
              <a:t>​​ ​​</a:t>
            </a:r>
            <a:r>
              <a:rPr lang="en-US" b="1" dirty="0"/>
              <a:t>-v</a:t>
            </a:r>
            <a:r>
              <a:rPr lang="en-US" dirty="0"/>
              <a:t>​​ ​​</a:t>
            </a:r>
            <a:r>
              <a:rPr lang="en-US" b="1" dirty="0"/>
              <a:t>test_add_variety.py::</a:t>
            </a:r>
            <a:r>
              <a:rPr lang="en-US" b="1" dirty="0" err="1"/>
              <a:t>TestAdd</a:t>
            </a:r>
            <a:br>
              <a:rPr lang="en-US" dirty="0"/>
            </a:br>
            <a:endParaRPr lang="en-IN" dirty="0"/>
          </a:p>
        </p:txBody>
      </p:sp>
    </p:spTree>
    <p:extLst>
      <p:ext uri="{BB962C8B-B14F-4D97-AF65-F5344CB8AC3E}">
        <p14:creationId xmlns:p14="http://schemas.microsoft.com/office/powerpoint/2010/main" val="979458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F2E2C1-4230-4D54-9703-6D024A21168E}"/>
              </a:ext>
            </a:extLst>
          </p:cNvPr>
          <p:cNvSpPr>
            <a:spLocks noGrp="1"/>
          </p:cNvSpPr>
          <p:nvPr>
            <p:ph type="title"/>
          </p:nvPr>
        </p:nvSpPr>
        <p:spPr>
          <a:ln/>
        </p:spPr>
        <p:style>
          <a:lnRef idx="1">
            <a:schemeClr val="accent2"/>
          </a:lnRef>
          <a:fillRef idx="2">
            <a:schemeClr val="accent2"/>
          </a:fillRef>
          <a:effectRef idx="1">
            <a:schemeClr val="accent2"/>
          </a:effectRef>
          <a:fontRef idx="minor">
            <a:schemeClr val="dk1"/>
          </a:fontRef>
        </p:style>
        <p:txBody>
          <a:bodyPr>
            <a:normAutofit fontScale="90000"/>
          </a:bodyPr>
          <a:lstStyle/>
          <a:p>
            <a:br>
              <a:rPr lang="en-IN" b="1" dirty="0"/>
            </a:br>
            <a:r>
              <a:rPr lang="en-IN" b="1" dirty="0"/>
              <a:t>               </a:t>
            </a:r>
            <a:r>
              <a:rPr lang="en-IN" b="1" dirty="0" err="1"/>
              <a:t>pytest</a:t>
            </a:r>
            <a:r>
              <a:rPr lang="en-IN" b="1" dirty="0"/>
              <a:t> Fixtures</a:t>
            </a:r>
            <a:br>
              <a:rPr lang="en-IN" b="1" dirty="0"/>
            </a:br>
            <a:br>
              <a:rPr lang="en-IN" dirty="0"/>
            </a:br>
            <a:endParaRPr lang="en-IN" dirty="0"/>
          </a:p>
        </p:txBody>
      </p:sp>
    </p:spTree>
    <p:extLst>
      <p:ext uri="{BB962C8B-B14F-4D97-AF65-F5344CB8AC3E}">
        <p14:creationId xmlns:p14="http://schemas.microsoft.com/office/powerpoint/2010/main" val="3201298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0C1954-737D-46C8-AD1F-F530F9C7EBE2}"/>
              </a:ext>
            </a:extLst>
          </p:cNvPr>
          <p:cNvSpPr>
            <a:spLocks noGrp="1"/>
          </p:cNvSpPr>
          <p:nvPr>
            <p:ph type="title"/>
          </p:nvPr>
        </p:nvSpPr>
        <p:spPr/>
        <p:txBody>
          <a:bodyPr/>
          <a:lstStyle/>
          <a:p>
            <a:r>
              <a:rPr lang="en-IN"/>
              <a:t>Fixtures</a:t>
            </a:r>
            <a:endParaRPr lang="en-IN" dirty="0"/>
          </a:p>
        </p:txBody>
      </p:sp>
      <p:sp>
        <p:nvSpPr>
          <p:cNvPr id="5" name="Content Placeholder 4">
            <a:extLst>
              <a:ext uri="{FF2B5EF4-FFF2-40B4-BE49-F238E27FC236}">
                <a16:creationId xmlns:a16="http://schemas.microsoft.com/office/drawing/2014/main" id="{A33578BF-FEC9-41DE-BAD7-06573ED3A79D}"/>
              </a:ext>
            </a:extLst>
          </p:cNvPr>
          <p:cNvSpPr>
            <a:spLocks noGrp="1"/>
          </p:cNvSpPr>
          <p:nvPr>
            <p:ph idx="1"/>
          </p:nvPr>
        </p:nvSpPr>
        <p:spPr/>
        <p:txBody>
          <a:bodyPr>
            <a:normAutofit fontScale="85000" lnSpcReduction="20000"/>
          </a:bodyPr>
          <a:lstStyle/>
          <a:p>
            <a:r>
              <a:rPr lang="en-US" dirty="0"/>
              <a:t>Fixtures are functions that are run by </a:t>
            </a:r>
            <a:r>
              <a:rPr lang="en-US" dirty="0" err="1"/>
              <a:t>pytest</a:t>
            </a:r>
            <a:r>
              <a:rPr lang="en-US" dirty="0"/>
              <a:t> before (and sometimes after) the actual test functions. The code in the fixture can do whatever you want it to. You can use fixtures to get a data set for the tests to work on. </a:t>
            </a:r>
          </a:p>
          <a:p>
            <a:r>
              <a:rPr lang="en-US" dirty="0"/>
              <a:t>You can use fixtures to get a system into a known state before running a test. Fixtures are also used to get data ready for multiple tests. </a:t>
            </a:r>
          </a:p>
          <a:p>
            <a:r>
              <a:rPr lang="en-US" dirty="0"/>
              <a:t>The @</a:t>
            </a:r>
            <a:r>
              <a:rPr lang="en-US" dirty="0" err="1"/>
              <a:t>pytest.fixture</a:t>
            </a:r>
            <a:r>
              <a:rPr lang="en-US" dirty="0"/>
              <a:t>() decorator is used to tell </a:t>
            </a:r>
            <a:r>
              <a:rPr lang="en-US" dirty="0" err="1"/>
              <a:t>pytest</a:t>
            </a:r>
            <a:r>
              <a:rPr lang="en-US" dirty="0"/>
              <a:t> that a function is a fixture. When you include the fixture name in the parameter list of a test function, </a:t>
            </a:r>
            <a:r>
              <a:rPr lang="en-US" dirty="0" err="1"/>
              <a:t>pytest</a:t>
            </a:r>
            <a:r>
              <a:rPr lang="en-US" dirty="0"/>
              <a:t> knows to run it before running the test. Fixtures can do work, and can also return data to the test function. </a:t>
            </a:r>
          </a:p>
          <a:p>
            <a:r>
              <a:rPr lang="en-US" dirty="0"/>
              <a:t>The test </a:t>
            </a:r>
            <a:r>
              <a:rPr lang="en-US" dirty="0" err="1"/>
              <a:t>test__data</a:t>
            </a:r>
            <a:r>
              <a:rPr lang="en-US" dirty="0"/>
              <a:t>() has the name of the fixture, </a:t>
            </a:r>
            <a:r>
              <a:rPr lang="en-US" dirty="0" err="1"/>
              <a:t>some_data</a:t>
            </a:r>
            <a:r>
              <a:rPr lang="en-US" dirty="0"/>
              <a:t>, as a parameter. </a:t>
            </a:r>
            <a:r>
              <a:rPr lang="en-US" dirty="0" err="1"/>
              <a:t>pytsomeest</a:t>
            </a:r>
            <a:r>
              <a:rPr lang="en-US" dirty="0"/>
              <a:t> will see this and look for a fixture with this name. Naming is significant in </a:t>
            </a:r>
            <a:r>
              <a:rPr lang="en-US" dirty="0" err="1"/>
              <a:t>pytest</a:t>
            </a:r>
            <a:r>
              <a:rPr lang="en-US" dirty="0"/>
              <a:t>. </a:t>
            </a:r>
            <a:r>
              <a:rPr lang="en-US" dirty="0" err="1"/>
              <a:t>pytest</a:t>
            </a:r>
            <a:r>
              <a:rPr lang="en-US" dirty="0"/>
              <a:t> will look in the module of the test for a fixture of that name. It will also look in conftest.py files if it doesn’t find</a:t>
            </a:r>
            <a:br>
              <a:rPr lang="en-US" dirty="0"/>
            </a:br>
            <a:r>
              <a:rPr lang="en-US" dirty="0"/>
              <a:t>it in this file </a:t>
            </a:r>
            <a:endParaRPr lang="en-IN" dirty="0"/>
          </a:p>
        </p:txBody>
      </p:sp>
    </p:spTree>
    <p:extLst>
      <p:ext uri="{BB962C8B-B14F-4D97-AF65-F5344CB8AC3E}">
        <p14:creationId xmlns:p14="http://schemas.microsoft.com/office/powerpoint/2010/main" val="338372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D4A9-6EB9-4697-BED0-81D963F63A54}"/>
              </a:ext>
            </a:extLst>
          </p:cNvPr>
          <p:cNvSpPr>
            <a:spLocks noGrp="1"/>
          </p:cNvSpPr>
          <p:nvPr>
            <p:ph type="title"/>
          </p:nvPr>
        </p:nvSpPr>
        <p:spPr/>
        <p:txBody>
          <a:bodyPr/>
          <a:lstStyle/>
          <a:p>
            <a:r>
              <a:rPr lang="en-IN" dirty="0"/>
              <a:t>Test Results</a:t>
            </a:r>
          </a:p>
        </p:txBody>
      </p:sp>
      <p:sp>
        <p:nvSpPr>
          <p:cNvPr id="3" name="Content Placeholder 2">
            <a:extLst>
              <a:ext uri="{FF2B5EF4-FFF2-40B4-BE49-F238E27FC236}">
                <a16:creationId xmlns:a16="http://schemas.microsoft.com/office/drawing/2014/main" id="{898619AC-D660-4D94-8137-9FE64D10A60E}"/>
              </a:ext>
            </a:extLst>
          </p:cNvPr>
          <p:cNvSpPr>
            <a:spLocks noGrp="1"/>
          </p:cNvSpPr>
          <p:nvPr>
            <p:ph idx="1"/>
          </p:nvPr>
        </p:nvSpPr>
        <p:spPr/>
        <p:txBody>
          <a:bodyPr>
            <a:normAutofit fontScale="92500" lnSpcReduction="20000"/>
          </a:bodyPr>
          <a:lstStyle/>
          <a:p>
            <a:r>
              <a:rPr lang="en-US" dirty="0"/>
              <a:t>Here are the possible outcomes of a test function:</a:t>
            </a:r>
            <a:br>
              <a:rPr lang="en-US" dirty="0"/>
            </a:br>
            <a:r>
              <a:rPr lang="en-US" dirty="0"/>
              <a:t>PASSED (.): The test ran successfully.</a:t>
            </a:r>
          </a:p>
          <a:p>
            <a:r>
              <a:rPr lang="en-US" dirty="0"/>
              <a:t>FAILED (F): The test did not run successfully (or XPASS + strict).</a:t>
            </a:r>
          </a:p>
          <a:p>
            <a:r>
              <a:rPr lang="en-US" dirty="0"/>
              <a:t>SKIPPED (s): The test was skipped. You can tell </a:t>
            </a:r>
            <a:r>
              <a:rPr lang="en-US" dirty="0" err="1"/>
              <a:t>pytest</a:t>
            </a:r>
            <a:r>
              <a:rPr lang="en-US" dirty="0"/>
              <a:t> to skip a test by using either the</a:t>
            </a:r>
            <a:br>
              <a:rPr lang="en-US" dirty="0"/>
            </a:br>
            <a:r>
              <a:rPr lang="en-US" dirty="0"/>
              <a:t>@</a:t>
            </a:r>
            <a:r>
              <a:rPr lang="en-US" dirty="0" err="1"/>
              <a:t>pytest.mark.skip</a:t>
            </a:r>
            <a:r>
              <a:rPr lang="en-US" dirty="0"/>
              <a:t>() or </a:t>
            </a:r>
            <a:r>
              <a:rPr lang="en-US" dirty="0" err="1"/>
              <a:t>pytest.mark.skipif</a:t>
            </a:r>
            <a:r>
              <a:rPr lang="en-US" dirty="0"/>
              <a:t>() decorators, </a:t>
            </a:r>
          </a:p>
          <a:p>
            <a:r>
              <a:rPr lang="en-US" dirty="0" err="1"/>
              <a:t>xfail</a:t>
            </a:r>
            <a:r>
              <a:rPr lang="en-US" dirty="0"/>
              <a:t> (x): The test was not supposed to pass, ran, and failed. You can tell </a:t>
            </a:r>
            <a:r>
              <a:rPr lang="en-US" dirty="0" err="1"/>
              <a:t>pytest</a:t>
            </a:r>
            <a:r>
              <a:rPr lang="en-US" dirty="0"/>
              <a:t> that a test</a:t>
            </a:r>
            <a:br>
              <a:rPr lang="en-US" dirty="0"/>
            </a:br>
            <a:r>
              <a:rPr lang="en-US" dirty="0"/>
              <a:t>is expected to fail by using the @</a:t>
            </a:r>
            <a:r>
              <a:rPr lang="en-US" dirty="0" err="1"/>
              <a:t>pytest.mark.xfail</a:t>
            </a:r>
            <a:r>
              <a:rPr lang="en-US" dirty="0"/>
              <a:t>() decorator</a:t>
            </a:r>
          </a:p>
          <a:p>
            <a:r>
              <a:rPr lang="en-US" dirty="0"/>
              <a:t>XPASS (X): The test was not supposed to pass, ran, and passed.</a:t>
            </a:r>
          </a:p>
          <a:p>
            <a:r>
              <a:rPr lang="en-US" dirty="0"/>
              <a:t>ERROR (E): An exception happened outside of the test function, in either a fixture,</a:t>
            </a:r>
            <a:endParaRPr lang="en-IN" dirty="0"/>
          </a:p>
        </p:txBody>
      </p:sp>
    </p:spTree>
    <p:extLst>
      <p:ext uri="{BB962C8B-B14F-4D97-AF65-F5344CB8AC3E}">
        <p14:creationId xmlns:p14="http://schemas.microsoft.com/office/powerpoint/2010/main" val="2738203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7D0A-2F39-406A-AF68-8C8E53BF18DB}"/>
              </a:ext>
            </a:extLst>
          </p:cNvPr>
          <p:cNvSpPr>
            <a:spLocks noGrp="1"/>
          </p:cNvSpPr>
          <p:nvPr>
            <p:ph type="title"/>
          </p:nvPr>
        </p:nvSpPr>
        <p:spPr/>
        <p:txBody>
          <a:bodyPr>
            <a:normAutofit/>
          </a:bodyPr>
          <a:lstStyle/>
          <a:p>
            <a:r>
              <a:rPr lang="en-US" b="1" dirty="0"/>
              <a:t>Sharing Fixtures Through conftest.py</a:t>
            </a:r>
            <a:endParaRPr lang="en-IN" dirty="0"/>
          </a:p>
        </p:txBody>
      </p:sp>
      <p:sp>
        <p:nvSpPr>
          <p:cNvPr id="3" name="Content Placeholder 2">
            <a:extLst>
              <a:ext uri="{FF2B5EF4-FFF2-40B4-BE49-F238E27FC236}">
                <a16:creationId xmlns:a16="http://schemas.microsoft.com/office/drawing/2014/main" id="{96D3E3A9-A921-4AE5-AAE4-BFD862F21AA6}"/>
              </a:ext>
            </a:extLst>
          </p:cNvPr>
          <p:cNvSpPr>
            <a:spLocks noGrp="1"/>
          </p:cNvSpPr>
          <p:nvPr>
            <p:ph idx="1"/>
          </p:nvPr>
        </p:nvSpPr>
        <p:spPr/>
        <p:txBody>
          <a:bodyPr>
            <a:normAutofit fontScale="77500" lnSpcReduction="20000"/>
          </a:bodyPr>
          <a:lstStyle/>
          <a:p>
            <a:r>
              <a:rPr lang="en-US" dirty="0"/>
              <a:t>You can put fixtures into individual test files, but to share fixtures among multiple test files, you need to use a conftest.py file somewhere centrally located for all of the tests. For the Tasks project, all of the fixtures will be in tasks_proj/tests/conftest.py </a:t>
            </a:r>
          </a:p>
          <a:p>
            <a:r>
              <a:rPr lang="en-US" dirty="0"/>
              <a:t>From there, the fixtures can be shared by any test. You can put fixtures in individual test files if  you want the fixture to only be used by tests in that file. Likewise, you can have other conftest.py  files in subdirectories of the top tests directory. If you do, fixtures defined in these lower-level conftest.py files will be available to tests in that directory and subdirectories. So far, however, the fixtures in the Tasks project are intended to be available to any test. Therefore, putting all of our fixtures in the conftest.py file at the test root, </a:t>
            </a:r>
            <a:r>
              <a:rPr lang="en-US" dirty="0" err="1"/>
              <a:t>tasks_proj</a:t>
            </a:r>
            <a:r>
              <a:rPr lang="en-US" dirty="0"/>
              <a:t>/tests, makes the most sense </a:t>
            </a:r>
          </a:p>
          <a:p>
            <a:r>
              <a:rPr lang="en-US" dirty="0"/>
              <a:t>Although conftest.py is a Python module, it should not be imported by test files. Don’t import </a:t>
            </a:r>
            <a:r>
              <a:rPr lang="en-US" dirty="0" err="1"/>
              <a:t>conftest</a:t>
            </a:r>
            <a:r>
              <a:rPr lang="en-US" dirty="0"/>
              <a:t> from anywhere. The conftest.py file gets read by </a:t>
            </a:r>
            <a:r>
              <a:rPr lang="en-US" dirty="0" err="1"/>
              <a:t>pytest</a:t>
            </a:r>
            <a:r>
              <a:rPr lang="en-US" dirty="0"/>
              <a:t>, and is considered a local plugin, </a:t>
            </a:r>
            <a:br>
              <a:rPr lang="en-US" dirty="0"/>
            </a:br>
            <a:br>
              <a:rPr lang="en-US" dirty="0"/>
            </a:br>
            <a:endParaRPr lang="en-IN" dirty="0"/>
          </a:p>
        </p:txBody>
      </p:sp>
    </p:spTree>
    <p:extLst>
      <p:ext uri="{BB962C8B-B14F-4D97-AF65-F5344CB8AC3E}">
        <p14:creationId xmlns:p14="http://schemas.microsoft.com/office/powerpoint/2010/main" val="1858614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6946-957E-4DE8-86CA-96CF75796C46}"/>
              </a:ext>
            </a:extLst>
          </p:cNvPr>
          <p:cNvSpPr>
            <a:spLocks noGrp="1"/>
          </p:cNvSpPr>
          <p:nvPr>
            <p:ph type="title"/>
          </p:nvPr>
        </p:nvSpPr>
        <p:spPr/>
        <p:txBody>
          <a:bodyPr>
            <a:normAutofit/>
          </a:bodyPr>
          <a:lstStyle/>
          <a:p>
            <a:r>
              <a:rPr lang="en-US" b="1" dirty="0"/>
              <a:t>Using Fixtures for Setup and Teardown</a:t>
            </a:r>
            <a:br>
              <a:rPr lang="en-US" b="1" dirty="0"/>
            </a:br>
            <a:endParaRPr lang="en-IN" dirty="0"/>
          </a:p>
        </p:txBody>
      </p:sp>
      <p:sp>
        <p:nvSpPr>
          <p:cNvPr id="3" name="Content Placeholder 2">
            <a:extLst>
              <a:ext uri="{FF2B5EF4-FFF2-40B4-BE49-F238E27FC236}">
                <a16:creationId xmlns:a16="http://schemas.microsoft.com/office/drawing/2014/main" id="{E778A8CF-AE4B-4597-9581-C23CD31A2707}"/>
              </a:ext>
            </a:extLst>
          </p:cNvPr>
          <p:cNvSpPr>
            <a:spLocks noGrp="1"/>
          </p:cNvSpPr>
          <p:nvPr>
            <p:ph idx="1"/>
          </p:nvPr>
        </p:nvSpPr>
        <p:spPr/>
        <p:txBody>
          <a:bodyPr/>
          <a:lstStyle/>
          <a:p>
            <a:r>
              <a:rPr lang="en-US" dirty="0"/>
              <a:t>A fixture function runs before the tests that use it. However, if there is a yield in the function, it stops there, passes control to the tests, and picks up on the next line after the tests are done.</a:t>
            </a:r>
            <a:br>
              <a:rPr lang="en-US" dirty="0"/>
            </a:br>
            <a:r>
              <a:rPr lang="en-US" dirty="0"/>
              <a:t>Therefore, think of the code above the yield as “setup” and the code after yield as “teardown.”</a:t>
            </a:r>
            <a:br>
              <a:rPr lang="en-US" dirty="0"/>
            </a:br>
            <a:r>
              <a:rPr lang="en-US" dirty="0"/>
              <a:t>The code after the yield, the “teardown,” is guaranteed to run regardless of what happens during the tests. We’re not returning any data with the yield in this fixture. </a:t>
            </a:r>
            <a:r>
              <a:rPr lang="en-IN" dirty="0"/>
              <a:t>But you can. </a:t>
            </a:r>
            <a:br>
              <a:rPr lang="en-IN" dirty="0"/>
            </a:br>
            <a:r>
              <a:rPr lang="en-US" dirty="0"/>
              <a:t> </a:t>
            </a:r>
            <a:br>
              <a:rPr lang="en-US" dirty="0"/>
            </a:br>
            <a:endParaRPr lang="en-IN" dirty="0"/>
          </a:p>
        </p:txBody>
      </p:sp>
    </p:spTree>
    <p:extLst>
      <p:ext uri="{BB962C8B-B14F-4D97-AF65-F5344CB8AC3E}">
        <p14:creationId xmlns:p14="http://schemas.microsoft.com/office/powerpoint/2010/main" val="3468624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080C-203C-425D-9D37-03494C7C1A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467EE9-9A0E-4366-BCED-FF435D1E710D}"/>
              </a:ext>
            </a:extLst>
          </p:cNvPr>
          <p:cNvSpPr>
            <a:spLocks noGrp="1"/>
          </p:cNvSpPr>
          <p:nvPr>
            <p:ph idx="1"/>
          </p:nvPr>
        </p:nvSpPr>
        <p:spPr/>
        <p:txBody>
          <a:bodyPr>
            <a:normAutofit fontScale="70000" lnSpcReduction="20000"/>
          </a:bodyPr>
          <a:lstStyle/>
          <a:p>
            <a:r>
              <a:rPr lang="en-US" b="1" dirty="0"/>
              <a:t>cd</a:t>
            </a:r>
            <a:r>
              <a:rPr lang="en-US" dirty="0"/>
              <a:t>​​ ​​</a:t>
            </a:r>
            <a:r>
              <a:rPr lang="en-US" b="1" dirty="0"/>
              <a:t>/path/to/code/ch3/a/</a:t>
            </a:r>
            <a:r>
              <a:rPr lang="en-US" b="1" dirty="0" err="1"/>
              <a:t>tasks_proj</a:t>
            </a:r>
            <a:r>
              <a:rPr lang="en-US" b="1" dirty="0"/>
              <a:t>/tests/</a:t>
            </a:r>
            <a:r>
              <a:rPr lang="en-US" b="1" dirty="0" err="1"/>
              <a:t>func</a:t>
            </a:r>
            <a:r>
              <a:rPr lang="en-US" dirty="0"/>
              <a:t>​</a:t>
            </a:r>
            <a:br>
              <a:rPr lang="en-US" dirty="0"/>
            </a:br>
            <a:r>
              <a:rPr lang="en-US" dirty="0"/>
              <a:t>​$ ​​</a:t>
            </a:r>
            <a:r>
              <a:rPr lang="en-US" b="1" dirty="0" err="1"/>
              <a:t>pytest</a:t>
            </a:r>
            <a:r>
              <a:rPr lang="en-US" dirty="0"/>
              <a:t>​​ ​​</a:t>
            </a:r>
            <a:r>
              <a:rPr lang="en-US" b="1" dirty="0"/>
              <a:t>-v</a:t>
            </a:r>
            <a:r>
              <a:rPr lang="en-US" dirty="0"/>
              <a:t>​​ ​​</a:t>
            </a:r>
            <a:r>
              <a:rPr lang="en-US" b="1" dirty="0"/>
              <a:t>test_add.py</a:t>
            </a:r>
            <a:r>
              <a:rPr lang="en-US" dirty="0"/>
              <a:t>​​ ​​</a:t>
            </a:r>
            <a:r>
              <a:rPr lang="en-US" b="1" dirty="0"/>
              <a:t>-k</a:t>
            </a:r>
            <a:r>
              <a:rPr lang="en-US" dirty="0"/>
              <a:t>​​ ​​</a:t>
            </a:r>
            <a:r>
              <a:rPr lang="en-US" b="1" dirty="0" err="1"/>
              <a:t>valid_id</a:t>
            </a:r>
            <a:r>
              <a:rPr lang="en-US" dirty="0"/>
              <a:t> </a:t>
            </a:r>
          </a:p>
          <a:p>
            <a:r>
              <a:rPr lang="en-US" dirty="0"/>
              <a:t>​​</a:t>
            </a:r>
            <a:r>
              <a:rPr lang="en-US" b="1" dirty="0" err="1"/>
              <a:t>pytest</a:t>
            </a:r>
            <a:r>
              <a:rPr lang="en-US" dirty="0"/>
              <a:t>​​ ​​</a:t>
            </a:r>
            <a:r>
              <a:rPr lang="en-US" b="1" dirty="0"/>
              <a:t>--setup-show</a:t>
            </a:r>
            <a:r>
              <a:rPr lang="en-US" dirty="0"/>
              <a:t>​​ ​​</a:t>
            </a:r>
            <a:r>
              <a:rPr lang="en-US" b="1" dirty="0"/>
              <a:t>test_add.py</a:t>
            </a:r>
            <a:r>
              <a:rPr lang="en-US" dirty="0"/>
              <a:t>​​ ​​</a:t>
            </a:r>
            <a:r>
              <a:rPr lang="en-US" b="1" dirty="0"/>
              <a:t>-k</a:t>
            </a:r>
            <a:r>
              <a:rPr lang="en-US" dirty="0"/>
              <a:t>​​ ​​</a:t>
            </a:r>
            <a:r>
              <a:rPr lang="en-US" b="1" dirty="0" err="1"/>
              <a:t>valid_id</a:t>
            </a:r>
            <a:r>
              <a:rPr lang="en-US" dirty="0"/>
              <a:t>  this command will show all the setup and tear down done for this test</a:t>
            </a:r>
          </a:p>
          <a:p>
            <a:pPr marL="0" indent="0">
              <a:buNone/>
            </a:pPr>
            <a:r>
              <a:rPr lang="en-IN" dirty="0"/>
              <a:t>  test_add.py</a:t>
            </a:r>
            <a:br>
              <a:rPr lang="en-IN" dirty="0"/>
            </a:br>
            <a:r>
              <a:rPr lang="en-IN" dirty="0"/>
              <a:t>​  SETUP S </a:t>
            </a:r>
            <a:r>
              <a:rPr lang="en-IN" dirty="0" err="1"/>
              <a:t>tmpdir_factory</a:t>
            </a:r>
            <a:br>
              <a:rPr lang="en-IN" dirty="0"/>
            </a:br>
            <a:r>
              <a:rPr lang="en-IN" dirty="0"/>
              <a:t>​  SETUP F </a:t>
            </a:r>
            <a:r>
              <a:rPr lang="en-IN" dirty="0" err="1"/>
              <a:t>tmpdir</a:t>
            </a:r>
            <a:r>
              <a:rPr lang="en-IN" dirty="0"/>
              <a:t> (fixtures used: </a:t>
            </a:r>
            <a:r>
              <a:rPr lang="en-IN" dirty="0" err="1"/>
              <a:t>tmpdir_factory</a:t>
            </a:r>
            <a:r>
              <a:rPr lang="en-IN" dirty="0"/>
              <a:t>)</a:t>
            </a:r>
            <a:br>
              <a:rPr lang="en-IN" dirty="0"/>
            </a:br>
            <a:r>
              <a:rPr lang="en-IN" dirty="0"/>
              <a:t>​  SETUP F </a:t>
            </a:r>
            <a:r>
              <a:rPr lang="en-IN" dirty="0" err="1"/>
              <a:t>tasks_db</a:t>
            </a:r>
            <a:r>
              <a:rPr lang="en-IN" dirty="0"/>
              <a:t> (fixtures used: </a:t>
            </a:r>
            <a:r>
              <a:rPr lang="en-IN" dirty="0" err="1"/>
              <a:t>tmpdir</a:t>
            </a:r>
            <a:r>
              <a:rPr lang="en-IN" dirty="0"/>
              <a:t>)</a:t>
            </a:r>
            <a:br>
              <a:rPr lang="en-IN" dirty="0"/>
            </a:br>
            <a:r>
              <a:rPr lang="en-IN" dirty="0"/>
              <a:t>​  </a:t>
            </a:r>
            <a:r>
              <a:rPr lang="en-IN" dirty="0" err="1"/>
              <a:t>func</a:t>
            </a:r>
            <a:r>
              <a:rPr lang="en-IN" dirty="0"/>
              <a:t>/test_add.py::</a:t>
            </a:r>
            <a:r>
              <a:rPr lang="en-IN" dirty="0" err="1"/>
              <a:t>test_add_returns_valid_id</a:t>
            </a:r>
            <a:br>
              <a:rPr lang="en-IN" dirty="0"/>
            </a:br>
            <a:r>
              <a:rPr lang="en-IN" dirty="0"/>
              <a:t>​  (fixtures used: </a:t>
            </a:r>
            <a:r>
              <a:rPr lang="en-IN" dirty="0" err="1"/>
              <a:t>tasks_db</a:t>
            </a:r>
            <a:r>
              <a:rPr lang="en-IN" dirty="0"/>
              <a:t>, </a:t>
            </a:r>
            <a:r>
              <a:rPr lang="en-IN" dirty="0" err="1"/>
              <a:t>tmpdir</a:t>
            </a:r>
            <a:r>
              <a:rPr lang="en-IN" dirty="0"/>
              <a:t>, </a:t>
            </a:r>
            <a:r>
              <a:rPr lang="en-IN" dirty="0" err="1"/>
              <a:t>tmpdir_factory</a:t>
            </a:r>
            <a:r>
              <a:rPr lang="en-IN" dirty="0"/>
              <a:t>).</a:t>
            </a:r>
            <a:br>
              <a:rPr lang="en-IN" dirty="0"/>
            </a:br>
            <a:r>
              <a:rPr lang="en-IN" dirty="0"/>
              <a:t>​  TEARDOWN F </a:t>
            </a:r>
            <a:r>
              <a:rPr lang="en-IN" dirty="0" err="1"/>
              <a:t>tasks_db</a:t>
            </a:r>
            <a:br>
              <a:rPr lang="en-IN" dirty="0"/>
            </a:br>
            <a:r>
              <a:rPr lang="en-IN" dirty="0"/>
              <a:t>​ TEARDOWN F </a:t>
            </a:r>
            <a:r>
              <a:rPr lang="en-IN" dirty="0" err="1"/>
              <a:t>tmpdir</a:t>
            </a:r>
            <a:br>
              <a:rPr lang="en-IN" dirty="0"/>
            </a:br>
            <a:r>
              <a:rPr lang="en-IN" dirty="0"/>
              <a:t>​ TEARDOWN S </a:t>
            </a:r>
            <a:r>
              <a:rPr lang="en-IN" dirty="0" err="1"/>
              <a:t>tmpdir_factory</a:t>
            </a:r>
            <a:br>
              <a:rPr lang="en-IN" dirty="0"/>
            </a:br>
            <a:br>
              <a:rPr lang="en-IN" dirty="0"/>
            </a:br>
            <a:br>
              <a:rPr lang="en-US" dirty="0"/>
            </a:br>
            <a:r>
              <a:rPr lang="en-US" dirty="0"/>
              <a:t>The F and S in front of the fixture names indicate scope. F for function scope, and S for session</a:t>
            </a:r>
            <a:br>
              <a:rPr lang="en-US" dirty="0"/>
            </a:br>
            <a:r>
              <a:rPr lang="en-US" dirty="0"/>
              <a:t>scope </a:t>
            </a:r>
            <a:br>
              <a:rPr lang="en-US" dirty="0"/>
            </a:br>
            <a:endParaRPr lang="en-IN" dirty="0"/>
          </a:p>
        </p:txBody>
      </p:sp>
    </p:spTree>
    <p:extLst>
      <p:ext uri="{BB962C8B-B14F-4D97-AF65-F5344CB8AC3E}">
        <p14:creationId xmlns:p14="http://schemas.microsoft.com/office/powerpoint/2010/main" val="420318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587D-7935-4944-879D-8B3521D26E80}"/>
              </a:ext>
            </a:extLst>
          </p:cNvPr>
          <p:cNvSpPr>
            <a:spLocks noGrp="1"/>
          </p:cNvSpPr>
          <p:nvPr>
            <p:ph type="title"/>
          </p:nvPr>
        </p:nvSpPr>
        <p:spPr/>
        <p:txBody>
          <a:bodyPr>
            <a:normAutofit/>
          </a:bodyPr>
          <a:lstStyle/>
          <a:p>
            <a:r>
              <a:rPr lang="en-US" b="1" dirty="0"/>
              <a:t>Using Fixtures for Test Data</a:t>
            </a:r>
            <a:endParaRPr lang="en-IN" dirty="0"/>
          </a:p>
        </p:txBody>
      </p:sp>
      <p:sp>
        <p:nvSpPr>
          <p:cNvPr id="3" name="Content Placeholder 2">
            <a:extLst>
              <a:ext uri="{FF2B5EF4-FFF2-40B4-BE49-F238E27FC236}">
                <a16:creationId xmlns:a16="http://schemas.microsoft.com/office/drawing/2014/main" id="{1FD392D9-809D-4466-9B6B-B0057269E7B9}"/>
              </a:ext>
            </a:extLst>
          </p:cNvPr>
          <p:cNvSpPr>
            <a:spLocks noGrp="1"/>
          </p:cNvSpPr>
          <p:nvPr>
            <p:ph idx="1"/>
          </p:nvPr>
        </p:nvSpPr>
        <p:spPr/>
        <p:txBody>
          <a:bodyPr/>
          <a:lstStyle/>
          <a:p>
            <a:r>
              <a:rPr lang="en-US" dirty="0"/>
              <a:t>Fixtures are a great place to store data to use for testing. You can return anything. Here’s a fixture returning a tuple of mixed type: </a:t>
            </a:r>
            <a:br>
              <a:rPr lang="en-US" dirty="0"/>
            </a:br>
            <a:r>
              <a:rPr lang="en-US" b="1" dirty="0"/>
              <a:t>code/ch3</a:t>
            </a:r>
            <a:r>
              <a:rPr lang="en-US" dirty="0"/>
              <a:t>​</a:t>
            </a:r>
            <a:br>
              <a:rPr lang="en-US" dirty="0"/>
            </a:br>
            <a:r>
              <a:rPr lang="en-US" dirty="0"/>
              <a:t>​ ​$ ​​</a:t>
            </a:r>
            <a:r>
              <a:rPr lang="en-US" b="1" dirty="0" err="1"/>
              <a:t>pytest</a:t>
            </a:r>
            <a:r>
              <a:rPr lang="en-US" dirty="0"/>
              <a:t>​​ ​​</a:t>
            </a:r>
            <a:r>
              <a:rPr lang="en-US" b="1" dirty="0"/>
              <a:t>test_fixtures.py::</a:t>
            </a:r>
            <a:r>
              <a:rPr lang="en-US" b="1" dirty="0" err="1"/>
              <a:t>test_a_tuple</a:t>
            </a:r>
            <a:r>
              <a:rPr lang="en-US" dirty="0"/>
              <a:t> </a:t>
            </a:r>
            <a:br>
              <a:rPr lang="en-US" dirty="0"/>
            </a:br>
            <a:r>
              <a:rPr lang="en-US" dirty="0"/>
              <a:t>​</a:t>
            </a:r>
          </a:p>
          <a:p>
            <a:pPr marL="0" indent="0">
              <a:buNone/>
            </a:pPr>
            <a:r>
              <a:rPr lang="en-US" dirty="0"/>
              <a:t> What happens if the assert (or any exception) happens in the fixture?</a:t>
            </a:r>
            <a:br>
              <a:rPr lang="en-US" dirty="0"/>
            </a:br>
            <a:endParaRPr lang="en-US" dirty="0"/>
          </a:p>
          <a:p>
            <a:r>
              <a:rPr lang="en-US" b="1" dirty="0" err="1"/>
              <a:t>pytest</a:t>
            </a:r>
            <a:r>
              <a:rPr lang="en-US" dirty="0"/>
              <a:t>​​ ​​</a:t>
            </a:r>
            <a:r>
              <a:rPr lang="en-US" b="1" dirty="0"/>
              <a:t>-v</a:t>
            </a:r>
            <a:r>
              <a:rPr lang="en-US" dirty="0"/>
              <a:t>​​ ​​</a:t>
            </a:r>
            <a:r>
              <a:rPr lang="en-US" b="1" dirty="0"/>
              <a:t>test_fixtures.py::</a:t>
            </a:r>
            <a:r>
              <a:rPr lang="en-US" b="1" dirty="0" err="1"/>
              <a:t>test_other_data</a:t>
            </a:r>
            <a:r>
              <a:rPr lang="en-US" dirty="0"/>
              <a:t> </a:t>
            </a:r>
            <a:br>
              <a:rPr lang="en-US" dirty="0"/>
            </a:br>
            <a:endParaRPr lang="en-IN" dirty="0"/>
          </a:p>
        </p:txBody>
      </p:sp>
    </p:spTree>
    <p:extLst>
      <p:ext uri="{BB962C8B-B14F-4D97-AF65-F5344CB8AC3E}">
        <p14:creationId xmlns:p14="http://schemas.microsoft.com/office/powerpoint/2010/main" val="3077035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FC86-C981-4246-9EC7-D9D0331B297A}"/>
              </a:ext>
            </a:extLst>
          </p:cNvPr>
          <p:cNvSpPr>
            <a:spLocks noGrp="1"/>
          </p:cNvSpPr>
          <p:nvPr>
            <p:ph type="title"/>
          </p:nvPr>
        </p:nvSpPr>
        <p:spPr/>
        <p:txBody>
          <a:bodyPr>
            <a:normAutofit/>
          </a:bodyPr>
          <a:lstStyle/>
          <a:p>
            <a:r>
              <a:rPr lang="en-IN" b="1" dirty="0"/>
              <a:t>Using Multiple Fixtures</a:t>
            </a:r>
            <a:endParaRPr lang="en-IN" dirty="0"/>
          </a:p>
        </p:txBody>
      </p:sp>
      <p:sp>
        <p:nvSpPr>
          <p:cNvPr id="3" name="Content Placeholder 2">
            <a:extLst>
              <a:ext uri="{FF2B5EF4-FFF2-40B4-BE49-F238E27FC236}">
                <a16:creationId xmlns:a16="http://schemas.microsoft.com/office/drawing/2014/main" id="{4AB3F064-D8B7-4A83-9E40-9B15C7628E77}"/>
              </a:ext>
            </a:extLst>
          </p:cNvPr>
          <p:cNvSpPr>
            <a:spLocks noGrp="1"/>
          </p:cNvSpPr>
          <p:nvPr>
            <p:ph idx="1"/>
          </p:nvPr>
        </p:nvSpPr>
        <p:spPr/>
        <p:txBody>
          <a:bodyPr>
            <a:normAutofit fontScale="62500" lnSpcReduction="20000"/>
          </a:bodyPr>
          <a:lstStyle/>
          <a:p>
            <a:r>
              <a:rPr lang="en-US" dirty="0"/>
              <a:t>ch3/a/tasks_proj/tests/conftest.py (multiple fixture defined)</a:t>
            </a:r>
            <a:br>
              <a:rPr lang="en-US" dirty="0"/>
            </a:br>
            <a:r>
              <a:rPr lang="en-US" dirty="0"/>
              <a:t>ch3/a/tasks_proj/tests/func/test_add.py </a:t>
            </a:r>
            <a:br>
              <a:rPr lang="en-US" dirty="0"/>
            </a:br>
            <a:endParaRPr lang="en-US" dirty="0"/>
          </a:p>
          <a:p>
            <a:r>
              <a:rPr lang="en-US" b="1" dirty="0"/>
              <a:t>ch3/a/</a:t>
            </a:r>
            <a:r>
              <a:rPr lang="en-US" b="1" dirty="0" err="1"/>
              <a:t>tasks_proj</a:t>
            </a:r>
            <a:r>
              <a:rPr lang="en-US" b="1" dirty="0"/>
              <a:t>/tests/</a:t>
            </a:r>
            <a:r>
              <a:rPr lang="en-US" b="1" dirty="0" err="1"/>
              <a:t>func</a:t>
            </a:r>
            <a:r>
              <a:rPr lang="en-US" dirty="0"/>
              <a:t> </a:t>
            </a:r>
            <a:br>
              <a:rPr lang="en-US" dirty="0"/>
            </a:br>
            <a:endParaRPr lang="en-US" b="1" dirty="0"/>
          </a:p>
          <a:p>
            <a:r>
              <a:rPr lang="en-US" b="1" dirty="0" err="1"/>
              <a:t>pytest</a:t>
            </a:r>
            <a:r>
              <a:rPr lang="en-US" dirty="0"/>
              <a:t>​​ ​​</a:t>
            </a:r>
            <a:r>
              <a:rPr lang="en-US" b="1" dirty="0"/>
              <a:t>--setup-show</a:t>
            </a:r>
            <a:r>
              <a:rPr lang="en-US" dirty="0"/>
              <a:t>​​ ​​</a:t>
            </a:r>
            <a:r>
              <a:rPr lang="en-US" b="1" dirty="0"/>
              <a:t>test_add.py::</a:t>
            </a:r>
            <a:r>
              <a:rPr lang="en-US" b="1" dirty="0" err="1"/>
              <a:t>test_add_increases_count</a:t>
            </a:r>
            <a:r>
              <a:rPr lang="en-US" dirty="0"/>
              <a:t> </a:t>
            </a:r>
            <a:br>
              <a:rPr lang="en-US" dirty="0"/>
            </a:br>
            <a:r>
              <a:rPr lang="en-IN" dirty="0"/>
              <a:t>SETUP S </a:t>
            </a:r>
            <a:r>
              <a:rPr lang="en-IN" dirty="0" err="1"/>
              <a:t>tmpdir_factory</a:t>
            </a:r>
            <a:br>
              <a:rPr lang="en-IN" dirty="0"/>
            </a:br>
            <a:r>
              <a:rPr lang="en-IN" dirty="0"/>
              <a:t>​ SETUP F </a:t>
            </a:r>
            <a:r>
              <a:rPr lang="en-IN" dirty="0" err="1"/>
              <a:t>tmpdir</a:t>
            </a:r>
            <a:r>
              <a:rPr lang="en-IN" dirty="0"/>
              <a:t> (fixtures used: </a:t>
            </a:r>
            <a:r>
              <a:rPr lang="en-IN" dirty="0" err="1"/>
              <a:t>tmpdir_factory</a:t>
            </a:r>
            <a:r>
              <a:rPr lang="en-IN" dirty="0"/>
              <a:t>)</a:t>
            </a:r>
            <a:br>
              <a:rPr lang="en-IN" dirty="0"/>
            </a:br>
            <a:r>
              <a:rPr lang="en-IN" dirty="0"/>
              <a:t>​ SETUP F </a:t>
            </a:r>
            <a:r>
              <a:rPr lang="en-IN" dirty="0" err="1"/>
              <a:t>tasks_db</a:t>
            </a:r>
            <a:r>
              <a:rPr lang="en-IN" dirty="0"/>
              <a:t> (fixtures used: </a:t>
            </a:r>
            <a:r>
              <a:rPr lang="en-IN" dirty="0" err="1"/>
              <a:t>tmpdir</a:t>
            </a:r>
            <a:r>
              <a:rPr lang="en-IN" dirty="0"/>
              <a:t>)</a:t>
            </a:r>
            <a:br>
              <a:rPr lang="en-IN" dirty="0"/>
            </a:br>
            <a:r>
              <a:rPr lang="en-IN" dirty="0"/>
              <a:t>​ SETUP F </a:t>
            </a:r>
            <a:r>
              <a:rPr lang="en-IN" dirty="0" err="1"/>
              <a:t>tasks_just_a_few</a:t>
            </a:r>
            <a:br>
              <a:rPr lang="en-IN" dirty="0"/>
            </a:br>
            <a:r>
              <a:rPr lang="en-IN" dirty="0"/>
              <a:t>​ SETUP F db_with_3_tasks (fixtures used: </a:t>
            </a:r>
            <a:r>
              <a:rPr lang="en-IN" dirty="0" err="1"/>
              <a:t>tasks_db</a:t>
            </a:r>
            <a:r>
              <a:rPr lang="en-IN" dirty="0"/>
              <a:t>, </a:t>
            </a:r>
            <a:r>
              <a:rPr lang="en-IN" dirty="0" err="1"/>
              <a:t>tasks_just_a_few</a:t>
            </a:r>
            <a:r>
              <a:rPr lang="en-IN" dirty="0"/>
              <a:t>)</a:t>
            </a:r>
            <a:br>
              <a:rPr lang="en-IN" dirty="0"/>
            </a:br>
            <a:r>
              <a:rPr lang="en-IN" dirty="0"/>
              <a:t>​ </a:t>
            </a:r>
            <a:r>
              <a:rPr lang="en-IN" dirty="0" err="1"/>
              <a:t>func</a:t>
            </a:r>
            <a:r>
              <a:rPr lang="en-IN" dirty="0"/>
              <a:t>/test_add.py::</a:t>
            </a:r>
            <a:r>
              <a:rPr lang="en-IN" dirty="0" err="1"/>
              <a:t>test_add_increases_count</a:t>
            </a:r>
            <a:br>
              <a:rPr lang="en-IN" dirty="0"/>
            </a:br>
            <a:r>
              <a:rPr lang="en-IN" dirty="0"/>
              <a:t>​ (fixtures used: db_with_3_tasks, </a:t>
            </a:r>
            <a:r>
              <a:rPr lang="en-IN" dirty="0" err="1"/>
              <a:t>tasks_db</a:t>
            </a:r>
            <a:r>
              <a:rPr lang="en-IN" dirty="0"/>
              <a:t>, </a:t>
            </a:r>
            <a:r>
              <a:rPr lang="en-IN" dirty="0" err="1"/>
              <a:t>tasks_just_a_few</a:t>
            </a:r>
            <a:r>
              <a:rPr lang="en-IN" dirty="0"/>
              <a:t>,</a:t>
            </a:r>
            <a:br>
              <a:rPr lang="en-IN" dirty="0"/>
            </a:br>
            <a:r>
              <a:rPr lang="en-IN" dirty="0"/>
              <a:t>​ </a:t>
            </a:r>
            <a:r>
              <a:rPr lang="en-IN" dirty="0" err="1"/>
              <a:t>tmpdir</a:t>
            </a:r>
            <a:r>
              <a:rPr lang="en-IN" dirty="0"/>
              <a:t>, </a:t>
            </a:r>
            <a:r>
              <a:rPr lang="en-IN" dirty="0" err="1"/>
              <a:t>tmpdir_factory</a:t>
            </a:r>
            <a:r>
              <a:rPr lang="en-IN" dirty="0"/>
              <a:t>).</a:t>
            </a:r>
            <a:br>
              <a:rPr lang="en-IN" dirty="0"/>
            </a:br>
            <a:r>
              <a:rPr lang="en-IN" dirty="0"/>
              <a:t>​ TEARDOWN F db_with_3_tasks</a:t>
            </a:r>
            <a:br>
              <a:rPr lang="en-IN" dirty="0"/>
            </a:br>
            <a:r>
              <a:rPr lang="en-IN" dirty="0"/>
              <a:t>​ TEARDOWN F </a:t>
            </a:r>
            <a:r>
              <a:rPr lang="en-IN" dirty="0" err="1"/>
              <a:t>tasks_just_a_few</a:t>
            </a:r>
            <a:br>
              <a:rPr lang="en-IN" dirty="0"/>
            </a:br>
            <a:r>
              <a:rPr lang="en-IN" dirty="0"/>
              <a:t>​ TEARDOWN F </a:t>
            </a:r>
            <a:r>
              <a:rPr lang="en-IN" dirty="0" err="1"/>
              <a:t>tasks_db</a:t>
            </a:r>
            <a:br>
              <a:rPr lang="en-IN" dirty="0"/>
            </a:br>
            <a:r>
              <a:rPr lang="en-IN" dirty="0"/>
              <a:t>​ TEARDOWN F </a:t>
            </a:r>
            <a:r>
              <a:rPr lang="en-IN" dirty="0" err="1"/>
              <a:t>tmpdir</a:t>
            </a:r>
            <a:br>
              <a:rPr lang="en-IN" dirty="0"/>
            </a:br>
            <a:r>
              <a:rPr lang="en-IN" dirty="0"/>
              <a:t>​ TEARDOWN S </a:t>
            </a:r>
            <a:r>
              <a:rPr lang="en-IN" dirty="0" err="1"/>
              <a:t>tmpdir_factory</a:t>
            </a:r>
            <a:r>
              <a:rPr lang="en-IN" dirty="0"/>
              <a:t> </a:t>
            </a:r>
          </a:p>
        </p:txBody>
      </p:sp>
    </p:spTree>
    <p:extLst>
      <p:ext uri="{BB962C8B-B14F-4D97-AF65-F5344CB8AC3E}">
        <p14:creationId xmlns:p14="http://schemas.microsoft.com/office/powerpoint/2010/main" val="3454637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A338-23F2-4152-A70E-B21E16CA28DC}"/>
              </a:ext>
            </a:extLst>
          </p:cNvPr>
          <p:cNvSpPr>
            <a:spLocks noGrp="1"/>
          </p:cNvSpPr>
          <p:nvPr>
            <p:ph type="title"/>
          </p:nvPr>
        </p:nvSpPr>
        <p:spPr/>
        <p:txBody>
          <a:bodyPr>
            <a:normAutofit/>
          </a:bodyPr>
          <a:lstStyle/>
          <a:p>
            <a:r>
              <a:rPr lang="en-IN" b="1" dirty="0"/>
              <a:t>Specifying Fixture Scope</a:t>
            </a:r>
            <a:endParaRPr lang="en-IN" dirty="0"/>
          </a:p>
        </p:txBody>
      </p:sp>
      <p:sp>
        <p:nvSpPr>
          <p:cNvPr id="3" name="Content Placeholder 2">
            <a:extLst>
              <a:ext uri="{FF2B5EF4-FFF2-40B4-BE49-F238E27FC236}">
                <a16:creationId xmlns:a16="http://schemas.microsoft.com/office/drawing/2014/main" id="{E1FA4E1A-9342-4344-9BED-8A38A6CB1F49}"/>
              </a:ext>
            </a:extLst>
          </p:cNvPr>
          <p:cNvSpPr>
            <a:spLocks noGrp="1"/>
          </p:cNvSpPr>
          <p:nvPr>
            <p:ph idx="1"/>
          </p:nvPr>
        </p:nvSpPr>
        <p:spPr>
          <a:xfrm>
            <a:off x="838200" y="1825625"/>
            <a:ext cx="10515600" cy="5002395"/>
          </a:xfrm>
        </p:spPr>
        <p:txBody>
          <a:bodyPr>
            <a:spAutoFit/>
          </a:bodyPr>
          <a:lstStyle/>
          <a:p>
            <a:r>
              <a:rPr lang="en-US" dirty="0"/>
              <a:t>Fixtures include an optional parameter called scope, which controls how often a fixture gets set</a:t>
            </a:r>
            <a:br>
              <a:rPr lang="en-US" dirty="0"/>
            </a:br>
            <a:r>
              <a:rPr lang="en-US" dirty="0"/>
              <a:t>up and torn down </a:t>
            </a:r>
          </a:p>
          <a:p>
            <a:r>
              <a:rPr lang="en-US" b="1" i="1" dirty="0"/>
              <a:t>scope=’function’</a:t>
            </a:r>
            <a:br>
              <a:rPr lang="en-US" b="1" i="1" dirty="0"/>
            </a:br>
            <a:r>
              <a:rPr lang="en-US" dirty="0"/>
              <a:t>Run once per test function. The setup portion is run before each test using the fixture. The teardown portion is run after each test using the fixture. This is the default scope used when no scope parameter is specified.</a:t>
            </a:r>
          </a:p>
          <a:p>
            <a:r>
              <a:rPr lang="en-US" b="1" i="1" dirty="0"/>
              <a:t>scope=’class’</a:t>
            </a:r>
            <a:br>
              <a:rPr lang="en-US" b="1" i="1" dirty="0"/>
            </a:br>
            <a:r>
              <a:rPr lang="en-US" dirty="0"/>
              <a:t>Run once per test class, regardless of how many test methods are in the class.</a:t>
            </a:r>
            <a:br>
              <a:rPr lang="en-US" dirty="0"/>
            </a:br>
            <a:endParaRPr lang="en-US" dirty="0"/>
          </a:p>
        </p:txBody>
      </p:sp>
    </p:spTree>
    <p:extLst>
      <p:ext uri="{BB962C8B-B14F-4D97-AF65-F5344CB8AC3E}">
        <p14:creationId xmlns:p14="http://schemas.microsoft.com/office/powerpoint/2010/main" val="155957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103B-5879-48B0-B046-F781FC1B83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CDC525-21EB-42FF-AB97-09151D01E6D4}"/>
              </a:ext>
            </a:extLst>
          </p:cNvPr>
          <p:cNvSpPr>
            <a:spLocks noGrp="1"/>
          </p:cNvSpPr>
          <p:nvPr>
            <p:ph idx="1"/>
          </p:nvPr>
        </p:nvSpPr>
        <p:spPr/>
        <p:txBody>
          <a:bodyPr>
            <a:normAutofit fontScale="92500" lnSpcReduction="20000"/>
          </a:bodyPr>
          <a:lstStyle/>
          <a:p>
            <a:r>
              <a:rPr lang="en-US" b="1" i="1" dirty="0"/>
              <a:t>scope=’module’</a:t>
            </a:r>
            <a:br>
              <a:rPr lang="en-US" b="1" i="1" dirty="0"/>
            </a:br>
            <a:r>
              <a:rPr lang="en-US" dirty="0"/>
              <a:t>Run once per module, regardless of how many test functions or methods or other fixtures in the module use it.</a:t>
            </a:r>
          </a:p>
          <a:p>
            <a:r>
              <a:rPr lang="en-US" b="1" i="1" dirty="0"/>
              <a:t>scope=’session’</a:t>
            </a:r>
            <a:br>
              <a:rPr lang="en-US" b="1" i="1" dirty="0"/>
            </a:br>
            <a:r>
              <a:rPr lang="en-US" dirty="0"/>
              <a:t>Run once per session. All test methods and functions using a fixture of session scope share one setup and teardown call. </a:t>
            </a:r>
            <a:endParaRPr lang="en-IN" dirty="0"/>
          </a:p>
          <a:p>
            <a:pPr marL="0" indent="0">
              <a:buNone/>
            </a:pPr>
            <a:endParaRPr lang="en-US" dirty="0"/>
          </a:p>
          <a:p>
            <a:r>
              <a:rPr lang="en-US" b="1" dirty="0"/>
              <a:t>/code/ch3</a:t>
            </a:r>
            <a:r>
              <a:rPr lang="en-US" dirty="0"/>
              <a:t>​</a:t>
            </a:r>
            <a:br>
              <a:rPr lang="en-US" dirty="0"/>
            </a:br>
            <a:r>
              <a:rPr lang="en-US" dirty="0"/>
              <a:t>​ ​$ ​​</a:t>
            </a:r>
            <a:r>
              <a:rPr lang="en-US" b="1" dirty="0" err="1"/>
              <a:t>pytest</a:t>
            </a:r>
            <a:r>
              <a:rPr lang="en-US" dirty="0"/>
              <a:t>​​ ​​</a:t>
            </a:r>
            <a:r>
              <a:rPr lang="en-US" b="1" dirty="0"/>
              <a:t>--setup-show</a:t>
            </a:r>
            <a:r>
              <a:rPr lang="en-US" dirty="0"/>
              <a:t>​​ ​​</a:t>
            </a:r>
            <a:r>
              <a:rPr lang="en-US" b="1" dirty="0"/>
              <a:t>test_scope.py</a:t>
            </a:r>
            <a:r>
              <a:rPr lang="en-US" dirty="0"/>
              <a:t> </a:t>
            </a:r>
          </a:p>
          <a:p>
            <a:r>
              <a:rPr lang="en-US" dirty="0"/>
              <a:t>F and S for function and session, but also C and M for class and</a:t>
            </a:r>
            <a:br>
              <a:rPr lang="en-US" dirty="0"/>
            </a:br>
            <a:r>
              <a:rPr lang="en-US" dirty="0"/>
              <a:t>module. </a:t>
            </a:r>
            <a:br>
              <a:rPr lang="en-US" dirty="0"/>
            </a:br>
            <a:br>
              <a:rPr lang="en-US" dirty="0"/>
            </a:br>
            <a:endParaRPr lang="en-IN" dirty="0"/>
          </a:p>
        </p:txBody>
      </p:sp>
    </p:spTree>
    <p:extLst>
      <p:ext uri="{BB962C8B-B14F-4D97-AF65-F5344CB8AC3E}">
        <p14:creationId xmlns:p14="http://schemas.microsoft.com/office/powerpoint/2010/main" val="1882884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D02C-4B69-42E7-8400-7051D71B232E}"/>
              </a:ext>
            </a:extLst>
          </p:cNvPr>
          <p:cNvSpPr>
            <a:spLocks noGrp="1"/>
          </p:cNvSpPr>
          <p:nvPr>
            <p:ph type="title"/>
          </p:nvPr>
        </p:nvSpPr>
        <p:spPr/>
        <p:txBody>
          <a:bodyPr>
            <a:normAutofit/>
          </a:bodyPr>
          <a:lstStyle/>
          <a:p>
            <a:r>
              <a:rPr lang="en-US" b="1" dirty="0"/>
              <a:t>Changing Scope for Tasks Project Fixtures</a:t>
            </a:r>
            <a:endParaRPr lang="en-IN" dirty="0"/>
          </a:p>
        </p:txBody>
      </p:sp>
      <p:sp>
        <p:nvSpPr>
          <p:cNvPr id="3" name="Content Placeholder 2">
            <a:extLst>
              <a:ext uri="{FF2B5EF4-FFF2-40B4-BE49-F238E27FC236}">
                <a16:creationId xmlns:a16="http://schemas.microsoft.com/office/drawing/2014/main" id="{887D5895-F16D-488C-AF0D-DD3C283D5FB6}"/>
              </a:ext>
            </a:extLst>
          </p:cNvPr>
          <p:cNvSpPr>
            <a:spLocks noGrp="1"/>
          </p:cNvSpPr>
          <p:nvPr>
            <p:ph idx="1"/>
          </p:nvPr>
        </p:nvSpPr>
        <p:spPr/>
        <p:txBody>
          <a:bodyPr>
            <a:normAutofit/>
          </a:bodyPr>
          <a:lstStyle/>
          <a:p>
            <a:pPr marL="0" indent="0">
              <a:buNone/>
            </a:pPr>
            <a:r>
              <a:rPr lang="en-US" dirty="0"/>
              <a:t>To have something like </a:t>
            </a:r>
            <a:r>
              <a:rPr lang="en-US" dirty="0" err="1"/>
              <a:t>tasks_db</a:t>
            </a:r>
            <a:r>
              <a:rPr lang="en-US" dirty="0"/>
              <a:t> be session scope, you need to use </a:t>
            </a:r>
            <a:r>
              <a:rPr lang="en-US" dirty="0" err="1"/>
              <a:t>tmpdir_factory</a:t>
            </a:r>
            <a:r>
              <a:rPr lang="en-US" dirty="0"/>
              <a:t>, since </a:t>
            </a:r>
            <a:r>
              <a:rPr lang="en-US" dirty="0" err="1"/>
              <a:t>tmpdir</a:t>
            </a:r>
            <a:r>
              <a:rPr lang="en-US" dirty="0"/>
              <a:t> is function scope and </a:t>
            </a:r>
            <a:r>
              <a:rPr lang="en-US" dirty="0" err="1"/>
              <a:t>tmpdir_factory</a:t>
            </a:r>
            <a:r>
              <a:rPr lang="en-US" dirty="0"/>
              <a:t> is session scope. Luckily, this is just a one-line code change</a:t>
            </a:r>
            <a:br>
              <a:rPr lang="en-US" dirty="0"/>
            </a:br>
            <a:r>
              <a:rPr lang="en-US" dirty="0"/>
              <a:t>(well, two if you count </a:t>
            </a:r>
            <a:r>
              <a:rPr lang="en-US" dirty="0" err="1"/>
              <a:t>tmpdir</a:t>
            </a:r>
            <a:r>
              <a:rPr lang="en-US" dirty="0"/>
              <a:t> -&gt; </a:t>
            </a:r>
            <a:r>
              <a:rPr lang="en-US" dirty="0" err="1"/>
              <a:t>tmpdir_factory</a:t>
            </a:r>
            <a:r>
              <a:rPr lang="en-US" dirty="0"/>
              <a:t> in the parameter list): </a:t>
            </a:r>
          </a:p>
          <a:p>
            <a:pPr marL="0" indent="0">
              <a:buNone/>
            </a:pPr>
            <a:r>
              <a:rPr lang="en-US" dirty="0"/>
              <a:t>ch3/b/tasks_proj/tests/conftest.py</a:t>
            </a:r>
          </a:p>
          <a:p>
            <a:r>
              <a:rPr lang="fr-FR" b="1" dirty="0"/>
              <a:t>code/ch3/b/</a:t>
            </a:r>
            <a:r>
              <a:rPr lang="fr-FR" b="1" dirty="0" err="1"/>
              <a:t>tasks_proj</a:t>
            </a:r>
            <a:r>
              <a:rPr lang="fr-FR" dirty="0"/>
              <a:t> </a:t>
            </a:r>
          </a:p>
          <a:p>
            <a:r>
              <a:rPr lang="fr-FR" b="1" dirty="0" err="1"/>
              <a:t>Pytest</a:t>
            </a:r>
            <a:endParaRPr lang="fr-FR" b="1" dirty="0"/>
          </a:p>
          <a:p>
            <a:r>
              <a:rPr lang="en-US" dirty="0"/>
              <a:t>​​</a:t>
            </a:r>
            <a:r>
              <a:rPr lang="en-US" b="1" dirty="0" err="1"/>
              <a:t>pytest</a:t>
            </a:r>
            <a:r>
              <a:rPr lang="en-US" dirty="0"/>
              <a:t>​​ ​​</a:t>
            </a:r>
            <a:r>
              <a:rPr lang="en-US" b="1" dirty="0"/>
              <a:t>--setup-show</a:t>
            </a:r>
            <a:r>
              <a:rPr lang="en-US" dirty="0"/>
              <a:t>​​ ​​</a:t>
            </a:r>
            <a:r>
              <a:rPr lang="en-US" b="1" dirty="0"/>
              <a:t>tests/func/test_add.py</a:t>
            </a:r>
            <a:r>
              <a:rPr lang="en-US" dirty="0"/>
              <a:t> </a:t>
            </a:r>
            <a:endParaRPr lang="en-IN" dirty="0"/>
          </a:p>
        </p:txBody>
      </p:sp>
    </p:spTree>
    <p:extLst>
      <p:ext uri="{BB962C8B-B14F-4D97-AF65-F5344CB8AC3E}">
        <p14:creationId xmlns:p14="http://schemas.microsoft.com/office/powerpoint/2010/main" val="967203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5164-95DA-4CA7-9DBD-A05E6C6C7653}"/>
              </a:ext>
            </a:extLst>
          </p:cNvPr>
          <p:cNvSpPr>
            <a:spLocks noGrp="1"/>
          </p:cNvSpPr>
          <p:nvPr>
            <p:ph type="title"/>
          </p:nvPr>
        </p:nvSpPr>
        <p:spPr/>
        <p:txBody>
          <a:bodyPr>
            <a:normAutofit/>
          </a:bodyPr>
          <a:lstStyle/>
          <a:p>
            <a:r>
              <a:rPr lang="en-IN" b="1" dirty="0"/>
              <a:t>Specifying Fixtures with </a:t>
            </a:r>
            <a:r>
              <a:rPr lang="en-IN" b="1" dirty="0" err="1"/>
              <a:t>usefixtures</a:t>
            </a:r>
            <a:endParaRPr lang="en-IN" dirty="0"/>
          </a:p>
        </p:txBody>
      </p:sp>
      <p:sp>
        <p:nvSpPr>
          <p:cNvPr id="3" name="Content Placeholder 2">
            <a:extLst>
              <a:ext uri="{FF2B5EF4-FFF2-40B4-BE49-F238E27FC236}">
                <a16:creationId xmlns:a16="http://schemas.microsoft.com/office/drawing/2014/main" id="{FC6DB421-5BE6-4E03-BDBE-D6872C1C7AC1}"/>
              </a:ext>
            </a:extLst>
          </p:cNvPr>
          <p:cNvSpPr>
            <a:spLocks noGrp="1"/>
          </p:cNvSpPr>
          <p:nvPr>
            <p:ph idx="1"/>
          </p:nvPr>
        </p:nvSpPr>
        <p:spPr/>
        <p:txBody>
          <a:bodyPr/>
          <a:lstStyle/>
          <a:p>
            <a:r>
              <a:rPr lang="en-US" dirty="0"/>
              <a:t>You can also mark a test or a class with @</a:t>
            </a:r>
            <a:r>
              <a:rPr lang="en-US" dirty="0" err="1"/>
              <a:t>pytest.mark.usefixtures</a:t>
            </a:r>
            <a:r>
              <a:rPr lang="en-US" dirty="0"/>
              <a:t>(’fixture1’, ’fixture2’). </a:t>
            </a:r>
            <a:r>
              <a:rPr lang="en-US" dirty="0" err="1"/>
              <a:t>usefixtures</a:t>
            </a:r>
            <a:r>
              <a:rPr lang="en-US" dirty="0"/>
              <a:t> takes a string that is composed of a comma-separated list of fixtures to use. It doesn’t make sense to do this with test functions—it’s just more typing. But it does work well for test classes: </a:t>
            </a:r>
            <a:br>
              <a:rPr lang="en-US" dirty="0"/>
            </a:br>
            <a:r>
              <a:rPr lang="en-IN" dirty="0"/>
              <a:t>ch3/test_scope.py </a:t>
            </a:r>
            <a:br>
              <a:rPr lang="en-IN" dirty="0"/>
            </a:br>
            <a:endParaRPr lang="en-IN" dirty="0"/>
          </a:p>
        </p:txBody>
      </p:sp>
    </p:spTree>
    <p:extLst>
      <p:ext uri="{BB962C8B-B14F-4D97-AF65-F5344CB8AC3E}">
        <p14:creationId xmlns:p14="http://schemas.microsoft.com/office/powerpoint/2010/main" val="1111270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9031-0E66-4FC9-965D-E19A9CC896BD}"/>
              </a:ext>
            </a:extLst>
          </p:cNvPr>
          <p:cNvSpPr>
            <a:spLocks noGrp="1"/>
          </p:cNvSpPr>
          <p:nvPr>
            <p:ph type="title"/>
          </p:nvPr>
        </p:nvSpPr>
        <p:spPr/>
        <p:txBody>
          <a:bodyPr>
            <a:normAutofit/>
          </a:bodyPr>
          <a:lstStyle/>
          <a:p>
            <a:r>
              <a:rPr lang="en-US" b="1" dirty="0"/>
              <a:t>Using </a:t>
            </a:r>
            <a:r>
              <a:rPr lang="en-US" b="1" dirty="0" err="1"/>
              <a:t>autouse</a:t>
            </a:r>
            <a:r>
              <a:rPr lang="en-US" b="1" dirty="0"/>
              <a:t> for Fixtures That Always Get Used</a:t>
            </a:r>
            <a:endParaRPr lang="en-IN" dirty="0"/>
          </a:p>
        </p:txBody>
      </p:sp>
      <p:sp>
        <p:nvSpPr>
          <p:cNvPr id="3" name="Content Placeholder 2">
            <a:extLst>
              <a:ext uri="{FF2B5EF4-FFF2-40B4-BE49-F238E27FC236}">
                <a16:creationId xmlns:a16="http://schemas.microsoft.com/office/drawing/2014/main" id="{27AE0AFD-E49D-473C-A44E-8D9ACA4B7CC3}"/>
              </a:ext>
            </a:extLst>
          </p:cNvPr>
          <p:cNvSpPr>
            <a:spLocks noGrp="1"/>
          </p:cNvSpPr>
          <p:nvPr>
            <p:ph idx="1"/>
          </p:nvPr>
        </p:nvSpPr>
        <p:spPr/>
        <p:txBody>
          <a:bodyPr/>
          <a:lstStyle/>
          <a:p>
            <a:r>
              <a:rPr lang="en-US" dirty="0"/>
              <a:t>you can use </a:t>
            </a:r>
            <a:r>
              <a:rPr lang="en-US" b="1" dirty="0" err="1"/>
              <a:t>autouse</a:t>
            </a:r>
            <a:r>
              <a:rPr lang="en-US" b="1" dirty="0"/>
              <a:t>=True </a:t>
            </a:r>
            <a:r>
              <a:rPr lang="en-US" dirty="0"/>
              <a:t>to get a fixture to</a:t>
            </a:r>
            <a:br>
              <a:rPr lang="en-US" dirty="0"/>
            </a:br>
            <a:r>
              <a:rPr lang="en-US" dirty="0"/>
              <a:t>run all of the time. This works well for code you want to run at certain times, but tests don’t really depend on any system state or data from the fixture </a:t>
            </a:r>
            <a:br>
              <a:rPr lang="en-US" dirty="0"/>
            </a:br>
            <a:r>
              <a:rPr lang="en-IN" b="1" dirty="0"/>
              <a:t>code/ch3</a:t>
            </a:r>
            <a:r>
              <a:rPr lang="en-IN" dirty="0"/>
              <a:t>​</a:t>
            </a:r>
            <a:br>
              <a:rPr lang="en-IN" dirty="0"/>
            </a:br>
            <a:r>
              <a:rPr lang="en-IN" dirty="0"/>
              <a:t>​ ​$ ​​</a:t>
            </a:r>
            <a:r>
              <a:rPr lang="en-IN" b="1" dirty="0" err="1"/>
              <a:t>pytest</a:t>
            </a:r>
            <a:r>
              <a:rPr lang="en-IN" dirty="0"/>
              <a:t>​​ ​​</a:t>
            </a:r>
            <a:r>
              <a:rPr lang="en-IN" b="1" dirty="0"/>
              <a:t>-v</a:t>
            </a:r>
            <a:r>
              <a:rPr lang="en-IN" dirty="0"/>
              <a:t>​​ ​​</a:t>
            </a:r>
            <a:r>
              <a:rPr lang="en-IN" b="1" dirty="0"/>
              <a:t>-s</a:t>
            </a:r>
            <a:r>
              <a:rPr lang="en-IN" dirty="0"/>
              <a:t>​​ ​​</a:t>
            </a:r>
            <a:r>
              <a:rPr lang="en-IN" b="1" dirty="0"/>
              <a:t>test_autouse.py</a:t>
            </a:r>
            <a:r>
              <a:rPr lang="en-IN" dirty="0"/>
              <a:t> </a:t>
            </a:r>
            <a:br>
              <a:rPr lang="en-IN" dirty="0"/>
            </a:br>
            <a:endParaRPr lang="en-IN" dirty="0"/>
          </a:p>
        </p:txBody>
      </p:sp>
    </p:spTree>
    <p:extLst>
      <p:ext uri="{BB962C8B-B14F-4D97-AF65-F5344CB8AC3E}">
        <p14:creationId xmlns:p14="http://schemas.microsoft.com/office/powerpoint/2010/main" val="260455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76EA-D206-4FAF-85D2-8545A48BFFCA}"/>
              </a:ext>
            </a:extLst>
          </p:cNvPr>
          <p:cNvSpPr>
            <a:spLocks noGrp="1"/>
          </p:cNvSpPr>
          <p:nvPr>
            <p:ph type="title"/>
          </p:nvPr>
        </p:nvSpPr>
        <p:spPr/>
        <p:txBody>
          <a:bodyPr>
            <a:normAutofit/>
          </a:bodyPr>
          <a:lstStyle/>
          <a:p>
            <a:r>
              <a:rPr lang="en-IN" b="1" dirty="0"/>
              <a:t>Using Options</a:t>
            </a:r>
            <a:endParaRPr lang="en-IN" dirty="0"/>
          </a:p>
        </p:txBody>
      </p:sp>
      <p:sp>
        <p:nvSpPr>
          <p:cNvPr id="3" name="Content Placeholder 2">
            <a:extLst>
              <a:ext uri="{FF2B5EF4-FFF2-40B4-BE49-F238E27FC236}">
                <a16:creationId xmlns:a16="http://schemas.microsoft.com/office/drawing/2014/main" id="{4621499E-BB37-4D68-AAF1-27C4EC0A4459}"/>
              </a:ext>
            </a:extLst>
          </p:cNvPr>
          <p:cNvSpPr>
            <a:spLocks noGrp="1"/>
          </p:cNvSpPr>
          <p:nvPr>
            <p:ph idx="1"/>
          </p:nvPr>
        </p:nvSpPr>
        <p:spPr/>
        <p:txBody>
          <a:bodyPr>
            <a:normAutofit fontScale="92500" lnSpcReduction="20000"/>
          </a:bodyPr>
          <a:lstStyle/>
          <a:p>
            <a:r>
              <a:rPr lang="en-IN" b="1" dirty="0" err="1"/>
              <a:t>pytest</a:t>
            </a:r>
            <a:r>
              <a:rPr lang="en-IN" dirty="0"/>
              <a:t>​​ ​​</a:t>
            </a:r>
            <a:r>
              <a:rPr lang="en-IN" b="1" dirty="0"/>
              <a:t>--help</a:t>
            </a:r>
            <a:r>
              <a:rPr lang="en-IN" dirty="0"/>
              <a:t> </a:t>
            </a:r>
          </a:p>
          <a:p>
            <a:r>
              <a:rPr lang="en-US" b="1" dirty="0"/>
              <a:t>–</a:t>
            </a:r>
            <a:r>
              <a:rPr lang="en-US" b="1" dirty="0" err="1"/>
              <a:t>collectonly</a:t>
            </a:r>
            <a:br>
              <a:rPr lang="en-US" b="1" dirty="0"/>
            </a:br>
            <a:r>
              <a:rPr lang="en-US" dirty="0"/>
              <a:t>The --collect-only option shows you which tests will be run with the given options and configuration. It’s convenient to show this option first so that the output can be used as a reference for the rest of the examples.</a:t>
            </a:r>
          </a:p>
          <a:p>
            <a:r>
              <a:rPr lang="en-US" b="1" dirty="0"/>
              <a:t>-k EXPRESSION</a:t>
            </a:r>
            <a:br>
              <a:rPr lang="en-US" b="1" dirty="0"/>
            </a:br>
            <a:r>
              <a:rPr lang="en-US" dirty="0"/>
              <a:t>The -k option lets you use an expression to find what test functions to run. Pretty powerful. It can be used as a shortcut to running an individual test if its name is unique, or running a set of tests that have a common prefix or suffix in their names. Let’s say you want to run the </a:t>
            </a:r>
            <a:r>
              <a:rPr lang="en-US" dirty="0" err="1"/>
              <a:t>test_asdict</a:t>
            </a:r>
            <a:r>
              <a:rPr lang="en-US" dirty="0"/>
              <a:t>()</a:t>
            </a:r>
            <a:br>
              <a:rPr lang="en-US" dirty="0"/>
            </a:br>
            <a:r>
              <a:rPr lang="en-US" dirty="0"/>
              <a:t>and </a:t>
            </a:r>
            <a:r>
              <a:rPr lang="en-US" dirty="0" err="1"/>
              <a:t>test_defaults</a:t>
            </a:r>
            <a:r>
              <a:rPr lang="en-US" dirty="0"/>
              <a:t>() tests. You can test out the filter with --collect-only </a:t>
            </a:r>
            <a:br>
              <a:rPr lang="en-US" dirty="0"/>
            </a:br>
            <a:r>
              <a:rPr lang="en-US" b="1" dirty="0"/>
              <a:t>cd</a:t>
            </a:r>
            <a:r>
              <a:rPr lang="en-US" dirty="0"/>
              <a:t>​​ ​​</a:t>
            </a:r>
            <a:r>
              <a:rPr lang="en-US" b="1" dirty="0"/>
              <a:t>/path/to/code/ch1</a:t>
            </a:r>
            <a:r>
              <a:rPr lang="en-US" dirty="0"/>
              <a:t>​</a:t>
            </a:r>
            <a:br>
              <a:rPr lang="en-US" dirty="0"/>
            </a:br>
            <a:r>
              <a:rPr lang="en-US" dirty="0"/>
              <a:t>​ ​$ ​​</a:t>
            </a:r>
            <a:r>
              <a:rPr lang="en-US" b="1" dirty="0" err="1"/>
              <a:t>pytest</a:t>
            </a:r>
            <a:r>
              <a:rPr lang="en-US" dirty="0"/>
              <a:t>​​ ​​</a:t>
            </a:r>
            <a:r>
              <a:rPr lang="en-US" b="1" dirty="0"/>
              <a:t>-k</a:t>
            </a:r>
            <a:r>
              <a:rPr lang="en-US" dirty="0"/>
              <a:t>​​ ​​</a:t>
            </a:r>
            <a:r>
              <a:rPr lang="en-US" i="1" dirty="0"/>
              <a:t>"</a:t>
            </a:r>
            <a:r>
              <a:rPr lang="en-US" i="1" dirty="0" err="1"/>
              <a:t>asdict</a:t>
            </a:r>
            <a:r>
              <a:rPr lang="en-US" i="1" dirty="0"/>
              <a:t> or defaults"</a:t>
            </a:r>
            <a:r>
              <a:rPr lang="en-US" dirty="0"/>
              <a:t>​​ ​​</a:t>
            </a:r>
            <a:r>
              <a:rPr lang="en-US" b="1" dirty="0"/>
              <a:t>--collect-only</a:t>
            </a:r>
            <a:r>
              <a:rPr lang="en-US" dirty="0"/>
              <a:t> </a:t>
            </a:r>
            <a:br>
              <a:rPr lang="en-US" dirty="0"/>
            </a:br>
            <a:endParaRPr lang="en-IN" dirty="0"/>
          </a:p>
        </p:txBody>
      </p:sp>
    </p:spTree>
    <p:extLst>
      <p:ext uri="{BB962C8B-B14F-4D97-AF65-F5344CB8AC3E}">
        <p14:creationId xmlns:p14="http://schemas.microsoft.com/office/powerpoint/2010/main" val="736554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0BEB-0CC5-44A0-AF50-DE5B7249928E}"/>
              </a:ext>
            </a:extLst>
          </p:cNvPr>
          <p:cNvSpPr>
            <a:spLocks noGrp="1"/>
          </p:cNvSpPr>
          <p:nvPr>
            <p:ph type="title"/>
          </p:nvPr>
        </p:nvSpPr>
        <p:spPr/>
        <p:txBody>
          <a:bodyPr>
            <a:normAutofit/>
          </a:bodyPr>
          <a:lstStyle/>
          <a:p>
            <a:r>
              <a:rPr lang="en-IN" b="1" dirty="0"/>
              <a:t>Renaming Fixtures</a:t>
            </a:r>
            <a:endParaRPr lang="en-IN" dirty="0"/>
          </a:p>
        </p:txBody>
      </p:sp>
      <p:sp>
        <p:nvSpPr>
          <p:cNvPr id="3" name="Content Placeholder 2">
            <a:extLst>
              <a:ext uri="{FF2B5EF4-FFF2-40B4-BE49-F238E27FC236}">
                <a16:creationId xmlns:a16="http://schemas.microsoft.com/office/drawing/2014/main" id="{29196F04-7CC0-4F6A-A18C-89AD15A80EC2}"/>
              </a:ext>
            </a:extLst>
          </p:cNvPr>
          <p:cNvSpPr>
            <a:spLocks noGrp="1"/>
          </p:cNvSpPr>
          <p:nvPr>
            <p:ph idx="1"/>
          </p:nvPr>
        </p:nvSpPr>
        <p:spPr/>
        <p:txBody>
          <a:bodyPr>
            <a:normAutofit lnSpcReduction="10000"/>
          </a:bodyPr>
          <a:lstStyle/>
          <a:p>
            <a:r>
              <a:rPr lang="en-US" dirty="0" err="1"/>
              <a:t>pytest</a:t>
            </a:r>
            <a:r>
              <a:rPr lang="en-US" dirty="0"/>
              <a:t> allows you to rename fixtures with a name parameter to @</a:t>
            </a:r>
            <a:r>
              <a:rPr lang="en-US" dirty="0" err="1"/>
              <a:t>pytest.fixture</a:t>
            </a:r>
            <a:r>
              <a:rPr lang="en-US" dirty="0"/>
              <a:t>(): </a:t>
            </a:r>
          </a:p>
          <a:p>
            <a:r>
              <a:rPr lang="en-US" dirty="0"/>
              <a:t>If you need to find out where </a:t>
            </a:r>
            <a:r>
              <a:rPr lang="en-US" dirty="0" err="1"/>
              <a:t>lue</a:t>
            </a:r>
            <a:r>
              <a:rPr lang="en-US" dirty="0"/>
              <a:t> is defined, you can add the </a:t>
            </a:r>
            <a:r>
              <a:rPr lang="en-US" dirty="0" err="1"/>
              <a:t>pytest</a:t>
            </a:r>
            <a:r>
              <a:rPr lang="en-US" dirty="0"/>
              <a:t> option --fixtures and give it the filename for the test. It lists all the fixtures available for the test, including ones that have</a:t>
            </a:r>
            <a:br>
              <a:rPr lang="en-US" dirty="0"/>
            </a:br>
            <a:r>
              <a:rPr lang="en-US" dirty="0"/>
              <a:t>been renamed:</a:t>
            </a:r>
            <a:br>
              <a:rPr lang="en-US" dirty="0"/>
            </a:br>
            <a:r>
              <a:rPr lang="en-US" dirty="0"/>
              <a:t>​ ​$ ​​</a:t>
            </a:r>
            <a:r>
              <a:rPr lang="en-US" b="1" dirty="0" err="1"/>
              <a:t>pytest</a:t>
            </a:r>
            <a:r>
              <a:rPr lang="en-US" dirty="0"/>
              <a:t>​​ ​​</a:t>
            </a:r>
            <a:r>
              <a:rPr lang="en-US" b="1" dirty="0"/>
              <a:t>--fixtures</a:t>
            </a:r>
            <a:r>
              <a:rPr lang="en-US" dirty="0"/>
              <a:t>​​ ​​</a:t>
            </a:r>
            <a:r>
              <a:rPr lang="en-US" b="1" dirty="0"/>
              <a:t>test_rename_fixture.py</a:t>
            </a:r>
            <a:r>
              <a:rPr lang="en-US" dirty="0"/>
              <a:t> </a:t>
            </a:r>
          </a:p>
          <a:p>
            <a:r>
              <a:rPr lang="en-US" b="1" dirty="0"/>
              <a:t>ch3/b/</a:t>
            </a:r>
            <a:r>
              <a:rPr lang="en-US" b="1" dirty="0" err="1"/>
              <a:t>tasks_proj</a:t>
            </a:r>
            <a:r>
              <a:rPr lang="en-US" dirty="0"/>
              <a:t>​</a:t>
            </a:r>
            <a:br>
              <a:rPr lang="en-US" dirty="0"/>
            </a:br>
            <a:r>
              <a:rPr lang="en-US" dirty="0"/>
              <a:t>​ ​$ ​​</a:t>
            </a:r>
            <a:r>
              <a:rPr lang="en-US" b="1" dirty="0" err="1"/>
              <a:t>pytest</a:t>
            </a:r>
            <a:r>
              <a:rPr lang="en-US" dirty="0"/>
              <a:t>​​ ​​</a:t>
            </a:r>
            <a:r>
              <a:rPr lang="en-US" b="1" dirty="0"/>
              <a:t>--fixtures</a:t>
            </a:r>
            <a:r>
              <a:rPr lang="en-US" dirty="0"/>
              <a:t>​​ ​​</a:t>
            </a:r>
            <a:r>
              <a:rPr lang="en-US" b="1" dirty="0"/>
              <a:t>tests/func/test_add.py</a:t>
            </a:r>
            <a:r>
              <a:rPr lang="en-US" dirty="0"/>
              <a:t> </a:t>
            </a:r>
            <a:br>
              <a:rPr lang="en-US" dirty="0"/>
            </a:br>
            <a:br>
              <a:rPr lang="en-US" dirty="0"/>
            </a:br>
            <a:endParaRPr lang="en-IN" dirty="0"/>
          </a:p>
        </p:txBody>
      </p:sp>
    </p:spTree>
    <p:extLst>
      <p:ext uri="{BB962C8B-B14F-4D97-AF65-F5344CB8AC3E}">
        <p14:creationId xmlns:p14="http://schemas.microsoft.com/office/powerpoint/2010/main" val="2672604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01A9-6790-4693-8BB0-F6D5B5FF4708}"/>
              </a:ext>
            </a:extLst>
          </p:cNvPr>
          <p:cNvSpPr>
            <a:spLocks noGrp="1"/>
          </p:cNvSpPr>
          <p:nvPr>
            <p:ph type="title"/>
          </p:nvPr>
        </p:nvSpPr>
        <p:spPr/>
        <p:txBody>
          <a:bodyPr>
            <a:normAutofit/>
          </a:bodyPr>
          <a:lstStyle/>
          <a:p>
            <a:r>
              <a:rPr lang="en-IN" b="1" dirty="0"/>
              <a:t>Parametrizing Fixtures</a:t>
            </a:r>
            <a:endParaRPr lang="en-IN" dirty="0"/>
          </a:p>
        </p:txBody>
      </p:sp>
      <p:sp>
        <p:nvSpPr>
          <p:cNvPr id="3" name="Content Placeholder 2">
            <a:extLst>
              <a:ext uri="{FF2B5EF4-FFF2-40B4-BE49-F238E27FC236}">
                <a16:creationId xmlns:a16="http://schemas.microsoft.com/office/drawing/2014/main" id="{C1F67275-C08A-4B16-A393-7A9FFC63ED45}"/>
              </a:ext>
            </a:extLst>
          </p:cNvPr>
          <p:cNvSpPr>
            <a:spLocks noGrp="1"/>
          </p:cNvSpPr>
          <p:nvPr>
            <p:ph idx="1"/>
          </p:nvPr>
        </p:nvSpPr>
        <p:spPr/>
        <p:txBody>
          <a:bodyPr>
            <a:normAutofit fontScale="92500" lnSpcReduction="20000"/>
          </a:bodyPr>
          <a:lstStyle/>
          <a:p>
            <a:r>
              <a:rPr lang="en-US" b="1" dirty="0"/>
              <a:t>ch3/b/</a:t>
            </a:r>
            <a:r>
              <a:rPr lang="en-US" b="1" dirty="0" err="1"/>
              <a:t>tasks_proj</a:t>
            </a:r>
            <a:r>
              <a:rPr lang="en-US" b="1" dirty="0"/>
              <a:t>/tests/</a:t>
            </a:r>
            <a:r>
              <a:rPr lang="en-US" b="1" dirty="0" err="1"/>
              <a:t>func</a:t>
            </a:r>
            <a:r>
              <a:rPr lang="en-US" dirty="0"/>
              <a:t> </a:t>
            </a:r>
            <a:br>
              <a:rPr lang="en-US" dirty="0"/>
            </a:br>
            <a:endParaRPr lang="en-US" dirty="0"/>
          </a:p>
          <a:p>
            <a:r>
              <a:rPr lang="en-US" dirty="0"/>
              <a:t>​​</a:t>
            </a:r>
            <a:r>
              <a:rPr lang="en-US" b="1" dirty="0" err="1"/>
              <a:t>pytest</a:t>
            </a:r>
            <a:r>
              <a:rPr lang="en-US" dirty="0"/>
              <a:t>​​ ​​</a:t>
            </a:r>
            <a:r>
              <a:rPr lang="en-US" b="1" dirty="0"/>
              <a:t>-v</a:t>
            </a:r>
            <a:r>
              <a:rPr lang="en-US" dirty="0"/>
              <a:t>​​ ​​</a:t>
            </a:r>
            <a:r>
              <a:rPr lang="en-US" b="1" dirty="0"/>
              <a:t>test_add_variety2.py::</a:t>
            </a:r>
            <a:r>
              <a:rPr lang="en-US" b="1" dirty="0" err="1"/>
              <a:t>test_add_a</a:t>
            </a:r>
            <a:r>
              <a:rPr lang="en-US" dirty="0"/>
              <a:t> </a:t>
            </a:r>
            <a:br>
              <a:rPr lang="en-US" dirty="0"/>
            </a:br>
            <a:endParaRPr lang="en-US" dirty="0"/>
          </a:p>
          <a:p>
            <a:r>
              <a:rPr lang="en-US" dirty="0"/>
              <a:t>We didn’t provide ids, so </a:t>
            </a:r>
            <a:r>
              <a:rPr lang="en-US" dirty="0" err="1"/>
              <a:t>pytest</a:t>
            </a:r>
            <a:r>
              <a:rPr lang="en-US" dirty="0"/>
              <a:t> just made up some names by appending a number to the name of the fixture. However, we can use the same string list we used when we parametrized our tests:</a:t>
            </a:r>
            <a:br>
              <a:rPr lang="en-US" dirty="0"/>
            </a:br>
            <a:br>
              <a:rPr lang="en-US" dirty="0"/>
            </a:br>
            <a:r>
              <a:rPr lang="en-US" dirty="0"/>
              <a:t>This gives us better identifiers:</a:t>
            </a:r>
            <a:br>
              <a:rPr lang="en-US" dirty="0"/>
            </a:br>
            <a:r>
              <a:rPr lang="en-US" dirty="0"/>
              <a:t>​ ​$ ​​</a:t>
            </a:r>
            <a:r>
              <a:rPr lang="en-US" b="1" dirty="0" err="1"/>
              <a:t>pytest</a:t>
            </a:r>
            <a:r>
              <a:rPr lang="en-US" dirty="0"/>
              <a:t>​​ ​​</a:t>
            </a:r>
            <a:r>
              <a:rPr lang="en-US" b="1" dirty="0"/>
              <a:t>-v</a:t>
            </a:r>
            <a:r>
              <a:rPr lang="en-US" dirty="0"/>
              <a:t>​​ ​​</a:t>
            </a:r>
            <a:r>
              <a:rPr lang="en-US" b="1" dirty="0"/>
              <a:t>test_add_variety2.py::</a:t>
            </a:r>
            <a:r>
              <a:rPr lang="en-US" b="1" dirty="0" err="1"/>
              <a:t>test_add_b</a:t>
            </a:r>
            <a:r>
              <a:rPr lang="en-US" dirty="0"/>
              <a:t> </a:t>
            </a:r>
            <a:br>
              <a:rPr lang="en-US" dirty="0"/>
            </a:br>
            <a:r>
              <a:rPr lang="en-US" dirty="0"/>
              <a:t>​​</a:t>
            </a:r>
          </a:p>
          <a:p>
            <a:r>
              <a:rPr lang="en-US" b="1" dirty="0" err="1"/>
              <a:t>pytest</a:t>
            </a:r>
            <a:r>
              <a:rPr lang="en-US" dirty="0"/>
              <a:t>​​ ​​</a:t>
            </a:r>
            <a:r>
              <a:rPr lang="en-US" b="1" dirty="0"/>
              <a:t>-v</a:t>
            </a:r>
            <a:r>
              <a:rPr lang="en-US" dirty="0"/>
              <a:t>​​ ​​</a:t>
            </a:r>
            <a:r>
              <a:rPr lang="en-US" b="1" dirty="0"/>
              <a:t>test_add_variety2.py::</a:t>
            </a:r>
            <a:r>
              <a:rPr lang="en-US" b="1" dirty="0" err="1"/>
              <a:t>test_add_c</a:t>
            </a:r>
            <a:r>
              <a:rPr lang="en-US" dirty="0"/>
              <a:t> </a:t>
            </a:r>
            <a:br>
              <a:rPr lang="en-US" dirty="0"/>
            </a:br>
            <a:endParaRPr lang="en-IN" dirty="0"/>
          </a:p>
        </p:txBody>
      </p:sp>
    </p:spTree>
    <p:extLst>
      <p:ext uri="{BB962C8B-B14F-4D97-AF65-F5344CB8AC3E}">
        <p14:creationId xmlns:p14="http://schemas.microsoft.com/office/powerpoint/2010/main" val="3337110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D279-7A38-4BB6-8098-1AACC40E84FC}"/>
              </a:ext>
            </a:extLst>
          </p:cNvPr>
          <p:cNvSpPr>
            <a:spLocks noGrp="1"/>
          </p:cNvSpPr>
          <p:nvPr>
            <p:ph type="ctrTitle"/>
          </p:nvPr>
        </p:nvSpPr>
        <p:spPr>
          <a:solidFill>
            <a:schemeClr val="accent1">
              <a:lumMod val="60000"/>
              <a:lumOff val="40000"/>
            </a:schemeClr>
          </a:solidFill>
        </p:spPr>
        <p:txBody>
          <a:bodyPr>
            <a:normAutofit/>
          </a:bodyPr>
          <a:lstStyle/>
          <a:p>
            <a:r>
              <a:rPr lang="en-IN" b="1" dirty="0" err="1"/>
              <a:t>Builtin</a:t>
            </a:r>
            <a:r>
              <a:rPr lang="en-IN" b="1" dirty="0"/>
              <a:t> Fixtures</a:t>
            </a:r>
            <a:br>
              <a:rPr lang="en-IN" dirty="0"/>
            </a:br>
            <a:endParaRPr lang="en-IN" dirty="0"/>
          </a:p>
        </p:txBody>
      </p:sp>
      <p:sp>
        <p:nvSpPr>
          <p:cNvPr id="3" name="Subtitle 2">
            <a:extLst>
              <a:ext uri="{FF2B5EF4-FFF2-40B4-BE49-F238E27FC236}">
                <a16:creationId xmlns:a16="http://schemas.microsoft.com/office/drawing/2014/main" id="{7956C01F-EFD0-4BB7-8219-37FB623630B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9184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2D91-DF8E-41F3-B170-DF77FB8708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445B32-A963-4F65-A663-6095F9437C7C}"/>
              </a:ext>
            </a:extLst>
          </p:cNvPr>
          <p:cNvSpPr>
            <a:spLocks noGrp="1"/>
          </p:cNvSpPr>
          <p:nvPr>
            <p:ph idx="1"/>
          </p:nvPr>
        </p:nvSpPr>
        <p:spPr/>
        <p:txBody>
          <a:bodyPr/>
          <a:lstStyle/>
          <a:p>
            <a:r>
              <a:rPr lang="en-US" dirty="0"/>
              <a:t>The </a:t>
            </a:r>
            <a:r>
              <a:rPr lang="en-US" dirty="0" err="1"/>
              <a:t>builtin</a:t>
            </a:r>
            <a:r>
              <a:rPr lang="en-US" dirty="0"/>
              <a:t> fixtures that come prepackaged with </a:t>
            </a:r>
            <a:r>
              <a:rPr lang="en-US" dirty="0" err="1"/>
              <a:t>pytest</a:t>
            </a:r>
            <a:r>
              <a:rPr lang="en-US" dirty="0"/>
              <a:t> can help you do some pretty useful things in your tests easily and consistently. For example, in addition to handling temporary files, </a:t>
            </a:r>
            <a:r>
              <a:rPr lang="en-US" dirty="0" err="1"/>
              <a:t>pytest</a:t>
            </a:r>
            <a:br>
              <a:rPr lang="en-US" dirty="0"/>
            </a:br>
            <a:r>
              <a:rPr lang="en-US" dirty="0"/>
              <a:t>includes </a:t>
            </a:r>
            <a:r>
              <a:rPr lang="en-US" dirty="0" err="1"/>
              <a:t>builtin</a:t>
            </a:r>
            <a:r>
              <a:rPr lang="en-US" dirty="0"/>
              <a:t> fixtures to access command-line options, communicate between tests sessions, validate output streams, modify environmental variables, and interrogate warnings. The </a:t>
            </a:r>
            <a:r>
              <a:rPr lang="en-US" dirty="0" err="1"/>
              <a:t>builtin</a:t>
            </a:r>
            <a:br>
              <a:rPr lang="en-US" dirty="0"/>
            </a:br>
            <a:r>
              <a:rPr lang="en-US" dirty="0"/>
              <a:t>fixtures are extensions to the core functionality of </a:t>
            </a:r>
            <a:r>
              <a:rPr lang="en-US" dirty="0" err="1"/>
              <a:t>pytest</a:t>
            </a:r>
            <a:r>
              <a:rPr lang="en-US" dirty="0"/>
              <a:t>. </a:t>
            </a:r>
            <a:br>
              <a:rPr lang="en-US" dirty="0"/>
            </a:br>
            <a:endParaRPr lang="en-IN" dirty="0"/>
          </a:p>
        </p:txBody>
      </p:sp>
    </p:spTree>
    <p:extLst>
      <p:ext uri="{BB962C8B-B14F-4D97-AF65-F5344CB8AC3E}">
        <p14:creationId xmlns:p14="http://schemas.microsoft.com/office/powerpoint/2010/main" val="1102088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21C6-C6F1-452C-91A8-521016ABD3BB}"/>
              </a:ext>
            </a:extLst>
          </p:cNvPr>
          <p:cNvSpPr>
            <a:spLocks noGrp="1"/>
          </p:cNvSpPr>
          <p:nvPr>
            <p:ph type="title"/>
          </p:nvPr>
        </p:nvSpPr>
        <p:spPr/>
        <p:txBody>
          <a:bodyPr>
            <a:normAutofit/>
          </a:bodyPr>
          <a:lstStyle/>
          <a:p>
            <a:r>
              <a:rPr lang="en-US" b="1" dirty="0"/>
              <a:t>Using </a:t>
            </a:r>
            <a:r>
              <a:rPr lang="en-US" b="1" dirty="0" err="1"/>
              <a:t>tmpdir</a:t>
            </a:r>
            <a:r>
              <a:rPr lang="en-US" b="1" dirty="0"/>
              <a:t> and </a:t>
            </a:r>
            <a:r>
              <a:rPr lang="en-US" b="1" dirty="0" err="1"/>
              <a:t>tmpdir_factory</a:t>
            </a:r>
            <a:endParaRPr lang="en-IN" dirty="0"/>
          </a:p>
        </p:txBody>
      </p:sp>
      <p:sp>
        <p:nvSpPr>
          <p:cNvPr id="3" name="Content Placeholder 2">
            <a:extLst>
              <a:ext uri="{FF2B5EF4-FFF2-40B4-BE49-F238E27FC236}">
                <a16:creationId xmlns:a16="http://schemas.microsoft.com/office/drawing/2014/main" id="{745F14FC-D7A7-46D7-B3B4-5C88C1A6928B}"/>
              </a:ext>
            </a:extLst>
          </p:cNvPr>
          <p:cNvSpPr>
            <a:spLocks noGrp="1"/>
          </p:cNvSpPr>
          <p:nvPr>
            <p:ph idx="1"/>
          </p:nvPr>
        </p:nvSpPr>
        <p:spPr/>
        <p:txBody>
          <a:bodyPr>
            <a:normAutofit fontScale="92500"/>
          </a:bodyPr>
          <a:lstStyle/>
          <a:p>
            <a:r>
              <a:rPr lang="en-US" dirty="0"/>
              <a:t>The </a:t>
            </a:r>
            <a:r>
              <a:rPr lang="en-US" dirty="0" err="1"/>
              <a:t>tmpdir</a:t>
            </a:r>
            <a:r>
              <a:rPr lang="en-US" dirty="0"/>
              <a:t> and </a:t>
            </a:r>
            <a:r>
              <a:rPr lang="en-US" dirty="0" err="1"/>
              <a:t>tmpdir_factory</a:t>
            </a:r>
            <a:r>
              <a:rPr lang="en-US" dirty="0"/>
              <a:t> </a:t>
            </a:r>
            <a:r>
              <a:rPr lang="en-US" dirty="0" err="1"/>
              <a:t>builtin</a:t>
            </a:r>
            <a:r>
              <a:rPr lang="en-US" dirty="0"/>
              <a:t> fixtures are used to create a temporary file system directory before your test runs, and remove the directory when your test is finished.</a:t>
            </a:r>
          </a:p>
          <a:p>
            <a:r>
              <a:rPr lang="en-US" dirty="0"/>
              <a:t>If you’re testing something that reads, writes, or modifies files, you can use </a:t>
            </a:r>
            <a:r>
              <a:rPr lang="en-US" dirty="0" err="1"/>
              <a:t>tmpdir</a:t>
            </a:r>
            <a:r>
              <a:rPr lang="en-US" dirty="0"/>
              <a:t> to create files or directories used by a single test, and you can use </a:t>
            </a:r>
            <a:r>
              <a:rPr lang="en-US" dirty="0" err="1"/>
              <a:t>tmpdir_factory</a:t>
            </a:r>
            <a:r>
              <a:rPr lang="en-US" dirty="0"/>
              <a:t> when you want to set up a directory for many tests. </a:t>
            </a:r>
          </a:p>
          <a:p>
            <a:r>
              <a:rPr lang="en-US" dirty="0"/>
              <a:t>The </a:t>
            </a:r>
            <a:r>
              <a:rPr lang="en-US" dirty="0" err="1"/>
              <a:t>tmpdir</a:t>
            </a:r>
            <a:r>
              <a:rPr lang="en-US" dirty="0"/>
              <a:t> fixture has function scope, and the </a:t>
            </a:r>
            <a:r>
              <a:rPr lang="en-US" dirty="0" err="1"/>
              <a:t>tmpdir_factory</a:t>
            </a:r>
            <a:r>
              <a:rPr lang="en-US" dirty="0"/>
              <a:t> fixture has session scope. Any individual test that needs a temporary directory or file just for the single test can use </a:t>
            </a:r>
            <a:r>
              <a:rPr lang="en-US" dirty="0" err="1"/>
              <a:t>tmpdir</a:t>
            </a:r>
            <a:r>
              <a:rPr lang="en-US" dirty="0"/>
              <a:t>. This is also true for a fixture that is setting up a directory or file that should be recreated for each test function. </a:t>
            </a:r>
            <a:endParaRPr lang="en-IN" dirty="0"/>
          </a:p>
        </p:txBody>
      </p:sp>
    </p:spTree>
    <p:extLst>
      <p:ext uri="{BB962C8B-B14F-4D97-AF65-F5344CB8AC3E}">
        <p14:creationId xmlns:p14="http://schemas.microsoft.com/office/powerpoint/2010/main" val="386299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CBBD-855A-4801-A1D9-96EF4815B5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F92FB9-AB27-49F1-A904-DCFD2073F71A}"/>
              </a:ext>
            </a:extLst>
          </p:cNvPr>
          <p:cNvSpPr>
            <a:spLocks noGrp="1"/>
          </p:cNvSpPr>
          <p:nvPr>
            <p:ph idx="1"/>
          </p:nvPr>
        </p:nvSpPr>
        <p:spPr/>
        <p:txBody>
          <a:bodyPr/>
          <a:lstStyle/>
          <a:p>
            <a:r>
              <a:rPr lang="en-IN" dirty="0"/>
              <a:t>ch4/test_tmpdir.py </a:t>
            </a:r>
          </a:p>
          <a:p>
            <a:r>
              <a:rPr lang="en-US" b="1" dirty="0" err="1"/>
              <a:t>pytest</a:t>
            </a:r>
            <a:r>
              <a:rPr lang="en-US" dirty="0"/>
              <a:t>​​ ​​</a:t>
            </a:r>
            <a:r>
              <a:rPr lang="en-US" b="1" dirty="0"/>
              <a:t>-v</a:t>
            </a:r>
            <a:r>
              <a:rPr lang="en-US" dirty="0"/>
              <a:t>​​ ​​</a:t>
            </a:r>
            <a:r>
              <a:rPr lang="en-US" b="1" dirty="0"/>
              <a:t>-s</a:t>
            </a:r>
            <a:r>
              <a:rPr lang="en-US" dirty="0"/>
              <a:t>​​ ​​</a:t>
            </a:r>
            <a:r>
              <a:rPr lang="en-US" b="1" dirty="0"/>
              <a:t>test_tmpdir.py::</a:t>
            </a:r>
            <a:r>
              <a:rPr lang="en-US" b="1" dirty="0" err="1"/>
              <a:t>test_tmpdir_factory</a:t>
            </a:r>
            <a:r>
              <a:rPr lang="en-US" dirty="0"/>
              <a:t> </a:t>
            </a:r>
          </a:p>
          <a:p>
            <a:r>
              <a:rPr lang="en-US" b="1" dirty="0" err="1"/>
              <a:t>pytest</a:t>
            </a:r>
            <a:r>
              <a:rPr lang="en-US" dirty="0"/>
              <a:t>​​ ​​</a:t>
            </a:r>
            <a:r>
              <a:rPr lang="en-US" b="1" dirty="0"/>
              <a:t>-v</a:t>
            </a:r>
            <a:r>
              <a:rPr lang="en-US" dirty="0"/>
              <a:t>​​ ​​</a:t>
            </a:r>
            <a:r>
              <a:rPr lang="en-US" b="1" dirty="0"/>
              <a:t>-s</a:t>
            </a:r>
            <a:r>
              <a:rPr lang="en-US" dirty="0"/>
              <a:t>​​ ​​</a:t>
            </a:r>
            <a:r>
              <a:rPr lang="en-US" b="1" dirty="0"/>
              <a:t>test_tmpdir.py::</a:t>
            </a:r>
            <a:r>
              <a:rPr lang="en-US" b="1" dirty="0" err="1"/>
              <a:t>test_tmpdir</a:t>
            </a:r>
            <a:br>
              <a:rPr lang="en-US" dirty="0"/>
            </a:br>
            <a:br>
              <a:rPr lang="en-IN" dirty="0"/>
            </a:br>
            <a:endParaRPr lang="en-IN" dirty="0"/>
          </a:p>
        </p:txBody>
      </p:sp>
    </p:spTree>
    <p:extLst>
      <p:ext uri="{BB962C8B-B14F-4D97-AF65-F5344CB8AC3E}">
        <p14:creationId xmlns:p14="http://schemas.microsoft.com/office/powerpoint/2010/main" val="220492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D663-2753-428E-A3B8-FF3AC39D0257}"/>
              </a:ext>
            </a:extLst>
          </p:cNvPr>
          <p:cNvSpPr>
            <a:spLocks noGrp="1"/>
          </p:cNvSpPr>
          <p:nvPr>
            <p:ph type="title"/>
          </p:nvPr>
        </p:nvSpPr>
        <p:spPr/>
        <p:txBody>
          <a:bodyPr>
            <a:normAutofit/>
          </a:bodyPr>
          <a:lstStyle/>
          <a:p>
            <a:r>
              <a:rPr lang="en-US" b="1" dirty="0"/>
              <a:t>Using Temporary Directories for Other Scopes</a:t>
            </a:r>
            <a:endParaRPr lang="en-IN" dirty="0"/>
          </a:p>
        </p:txBody>
      </p:sp>
      <p:sp>
        <p:nvSpPr>
          <p:cNvPr id="3" name="Content Placeholder 2">
            <a:extLst>
              <a:ext uri="{FF2B5EF4-FFF2-40B4-BE49-F238E27FC236}">
                <a16:creationId xmlns:a16="http://schemas.microsoft.com/office/drawing/2014/main" id="{03B3B90F-B166-42FD-BCB0-AA0ED09ADE5D}"/>
              </a:ext>
            </a:extLst>
          </p:cNvPr>
          <p:cNvSpPr>
            <a:spLocks noGrp="1"/>
          </p:cNvSpPr>
          <p:nvPr>
            <p:ph idx="1"/>
          </p:nvPr>
        </p:nvSpPr>
        <p:spPr/>
        <p:txBody>
          <a:bodyPr>
            <a:normAutofit fontScale="92500" lnSpcReduction="10000"/>
          </a:bodyPr>
          <a:lstStyle/>
          <a:p>
            <a:r>
              <a:rPr lang="en-US" dirty="0"/>
              <a:t>suppose we have a module full of tests, and many of them need to be able to read some data from a json file. We could put a module scope fixture in either the module itself, or in a conftest.py file that sets up the data file like this: </a:t>
            </a:r>
            <a:br>
              <a:rPr lang="en-US" dirty="0"/>
            </a:br>
            <a:r>
              <a:rPr lang="en-IN" dirty="0"/>
              <a:t>ch4/authors/conftest.py </a:t>
            </a:r>
          </a:p>
          <a:p>
            <a:r>
              <a:rPr lang="en-US" dirty="0"/>
              <a:t>ch4/authors/test_authors.py </a:t>
            </a:r>
            <a:br>
              <a:rPr lang="en-US" dirty="0"/>
            </a:br>
            <a:br>
              <a:rPr lang="en-IN" dirty="0"/>
            </a:br>
            <a:r>
              <a:rPr lang="en-US" dirty="0"/>
              <a:t>Because this is a module scope fixture, the json file will only be created once per module that has a test using it: </a:t>
            </a:r>
            <a:br>
              <a:rPr lang="en-US" dirty="0"/>
            </a:br>
            <a:r>
              <a:rPr lang="en-US" dirty="0"/>
              <a:t>Both tests will use the same json file. If one test data file works for multiple tests, there’s no use recreating it for both. </a:t>
            </a:r>
            <a:br>
              <a:rPr lang="en-US" dirty="0"/>
            </a:br>
            <a:endParaRPr lang="en-IN" dirty="0"/>
          </a:p>
        </p:txBody>
      </p:sp>
    </p:spTree>
    <p:extLst>
      <p:ext uri="{BB962C8B-B14F-4D97-AF65-F5344CB8AC3E}">
        <p14:creationId xmlns:p14="http://schemas.microsoft.com/office/powerpoint/2010/main" val="509340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52D4-34B0-4055-AB2D-40F511C4BFD6}"/>
              </a:ext>
            </a:extLst>
          </p:cNvPr>
          <p:cNvSpPr>
            <a:spLocks noGrp="1"/>
          </p:cNvSpPr>
          <p:nvPr>
            <p:ph type="title"/>
          </p:nvPr>
        </p:nvSpPr>
        <p:spPr/>
        <p:txBody>
          <a:bodyPr>
            <a:normAutofit/>
          </a:bodyPr>
          <a:lstStyle/>
          <a:p>
            <a:r>
              <a:rPr lang="en-IN" b="1" dirty="0"/>
              <a:t>Using </a:t>
            </a:r>
            <a:r>
              <a:rPr lang="en-IN" b="1" dirty="0" err="1"/>
              <a:t>pytestconfig</a:t>
            </a:r>
            <a:endParaRPr lang="en-IN" dirty="0"/>
          </a:p>
        </p:txBody>
      </p:sp>
      <p:sp>
        <p:nvSpPr>
          <p:cNvPr id="3" name="Content Placeholder 2">
            <a:extLst>
              <a:ext uri="{FF2B5EF4-FFF2-40B4-BE49-F238E27FC236}">
                <a16:creationId xmlns:a16="http://schemas.microsoft.com/office/drawing/2014/main" id="{A6B6E564-5567-4920-BE1D-ACD55258B93E}"/>
              </a:ext>
            </a:extLst>
          </p:cNvPr>
          <p:cNvSpPr>
            <a:spLocks noGrp="1"/>
          </p:cNvSpPr>
          <p:nvPr>
            <p:ph idx="1"/>
          </p:nvPr>
        </p:nvSpPr>
        <p:spPr/>
        <p:txBody>
          <a:bodyPr>
            <a:normAutofit fontScale="70000" lnSpcReduction="20000"/>
          </a:bodyPr>
          <a:lstStyle/>
          <a:p>
            <a:r>
              <a:rPr lang="en-US" dirty="0"/>
              <a:t>With the </a:t>
            </a:r>
            <a:r>
              <a:rPr lang="en-US" dirty="0" err="1"/>
              <a:t>pytestconfig</a:t>
            </a:r>
            <a:r>
              <a:rPr lang="en-US" dirty="0"/>
              <a:t> </a:t>
            </a:r>
            <a:r>
              <a:rPr lang="en-US" dirty="0" err="1"/>
              <a:t>builtin</a:t>
            </a:r>
            <a:r>
              <a:rPr lang="en-US" dirty="0"/>
              <a:t> fixture, you can control how </a:t>
            </a:r>
            <a:r>
              <a:rPr lang="en-US" dirty="0" err="1"/>
              <a:t>pytest</a:t>
            </a:r>
            <a:r>
              <a:rPr lang="en-US" dirty="0"/>
              <a:t> runs through command-line arguments and options, configuration files, plugins, and the directory from which you launched </a:t>
            </a:r>
            <a:r>
              <a:rPr lang="en-US" dirty="0" err="1"/>
              <a:t>pytest</a:t>
            </a:r>
            <a:r>
              <a:rPr lang="en-US" dirty="0"/>
              <a:t>. The </a:t>
            </a:r>
            <a:r>
              <a:rPr lang="en-US" dirty="0" err="1"/>
              <a:t>pytestconfig</a:t>
            </a:r>
            <a:r>
              <a:rPr lang="en-US" dirty="0"/>
              <a:t> fixture is a shortcut to </a:t>
            </a:r>
            <a:r>
              <a:rPr lang="en-US" dirty="0" err="1"/>
              <a:t>request.config</a:t>
            </a:r>
            <a:r>
              <a:rPr lang="en-US" dirty="0"/>
              <a:t>, and is sometimes referred to in the </a:t>
            </a:r>
            <a:r>
              <a:rPr lang="en-US" dirty="0" err="1"/>
              <a:t>pytest</a:t>
            </a:r>
            <a:r>
              <a:rPr lang="en-US" dirty="0"/>
              <a:t> documentation as “the </a:t>
            </a:r>
            <a:r>
              <a:rPr lang="en-US" dirty="0" err="1"/>
              <a:t>pytest</a:t>
            </a:r>
            <a:r>
              <a:rPr lang="en-US" dirty="0"/>
              <a:t> config object”. </a:t>
            </a:r>
            <a:br>
              <a:rPr lang="en-US" dirty="0"/>
            </a:br>
            <a:endParaRPr lang="en-US" dirty="0"/>
          </a:p>
          <a:p>
            <a:r>
              <a:rPr lang="en-IN" dirty="0"/>
              <a:t>ch4/pytestconfig/conftest.py</a:t>
            </a:r>
          </a:p>
          <a:p>
            <a:r>
              <a:rPr lang="en-US" dirty="0"/>
              <a:t>ch4/pytestconfig/test_config.py </a:t>
            </a:r>
            <a:br>
              <a:rPr lang="en-US" dirty="0"/>
            </a:br>
            <a:br>
              <a:rPr lang="en-IN" dirty="0"/>
            </a:br>
            <a:r>
              <a:rPr lang="en-US" dirty="0"/>
              <a:t>​​</a:t>
            </a:r>
            <a:r>
              <a:rPr lang="en-US" b="1" dirty="0" err="1"/>
              <a:t>pytest</a:t>
            </a:r>
            <a:r>
              <a:rPr lang="en-US" dirty="0"/>
              <a:t>​​ ​​</a:t>
            </a:r>
            <a:r>
              <a:rPr lang="en-US" b="1" dirty="0"/>
              <a:t>-s</a:t>
            </a:r>
            <a:r>
              <a:rPr lang="en-US" dirty="0"/>
              <a:t>​​ ​​</a:t>
            </a:r>
            <a:r>
              <a:rPr lang="en-US" b="1" dirty="0"/>
              <a:t>-q</a:t>
            </a:r>
            <a:r>
              <a:rPr lang="en-US" dirty="0"/>
              <a:t>​​ ​​</a:t>
            </a:r>
            <a:r>
              <a:rPr lang="en-US" b="1" dirty="0"/>
              <a:t>test_config.py::</a:t>
            </a:r>
            <a:r>
              <a:rPr lang="en-US" b="1" dirty="0" err="1"/>
              <a:t>test_option</a:t>
            </a:r>
            <a:r>
              <a:rPr lang="en-US" dirty="0"/>
              <a:t> </a:t>
            </a:r>
          </a:p>
          <a:p>
            <a:r>
              <a:rPr lang="en-US" b="1" dirty="0" err="1"/>
              <a:t>pytest</a:t>
            </a:r>
            <a:r>
              <a:rPr lang="en-US" dirty="0"/>
              <a:t>​​ ​​</a:t>
            </a:r>
            <a:r>
              <a:rPr lang="en-US" b="1" dirty="0"/>
              <a:t>-s</a:t>
            </a:r>
            <a:r>
              <a:rPr lang="en-US" dirty="0"/>
              <a:t>​​ ​​</a:t>
            </a:r>
            <a:r>
              <a:rPr lang="en-US" b="1" dirty="0"/>
              <a:t>-q</a:t>
            </a:r>
            <a:r>
              <a:rPr lang="en-US" dirty="0"/>
              <a:t>​​ ​​</a:t>
            </a:r>
            <a:r>
              <a:rPr lang="en-US" b="1" dirty="0"/>
              <a:t>--</a:t>
            </a:r>
            <a:r>
              <a:rPr lang="en-US" b="1" dirty="0" err="1"/>
              <a:t>myopt</a:t>
            </a:r>
            <a:r>
              <a:rPr lang="en-US" dirty="0"/>
              <a:t>​​ ​​</a:t>
            </a:r>
            <a:r>
              <a:rPr lang="en-US" b="1" dirty="0"/>
              <a:t>test_config.py::</a:t>
            </a:r>
            <a:r>
              <a:rPr lang="en-US" b="1" dirty="0" err="1"/>
              <a:t>test_option</a:t>
            </a:r>
            <a:r>
              <a:rPr lang="en-US" dirty="0"/>
              <a:t> </a:t>
            </a:r>
          </a:p>
          <a:p>
            <a:r>
              <a:rPr lang="en-US" dirty="0"/>
              <a:t>​​​</a:t>
            </a:r>
            <a:r>
              <a:rPr lang="en-US" b="1" dirty="0" err="1"/>
              <a:t>pytest</a:t>
            </a:r>
            <a:r>
              <a:rPr lang="en-US" dirty="0"/>
              <a:t>​​ ​​</a:t>
            </a:r>
            <a:r>
              <a:rPr lang="en-US" b="1" dirty="0"/>
              <a:t>-s</a:t>
            </a:r>
            <a:r>
              <a:rPr lang="en-US" dirty="0"/>
              <a:t>​​ ​​</a:t>
            </a:r>
            <a:r>
              <a:rPr lang="en-US" b="1" dirty="0"/>
              <a:t>-q</a:t>
            </a:r>
            <a:r>
              <a:rPr lang="en-US" dirty="0"/>
              <a:t>​​ ​​</a:t>
            </a:r>
            <a:r>
              <a:rPr lang="en-US" b="1" dirty="0"/>
              <a:t>--</a:t>
            </a:r>
            <a:r>
              <a:rPr lang="en-US" b="1" dirty="0" err="1"/>
              <a:t>myopt</a:t>
            </a:r>
            <a:r>
              <a:rPr lang="en-US" dirty="0"/>
              <a:t>​​ ​​</a:t>
            </a:r>
            <a:r>
              <a:rPr lang="en-US" b="1" dirty="0"/>
              <a:t>--foo</a:t>
            </a:r>
            <a:r>
              <a:rPr lang="en-US" dirty="0"/>
              <a:t>​​ ​​</a:t>
            </a:r>
            <a:r>
              <a:rPr lang="en-US" b="1" dirty="0" err="1"/>
              <a:t>baz</a:t>
            </a:r>
            <a:r>
              <a:rPr lang="en-US" dirty="0"/>
              <a:t>​​ ​​</a:t>
            </a:r>
            <a:r>
              <a:rPr lang="en-US" b="1" dirty="0"/>
              <a:t>test_config.py::</a:t>
            </a:r>
            <a:r>
              <a:rPr lang="en-US" b="1" dirty="0" err="1"/>
              <a:t>test_option</a:t>
            </a:r>
            <a:r>
              <a:rPr lang="en-US" dirty="0"/>
              <a:t>​</a:t>
            </a:r>
            <a:br>
              <a:rPr lang="en-US" dirty="0"/>
            </a:br>
            <a:br>
              <a:rPr lang="en-US" dirty="0"/>
            </a:br>
            <a:br>
              <a:rPr lang="en-US" dirty="0"/>
            </a:br>
            <a:br>
              <a:rPr lang="en-US" dirty="0"/>
            </a:br>
            <a:br>
              <a:rPr lang="en-IN" dirty="0"/>
            </a:br>
            <a:endParaRPr lang="en-IN" dirty="0"/>
          </a:p>
        </p:txBody>
      </p:sp>
    </p:spTree>
    <p:extLst>
      <p:ext uri="{BB962C8B-B14F-4D97-AF65-F5344CB8AC3E}">
        <p14:creationId xmlns:p14="http://schemas.microsoft.com/office/powerpoint/2010/main" val="1483996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7984-8713-4DBC-B8EB-5AC87922F0F4}"/>
              </a:ext>
            </a:extLst>
          </p:cNvPr>
          <p:cNvSpPr>
            <a:spLocks noGrp="1"/>
          </p:cNvSpPr>
          <p:nvPr>
            <p:ph type="title"/>
          </p:nvPr>
        </p:nvSpPr>
        <p:spPr/>
        <p:txBody>
          <a:bodyPr/>
          <a:lstStyle/>
          <a:p>
            <a:r>
              <a:rPr lang="en-IN" b="1" dirty="0"/>
              <a:t>Using cache</a:t>
            </a:r>
            <a:r>
              <a:rPr lang="en-IN" dirty="0"/>
              <a:t> </a:t>
            </a:r>
          </a:p>
        </p:txBody>
      </p:sp>
      <p:sp>
        <p:nvSpPr>
          <p:cNvPr id="3" name="Content Placeholder 2">
            <a:extLst>
              <a:ext uri="{FF2B5EF4-FFF2-40B4-BE49-F238E27FC236}">
                <a16:creationId xmlns:a16="http://schemas.microsoft.com/office/drawing/2014/main" id="{29981584-2394-4905-982F-82D169FE38A3}"/>
              </a:ext>
            </a:extLst>
          </p:cNvPr>
          <p:cNvSpPr>
            <a:spLocks noGrp="1"/>
          </p:cNvSpPr>
          <p:nvPr>
            <p:ph idx="1"/>
          </p:nvPr>
        </p:nvSpPr>
        <p:spPr/>
        <p:txBody>
          <a:bodyPr>
            <a:normAutofit fontScale="85000" lnSpcReduction="10000"/>
          </a:bodyPr>
          <a:lstStyle/>
          <a:p>
            <a:r>
              <a:rPr lang="en-US" dirty="0"/>
              <a:t>The cache fixture is all about storing information about one test session and retrieving it in the next. A great example of using the powers of cache for good is the </a:t>
            </a:r>
            <a:r>
              <a:rPr lang="en-US" dirty="0" err="1"/>
              <a:t>builtin</a:t>
            </a:r>
            <a:r>
              <a:rPr lang="en-US" dirty="0"/>
              <a:t> functionality of --</a:t>
            </a:r>
            <a:r>
              <a:rPr lang="en-US" dirty="0" err="1"/>
              <a:t>lastfailed</a:t>
            </a:r>
            <a:r>
              <a:rPr lang="en-US" dirty="0"/>
              <a:t> and --failed-first. Let’s take a look at how the data for these flags is stored using </a:t>
            </a:r>
            <a:r>
              <a:rPr lang="en-US" dirty="0" err="1"/>
              <a:t>cache.Here’s</a:t>
            </a:r>
            <a:r>
              <a:rPr lang="en-US" dirty="0"/>
              <a:t> the help text for the --last-failed and --failed-first options, as well as a couple of cache options: </a:t>
            </a:r>
          </a:p>
          <a:p>
            <a:r>
              <a:rPr lang="en-US" dirty="0"/>
              <a:t>--</a:t>
            </a:r>
            <a:r>
              <a:rPr lang="en-US" dirty="0" err="1"/>
              <a:t>lf</a:t>
            </a:r>
            <a:r>
              <a:rPr lang="en-US" dirty="0"/>
              <a:t>, --last-failed rerun only the tests that failed at the last run (or</a:t>
            </a:r>
            <a:br>
              <a:rPr lang="en-US" dirty="0"/>
            </a:br>
            <a:r>
              <a:rPr lang="en-US" dirty="0"/>
              <a:t>​ all if none failed)</a:t>
            </a:r>
            <a:br>
              <a:rPr lang="en-US" dirty="0"/>
            </a:br>
            <a:r>
              <a:rPr lang="en-US" dirty="0"/>
              <a:t>​ --ff, --failed-first run all tests but run the last failures first. This</a:t>
            </a:r>
            <a:br>
              <a:rPr lang="en-US" dirty="0"/>
            </a:br>
            <a:r>
              <a:rPr lang="en-US" dirty="0"/>
              <a:t>​ may re-order tests and thus lead to repeated fixture</a:t>
            </a:r>
            <a:br>
              <a:rPr lang="en-US" dirty="0"/>
            </a:br>
            <a:r>
              <a:rPr lang="en-US" dirty="0"/>
              <a:t>​ setup/teardown</a:t>
            </a:r>
            <a:br>
              <a:rPr lang="en-US" dirty="0"/>
            </a:br>
            <a:r>
              <a:rPr lang="en-US" dirty="0"/>
              <a:t>​ --cache-show show cache contents, don't perform collection or tests</a:t>
            </a:r>
            <a:br>
              <a:rPr lang="en-US" dirty="0"/>
            </a:br>
            <a:r>
              <a:rPr lang="en-US" dirty="0"/>
              <a:t>​ --cache-clear remove all cache contents at start of test run.</a:t>
            </a:r>
            <a:br>
              <a:rPr lang="en-US" dirty="0"/>
            </a:br>
            <a:r>
              <a:rPr lang="en-US" dirty="0"/>
              <a:t>​ ​</a:t>
            </a:r>
            <a:r>
              <a:rPr lang="en-US" b="1" dirty="0"/>
              <a:t>/ch4/cache</a:t>
            </a:r>
            <a:r>
              <a:rPr lang="en-US" dirty="0"/>
              <a:t>​</a:t>
            </a:r>
            <a:br>
              <a:rPr lang="en-US" dirty="0"/>
            </a:br>
            <a:r>
              <a:rPr lang="en-US" dirty="0"/>
              <a:t>​ ​ ​​</a:t>
            </a:r>
            <a:r>
              <a:rPr lang="en-US" b="1" dirty="0" err="1"/>
              <a:t>pytest</a:t>
            </a:r>
            <a:r>
              <a:rPr lang="en-US" dirty="0"/>
              <a:t>​​ ​​</a:t>
            </a:r>
            <a:r>
              <a:rPr lang="en-US" b="1" dirty="0"/>
              <a:t>-v </a:t>
            </a:r>
            <a:r>
              <a:rPr lang="en-US" dirty="0"/>
              <a:t>​​ ​​</a:t>
            </a:r>
            <a:r>
              <a:rPr lang="en-US" b="1" dirty="0"/>
              <a:t>test_pass_fail.py</a:t>
            </a:r>
            <a:r>
              <a:rPr lang="en-US" dirty="0"/>
              <a:t> </a:t>
            </a:r>
            <a:endParaRPr lang="en-IN" dirty="0"/>
          </a:p>
        </p:txBody>
      </p:sp>
    </p:spTree>
    <p:extLst>
      <p:ext uri="{BB962C8B-B14F-4D97-AF65-F5344CB8AC3E}">
        <p14:creationId xmlns:p14="http://schemas.microsoft.com/office/powerpoint/2010/main" val="2481350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C1F8-57F4-4BDD-AE1E-31A722FE1B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1CC71C-FBE4-4D4E-B092-DC373E998870}"/>
              </a:ext>
            </a:extLst>
          </p:cNvPr>
          <p:cNvSpPr>
            <a:spLocks noGrp="1"/>
          </p:cNvSpPr>
          <p:nvPr>
            <p:ph idx="1"/>
          </p:nvPr>
        </p:nvSpPr>
        <p:spPr/>
        <p:txBody>
          <a:bodyPr>
            <a:normAutofit fontScale="70000" lnSpcReduction="20000"/>
          </a:bodyPr>
          <a:lstStyle/>
          <a:p>
            <a:r>
              <a:rPr lang="en-US" dirty="0"/>
              <a:t>If you run them again with the --ff or --failed-first flag, the tests that failed previously will be run</a:t>
            </a:r>
            <a:br>
              <a:rPr lang="en-US" dirty="0"/>
            </a:br>
            <a:r>
              <a:rPr lang="en-US" dirty="0"/>
              <a:t>first, followed by the rest of the session:</a:t>
            </a:r>
            <a:br>
              <a:rPr lang="en-US" dirty="0"/>
            </a:br>
            <a:r>
              <a:rPr lang="en-US" dirty="0"/>
              <a:t>​ ​$ ​​</a:t>
            </a:r>
            <a:r>
              <a:rPr lang="en-US" b="1" dirty="0" err="1"/>
              <a:t>pytest</a:t>
            </a:r>
            <a:r>
              <a:rPr lang="en-US" dirty="0"/>
              <a:t>​​ ​​</a:t>
            </a:r>
            <a:r>
              <a:rPr lang="en-US" b="1" dirty="0"/>
              <a:t>--verbose</a:t>
            </a:r>
            <a:r>
              <a:rPr lang="en-US" dirty="0"/>
              <a:t>​​ ​​</a:t>
            </a:r>
            <a:r>
              <a:rPr lang="en-US" b="1" dirty="0"/>
              <a:t>--tb=no</a:t>
            </a:r>
            <a:r>
              <a:rPr lang="en-US" dirty="0"/>
              <a:t>​​ ​​</a:t>
            </a:r>
            <a:r>
              <a:rPr lang="en-US" b="1" dirty="0"/>
              <a:t>--ff</a:t>
            </a:r>
            <a:r>
              <a:rPr lang="en-US" dirty="0"/>
              <a:t>​​ ​​</a:t>
            </a:r>
            <a:r>
              <a:rPr lang="en-US" b="1" dirty="0"/>
              <a:t>test_pass_fail.py</a:t>
            </a:r>
            <a:r>
              <a:rPr lang="en-US" dirty="0"/>
              <a:t> </a:t>
            </a:r>
            <a:br>
              <a:rPr lang="en-US" dirty="0"/>
            </a:br>
            <a:endParaRPr lang="en-US" dirty="0"/>
          </a:p>
          <a:p>
            <a:r>
              <a:rPr lang="en-US" dirty="0"/>
              <a:t>you can use --</a:t>
            </a:r>
            <a:r>
              <a:rPr lang="en-US" dirty="0" err="1"/>
              <a:t>lf</a:t>
            </a:r>
            <a:r>
              <a:rPr lang="en-US" dirty="0"/>
              <a:t> or --last-failed to just run the tests that failed the last time:</a:t>
            </a:r>
            <a:br>
              <a:rPr lang="en-US" dirty="0"/>
            </a:br>
            <a:r>
              <a:rPr lang="en-US" dirty="0"/>
              <a:t>​ ​$ ​​</a:t>
            </a:r>
            <a:r>
              <a:rPr lang="en-US" b="1" dirty="0" err="1"/>
              <a:t>pytest</a:t>
            </a:r>
            <a:r>
              <a:rPr lang="en-US" dirty="0"/>
              <a:t>​​ ​​</a:t>
            </a:r>
            <a:r>
              <a:rPr lang="en-US" b="1" dirty="0"/>
              <a:t>--verbose</a:t>
            </a:r>
            <a:r>
              <a:rPr lang="en-US" dirty="0"/>
              <a:t>​​ ​​</a:t>
            </a:r>
            <a:r>
              <a:rPr lang="en-US" b="1" dirty="0"/>
              <a:t>--tb=no</a:t>
            </a:r>
            <a:r>
              <a:rPr lang="en-US" dirty="0"/>
              <a:t>​​ ​​</a:t>
            </a:r>
            <a:r>
              <a:rPr lang="en-US" b="1" dirty="0"/>
              <a:t>--</a:t>
            </a:r>
            <a:r>
              <a:rPr lang="en-US" b="1" dirty="0" err="1"/>
              <a:t>lf</a:t>
            </a:r>
            <a:r>
              <a:rPr lang="en-US" dirty="0"/>
              <a:t>​​ ​​</a:t>
            </a:r>
            <a:r>
              <a:rPr lang="en-US" b="1" dirty="0"/>
              <a:t>test_pass_fail.py</a:t>
            </a:r>
            <a:r>
              <a:rPr lang="en-US" dirty="0"/>
              <a:t> </a:t>
            </a:r>
            <a:br>
              <a:rPr lang="en-US" dirty="0"/>
            </a:br>
            <a:endParaRPr lang="en-US" dirty="0"/>
          </a:p>
          <a:p>
            <a:r>
              <a:rPr lang="en-US" b="1" dirty="0"/>
              <a:t>cd</a:t>
            </a:r>
            <a:r>
              <a:rPr lang="en-US" dirty="0"/>
              <a:t>​​ ​​</a:t>
            </a:r>
            <a:r>
              <a:rPr lang="en-US" b="1" dirty="0"/>
              <a:t>/path/to/code/ch4/cache</a:t>
            </a:r>
            <a:r>
              <a:rPr lang="en-US" dirty="0"/>
              <a:t>​</a:t>
            </a:r>
            <a:br>
              <a:rPr lang="en-US" dirty="0"/>
            </a:br>
            <a:r>
              <a:rPr lang="en-US" dirty="0"/>
              <a:t>​ ​$ ​​</a:t>
            </a:r>
            <a:r>
              <a:rPr lang="en-US" b="1" dirty="0" err="1"/>
              <a:t>pytest</a:t>
            </a:r>
            <a:r>
              <a:rPr lang="en-US" dirty="0"/>
              <a:t>​​ ​​</a:t>
            </a:r>
            <a:r>
              <a:rPr lang="en-US" b="1" dirty="0"/>
              <a:t>-q</a:t>
            </a:r>
            <a:r>
              <a:rPr lang="en-US" dirty="0"/>
              <a:t>​​ ​​</a:t>
            </a:r>
            <a:r>
              <a:rPr lang="en-US" b="1" dirty="0"/>
              <a:t>test_few_failures.py</a:t>
            </a:r>
            <a:r>
              <a:rPr lang="en-US" dirty="0"/>
              <a:t>​</a:t>
            </a:r>
            <a:br>
              <a:rPr lang="en-US" dirty="0"/>
            </a:br>
            <a:r>
              <a:rPr lang="en-US" dirty="0"/>
              <a:t>​ .F </a:t>
            </a:r>
          </a:p>
          <a:p>
            <a:r>
              <a:rPr lang="en-US" dirty="0"/>
              <a:t>​​</a:t>
            </a:r>
            <a:r>
              <a:rPr lang="en-US" b="1" dirty="0" err="1"/>
              <a:t>pytest</a:t>
            </a:r>
            <a:r>
              <a:rPr lang="en-US" dirty="0"/>
              <a:t>​​ ​​</a:t>
            </a:r>
            <a:r>
              <a:rPr lang="en-US" b="1" dirty="0"/>
              <a:t>-q</a:t>
            </a:r>
            <a:r>
              <a:rPr lang="en-US" dirty="0"/>
              <a:t>​​ ​​</a:t>
            </a:r>
            <a:r>
              <a:rPr lang="en-US" i="1" dirty="0"/>
              <a:t>"test_few_failures.py::</a:t>
            </a:r>
            <a:r>
              <a:rPr lang="en-US" i="1" dirty="0" err="1"/>
              <a:t>test_a</a:t>
            </a:r>
            <a:r>
              <a:rPr lang="en-US" i="1" dirty="0"/>
              <a:t>[1e+25-1e+23-1.1e+25]"</a:t>
            </a:r>
            <a:r>
              <a:rPr lang="en-US" dirty="0"/>
              <a:t> </a:t>
            </a:r>
            <a:br>
              <a:rPr lang="en-US" dirty="0"/>
            </a:br>
            <a:br>
              <a:rPr lang="en-US" dirty="0"/>
            </a:br>
            <a:r>
              <a:rPr lang="en-US" dirty="0"/>
              <a:t>If you don’t want to copy/paste or there are multiple failed cases you’d like to rerun, --</a:t>
            </a:r>
            <a:r>
              <a:rPr lang="en-US" dirty="0" err="1"/>
              <a:t>lf</a:t>
            </a:r>
            <a:r>
              <a:rPr lang="en-US" dirty="0"/>
              <a:t> is much</a:t>
            </a:r>
            <a:br>
              <a:rPr lang="en-US" dirty="0"/>
            </a:br>
            <a:r>
              <a:rPr lang="en-US" dirty="0"/>
              <a:t>easier. And if you’re really debugging a test failure, another flag that might make things easier is</a:t>
            </a:r>
            <a:br>
              <a:rPr lang="en-US" dirty="0"/>
            </a:br>
            <a:r>
              <a:rPr lang="en-US" dirty="0"/>
              <a:t>--</a:t>
            </a:r>
            <a:r>
              <a:rPr lang="en-US" dirty="0" err="1"/>
              <a:t>showlocals</a:t>
            </a:r>
            <a:r>
              <a:rPr lang="en-US" dirty="0"/>
              <a:t>, or -l for short:</a:t>
            </a:r>
            <a:br>
              <a:rPr lang="en-US" dirty="0"/>
            </a:br>
            <a:r>
              <a:rPr lang="en-US" dirty="0"/>
              <a:t> ​​</a:t>
            </a:r>
            <a:r>
              <a:rPr lang="en-US" b="1" dirty="0" err="1"/>
              <a:t>pytest</a:t>
            </a:r>
            <a:r>
              <a:rPr lang="en-US" dirty="0"/>
              <a:t>​​ ​​</a:t>
            </a:r>
            <a:r>
              <a:rPr lang="en-US" b="1" dirty="0"/>
              <a:t>-q</a:t>
            </a:r>
            <a:r>
              <a:rPr lang="en-US" dirty="0"/>
              <a:t>​​ ​​</a:t>
            </a:r>
            <a:r>
              <a:rPr lang="en-US" b="1" dirty="0"/>
              <a:t>--</a:t>
            </a:r>
            <a:r>
              <a:rPr lang="en-US" b="1" dirty="0" err="1"/>
              <a:t>lf</a:t>
            </a:r>
            <a:r>
              <a:rPr lang="en-US" dirty="0"/>
              <a:t>​​ ​​</a:t>
            </a:r>
            <a:r>
              <a:rPr lang="en-US" b="1" dirty="0"/>
              <a:t>-l</a:t>
            </a:r>
            <a:r>
              <a:rPr lang="en-US" dirty="0"/>
              <a:t>​​ ​​</a:t>
            </a:r>
            <a:r>
              <a:rPr lang="en-US" b="1" dirty="0"/>
              <a:t>test_few_failures.py</a:t>
            </a:r>
            <a:r>
              <a:rPr lang="en-US" dirty="0"/>
              <a:t> </a:t>
            </a:r>
            <a:br>
              <a:rPr lang="en-US" dirty="0"/>
            </a:br>
            <a:endParaRPr lang="en-IN" dirty="0"/>
          </a:p>
        </p:txBody>
      </p:sp>
    </p:spTree>
    <p:extLst>
      <p:ext uri="{BB962C8B-B14F-4D97-AF65-F5344CB8AC3E}">
        <p14:creationId xmlns:p14="http://schemas.microsoft.com/office/powerpoint/2010/main" val="397427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AAE2-2242-43E6-A0CC-AD1F61109A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28677D-8EB9-40FE-9524-4ABDC69C1F25}"/>
              </a:ext>
            </a:extLst>
          </p:cNvPr>
          <p:cNvSpPr>
            <a:spLocks noGrp="1"/>
          </p:cNvSpPr>
          <p:nvPr>
            <p:ph idx="1"/>
          </p:nvPr>
        </p:nvSpPr>
        <p:spPr/>
        <p:txBody>
          <a:bodyPr>
            <a:normAutofit fontScale="92500" lnSpcReduction="20000"/>
          </a:bodyPr>
          <a:lstStyle/>
          <a:p>
            <a:r>
              <a:rPr lang="en-US" b="1" dirty="0" err="1"/>
              <a:t>pytest</a:t>
            </a:r>
            <a:r>
              <a:rPr lang="en-US" dirty="0"/>
              <a:t>​​ ​​</a:t>
            </a:r>
            <a:r>
              <a:rPr lang="en-US" b="1" dirty="0"/>
              <a:t>-k</a:t>
            </a:r>
            <a:r>
              <a:rPr lang="en-US" dirty="0"/>
              <a:t>​​ ​​</a:t>
            </a:r>
            <a:r>
              <a:rPr lang="en-US" i="1" dirty="0"/>
              <a:t>"</a:t>
            </a:r>
            <a:r>
              <a:rPr lang="en-US" i="1" dirty="0" err="1"/>
              <a:t>asdict</a:t>
            </a:r>
            <a:r>
              <a:rPr lang="en-US" i="1" dirty="0"/>
              <a:t> or defaults"</a:t>
            </a:r>
            <a:r>
              <a:rPr lang="en-US" dirty="0"/>
              <a:t> </a:t>
            </a:r>
          </a:p>
          <a:p>
            <a:r>
              <a:rPr lang="en-US" dirty="0"/>
              <a:t>​​</a:t>
            </a:r>
            <a:r>
              <a:rPr lang="en-US" b="1" dirty="0" err="1"/>
              <a:t>pytest</a:t>
            </a:r>
            <a:r>
              <a:rPr lang="en-US" dirty="0"/>
              <a:t>​​ ​​</a:t>
            </a:r>
            <a:r>
              <a:rPr lang="en-US" b="1" dirty="0"/>
              <a:t>-v</a:t>
            </a:r>
            <a:r>
              <a:rPr lang="en-US" dirty="0"/>
              <a:t>​​ ​​</a:t>
            </a:r>
            <a:r>
              <a:rPr lang="en-US" b="1" dirty="0"/>
              <a:t>-k</a:t>
            </a:r>
            <a:r>
              <a:rPr lang="en-US" dirty="0"/>
              <a:t>​​ ​​</a:t>
            </a:r>
            <a:r>
              <a:rPr lang="en-US" i="1" dirty="0"/>
              <a:t>"</a:t>
            </a:r>
            <a:r>
              <a:rPr lang="en-US" i="1" dirty="0" err="1"/>
              <a:t>asdict</a:t>
            </a:r>
            <a:r>
              <a:rPr lang="en-US" i="1" dirty="0"/>
              <a:t> or defaults"</a:t>
            </a:r>
            <a:r>
              <a:rPr lang="en-US" dirty="0"/>
              <a:t> </a:t>
            </a:r>
            <a:br>
              <a:rPr lang="en-US" dirty="0"/>
            </a:br>
            <a:br>
              <a:rPr lang="en-US" dirty="0"/>
            </a:br>
            <a:r>
              <a:rPr lang="en-IN" b="1" dirty="0"/>
              <a:t>-m MARKEXPR</a:t>
            </a:r>
            <a:br>
              <a:rPr lang="en-IN" b="1" dirty="0"/>
            </a:br>
            <a:br>
              <a:rPr lang="en-IN" dirty="0"/>
            </a:br>
            <a:r>
              <a:rPr lang="en-US" dirty="0"/>
              <a:t>Markers are one of the best ways to mark a subset of your test functions so that they can be run together. As an example, one way to run </a:t>
            </a:r>
            <a:r>
              <a:rPr lang="en-US" dirty="0" err="1"/>
              <a:t>test_replace</a:t>
            </a:r>
            <a:r>
              <a:rPr lang="en-US" dirty="0"/>
              <a:t>() and </a:t>
            </a:r>
            <a:r>
              <a:rPr lang="en-US" dirty="0" err="1"/>
              <a:t>test_member_access</a:t>
            </a:r>
            <a:r>
              <a:rPr lang="en-US" dirty="0"/>
              <a:t>(), even though</a:t>
            </a:r>
            <a:br>
              <a:rPr lang="en-US" dirty="0"/>
            </a:br>
            <a:r>
              <a:rPr lang="en-US" dirty="0"/>
              <a:t>they are in separate files, is to mark them.  Will run test case with marker @pytest-mark-marker decorator</a:t>
            </a:r>
          </a:p>
          <a:p>
            <a:r>
              <a:rPr lang="en-US" b="1" dirty="0"/>
              <a:t>/ch1/tasks</a:t>
            </a:r>
            <a:r>
              <a:rPr lang="en-US" dirty="0"/>
              <a:t>​</a:t>
            </a:r>
            <a:br>
              <a:rPr lang="en-US" dirty="0"/>
            </a:br>
            <a:r>
              <a:rPr lang="en-US" dirty="0"/>
              <a:t>​ ​$ ​​</a:t>
            </a:r>
            <a:r>
              <a:rPr lang="en-US" b="1" dirty="0" err="1"/>
              <a:t>pytest</a:t>
            </a:r>
            <a:r>
              <a:rPr lang="en-US" dirty="0"/>
              <a:t>​​ ​​</a:t>
            </a:r>
            <a:r>
              <a:rPr lang="en-US" b="1" dirty="0"/>
              <a:t>-v</a:t>
            </a:r>
            <a:r>
              <a:rPr lang="en-US" dirty="0"/>
              <a:t>​​ ​​</a:t>
            </a:r>
            <a:r>
              <a:rPr lang="en-US" b="1" dirty="0"/>
              <a:t>-m</a:t>
            </a:r>
            <a:r>
              <a:rPr lang="en-US" dirty="0"/>
              <a:t>​​ ​​</a:t>
            </a:r>
            <a:r>
              <a:rPr lang="en-US" b="1" dirty="0" err="1"/>
              <a:t>run_these_please</a:t>
            </a:r>
            <a:r>
              <a:rPr lang="en-US" dirty="0"/>
              <a:t> </a:t>
            </a:r>
            <a:br>
              <a:rPr lang="en-US" dirty="0"/>
            </a:br>
            <a:br>
              <a:rPr lang="en-US" dirty="0"/>
            </a:br>
            <a:endParaRPr lang="en-IN" dirty="0"/>
          </a:p>
        </p:txBody>
      </p:sp>
    </p:spTree>
    <p:extLst>
      <p:ext uri="{BB962C8B-B14F-4D97-AF65-F5344CB8AC3E}">
        <p14:creationId xmlns:p14="http://schemas.microsoft.com/office/powerpoint/2010/main" val="1276191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DEBC-83A0-47C6-9F9D-D05FCD0F4C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E72E6F-98D6-4C2F-B8C9-C95F6AE4D4BE}"/>
              </a:ext>
            </a:extLst>
          </p:cNvPr>
          <p:cNvSpPr>
            <a:spLocks noGrp="1"/>
          </p:cNvSpPr>
          <p:nvPr>
            <p:ph idx="1"/>
          </p:nvPr>
        </p:nvSpPr>
        <p:spPr/>
        <p:txBody>
          <a:bodyPr>
            <a:normAutofit fontScale="55000" lnSpcReduction="20000"/>
          </a:bodyPr>
          <a:lstStyle/>
          <a:p>
            <a:r>
              <a:rPr lang="en-US" dirty="0"/>
              <a:t>You can see the stored information with --cache-show:</a:t>
            </a:r>
            <a:br>
              <a:rPr lang="en-US" dirty="0"/>
            </a:br>
            <a:r>
              <a:rPr lang="en-US" dirty="0"/>
              <a:t>​ ​​​</a:t>
            </a:r>
            <a:r>
              <a:rPr lang="en-US" b="1" dirty="0" err="1"/>
              <a:t>pytest</a:t>
            </a:r>
            <a:r>
              <a:rPr lang="en-US" dirty="0"/>
              <a:t>​​ ​​</a:t>
            </a:r>
            <a:r>
              <a:rPr lang="en-US" b="1" dirty="0"/>
              <a:t>--cache-show</a:t>
            </a:r>
            <a:r>
              <a:rPr lang="en-US" dirty="0"/>
              <a:t> </a:t>
            </a:r>
          </a:p>
          <a:p>
            <a:r>
              <a:rPr lang="en-US" dirty="0"/>
              <a:t>The cache can be used for more than just --</a:t>
            </a:r>
            <a:r>
              <a:rPr lang="en-US" dirty="0" err="1"/>
              <a:t>lf</a:t>
            </a:r>
            <a:r>
              <a:rPr lang="en-US" dirty="0"/>
              <a:t> and --ff. Let’s make a fixture that records how long tests take, saves the times, and on the next run, reports an error on tests that take longer than, say, twice as long as last time.</a:t>
            </a:r>
            <a:br>
              <a:rPr lang="en-US" dirty="0"/>
            </a:br>
            <a:r>
              <a:rPr lang="en-US" dirty="0"/>
              <a:t>The interface for the cache fixture is simply</a:t>
            </a:r>
            <a:br>
              <a:rPr lang="en-US" dirty="0"/>
            </a:br>
            <a:r>
              <a:rPr lang="en-US" dirty="0"/>
              <a:t>​ </a:t>
            </a:r>
            <a:r>
              <a:rPr lang="en-US" dirty="0" err="1"/>
              <a:t>cache.get</a:t>
            </a:r>
            <a:r>
              <a:rPr lang="en-US" dirty="0"/>
              <a:t>(key, default)</a:t>
            </a:r>
            <a:br>
              <a:rPr lang="en-US" dirty="0"/>
            </a:br>
            <a:r>
              <a:rPr lang="en-US" dirty="0"/>
              <a:t>​ </a:t>
            </a:r>
            <a:r>
              <a:rPr lang="en-US" dirty="0" err="1"/>
              <a:t>cache.set</a:t>
            </a:r>
            <a:r>
              <a:rPr lang="en-US" dirty="0"/>
              <a:t>(key, value)</a:t>
            </a:r>
            <a:br>
              <a:rPr lang="en-US" dirty="0"/>
            </a:br>
            <a:r>
              <a:rPr lang="en-US" dirty="0"/>
              <a:t>By convention, key names start with the name of your application or plugin, followed by a /, and continuing to separate sections of the key name with /’s. The value you store can be anything that is convertible to json, since that’s how it’s represented in the .cache directory. </a:t>
            </a:r>
          </a:p>
          <a:p>
            <a:r>
              <a:rPr lang="en-US" dirty="0"/>
              <a:t>ch4/cache/test_slower.py </a:t>
            </a:r>
          </a:p>
          <a:p>
            <a:r>
              <a:rPr lang="en-IN" dirty="0"/>
              <a:t>​​</a:t>
            </a:r>
            <a:r>
              <a:rPr lang="en-US" b="1" dirty="0" err="1"/>
              <a:t>pytest</a:t>
            </a:r>
            <a:r>
              <a:rPr lang="en-US" dirty="0"/>
              <a:t>​​ ​​</a:t>
            </a:r>
            <a:r>
              <a:rPr lang="en-US" b="1" dirty="0"/>
              <a:t>-q</a:t>
            </a:r>
            <a:r>
              <a:rPr lang="en-US" dirty="0"/>
              <a:t>​​ ​​</a:t>
            </a:r>
            <a:r>
              <a:rPr lang="en-US" b="1" dirty="0"/>
              <a:t>--cache-clear</a:t>
            </a:r>
            <a:r>
              <a:rPr lang="en-US" dirty="0"/>
              <a:t>​​ ​​</a:t>
            </a:r>
            <a:r>
              <a:rPr lang="en-US" b="1" dirty="0"/>
              <a:t>test_slower.py</a:t>
            </a:r>
            <a:r>
              <a:rPr lang="en-US" dirty="0"/>
              <a:t> </a:t>
            </a:r>
          </a:p>
          <a:p>
            <a:r>
              <a:rPr lang="en-IN" dirty="0"/>
              <a:t>​​</a:t>
            </a:r>
            <a:r>
              <a:rPr lang="en-IN" b="1" dirty="0" err="1"/>
              <a:t>pytest</a:t>
            </a:r>
            <a:r>
              <a:rPr lang="en-IN" dirty="0"/>
              <a:t>​​ ​​</a:t>
            </a:r>
            <a:r>
              <a:rPr lang="en-IN" b="1" dirty="0"/>
              <a:t>-q</a:t>
            </a:r>
            <a:r>
              <a:rPr lang="en-IN" dirty="0"/>
              <a:t>​​ ​​</a:t>
            </a:r>
            <a:r>
              <a:rPr lang="en-IN" b="1" dirty="0"/>
              <a:t>--cache-show</a:t>
            </a:r>
            <a:r>
              <a:rPr lang="en-IN" dirty="0"/>
              <a:t> </a:t>
            </a:r>
            <a:br>
              <a:rPr lang="en-IN" dirty="0"/>
            </a:br>
            <a:br>
              <a:rPr lang="en-US" dirty="0"/>
            </a:br>
            <a:br>
              <a:rPr lang="en-US" dirty="0"/>
            </a:br>
            <a:r>
              <a:rPr lang="en-US" b="1" dirty="0" err="1"/>
              <a:t>pytest</a:t>
            </a:r>
            <a:r>
              <a:rPr lang="en-US" dirty="0"/>
              <a:t>​​ ​​</a:t>
            </a:r>
            <a:r>
              <a:rPr lang="en-US" b="1" dirty="0"/>
              <a:t>-q</a:t>
            </a:r>
            <a:r>
              <a:rPr lang="en-US" dirty="0"/>
              <a:t>​​ ​​</a:t>
            </a:r>
            <a:r>
              <a:rPr lang="en-US" b="1" dirty="0"/>
              <a:t>--cache-clear</a:t>
            </a:r>
            <a:r>
              <a:rPr lang="en-US" dirty="0"/>
              <a:t>​​ ​​</a:t>
            </a:r>
            <a:r>
              <a:rPr lang="en-US" b="1" dirty="0"/>
              <a:t>test_slower_2.py</a:t>
            </a:r>
            <a:r>
              <a:rPr lang="en-US" dirty="0"/>
              <a:t> </a:t>
            </a:r>
          </a:p>
          <a:p>
            <a:r>
              <a:rPr lang="en-IN" dirty="0"/>
              <a:t>​​</a:t>
            </a:r>
            <a:r>
              <a:rPr lang="en-IN" b="1" dirty="0" err="1"/>
              <a:t>pytest</a:t>
            </a:r>
            <a:r>
              <a:rPr lang="en-IN" dirty="0"/>
              <a:t>​​ ​​</a:t>
            </a:r>
            <a:r>
              <a:rPr lang="en-IN" b="1" dirty="0"/>
              <a:t>-q</a:t>
            </a:r>
            <a:r>
              <a:rPr lang="en-IN" dirty="0"/>
              <a:t>​​ ​​</a:t>
            </a:r>
            <a:r>
              <a:rPr lang="en-IN" b="1" dirty="0"/>
              <a:t>--cache-show</a:t>
            </a:r>
            <a:r>
              <a:rPr lang="en-IN" dirty="0"/>
              <a:t> </a:t>
            </a:r>
            <a:br>
              <a:rPr lang="en-IN" dirty="0"/>
            </a:br>
            <a:br>
              <a:rPr lang="en-US" dirty="0"/>
            </a:br>
            <a:br>
              <a:rPr lang="en-US" dirty="0"/>
            </a:br>
            <a:endParaRPr lang="en-IN" dirty="0"/>
          </a:p>
        </p:txBody>
      </p:sp>
    </p:spTree>
    <p:extLst>
      <p:ext uri="{BB962C8B-B14F-4D97-AF65-F5344CB8AC3E}">
        <p14:creationId xmlns:p14="http://schemas.microsoft.com/office/powerpoint/2010/main" val="496100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7902-61FC-477E-856F-ECD21A2A11FC}"/>
              </a:ext>
            </a:extLst>
          </p:cNvPr>
          <p:cNvSpPr>
            <a:spLocks noGrp="1"/>
          </p:cNvSpPr>
          <p:nvPr>
            <p:ph type="title"/>
          </p:nvPr>
        </p:nvSpPr>
        <p:spPr/>
        <p:txBody>
          <a:bodyPr>
            <a:normAutofit/>
          </a:bodyPr>
          <a:lstStyle/>
          <a:p>
            <a:r>
              <a:rPr lang="en-IN" b="1" dirty="0"/>
              <a:t>Using </a:t>
            </a:r>
            <a:r>
              <a:rPr lang="en-IN" b="1" dirty="0" err="1"/>
              <a:t>capsys</a:t>
            </a:r>
            <a:endParaRPr lang="en-IN" dirty="0"/>
          </a:p>
        </p:txBody>
      </p:sp>
      <p:sp>
        <p:nvSpPr>
          <p:cNvPr id="3" name="Content Placeholder 2">
            <a:extLst>
              <a:ext uri="{FF2B5EF4-FFF2-40B4-BE49-F238E27FC236}">
                <a16:creationId xmlns:a16="http://schemas.microsoft.com/office/drawing/2014/main" id="{747E61E8-0E40-4ED4-AC69-4F2191DB0460}"/>
              </a:ext>
            </a:extLst>
          </p:cNvPr>
          <p:cNvSpPr>
            <a:spLocks noGrp="1"/>
          </p:cNvSpPr>
          <p:nvPr>
            <p:ph idx="1"/>
          </p:nvPr>
        </p:nvSpPr>
        <p:spPr/>
        <p:txBody>
          <a:bodyPr>
            <a:normAutofit fontScale="70000" lnSpcReduction="20000"/>
          </a:bodyPr>
          <a:lstStyle/>
          <a:p>
            <a:r>
              <a:rPr lang="en-US" dirty="0"/>
              <a:t>The </a:t>
            </a:r>
            <a:r>
              <a:rPr lang="en-US" dirty="0" err="1"/>
              <a:t>capsys</a:t>
            </a:r>
            <a:r>
              <a:rPr lang="en-US" dirty="0"/>
              <a:t> </a:t>
            </a:r>
            <a:r>
              <a:rPr lang="en-US" dirty="0" err="1"/>
              <a:t>builtin</a:t>
            </a:r>
            <a:r>
              <a:rPr lang="en-US" dirty="0"/>
              <a:t> fixture provides two bits of functionality: it allows you to retrieve </a:t>
            </a:r>
            <a:r>
              <a:rPr lang="en-US" dirty="0" err="1"/>
              <a:t>stdout</a:t>
            </a:r>
            <a:r>
              <a:rPr lang="en-US" dirty="0"/>
              <a:t> and stderr from some code, and it disables output capture temporarily </a:t>
            </a:r>
            <a:br>
              <a:rPr lang="en-US" dirty="0"/>
            </a:br>
            <a:r>
              <a:rPr lang="en-US" dirty="0" err="1"/>
              <a:t>pytest</a:t>
            </a:r>
            <a:r>
              <a:rPr lang="en-US" dirty="0"/>
              <a:t> usually captures the output from your tests and the code under test. This includes print statements. The captured output is displayed for failing tests only after the full test session is complete. The -s option turns off this feature, and output is sent to </a:t>
            </a:r>
            <a:r>
              <a:rPr lang="en-US" dirty="0" err="1"/>
              <a:t>stdout</a:t>
            </a:r>
            <a:r>
              <a:rPr lang="en-US" dirty="0"/>
              <a:t> while the tests are</a:t>
            </a:r>
            <a:br>
              <a:rPr lang="en-US" dirty="0"/>
            </a:br>
            <a:r>
              <a:rPr lang="en-US" dirty="0"/>
              <a:t>running. Usually this works great, as it’s the output from the failed tests you need to see in order to debug the failures. However, you may want to allow some output to make it through the default </a:t>
            </a:r>
            <a:r>
              <a:rPr lang="en-US" dirty="0" err="1"/>
              <a:t>pytest</a:t>
            </a:r>
            <a:r>
              <a:rPr lang="en-US" dirty="0"/>
              <a:t> output capture, to print some things without printing everything. You can do this with </a:t>
            </a:r>
            <a:r>
              <a:rPr lang="en-US" dirty="0" err="1"/>
              <a:t>capsys</a:t>
            </a:r>
            <a:r>
              <a:rPr lang="en-US" dirty="0"/>
              <a:t>. You can use </a:t>
            </a:r>
            <a:r>
              <a:rPr lang="en-US" dirty="0" err="1"/>
              <a:t>capsys.disabled</a:t>
            </a:r>
            <a:r>
              <a:rPr lang="en-US" dirty="0"/>
              <a:t>() to temporarily let output get past the capture</a:t>
            </a:r>
            <a:br>
              <a:rPr lang="en-US" dirty="0"/>
            </a:br>
            <a:r>
              <a:rPr lang="en-US" dirty="0"/>
              <a:t>mechanism. </a:t>
            </a:r>
            <a:br>
              <a:rPr lang="en-US" dirty="0"/>
            </a:br>
            <a:r>
              <a:rPr lang="en-US" b="1" dirty="0"/>
              <a:t>ch4/cap</a:t>
            </a:r>
            <a:r>
              <a:rPr lang="en-US" dirty="0"/>
              <a:t>​</a:t>
            </a:r>
          </a:p>
          <a:p>
            <a:r>
              <a:rPr lang="en-US" dirty="0"/>
              <a:t>​​</a:t>
            </a:r>
            <a:r>
              <a:rPr lang="en-US" b="1" dirty="0" err="1"/>
              <a:t>pytest</a:t>
            </a:r>
            <a:r>
              <a:rPr lang="en-US" dirty="0"/>
              <a:t>​​ ​​</a:t>
            </a:r>
            <a:r>
              <a:rPr lang="en-US" b="1" dirty="0"/>
              <a:t>-q</a:t>
            </a:r>
            <a:r>
              <a:rPr lang="en-US" dirty="0"/>
              <a:t>​​ ​​</a:t>
            </a:r>
            <a:r>
              <a:rPr lang="en-US" b="1" dirty="0"/>
              <a:t>test_capsys.py::test_</a:t>
            </a:r>
            <a:r>
              <a:rPr lang="en-IN" dirty="0" err="1"/>
              <a:t>test_greeting</a:t>
            </a:r>
            <a:r>
              <a:rPr lang="en-IN" dirty="0"/>
              <a:t> </a:t>
            </a:r>
            <a:br>
              <a:rPr lang="en-IN" dirty="0"/>
            </a:br>
            <a:r>
              <a:rPr lang="en-US" dirty="0"/>
              <a:t> </a:t>
            </a:r>
            <a:br>
              <a:rPr lang="en-US" dirty="0"/>
            </a:br>
            <a:br>
              <a:rPr lang="en-US" dirty="0"/>
            </a:br>
            <a:r>
              <a:rPr lang="en-US" dirty="0"/>
              <a:t>​​$ ​​</a:t>
            </a:r>
            <a:r>
              <a:rPr lang="en-US" b="1" dirty="0" err="1"/>
              <a:t>pytest</a:t>
            </a:r>
            <a:r>
              <a:rPr lang="en-US" dirty="0"/>
              <a:t>​​ ​​</a:t>
            </a:r>
            <a:r>
              <a:rPr lang="en-US" b="1" dirty="0"/>
              <a:t>-q</a:t>
            </a:r>
            <a:r>
              <a:rPr lang="en-US" dirty="0"/>
              <a:t>​​ ​​</a:t>
            </a:r>
            <a:r>
              <a:rPr lang="en-US" b="1" dirty="0"/>
              <a:t>test_capsys.py::</a:t>
            </a:r>
            <a:r>
              <a:rPr lang="en-US" b="1" dirty="0" err="1"/>
              <a:t>test_capsys_disabled</a:t>
            </a:r>
            <a:r>
              <a:rPr lang="en-US" dirty="0"/>
              <a:t> </a:t>
            </a:r>
            <a:br>
              <a:rPr lang="en-US" dirty="0"/>
            </a:br>
            <a:endParaRPr lang="en-IN" dirty="0"/>
          </a:p>
        </p:txBody>
      </p:sp>
    </p:spTree>
    <p:extLst>
      <p:ext uri="{BB962C8B-B14F-4D97-AF65-F5344CB8AC3E}">
        <p14:creationId xmlns:p14="http://schemas.microsoft.com/office/powerpoint/2010/main" val="1788577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D0ED-4828-48C7-B6E8-B3CAD4C157A9}"/>
              </a:ext>
            </a:extLst>
          </p:cNvPr>
          <p:cNvSpPr>
            <a:spLocks noGrp="1"/>
          </p:cNvSpPr>
          <p:nvPr>
            <p:ph type="title"/>
          </p:nvPr>
        </p:nvSpPr>
        <p:spPr/>
        <p:txBody>
          <a:bodyPr/>
          <a:lstStyle/>
          <a:p>
            <a:r>
              <a:rPr lang="en-IN" b="1" dirty="0" err="1"/>
              <a:t>monkeypatch</a:t>
            </a:r>
            <a:r>
              <a:rPr lang="en-IN" dirty="0"/>
              <a:t> </a:t>
            </a:r>
          </a:p>
        </p:txBody>
      </p:sp>
      <p:sp>
        <p:nvSpPr>
          <p:cNvPr id="3" name="Content Placeholder 2">
            <a:extLst>
              <a:ext uri="{FF2B5EF4-FFF2-40B4-BE49-F238E27FC236}">
                <a16:creationId xmlns:a16="http://schemas.microsoft.com/office/drawing/2014/main" id="{1D79E2F2-E2D1-46EF-B40B-027A4A2D1E61}"/>
              </a:ext>
            </a:extLst>
          </p:cNvPr>
          <p:cNvSpPr>
            <a:spLocks noGrp="1"/>
          </p:cNvSpPr>
          <p:nvPr>
            <p:ph idx="1"/>
          </p:nvPr>
        </p:nvSpPr>
        <p:spPr/>
        <p:txBody>
          <a:bodyPr>
            <a:normAutofit/>
          </a:bodyPr>
          <a:lstStyle/>
          <a:p>
            <a:r>
              <a:rPr lang="en-US" dirty="0"/>
              <a:t>A “monkey patch” is a dynamic modification of a class or module during runtime. During testing, “monkey patching” is a convenient way to take over part of the runtime environment of the code under test and replace either input dependencies or output dependencies with objects or functions that are more convenient for testing. The </a:t>
            </a:r>
            <a:r>
              <a:rPr lang="en-US" dirty="0" err="1"/>
              <a:t>monkeypatch</a:t>
            </a:r>
            <a:r>
              <a:rPr lang="en-US" dirty="0"/>
              <a:t> </a:t>
            </a:r>
            <a:r>
              <a:rPr lang="en-US" dirty="0" err="1"/>
              <a:t>builtin</a:t>
            </a:r>
            <a:r>
              <a:rPr lang="en-US" dirty="0"/>
              <a:t> fixture allows you to do this in the context of a single test. And when the test ends, regardless of pass or fail, the original unpatched is restored, undoing everything changed by the patch. </a:t>
            </a:r>
            <a:br>
              <a:rPr lang="en-US" dirty="0"/>
            </a:br>
            <a:endParaRPr lang="en-IN" dirty="0"/>
          </a:p>
        </p:txBody>
      </p:sp>
    </p:spTree>
    <p:extLst>
      <p:ext uri="{BB962C8B-B14F-4D97-AF65-F5344CB8AC3E}">
        <p14:creationId xmlns:p14="http://schemas.microsoft.com/office/powerpoint/2010/main" val="1826362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E5CB-CAE4-4525-94C0-E1ECC3C28D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C0515E-3955-4682-A3F6-AC063CC9B44E}"/>
              </a:ext>
            </a:extLst>
          </p:cNvPr>
          <p:cNvSpPr>
            <a:spLocks noGrp="1"/>
          </p:cNvSpPr>
          <p:nvPr>
            <p:ph idx="1"/>
          </p:nvPr>
        </p:nvSpPr>
        <p:spPr/>
        <p:txBody>
          <a:bodyPr>
            <a:normAutofit fontScale="92500" lnSpcReduction="20000"/>
          </a:bodyPr>
          <a:lstStyle/>
          <a:p>
            <a:pPr marL="0" indent="0">
              <a:buNone/>
            </a:pPr>
            <a:r>
              <a:rPr lang="en-IN" dirty="0"/>
              <a:t>The </a:t>
            </a:r>
            <a:r>
              <a:rPr lang="en-IN" dirty="0" err="1"/>
              <a:t>monkeypatch</a:t>
            </a:r>
            <a:r>
              <a:rPr lang="en-IN" dirty="0"/>
              <a:t> fixture provides the following functions:</a:t>
            </a:r>
          </a:p>
          <a:p>
            <a:pPr marL="0" indent="0">
              <a:buNone/>
            </a:pPr>
            <a:r>
              <a:rPr lang="en-IN" dirty="0" err="1"/>
              <a:t>setattr</a:t>
            </a:r>
            <a:r>
              <a:rPr lang="en-IN" dirty="0"/>
              <a:t>(target, name, value=&lt;</a:t>
            </a:r>
            <a:r>
              <a:rPr lang="en-IN" dirty="0" err="1"/>
              <a:t>notset</a:t>
            </a:r>
            <a:r>
              <a:rPr lang="en-IN" dirty="0"/>
              <a:t>&gt;, raising=True): Set an attribute.</a:t>
            </a:r>
            <a:br>
              <a:rPr lang="en-IN" dirty="0"/>
            </a:br>
            <a:r>
              <a:rPr lang="en-IN" dirty="0" err="1"/>
              <a:t>delattr</a:t>
            </a:r>
            <a:r>
              <a:rPr lang="en-IN" dirty="0"/>
              <a:t>(target, name=&lt;</a:t>
            </a:r>
            <a:r>
              <a:rPr lang="en-IN" dirty="0" err="1"/>
              <a:t>notset</a:t>
            </a:r>
            <a:r>
              <a:rPr lang="en-IN" dirty="0"/>
              <a:t>&gt;, raising=True): Delete an attribute.</a:t>
            </a:r>
            <a:br>
              <a:rPr lang="en-IN" dirty="0"/>
            </a:br>
            <a:r>
              <a:rPr lang="en-IN" dirty="0" err="1"/>
              <a:t>setitem</a:t>
            </a:r>
            <a:r>
              <a:rPr lang="en-IN" dirty="0"/>
              <a:t>(</a:t>
            </a:r>
            <a:r>
              <a:rPr lang="en-IN" dirty="0" err="1"/>
              <a:t>dic</a:t>
            </a:r>
            <a:r>
              <a:rPr lang="en-IN" dirty="0"/>
              <a:t>, name, value): Set a dictionary entry.</a:t>
            </a:r>
            <a:br>
              <a:rPr lang="en-IN" dirty="0"/>
            </a:br>
            <a:r>
              <a:rPr lang="en-IN" dirty="0" err="1"/>
              <a:t>delitem</a:t>
            </a:r>
            <a:r>
              <a:rPr lang="en-IN" dirty="0"/>
              <a:t>(</a:t>
            </a:r>
            <a:r>
              <a:rPr lang="en-IN" dirty="0" err="1"/>
              <a:t>dic</a:t>
            </a:r>
            <a:r>
              <a:rPr lang="en-IN" dirty="0"/>
              <a:t>, name, raising=True): Delete a dictionary entry.</a:t>
            </a:r>
            <a:br>
              <a:rPr lang="en-IN" dirty="0"/>
            </a:br>
            <a:r>
              <a:rPr lang="en-IN" dirty="0" err="1"/>
              <a:t>setenv</a:t>
            </a:r>
            <a:r>
              <a:rPr lang="en-IN" dirty="0"/>
              <a:t>(name, value, prepend=None): Set an environmental variable.</a:t>
            </a:r>
            <a:br>
              <a:rPr lang="en-IN" dirty="0"/>
            </a:br>
            <a:r>
              <a:rPr lang="en-IN" dirty="0" err="1"/>
              <a:t>delenv</a:t>
            </a:r>
            <a:r>
              <a:rPr lang="en-IN" dirty="0"/>
              <a:t>(name, raising=True): Delete an environmental variable.</a:t>
            </a:r>
            <a:br>
              <a:rPr lang="en-IN" dirty="0"/>
            </a:br>
            <a:r>
              <a:rPr lang="en-IN" dirty="0" err="1"/>
              <a:t>syspath_prepend</a:t>
            </a:r>
            <a:r>
              <a:rPr lang="en-IN" dirty="0"/>
              <a:t>(path): Prepend path to </a:t>
            </a:r>
            <a:r>
              <a:rPr lang="en-IN" dirty="0" err="1"/>
              <a:t>sys.path</a:t>
            </a:r>
            <a:r>
              <a:rPr lang="en-IN" dirty="0"/>
              <a:t>, which is Python’s list of import locations.</a:t>
            </a:r>
            <a:br>
              <a:rPr lang="en-IN" dirty="0"/>
            </a:br>
            <a:r>
              <a:rPr lang="en-IN" dirty="0" err="1"/>
              <a:t>chdir</a:t>
            </a:r>
            <a:r>
              <a:rPr lang="en-IN" dirty="0"/>
              <a:t>(path): Change the current working directory </a:t>
            </a:r>
          </a:p>
          <a:p>
            <a:pPr marL="0" indent="0">
              <a:buNone/>
            </a:pPr>
            <a:r>
              <a:rPr lang="en-US" dirty="0"/>
              <a:t>The raising parameter tells </a:t>
            </a:r>
            <a:r>
              <a:rPr lang="en-US" dirty="0" err="1"/>
              <a:t>pytest</a:t>
            </a:r>
            <a:r>
              <a:rPr lang="en-US" dirty="0"/>
              <a:t> whether or not to raise an exception if the item doesn’t already exist. </a:t>
            </a:r>
            <a:br>
              <a:rPr lang="en-US" dirty="0"/>
            </a:br>
            <a:endParaRPr lang="en-IN" dirty="0"/>
          </a:p>
        </p:txBody>
      </p:sp>
    </p:spTree>
    <p:extLst>
      <p:ext uri="{BB962C8B-B14F-4D97-AF65-F5344CB8AC3E}">
        <p14:creationId xmlns:p14="http://schemas.microsoft.com/office/powerpoint/2010/main" val="3924531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C800-6C84-433F-BC2F-DF0F29A5B7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F26FA0-7DC4-49D8-9D14-75778BCB047F}"/>
              </a:ext>
            </a:extLst>
          </p:cNvPr>
          <p:cNvSpPr>
            <a:spLocks noGrp="1"/>
          </p:cNvSpPr>
          <p:nvPr>
            <p:ph idx="1"/>
          </p:nvPr>
        </p:nvSpPr>
        <p:spPr/>
        <p:txBody>
          <a:bodyPr/>
          <a:lstStyle/>
          <a:p>
            <a:pPr marL="0" indent="0">
              <a:buNone/>
            </a:pPr>
            <a:r>
              <a:rPr lang="en-IN" dirty="0"/>
              <a:t>def </a:t>
            </a:r>
            <a:r>
              <a:rPr lang="en-IN" dirty="0" err="1"/>
              <a:t>test_envreading</a:t>
            </a:r>
            <a:r>
              <a:rPr lang="en-IN" dirty="0"/>
              <a:t>(self):</a:t>
            </a:r>
          </a:p>
          <a:p>
            <a:pPr marL="0" indent="0">
              <a:buNone/>
            </a:pPr>
            <a:r>
              <a:rPr lang="en-IN" dirty="0"/>
              <a:t>    old = </a:t>
            </a:r>
            <a:r>
              <a:rPr lang="en-IN" dirty="0" err="1"/>
              <a:t>os.environ</a:t>
            </a:r>
            <a:r>
              <a:rPr lang="en-IN" dirty="0"/>
              <a:t>['ENV1']</a:t>
            </a:r>
          </a:p>
          <a:p>
            <a:pPr marL="0" indent="0">
              <a:buNone/>
            </a:pPr>
            <a:r>
              <a:rPr lang="en-IN" dirty="0"/>
              <a:t>    </a:t>
            </a:r>
            <a:r>
              <a:rPr lang="en-IN" dirty="0" err="1"/>
              <a:t>os.environ</a:t>
            </a:r>
            <a:r>
              <a:rPr lang="en-IN" dirty="0"/>
              <a:t>['ENV1'] = '</a:t>
            </a:r>
            <a:r>
              <a:rPr lang="en-IN" dirty="0" err="1"/>
              <a:t>myval</a:t>
            </a:r>
            <a:r>
              <a:rPr lang="en-IN" dirty="0"/>
              <a:t>'</a:t>
            </a:r>
          </a:p>
          <a:p>
            <a:pPr marL="0" indent="0">
              <a:buNone/>
            </a:pPr>
            <a:r>
              <a:rPr lang="en-IN" dirty="0"/>
              <a:t>    try:</a:t>
            </a:r>
          </a:p>
          <a:p>
            <a:pPr marL="0" indent="0">
              <a:buNone/>
            </a:pPr>
            <a:r>
              <a:rPr lang="en-IN" dirty="0"/>
              <a:t>        </a:t>
            </a:r>
            <a:r>
              <a:rPr lang="en-IN" dirty="0" err="1"/>
              <a:t>val</a:t>
            </a:r>
            <a:r>
              <a:rPr lang="en-IN" dirty="0"/>
              <a:t> = </a:t>
            </a:r>
            <a:r>
              <a:rPr lang="en-IN" dirty="0" err="1"/>
              <a:t>myapp</a:t>
            </a:r>
            <a:r>
              <a:rPr lang="en-IN" dirty="0"/>
              <a:t>().</a:t>
            </a:r>
            <a:r>
              <a:rPr lang="en-IN" dirty="0" err="1"/>
              <a:t>readenv</a:t>
            </a:r>
            <a:r>
              <a:rPr lang="en-IN" dirty="0"/>
              <a:t>()</a:t>
            </a:r>
          </a:p>
          <a:p>
            <a:pPr marL="0" indent="0">
              <a:buNone/>
            </a:pPr>
            <a:r>
              <a:rPr lang="en-IN" dirty="0"/>
              <a:t>        assert </a:t>
            </a:r>
            <a:r>
              <a:rPr lang="en-IN" dirty="0" err="1"/>
              <a:t>val</a:t>
            </a:r>
            <a:r>
              <a:rPr lang="en-IN" dirty="0"/>
              <a:t> == "</a:t>
            </a:r>
            <a:r>
              <a:rPr lang="en-IN" dirty="0" err="1"/>
              <a:t>myval</a:t>
            </a:r>
            <a:r>
              <a:rPr lang="en-IN" dirty="0"/>
              <a:t>"</a:t>
            </a:r>
          </a:p>
          <a:p>
            <a:pPr marL="0" indent="0">
              <a:buNone/>
            </a:pPr>
            <a:r>
              <a:rPr lang="en-IN" dirty="0"/>
              <a:t>    finally:</a:t>
            </a:r>
          </a:p>
          <a:p>
            <a:pPr marL="0" indent="0">
              <a:buNone/>
            </a:pPr>
            <a:r>
              <a:rPr lang="en-IN" dirty="0"/>
              <a:t>        </a:t>
            </a:r>
            <a:r>
              <a:rPr lang="en-IN" dirty="0" err="1"/>
              <a:t>os.environ</a:t>
            </a:r>
            <a:r>
              <a:rPr lang="en-IN" dirty="0"/>
              <a:t>['ENV1'] = old</a:t>
            </a:r>
          </a:p>
        </p:txBody>
      </p:sp>
    </p:spTree>
    <p:extLst>
      <p:ext uri="{BB962C8B-B14F-4D97-AF65-F5344CB8AC3E}">
        <p14:creationId xmlns:p14="http://schemas.microsoft.com/office/powerpoint/2010/main" val="2793132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E226-DB22-40BB-8D1D-21F5513A6B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2F422D-3C90-4EB8-9BB6-3026A5084B6E}"/>
              </a:ext>
            </a:extLst>
          </p:cNvPr>
          <p:cNvSpPr>
            <a:spLocks noGrp="1"/>
          </p:cNvSpPr>
          <p:nvPr>
            <p:ph idx="1"/>
          </p:nvPr>
        </p:nvSpPr>
        <p:spPr/>
        <p:txBody>
          <a:bodyPr>
            <a:normAutofit fontScale="85000" lnSpcReduction="20000"/>
          </a:bodyPr>
          <a:lstStyle/>
          <a:p>
            <a:pPr marL="0" indent="0">
              <a:buNone/>
            </a:pPr>
            <a:r>
              <a:rPr lang="en-IN" dirty="0"/>
              <a:t>def </a:t>
            </a:r>
            <a:r>
              <a:rPr lang="en-IN" dirty="0" err="1"/>
              <a:t>setup_method</a:t>
            </a:r>
            <a:r>
              <a:rPr lang="en-IN" dirty="0"/>
              <a:t>(self, method):</a:t>
            </a:r>
          </a:p>
          <a:p>
            <a:pPr marL="0" indent="0">
              <a:buNone/>
            </a:pPr>
            <a:r>
              <a:rPr lang="en-IN" dirty="0"/>
              <a:t>    self._</a:t>
            </a:r>
            <a:r>
              <a:rPr lang="en-IN" dirty="0" err="1"/>
              <a:t>oldenv</a:t>
            </a:r>
            <a:r>
              <a:rPr lang="en-IN" dirty="0"/>
              <a:t> = </a:t>
            </a:r>
            <a:r>
              <a:rPr lang="en-IN" dirty="0" err="1"/>
              <a:t>os.environ.copy</a:t>
            </a:r>
            <a:r>
              <a:rPr lang="en-IN" dirty="0"/>
              <a:t>()</a:t>
            </a:r>
          </a:p>
          <a:p>
            <a:pPr marL="0" indent="0">
              <a:buNone/>
            </a:pPr>
            <a:r>
              <a:rPr lang="en-IN" dirty="0"/>
              <a:t> </a:t>
            </a:r>
          </a:p>
          <a:p>
            <a:pPr marL="0" indent="0">
              <a:buNone/>
            </a:pPr>
            <a:r>
              <a:rPr lang="en-IN" dirty="0"/>
              <a:t>def </a:t>
            </a:r>
            <a:r>
              <a:rPr lang="en-IN" dirty="0" err="1"/>
              <a:t>teardown_method</a:t>
            </a:r>
            <a:r>
              <a:rPr lang="en-IN" dirty="0"/>
              <a:t>(self, method):</a:t>
            </a:r>
          </a:p>
          <a:p>
            <a:pPr marL="0" indent="0">
              <a:buNone/>
            </a:pPr>
            <a:r>
              <a:rPr lang="en-IN" dirty="0"/>
              <a:t>    </a:t>
            </a:r>
            <a:r>
              <a:rPr lang="en-IN" dirty="0" err="1"/>
              <a:t>os.environ.clear</a:t>
            </a:r>
            <a:r>
              <a:rPr lang="en-IN" dirty="0"/>
              <a:t>()</a:t>
            </a:r>
          </a:p>
          <a:p>
            <a:pPr marL="0" indent="0">
              <a:buNone/>
            </a:pPr>
            <a:r>
              <a:rPr lang="en-IN" dirty="0"/>
              <a:t>    </a:t>
            </a:r>
            <a:r>
              <a:rPr lang="en-IN" dirty="0" err="1"/>
              <a:t>os.environ.update</a:t>
            </a:r>
            <a:r>
              <a:rPr lang="en-IN" dirty="0"/>
              <a:t>(self._</a:t>
            </a:r>
            <a:r>
              <a:rPr lang="en-IN" dirty="0" err="1"/>
              <a:t>oldenv</a:t>
            </a:r>
            <a:r>
              <a:rPr lang="en-IN" dirty="0"/>
              <a:t>)</a:t>
            </a:r>
          </a:p>
          <a:p>
            <a:pPr marL="0" indent="0">
              <a:buNone/>
            </a:pPr>
            <a:r>
              <a:rPr lang="en-IN" dirty="0"/>
              <a:t> </a:t>
            </a:r>
          </a:p>
          <a:p>
            <a:pPr marL="0" indent="0">
              <a:buNone/>
            </a:pPr>
            <a:r>
              <a:rPr lang="en-IN" dirty="0"/>
              <a:t>def </a:t>
            </a:r>
            <a:r>
              <a:rPr lang="en-IN" dirty="0" err="1"/>
              <a:t>test_envreading</a:t>
            </a:r>
            <a:r>
              <a:rPr lang="en-IN" dirty="0"/>
              <a:t>(self):</a:t>
            </a:r>
          </a:p>
          <a:p>
            <a:pPr marL="0" indent="0">
              <a:buNone/>
            </a:pPr>
            <a:r>
              <a:rPr lang="en-IN" dirty="0"/>
              <a:t>    </a:t>
            </a:r>
            <a:r>
              <a:rPr lang="en-IN" dirty="0" err="1"/>
              <a:t>os.environ</a:t>
            </a:r>
            <a:r>
              <a:rPr lang="en-IN" dirty="0"/>
              <a:t>['ENV1'] = "</a:t>
            </a:r>
            <a:r>
              <a:rPr lang="en-IN" dirty="0" err="1"/>
              <a:t>myval</a:t>
            </a:r>
            <a:r>
              <a:rPr lang="en-IN" dirty="0"/>
              <a:t>"</a:t>
            </a:r>
          </a:p>
          <a:p>
            <a:pPr marL="0" indent="0">
              <a:buNone/>
            </a:pPr>
            <a:r>
              <a:rPr lang="en-IN" dirty="0"/>
              <a:t>    </a:t>
            </a:r>
            <a:r>
              <a:rPr lang="en-IN" dirty="0" err="1"/>
              <a:t>val</a:t>
            </a:r>
            <a:r>
              <a:rPr lang="en-IN" dirty="0"/>
              <a:t> = </a:t>
            </a:r>
            <a:r>
              <a:rPr lang="en-IN" dirty="0" err="1"/>
              <a:t>myapp</a:t>
            </a:r>
            <a:r>
              <a:rPr lang="en-IN" dirty="0"/>
              <a:t>().</a:t>
            </a:r>
            <a:r>
              <a:rPr lang="en-IN" dirty="0" err="1"/>
              <a:t>readenv</a:t>
            </a:r>
            <a:r>
              <a:rPr lang="en-IN" dirty="0"/>
              <a:t>()</a:t>
            </a:r>
          </a:p>
          <a:p>
            <a:pPr marL="0" indent="0">
              <a:buNone/>
            </a:pPr>
            <a:r>
              <a:rPr lang="en-IN" dirty="0"/>
              <a:t>    assert </a:t>
            </a:r>
            <a:r>
              <a:rPr lang="en-IN" dirty="0" err="1"/>
              <a:t>val</a:t>
            </a:r>
            <a:r>
              <a:rPr lang="en-IN" dirty="0"/>
              <a:t> == "</a:t>
            </a:r>
            <a:r>
              <a:rPr lang="en-IN" dirty="0" err="1"/>
              <a:t>myval</a:t>
            </a:r>
            <a:r>
              <a:rPr lang="en-IN" dirty="0"/>
              <a:t>"</a:t>
            </a:r>
          </a:p>
        </p:txBody>
      </p:sp>
    </p:spTree>
    <p:extLst>
      <p:ext uri="{BB962C8B-B14F-4D97-AF65-F5344CB8AC3E}">
        <p14:creationId xmlns:p14="http://schemas.microsoft.com/office/powerpoint/2010/main" val="2875462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B760-5B9D-4428-8BEA-54DC1BC214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47B6D9-EF97-49EF-B9E2-29D3D18DA74F}"/>
              </a:ext>
            </a:extLst>
          </p:cNvPr>
          <p:cNvSpPr>
            <a:spLocks noGrp="1"/>
          </p:cNvSpPr>
          <p:nvPr>
            <p:ph idx="1"/>
          </p:nvPr>
        </p:nvSpPr>
        <p:spPr/>
        <p:txBody>
          <a:bodyPr/>
          <a:lstStyle/>
          <a:p>
            <a:pPr marL="0" indent="0">
              <a:buNone/>
            </a:pPr>
            <a:r>
              <a:rPr lang="en-IN" dirty="0"/>
              <a:t>def </a:t>
            </a:r>
            <a:r>
              <a:rPr lang="en-IN" dirty="0" err="1"/>
              <a:t>test_envreading</a:t>
            </a:r>
            <a:r>
              <a:rPr lang="en-IN" dirty="0"/>
              <a:t>(self, </a:t>
            </a:r>
            <a:r>
              <a:rPr lang="en-IN" dirty="0" err="1"/>
              <a:t>monkeypatch</a:t>
            </a:r>
            <a:r>
              <a:rPr lang="en-IN" dirty="0"/>
              <a:t>):</a:t>
            </a:r>
          </a:p>
          <a:p>
            <a:pPr marL="0" indent="0">
              <a:buNone/>
            </a:pPr>
            <a:r>
              <a:rPr lang="en-IN" dirty="0"/>
              <a:t>    </a:t>
            </a:r>
            <a:r>
              <a:rPr lang="en-IN" dirty="0" err="1"/>
              <a:t>monkeypatch.setitem</a:t>
            </a:r>
            <a:r>
              <a:rPr lang="en-IN" dirty="0"/>
              <a:t>(</a:t>
            </a:r>
            <a:r>
              <a:rPr lang="en-IN" dirty="0" err="1"/>
              <a:t>os.environ</a:t>
            </a:r>
            <a:r>
              <a:rPr lang="en-IN" dirty="0"/>
              <a:t>, 'ENV1', '</a:t>
            </a:r>
            <a:r>
              <a:rPr lang="en-IN" dirty="0" err="1"/>
              <a:t>myval</a:t>
            </a:r>
            <a:r>
              <a:rPr lang="en-IN" dirty="0"/>
              <a:t>')</a:t>
            </a:r>
          </a:p>
          <a:p>
            <a:pPr marL="0" indent="0">
              <a:buNone/>
            </a:pPr>
            <a:r>
              <a:rPr lang="en-IN" dirty="0"/>
              <a:t>    </a:t>
            </a:r>
            <a:r>
              <a:rPr lang="en-IN" dirty="0" err="1"/>
              <a:t>val</a:t>
            </a:r>
            <a:r>
              <a:rPr lang="en-IN" dirty="0"/>
              <a:t> = </a:t>
            </a:r>
            <a:r>
              <a:rPr lang="en-IN" dirty="0" err="1"/>
              <a:t>myapp</a:t>
            </a:r>
            <a:r>
              <a:rPr lang="en-IN" dirty="0"/>
              <a:t>().</a:t>
            </a:r>
            <a:r>
              <a:rPr lang="en-IN" dirty="0" err="1"/>
              <a:t>readenv</a:t>
            </a:r>
            <a:r>
              <a:rPr lang="en-IN" dirty="0"/>
              <a:t>()</a:t>
            </a:r>
          </a:p>
          <a:p>
            <a:pPr marL="0" indent="0">
              <a:buNone/>
            </a:pPr>
            <a:r>
              <a:rPr lang="en-IN" dirty="0"/>
              <a:t>    assert </a:t>
            </a:r>
            <a:r>
              <a:rPr lang="en-IN" dirty="0" err="1"/>
              <a:t>val</a:t>
            </a:r>
            <a:r>
              <a:rPr lang="en-IN" dirty="0"/>
              <a:t> == "</a:t>
            </a:r>
            <a:r>
              <a:rPr lang="en-IN" dirty="0" err="1"/>
              <a:t>myval</a:t>
            </a:r>
            <a:r>
              <a:rPr lang="en-IN" dirty="0"/>
              <a:t>“</a:t>
            </a:r>
          </a:p>
          <a:p>
            <a:pPr marL="0" indent="0">
              <a:buNone/>
            </a:pPr>
            <a:endParaRPr lang="en-IN" dirty="0"/>
          </a:p>
          <a:p>
            <a:pPr marL="0" indent="0">
              <a:buNone/>
            </a:pPr>
            <a:endParaRPr lang="en-IN" dirty="0"/>
          </a:p>
          <a:p>
            <a:pPr marL="0" indent="0">
              <a:buNone/>
            </a:pPr>
            <a:r>
              <a:rPr lang="en-IN" dirty="0" err="1"/>
              <a:t>pytest</a:t>
            </a:r>
            <a:r>
              <a:rPr lang="en-IN" dirty="0"/>
              <a:t> test_cheese.py</a:t>
            </a:r>
          </a:p>
          <a:p>
            <a:pPr marL="0" indent="0">
              <a:buNone/>
            </a:pPr>
            <a:endParaRPr lang="en-IN" dirty="0"/>
          </a:p>
        </p:txBody>
      </p:sp>
    </p:spTree>
    <p:extLst>
      <p:ext uri="{BB962C8B-B14F-4D97-AF65-F5344CB8AC3E}">
        <p14:creationId xmlns:p14="http://schemas.microsoft.com/office/powerpoint/2010/main" val="1677897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04B8-D482-4183-8156-556B8059FEE0}"/>
              </a:ext>
            </a:extLst>
          </p:cNvPr>
          <p:cNvSpPr>
            <a:spLocks noGrp="1"/>
          </p:cNvSpPr>
          <p:nvPr>
            <p:ph type="title"/>
          </p:nvPr>
        </p:nvSpPr>
        <p:spPr/>
        <p:txBody>
          <a:bodyPr/>
          <a:lstStyle/>
          <a:p>
            <a:r>
              <a:rPr lang="en-IN" b="1" dirty="0"/>
              <a:t>Using </a:t>
            </a:r>
            <a:r>
              <a:rPr lang="en-IN" b="1" dirty="0" err="1"/>
              <a:t>doctest_namespace</a:t>
            </a:r>
            <a:r>
              <a:rPr lang="en-IN" dirty="0"/>
              <a:t> </a:t>
            </a:r>
          </a:p>
        </p:txBody>
      </p:sp>
      <p:sp>
        <p:nvSpPr>
          <p:cNvPr id="3" name="Content Placeholder 2">
            <a:extLst>
              <a:ext uri="{FF2B5EF4-FFF2-40B4-BE49-F238E27FC236}">
                <a16:creationId xmlns:a16="http://schemas.microsoft.com/office/drawing/2014/main" id="{EC0AC425-B570-4A4D-8ECE-70D506EE87A4}"/>
              </a:ext>
            </a:extLst>
          </p:cNvPr>
          <p:cNvSpPr>
            <a:spLocks noGrp="1"/>
          </p:cNvSpPr>
          <p:nvPr>
            <p:ph idx="1"/>
          </p:nvPr>
        </p:nvSpPr>
        <p:spPr/>
        <p:txBody>
          <a:bodyPr>
            <a:normAutofit fontScale="92500"/>
          </a:bodyPr>
          <a:lstStyle/>
          <a:p>
            <a:pPr marL="0" indent="0">
              <a:buNone/>
            </a:pPr>
            <a:r>
              <a:rPr lang="en-US" dirty="0"/>
              <a:t>The </a:t>
            </a:r>
            <a:r>
              <a:rPr lang="en-US" dirty="0" err="1"/>
              <a:t>doctest</a:t>
            </a:r>
            <a:r>
              <a:rPr lang="en-US" dirty="0"/>
              <a:t> module is part of the standard Python library and allows you to put little code examples inside docstrings for a function and test them to make sure they work. You can have </a:t>
            </a:r>
            <a:r>
              <a:rPr lang="en-US" dirty="0" err="1"/>
              <a:t>pytest</a:t>
            </a:r>
            <a:r>
              <a:rPr lang="en-US" dirty="0"/>
              <a:t> look for and run </a:t>
            </a:r>
            <a:r>
              <a:rPr lang="en-US" dirty="0" err="1"/>
              <a:t>doctest</a:t>
            </a:r>
            <a:r>
              <a:rPr lang="en-US" dirty="0"/>
              <a:t> tests within your Python code by using the --</a:t>
            </a:r>
            <a:r>
              <a:rPr lang="en-US" dirty="0" err="1"/>
              <a:t>doctest</a:t>
            </a:r>
            <a:r>
              <a:rPr lang="en-US" dirty="0"/>
              <a:t>-modules flag.</a:t>
            </a:r>
            <a:br>
              <a:rPr lang="en-US" dirty="0"/>
            </a:br>
            <a:r>
              <a:rPr lang="en-US" dirty="0"/>
              <a:t>With the </a:t>
            </a:r>
            <a:r>
              <a:rPr lang="en-US" dirty="0" err="1"/>
              <a:t>doctest_namespace</a:t>
            </a:r>
            <a:r>
              <a:rPr lang="en-US" dirty="0"/>
              <a:t> </a:t>
            </a:r>
            <a:r>
              <a:rPr lang="en-US" dirty="0" err="1"/>
              <a:t>builtin</a:t>
            </a:r>
            <a:r>
              <a:rPr lang="en-US" dirty="0"/>
              <a:t> fixture, you can build </a:t>
            </a:r>
            <a:r>
              <a:rPr lang="en-US" dirty="0" err="1"/>
              <a:t>autouse</a:t>
            </a:r>
            <a:r>
              <a:rPr lang="en-US" dirty="0"/>
              <a:t> fixtures to add symbols to the namespace </a:t>
            </a:r>
            <a:r>
              <a:rPr lang="en-US" dirty="0" err="1"/>
              <a:t>pytest</a:t>
            </a:r>
            <a:r>
              <a:rPr lang="en-US" dirty="0"/>
              <a:t> uses while running </a:t>
            </a:r>
            <a:r>
              <a:rPr lang="en-US" dirty="0" err="1"/>
              <a:t>doctest</a:t>
            </a:r>
            <a:r>
              <a:rPr lang="en-US" dirty="0"/>
              <a:t> tests. This allows docstrings to be much more readable. </a:t>
            </a:r>
            <a:r>
              <a:rPr lang="en-US" dirty="0" err="1"/>
              <a:t>doctest_namespace</a:t>
            </a:r>
            <a:r>
              <a:rPr lang="en-US" dirty="0"/>
              <a:t> is commonly used to add module imports into the namespace,</a:t>
            </a:r>
            <a:br>
              <a:rPr lang="en-US" dirty="0"/>
            </a:br>
            <a:r>
              <a:rPr lang="en-US" dirty="0"/>
              <a:t>especially when Python convention is to shorten the module or package name. For instance, </a:t>
            </a:r>
            <a:r>
              <a:rPr lang="en-US" dirty="0" err="1"/>
              <a:t>numpy</a:t>
            </a:r>
            <a:r>
              <a:rPr lang="en-US" dirty="0"/>
              <a:t> is often imported with import </a:t>
            </a:r>
            <a:r>
              <a:rPr lang="en-US" dirty="0" err="1"/>
              <a:t>numpy</a:t>
            </a:r>
            <a:r>
              <a:rPr lang="en-US" dirty="0"/>
              <a:t> as np </a:t>
            </a:r>
            <a:br>
              <a:rPr lang="en-US" dirty="0"/>
            </a:br>
            <a:endParaRPr lang="en-IN" dirty="0"/>
          </a:p>
        </p:txBody>
      </p:sp>
    </p:spTree>
    <p:extLst>
      <p:ext uri="{BB962C8B-B14F-4D97-AF65-F5344CB8AC3E}">
        <p14:creationId xmlns:p14="http://schemas.microsoft.com/office/powerpoint/2010/main" val="3211459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0B56-8ED3-4CB9-8A8F-7A8E218EBA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3CF674-D414-4F07-9925-3685318BBF38}"/>
              </a:ext>
            </a:extLst>
          </p:cNvPr>
          <p:cNvSpPr>
            <a:spLocks noGrp="1"/>
          </p:cNvSpPr>
          <p:nvPr>
            <p:ph idx="1"/>
          </p:nvPr>
        </p:nvSpPr>
        <p:spPr/>
        <p:txBody>
          <a:bodyPr>
            <a:normAutofit fontScale="92500" lnSpcReduction="10000"/>
          </a:bodyPr>
          <a:lstStyle/>
          <a:p>
            <a:r>
              <a:rPr lang="en-IN" b="1" dirty="0"/>
              <a:t>code/ch4/dt/1</a:t>
            </a:r>
            <a:r>
              <a:rPr lang="en-IN" dirty="0"/>
              <a:t> </a:t>
            </a:r>
            <a:br>
              <a:rPr lang="en-IN" dirty="0"/>
            </a:br>
            <a:r>
              <a:rPr lang="en-US" b="1" dirty="0" err="1"/>
              <a:t>pytest</a:t>
            </a:r>
            <a:r>
              <a:rPr lang="en-US" dirty="0"/>
              <a:t>​​ ​​</a:t>
            </a:r>
            <a:r>
              <a:rPr lang="en-US" b="1" dirty="0"/>
              <a:t>-v</a:t>
            </a:r>
            <a:r>
              <a:rPr lang="en-US" dirty="0"/>
              <a:t>​​ ​​</a:t>
            </a:r>
            <a:r>
              <a:rPr lang="en-US" b="1" dirty="0"/>
              <a:t>--</a:t>
            </a:r>
            <a:r>
              <a:rPr lang="en-US" b="1" dirty="0" err="1"/>
              <a:t>doctest</a:t>
            </a:r>
            <a:r>
              <a:rPr lang="en-US" b="1" dirty="0"/>
              <a:t>-modules</a:t>
            </a:r>
            <a:r>
              <a:rPr lang="en-US" dirty="0"/>
              <a:t>​​ ​​</a:t>
            </a:r>
            <a:r>
              <a:rPr lang="en-US" b="1" dirty="0"/>
              <a:t>--tb=short</a:t>
            </a:r>
            <a:r>
              <a:rPr lang="en-US" dirty="0"/>
              <a:t>​​ ​​</a:t>
            </a:r>
            <a:r>
              <a:rPr lang="en-US" b="1" dirty="0"/>
              <a:t>unnecessary_math.py</a:t>
            </a:r>
            <a:r>
              <a:rPr lang="en-US" dirty="0"/>
              <a:t>​</a:t>
            </a:r>
            <a:br>
              <a:rPr lang="en-US" dirty="0"/>
            </a:br>
            <a:r>
              <a:rPr lang="en-US" dirty="0"/>
              <a:t>​</a:t>
            </a:r>
          </a:p>
          <a:p>
            <a:r>
              <a:rPr lang="en-US" dirty="0"/>
              <a:t>One way to fix it is to put the import statement in each docstring </a:t>
            </a:r>
          </a:p>
          <a:p>
            <a:r>
              <a:rPr lang="en-US" dirty="0"/>
              <a:t>The </a:t>
            </a:r>
            <a:r>
              <a:rPr lang="en-US" dirty="0" err="1"/>
              <a:t>builtin</a:t>
            </a:r>
            <a:r>
              <a:rPr lang="en-US" dirty="0"/>
              <a:t> fixture </a:t>
            </a:r>
            <a:r>
              <a:rPr lang="en-US" dirty="0" err="1"/>
              <a:t>doctest_namespace</a:t>
            </a:r>
            <a:r>
              <a:rPr lang="en-US" dirty="0"/>
              <a:t>, used in an </a:t>
            </a:r>
            <a:r>
              <a:rPr lang="en-US" dirty="0" err="1"/>
              <a:t>autouse</a:t>
            </a:r>
            <a:r>
              <a:rPr lang="en-US" dirty="0"/>
              <a:t> fixture at a top-level conftest.py file, will fix the problem without changing the source code </a:t>
            </a:r>
          </a:p>
          <a:p>
            <a:r>
              <a:rPr lang="en-US" dirty="0"/>
              <a:t>This tells </a:t>
            </a:r>
            <a:r>
              <a:rPr lang="en-US" dirty="0" err="1"/>
              <a:t>pytest</a:t>
            </a:r>
            <a:r>
              <a:rPr lang="en-US" dirty="0"/>
              <a:t> to add the um name to the </a:t>
            </a:r>
            <a:r>
              <a:rPr lang="en-US" dirty="0" err="1"/>
              <a:t>doctest_namespace</a:t>
            </a:r>
            <a:r>
              <a:rPr lang="en-US" dirty="0"/>
              <a:t> and have it be the value of the imported </a:t>
            </a:r>
            <a:r>
              <a:rPr lang="en-US" dirty="0" err="1"/>
              <a:t>unnecessary_math</a:t>
            </a:r>
            <a:r>
              <a:rPr lang="en-US" dirty="0"/>
              <a:t> module. With this in place in the conftest.py file, any </a:t>
            </a:r>
            <a:r>
              <a:rPr lang="en-US" dirty="0" err="1"/>
              <a:t>doctests</a:t>
            </a:r>
            <a:r>
              <a:rPr lang="en-US" dirty="0"/>
              <a:t> found within the scope of this conftest.py file will have the um symbol defined </a:t>
            </a:r>
            <a:br>
              <a:rPr lang="en-US" dirty="0"/>
            </a:br>
            <a:br>
              <a:rPr lang="en-US" dirty="0"/>
            </a:br>
            <a:endParaRPr lang="en-IN" dirty="0"/>
          </a:p>
        </p:txBody>
      </p:sp>
    </p:spTree>
    <p:extLst>
      <p:ext uri="{BB962C8B-B14F-4D97-AF65-F5344CB8AC3E}">
        <p14:creationId xmlns:p14="http://schemas.microsoft.com/office/powerpoint/2010/main" val="11326418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2096-7560-40DE-B2BF-9659A99FD701}"/>
              </a:ext>
            </a:extLst>
          </p:cNvPr>
          <p:cNvSpPr>
            <a:spLocks noGrp="1"/>
          </p:cNvSpPr>
          <p:nvPr>
            <p:ph type="title"/>
          </p:nvPr>
        </p:nvSpPr>
        <p:spPr/>
        <p:txBody>
          <a:bodyPr>
            <a:normAutofit/>
          </a:bodyPr>
          <a:lstStyle/>
          <a:p>
            <a:r>
              <a:rPr lang="en-IN" b="1" dirty="0"/>
              <a:t>Using </a:t>
            </a:r>
            <a:r>
              <a:rPr lang="en-IN" b="1" dirty="0" err="1"/>
              <a:t>recwarn</a:t>
            </a:r>
            <a:endParaRPr lang="en-IN" dirty="0"/>
          </a:p>
        </p:txBody>
      </p:sp>
      <p:sp>
        <p:nvSpPr>
          <p:cNvPr id="3" name="Content Placeholder 2">
            <a:extLst>
              <a:ext uri="{FF2B5EF4-FFF2-40B4-BE49-F238E27FC236}">
                <a16:creationId xmlns:a16="http://schemas.microsoft.com/office/drawing/2014/main" id="{C3C252B7-A1F3-4C58-BE71-003CF3ED9CE3}"/>
              </a:ext>
            </a:extLst>
          </p:cNvPr>
          <p:cNvSpPr>
            <a:spLocks noGrp="1"/>
          </p:cNvSpPr>
          <p:nvPr>
            <p:ph idx="1"/>
          </p:nvPr>
        </p:nvSpPr>
        <p:spPr/>
        <p:txBody>
          <a:bodyPr/>
          <a:lstStyle/>
          <a:p>
            <a:r>
              <a:rPr lang="en-US" dirty="0"/>
              <a:t>The </a:t>
            </a:r>
            <a:r>
              <a:rPr lang="en-US" dirty="0" err="1"/>
              <a:t>recwarn</a:t>
            </a:r>
            <a:r>
              <a:rPr lang="en-US" dirty="0"/>
              <a:t> </a:t>
            </a:r>
            <a:r>
              <a:rPr lang="en-US" dirty="0" err="1"/>
              <a:t>builtin</a:t>
            </a:r>
            <a:r>
              <a:rPr lang="en-US" dirty="0"/>
              <a:t> fixture is used to examine warnings generated by code under test. In Python, you can add warnings that work a lot like assertions, but are used for things that don’t need to stop execution. For example, suppose we want to stop supporting a function that we wish we had never put into a package but was released for others to use. </a:t>
            </a:r>
            <a:br>
              <a:rPr lang="en-US" dirty="0"/>
            </a:br>
            <a:endParaRPr lang="en-IN" dirty="0"/>
          </a:p>
        </p:txBody>
      </p:sp>
    </p:spTree>
    <p:extLst>
      <p:ext uri="{BB962C8B-B14F-4D97-AF65-F5344CB8AC3E}">
        <p14:creationId xmlns:p14="http://schemas.microsoft.com/office/powerpoint/2010/main" val="393719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10D5-0EDB-4492-8B58-B6095A518572}"/>
              </a:ext>
            </a:extLst>
          </p:cNvPr>
          <p:cNvSpPr>
            <a:spLocks noGrp="1"/>
          </p:cNvSpPr>
          <p:nvPr>
            <p:ph type="title"/>
          </p:nvPr>
        </p:nvSpPr>
        <p:spPr/>
        <p:txBody>
          <a:bodyPr>
            <a:normAutofit/>
          </a:bodyPr>
          <a:lstStyle/>
          <a:p>
            <a:r>
              <a:rPr lang="en-IN" b="1" dirty="0"/>
              <a:t>-x, –</a:t>
            </a:r>
            <a:r>
              <a:rPr lang="en-IN" b="1" dirty="0" err="1"/>
              <a:t>exitfirst</a:t>
            </a:r>
            <a:endParaRPr lang="en-IN" dirty="0"/>
          </a:p>
        </p:txBody>
      </p:sp>
      <p:sp>
        <p:nvSpPr>
          <p:cNvPr id="3" name="Content Placeholder 2">
            <a:extLst>
              <a:ext uri="{FF2B5EF4-FFF2-40B4-BE49-F238E27FC236}">
                <a16:creationId xmlns:a16="http://schemas.microsoft.com/office/drawing/2014/main" id="{E625DC4C-3C06-4B8A-AE25-4214932396A0}"/>
              </a:ext>
            </a:extLst>
          </p:cNvPr>
          <p:cNvSpPr>
            <a:spLocks noGrp="1"/>
          </p:cNvSpPr>
          <p:nvPr>
            <p:ph idx="1"/>
          </p:nvPr>
        </p:nvSpPr>
        <p:spPr/>
        <p:txBody>
          <a:bodyPr/>
          <a:lstStyle/>
          <a:p>
            <a:r>
              <a:rPr lang="en-US" dirty="0"/>
              <a:t>especially when debugging a problem, stopping the entire test session immediately when a test fails is the right thing to do.</a:t>
            </a:r>
            <a:br>
              <a:rPr lang="en-US" dirty="0"/>
            </a:br>
            <a:r>
              <a:rPr lang="en-US" dirty="0"/>
              <a:t>That’s what the -x option does.</a:t>
            </a:r>
          </a:p>
          <a:p>
            <a:r>
              <a:rPr lang="en-IN" b="1" dirty="0"/>
              <a:t>code/ch1</a:t>
            </a:r>
            <a:r>
              <a:rPr lang="en-IN" dirty="0"/>
              <a:t>​</a:t>
            </a:r>
            <a:br>
              <a:rPr lang="en-IN" dirty="0"/>
            </a:br>
            <a:r>
              <a:rPr lang="en-IN" dirty="0"/>
              <a:t>​ ​$ ​​</a:t>
            </a:r>
            <a:r>
              <a:rPr lang="en-IN" b="1" dirty="0" err="1"/>
              <a:t>pytest</a:t>
            </a:r>
            <a:r>
              <a:rPr lang="en-IN" dirty="0"/>
              <a:t>​​ ​​</a:t>
            </a:r>
            <a:r>
              <a:rPr lang="en-IN" b="1" dirty="0"/>
              <a:t>-x</a:t>
            </a:r>
            <a:r>
              <a:rPr lang="en-IN" dirty="0"/>
              <a:t> </a:t>
            </a:r>
          </a:p>
          <a:p>
            <a:r>
              <a:rPr lang="en-IN" dirty="0"/>
              <a:t>​ ​$ ​​</a:t>
            </a:r>
            <a:r>
              <a:rPr lang="en-IN" b="1" dirty="0" err="1"/>
              <a:t>pytest</a:t>
            </a:r>
            <a:r>
              <a:rPr lang="en-IN" dirty="0"/>
              <a:t>​​ ​​</a:t>
            </a:r>
            <a:r>
              <a:rPr lang="en-IN" b="1" dirty="0"/>
              <a:t>--tb=no</a:t>
            </a:r>
            <a:r>
              <a:rPr lang="en-IN" dirty="0"/>
              <a:t>​ (turning of the stack trace)</a:t>
            </a:r>
            <a:br>
              <a:rPr lang="en-IN" dirty="0"/>
            </a:br>
            <a:br>
              <a:rPr lang="en-IN" dirty="0"/>
            </a:br>
            <a:br>
              <a:rPr lang="en-IN" dirty="0"/>
            </a:br>
            <a:r>
              <a:rPr lang="en-US" dirty="0"/>
              <a:t> </a:t>
            </a:r>
            <a:br>
              <a:rPr lang="en-US" dirty="0"/>
            </a:br>
            <a:endParaRPr lang="en-IN" dirty="0"/>
          </a:p>
        </p:txBody>
      </p:sp>
    </p:spTree>
    <p:extLst>
      <p:ext uri="{BB962C8B-B14F-4D97-AF65-F5344CB8AC3E}">
        <p14:creationId xmlns:p14="http://schemas.microsoft.com/office/powerpoint/2010/main" val="8335762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520700"/>
            <a:ext cx="10515600" cy="3486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03B78D7-54B4-4236-8191-67F1E9FBB079}"/>
              </a:ext>
            </a:extLst>
          </p:cNvPr>
          <p:cNvSpPr>
            <a:spLocks noGrp="1"/>
          </p:cNvSpPr>
          <p:nvPr>
            <p:ph type="title"/>
          </p:nvPr>
        </p:nvSpPr>
        <p:spPr>
          <a:xfrm>
            <a:off x="1330325" y="958852"/>
            <a:ext cx="9531350" cy="2514597"/>
          </a:xfrm>
        </p:spPr>
        <p:txBody>
          <a:bodyPr vert="horz" lIns="91440" tIns="45720" rIns="91440" bIns="45720" rtlCol="0" anchor="b">
            <a:normAutofit/>
          </a:bodyPr>
          <a:lstStyle/>
          <a:p>
            <a:pPr algn="ctr"/>
            <a:r>
              <a:rPr lang="en-US" sz="8000" kern="1200" dirty="0">
                <a:solidFill>
                  <a:srgbClr val="FFFFFF"/>
                </a:solidFill>
                <a:latin typeface="+mj-lt"/>
                <a:ea typeface="+mj-ea"/>
                <a:cs typeface="+mj-cs"/>
              </a:rPr>
              <a:t>Plugin</a:t>
            </a:r>
          </a:p>
        </p:txBody>
      </p:sp>
      <p:sp>
        <p:nvSpPr>
          <p:cNvPr id="5" name="Text Placeholder 4">
            <a:extLst>
              <a:ext uri="{FF2B5EF4-FFF2-40B4-BE49-F238E27FC236}">
                <a16:creationId xmlns:a16="http://schemas.microsoft.com/office/drawing/2014/main" id="{64A4D8FA-FC2A-4709-AECF-BCE36E68EBA9}"/>
              </a:ext>
            </a:extLst>
          </p:cNvPr>
          <p:cNvSpPr>
            <a:spLocks noGrp="1"/>
          </p:cNvSpPr>
          <p:nvPr>
            <p:ph type="body" idx="1"/>
          </p:nvPr>
        </p:nvSpPr>
        <p:spPr>
          <a:xfrm>
            <a:off x="1330324" y="4305300"/>
            <a:ext cx="9585326" cy="1454150"/>
          </a:xfrm>
        </p:spPr>
        <p:txBody>
          <a:bodyPr vert="horz" lIns="91440" tIns="45720" rIns="91440" bIns="45720" rtlCol="0">
            <a:normAutofit/>
          </a:bodyPr>
          <a:lstStyle/>
          <a:p>
            <a:pPr algn="ctr"/>
            <a:endParaRPr lang="en-US" sz="3200" kern="1200" dirty="0">
              <a:solidFill>
                <a:schemeClr val="tx1"/>
              </a:solidFill>
              <a:latin typeface="+mn-lt"/>
              <a:ea typeface="+mn-ea"/>
              <a:cs typeface="+mn-cs"/>
            </a:endParaRPr>
          </a:p>
        </p:txBody>
      </p:sp>
    </p:spTree>
    <p:extLst>
      <p:ext uri="{BB962C8B-B14F-4D97-AF65-F5344CB8AC3E}">
        <p14:creationId xmlns:p14="http://schemas.microsoft.com/office/powerpoint/2010/main" val="721334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E624ED-9902-4E18-ABB1-94E0579C5F34}"/>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0CB2FC35-82F0-41BD-B0CC-FB2EDA566375}"/>
              </a:ext>
            </a:extLst>
          </p:cNvPr>
          <p:cNvSpPr>
            <a:spLocks noGrp="1"/>
          </p:cNvSpPr>
          <p:nvPr>
            <p:ph idx="1"/>
          </p:nvPr>
        </p:nvSpPr>
        <p:spPr/>
        <p:txBody>
          <a:bodyPr/>
          <a:lstStyle/>
          <a:p>
            <a:r>
              <a:rPr lang="en-IN" dirty="0">
                <a:hlinkClick r:id="rId2"/>
              </a:rPr>
              <a:t>https://docs.pytest.org/en/latest/plugins.html</a:t>
            </a:r>
            <a:endParaRPr lang="en-IN" dirty="0"/>
          </a:p>
          <a:p>
            <a:r>
              <a:rPr lang="en-IN" i="1" dirty="0">
                <a:hlinkClick r:id="rId3"/>
              </a:rPr>
              <a:t>https://pypi.python.org</a:t>
            </a:r>
            <a:r>
              <a:rPr lang="en-IN" i="1" dirty="0"/>
              <a:t> </a:t>
            </a:r>
          </a:p>
          <a:p>
            <a:r>
              <a:rPr lang="en-IN" dirty="0">
                <a:hlinkClick r:id="rId4"/>
              </a:rPr>
              <a:t>https://github.com/pytest-dev</a:t>
            </a:r>
            <a:br>
              <a:rPr lang="en-IN" dirty="0"/>
            </a:br>
            <a:endParaRPr lang="en-IN" dirty="0"/>
          </a:p>
        </p:txBody>
      </p:sp>
    </p:spTree>
    <p:extLst>
      <p:ext uri="{BB962C8B-B14F-4D97-AF65-F5344CB8AC3E}">
        <p14:creationId xmlns:p14="http://schemas.microsoft.com/office/powerpoint/2010/main" val="14288386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1726-3E9F-4CB4-AC45-35D0F3FFD0AE}"/>
              </a:ext>
            </a:extLst>
          </p:cNvPr>
          <p:cNvSpPr>
            <a:spLocks noGrp="1"/>
          </p:cNvSpPr>
          <p:nvPr>
            <p:ph type="title"/>
          </p:nvPr>
        </p:nvSpPr>
        <p:spPr/>
        <p:txBody>
          <a:bodyPr>
            <a:normAutofit/>
          </a:bodyPr>
          <a:lstStyle/>
          <a:p>
            <a:r>
              <a:rPr lang="en-IN" b="1" dirty="0"/>
              <a:t>Installing Plugins</a:t>
            </a:r>
            <a:endParaRPr lang="en-IN" dirty="0"/>
          </a:p>
        </p:txBody>
      </p:sp>
      <p:sp>
        <p:nvSpPr>
          <p:cNvPr id="3" name="Content Placeholder 2">
            <a:extLst>
              <a:ext uri="{FF2B5EF4-FFF2-40B4-BE49-F238E27FC236}">
                <a16:creationId xmlns:a16="http://schemas.microsoft.com/office/drawing/2014/main" id="{E8AD0227-003A-4F0D-BCE4-6F4ACC66D661}"/>
              </a:ext>
            </a:extLst>
          </p:cNvPr>
          <p:cNvSpPr>
            <a:spLocks noGrp="1"/>
          </p:cNvSpPr>
          <p:nvPr>
            <p:ph idx="1"/>
          </p:nvPr>
        </p:nvSpPr>
        <p:spPr/>
        <p:txBody>
          <a:bodyPr/>
          <a:lstStyle/>
          <a:p>
            <a:r>
              <a:rPr lang="en-IN" b="1" dirty="0"/>
              <a:t>Install from </a:t>
            </a:r>
            <a:r>
              <a:rPr lang="en-IN" b="1" dirty="0" err="1"/>
              <a:t>PyPI</a:t>
            </a:r>
            <a:br>
              <a:rPr lang="en-IN" b="1" dirty="0"/>
            </a:br>
            <a:r>
              <a:rPr lang="en-IN" dirty="0"/>
              <a:t>​ ​$ ​​</a:t>
            </a:r>
            <a:r>
              <a:rPr lang="en-IN" b="1" dirty="0"/>
              <a:t>pip</a:t>
            </a:r>
            <a:r>
              <a:rPr lang="en-IN" dirty="0"/>
              <a:t>​​ ​​</a:t>
            </a:r>
            <a:r>
              <a:rPr lang="en-IN" b="1" dirty="0"/>
              <a:t>install</a:t>
            </a:r>
            <a:r>
              <a:rPr lang="en-IN" dirty="0"/>
              <a:t>​​ ​​</a:t>
            </a:r>
            <a:r>
              <a:rPr lang="en-IN" b="1" dirty="0" err="1"/>
              <a:t>pytest-cov</a:t>
            </a:r>
            <a:r>
              <a:rPr lang="en-IN" dirty="0"/>
              <a:t>​</a:t>
            </a:r>
            <a:br>
              <a:rPr lang="en-IN" dirty="0"/>
            </a:br>
            <a:br>
              <a:rPr lang="en-IN" dirty="0"/>
            </a:br>
            <a:r>
              <a:rPr lang="en-US" b="1" dirty="0"/>
              <a:t>Install a Particular Version from </a:t>
            </a:r>
            <a:r>
              <a:rPr lang="en-US" b="1" dirty="0" err="1"/>
              <a:t>PyPI</a:t>
            </a:r>
            <a:br>
              <a:rPr lang="en-US" b="1" dirty="0"/>
            </a:br>
            <a:r>
              <a:rPr lang="en-IN" dirty="0"/>
              <a:t>​ ​$ ​​</a:t>
            </a:r>
            <a:r>
              <a:rPr lang="en-IN" b="1" dirty="0"/>
              <a:t>pip</a:t>
            </a:r>
            <a:r>
              <a:rPr lang="en-IN" dirty="0"/>
              <a:t>​​ ​​</a:t>
            </a:r>
            <a:r>
              <a:rPr lang="en-IN" b="1" dirty="0"/>
              <a:t>install</a:t>
            </a:r>
            <a:r>
              <a:rPr lang="en-IN" dirty="0"/>
              <a:t>​​ ​​</a:t>
            </a:r>
            <a:r>
              <a:rPr lang="en-IN" b="1" dirty="0" err="1"/>
              <a:t>pytest-cov</a:t>
            </a:r>
            <a:r>
              <a:rPr lang="en-IN" b="1" dirty="0"/>
              <a:t>==2.4.0</a:t>
            </a:r>
            <a:r>
              <a:rPr lang="en-IN" dirty="0"/>
              <a:t>​</a:t>
            </a:r>
            <a:br>
              <a:rPr lang="en-IN" dirty="0"/>
            </a:br>
            <a:br>
              <a:rPr lang="en-IN" dirty="0"/>
            </a:br>
            <a:r>
              <a:rPr lang="en-IN" b="1" dirty="0"/>
              <a:t>pip</a:t>
            </a:r>
            <a:r>
              <a:rPr lang="en-IN" dirty="0"/>
              <a:t>​​ ​​</a:t>
            </a:r>
            <a:r>
              <a:rPr lang="en-IN" b="1" dirty="0"/>
              <a:t>install</a:t>
            </a:r>
            <a:r>
              <a:rPr lang="en-IN" dirty="0"/>
              <a:t>​​ ​​</a:t>
            </a:r>
            <a:r>
              <a:rPr lang="en-IN" b="1" dirty="0"/>
              <a:t>pytest-cov-2.4.0.tar.gz</a:t>
            </a:r>
            <a:r>
              <a:rPr lang="en-IN" dirty="0"/>
              <a:t>​</a:t>
            </a:r>
            <a:br>
              <a:rPr lang="en-IN" dirty="0"/>
            </a:br>
            <a:r>
              <a:rPr lang="en-IN" dirty="0"/>
              <a:t>​ ​</a:t>
            </a:r>
            <a:r>
              <a:rPr lang="en-IN" i="1" dirty="0"/>
              <a:t># or</a:t>
            </a:r>
            <a:r>
              <a:rPr lang="en-IN" dirty="0"/>
              <a:t>​</a:t>
            </a:r>
            <a:br>
              <a:rPr lang="en-IN" dirty="0"/>
            </a:br>
            <a:r>
              <a:rPr lang="en-IN" dirty="0"/>
              <a:t>​ ​$ ​​</a:t>
            </a:r>
            <a:r>
              <a:rPr lang="en-IN" b="1" dirty="0"/>
              <a:t>pip</a:t>
            </a:r>
            <a:r>
              <a:rPr lang="en-IN" dirty="0"/>
              <a:t>​​ ​​</a:t>
            </a:r>
            <a:r>
              <a:rPr lang="en-IN" b="1" dirty="0"/>
              <a:t>install</a:t>
            </a:r>
            <a:r>
              <a:rPr lang="en-IN" dirty="0"/>
              <a:t>​​ ​​</a:t>
            </a:r>
            <a:r>
              <a:rPr lang="en-IN" b="1" dirty="0"/>
              <a:t>pytest_cov-2.4.0-py2.py3-none-any.whl</a:t>
            </a:r>
            <a:r>
              <a:rPr lang="en-IN" dirty="0"/>
              <a:t> </a:t>
            </a:r>
            <a:br>
              <a:rPr lang="en-IN" dirty="0"/>
            </a:br>
            <a:br>
              <a:rPr lang="en-US" dirty="0"/>
            </a:br>
            <a:endParaRPr lang="en-IN" dirty="0"/>
          </a:p>
        </p:txBody>
      </p:sp>
    </p:spTree>
    <p:extLst>
      <p:ext uri="{BB962C8B-B14F-4D97-AF65-F5344CB8AC3E}">
        <p14:creationId xmlns:p14="http://schemas.microsoft.com/office/powerpoint/2010/main" val="1498331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519C-F20D-4BD4-B01D-2646B9AD14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9D7419-E0A0-44F0-AA62-D9FB8497E912}"/>
              </a:ext>
            </a:extLst>
          </p:cNvPr>
          <p:cNvSpPr>
            <a:spLocks noGrp="1"/>
          </p:cNvSpPr>
          <p:nvPr>
            <p:ph idx="1"/>
          </p:nvPr>
        </p:nvSpPr>
        <p:spPr/>
        <p:txBody>
          <a:bodyPr>
            <a:normAutofit fontScale="77500" lnSpcReduction="20000"/>
          </a:bodyPr>
          <a:lstStyle/>
          <a:p>
            <a:r>
              <a:rPr lang="en-US" b="1" dirty="0"/>
              <a:t>Install from a Local Directory</a:t>
            </a:r>
            <a:br>
              <a:rPr lang="en-US" b="1" dirty="0"/>
            </a:br>
            <a:r>
              <a:rPr lang="en-US" dirty="0"/>
              <a:t>You can keep a local stash of plugins (and other Python packages) in a local or shared directory</a:t>
            </a:r>
            <a:br>
              <a:rPr lang="en-US" dirty="0"/>
            </a:br>
            <a:r>
              <a:rPr lang="en-US" dirty="0"/>
              <a:t>in .tar.gz or .</a:t>
            </a:r>
            <a:r>
              <a:rPr lang="en-US" dirty="0" err="1"/>
              <a:t>whl</a:t>
            </a:r>
            <a:r>
              <a:rPr lang="en-US" dirty="0"/>
              <a:t> format and use that instead of </a:t>
            </a:r>
            <a:r>
              <a:rPr lang="en-US" dirty="0" err="1"/>
              <a:t>PyPI</a:t>
            </a:r>
            <a:r>
              <a:rPr lang="en-US" dirty="0"/>
              <a:t> for installing plugins:</a:t>
            </a:r>
            <a:br>
              <a:rPr lang="en-US" dirty="0"/>
            </a:br>
            <a:r>
              <a:rPr lang="en-US" dirty="0"/>
              <a:t>​ ​$ ​​</a:t>
            </a:r>
            <a:r>
              <a:rPr lang="en-US" b="1" dirty="0" err="1"/>
              <a:t>mkdir</a:t>
            </a:r>
            <a:r>
              <a:rPr lang="en-US" dirty="0"/>
              <a:t>​​ ​​</a:t>
            </a:r>
            <a:r>
              <a:rPr lang="en-US" b="1" dirty="0" err="1"/>
              <a:t>some_plugins</a:t>
            </a:r>
            <a:r>
              <a:rPr lang="en-US" dirty="0"/>
              <a:t>​</a:t>
            </a:r>
            <a:br>
              <a:rPr lang="en-US" dirty="0"/>
            </a:br>
            <a:r>
              <a:rPr lang="en-US" dirty="0"/>
              <a:t>​ ​$ ​​</a:t>
            </a:r>
            <a:r>
              <a:rPr lang="en-US" b="1" dirty="0"/>
              <a:t>cp</a:t>
            </a:r>
            <a:r>
              <a:rPr lang="en-US" dirty="0"/>
              <a:t>​​ ​​</a:t>
            </a:r>
            <a:r>
              <a:rPr lang="en-US" b="1" dirty="0"/>
              <a:t>pytest_cov-2.4.0-py2.py3-none-any.whl</a:t>
            </a:r>
            <a:r>
              <a:rPr lang="en-US" dirty="0"/>
              <a:t>​​ ​​</a:t>
            </a:r>
            <a:r>
              <a:rPr lang="en-US" b="1" dirty="0" err="1"/>
              <a:t>some_plugins</a:t>
            </a:r>
            <a:r>
              <a:rPr lang="en-US" b="1" dirty="0"/>
              <a:t>/</a:t>
            </a:r>
            <a:r>
              <a:rPr lang="en-US" dirty="0"/>
              <a:t>​</a:t>
            </a:r>
            <a:br>
              <a:rPr lang="en-US" dirty="0"/>
            </a:br>
            <a:r>
              <a:rPr lang="en-US" dirty="0"/>
              <a:t>​ ​$ ​​</a:t>
            </a:r>
            <a:r>
              <a:rPr lang="en-US" b="1" dirty="0"/>
              <a:t>pip</a:t>
            </a:r>
            <a:r>
              <a:rPr lang="en-US" dirty="0"/>
              <a:t>​​ ​​</a:t>
            </a:r>
            <a:r>
              <a:rPr lang="en-US" b="1" dirty="0"/>
              <a:t>install</a:t>
            </a:r>
            <a:r>
              <a:rPr lang="en-US" dirty="0"/>
              <a:t>​​ ​​</a:t>
            </a:r>
            <a:r>
              <a:rPr lang="en-US" b="1" dirty="0"/>
              <a:t>--no-index</a:t>
            </a:r>
            <a:r>
              <a:rPr lang="en-US" dirty="0"/>
              <a:t>​​ ​​</a:t>
            </a:r>
            <a:r>
              <a:rPr lang="en-US" b="1" dirty="0"/>
              <a:t>--find-links=./</a:t>
            </a:r>
            <a:r>
              <a:rPr lang="en-US" b="1" dirty="0" err="1"/>
              <a:t>some_plugins</a:t>
            </a:r>
            <a:r>
              <a:rPr lang="en-US" b="1" dirty="0"/>
              <a:t>/</a:t>
            </a:r>
            <a:r>
              <a:rPr lang="en-US" dirty="0"/>
              <a:t>​​ ​​</a:t>
            </a:r>
            <a:r>
              <a:rPr lang="en-US" b="1" dirty="0" err="1"/>
              <a:t>pytest-cov</a:t>
            </a:r>
            <a:r>
              <a:rPr lang="en-US" dirty="0"/>
              <a:t>​</a:t>
            </a:r>
            <a:br>
              <a:rPr lang="en-US" dirty="0"/>
            </a:br>
            <a:endParaRPr lang="en-US" dirty="0"/>
          </a:p>
          <a:p>
            <a:r>
              <a:rPr lang="en-US" dirty="0"/>
              <a:t>The --no-index tells pip to not connect to </a:t>
            </a:r>
            <a:r>
              <a:rPr lang="en-US" dirty="0" err="1"/>
              <a:t>PyPI</a:t>
            </a:r>
            <a:r>
              <a:rPr lang="en-US" dirty="0"/>
              <a:t>. The --find-links=./</a:t>
            </a:r>
            <a:r>
              <a:rPr lang="en-US" dirty="0" err="1"/>
              <a:t>some_plugins</a:t>
            </a:r>
            <a:r>
              <a:rPr lang="en-US" dirty="0"/>
              <a:t>/ tells pip to look</a:t>
            </a:r>
            <a:br>
              <a:rPr lang="en-US" dirty="0"/>
            </a:br>
            <a:r>
              <a:rPr lang="en-US" dirty="0"/>
              <a:t>in the directory called </a:t>
            </a:r>
            <a:r>
              <a:rPr lang="en-US" dirty="0" err="1"/>
              <a:t>some_plugins</a:t>
            </a:r>
            <a:r>
              <a:rPr lang="en-US" dirty="0"/>
              <a:t>. This technique is especially useful if you have both third-</a:t>
            </a:r>
            <a:r>
              <a:rPr lang="en-US" b="1" dirty="0"/>
              <a:t>(123) </a:t>
            </a:r>
            <a:r>
              <a:rPr lang="en-US" dirty="0"/>
              <a:t>party and your own custom plugins stored locally  Note that with the local directory install method, you can install multiple versions and specify</a:t>
            </a:r>
            <a:br>
              <a:rPr lang="en-US" dirty="0"/>
            </a:br>
            <a:r>
              <a:rPr lang="en-US" dirty="0"/>
              <a:t>which version you want by adding == and the version number:</a:t>
            </a:r>
            <a:br>
              <a:rPr lang="en-US" dirty="0"/>
            </a:br>
            <a:r>
              <a:rPr lang="en-US" dirty="0"/>
              <a:t>​ ​$ ​​</a:t>
            </a:r>
            <a:r>
              <a:rPr lang="en-US" b="1" dirty="0"/>
              <a:t>pip</a:t>
            </a:r>
            <a:r>
              <a:rPr lang="en-US" dirty="0"/>
              <a:t>​​ ​​</a:t>
            </a:r>
            <a:r>
              <a:rPr lang="en-US" b="1" dirty="0"/>
              <a:t>install</a:t>
            </a:r>
            <a:r>
              <a:rPr lang="en-US" dirty="0"/>
              <a:t>​​ ​​</a:t>
            </a:r>
            <a:r>
              <a:rPr lang="en-US" b="1" dirty="0"/>
              <a:t>--no-index</a:t>
            </a:r>
            <a:r>
              <a:rPr lang="en-US" dirty="0"/>
              <a:t>​​ ​​</a:t>
            </a:r>
            <a:r>
              <a:rPr lang="en-US" b="1" dirty="0"/>
              <a:t>--find-links=./</a:t>
            </a:r>
            <a:r>
              <a:rPr lang="en-US" b="1" dirty="0" err="1"/>
              <a:t>some_plugins</a:t>
            </a:r>
            <a:r>
              <a:rPr lang="en-US" b="1" dirty="0"/>
              <a:t>/</a:t>
            </a:r>
            <a:r>
              <a:rPr lang="en-US" dirty="0"/>
              <a:t>​​ ​​</a:t>
            </a:r>
            <a:r>
              <a:rPr lang="en-US" b="1" dirty="0" err="1"/>
              <a:t>pytest-cov</a:t>
            </a:r>
            <a:r>
              <a:rPr lang="en-US" b="1" dirty="0"/>
              <a:t>==2.4.0</a:t>
            </a:r>
            <a:r>
              <a:rPr lang="en-US" dirty="0"/>
              <a:t> </a:t>
            </a:r>
            <a:br>
              <a:rPr lang="en-US" dirty="0"/>
            </a:br>
            <a:endParaRPr lang="en-IN" dirty="0"/>
          </a:p>
        </p:txBody>
      </p:sp>
    </p:spTree>
    <p:extLst>
      <p:ext uri="{BB962C8B-B14F-4D97-AF65-F5344CB8AC3E}">
        <p14:creationId xmlns:p14="http://schemas.microsoft.com/office/powerpoint/2010/main" val="23833400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CFEB-4BD0-4689-9561-135F936953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36A1A5-CE69-4818-BE18-E85C4B24BCCD}"/>
              </a:ext>
            </a:extLst>
          </p:cNvPr>
          <p:cNvSpPr>
            <a:spLocks noGrp="1"/>
          </p:cNvSpPr>
          <p:nvPr>
            <p:ph idx="1"/>
          </p:nvPr>
        </p:nvSpPr>
        <p:spPr/>
        <p:txBody>
          <a:bodyPr/>
          <a:lstStyle/>
          <a:p>
            <a:r>
              <a:rPr lang="en-US" b="1" dirty="0"/>
              <a:t>Install from a Git Repository</a:t>
            </a:r>
            <a:br>
              <a:rPr lang="en-US" b="1" dirty="0"/>
            </a:br>
            <a:r>
              <a:rPr lang="en-US" dirty="0"/>
              <a:t>You can install plugins directly from a Git repository—in this case, GitHub:</a:t>
            </a:r>
            <a:br>
              <a:rPr lang="en-US" dirty="0"/>
            </a:br>
            <a:r>
              <a:rPr lang="en-US" dirty="0"/>
              <a:t>​ ​$ ​​</a:t>
            </a:r>
            <a:r>
              <a:rPr lang="en-US" b="1" dirty="0"/>
              <a:t>pip</a:t>
            </a:r>
            <a:r>
              <a:rPr lang="en-US" dirty="0"/>
              <a:t>​​ ​​</a:t>
            </a:r>
            <a:r>
              <a:rPr lang="en-US" b="1" dirty="0"/>
              <a:t>install</a:t>
            </a:r>
            <a:r>
              <a:rPr lang="en-US" dirty="0"/>
              <a:t>​​ ​​</a:t>
            </a:r>
            <a:r>
              <a:rPr lang="en-US" b="1" dirty="0" err="1"/>
              <a:t>git+https</a:t>
            </a:r>
            <a:r>
              <a:rPr lang="en-US" b="1" dirty="0"/>
              <a:t>://github.com/</a:t>
            </a:r>
            <a:r>
              <a:rPr lang="en-US" b="1" dirty="0" err="1"/>
              <a:t>pytest</a:t>
            </a:r>
            <a:r>
              <a:rPr lang="en-US" b="1" dirty="0"/>
              <a:t>-dev/</a:t>
            </a:r>
            <a:r>
              <a:rPr lang="en-US" b="1" dirty="0" err="1"/>
              <a:t>pytest-cov</a:t>
            </a:r>
            <a:r>
              <a:rPr lang="en-US" dirty="0"/>
              <a:t>​</a:t>
            </a:r>
            <a:br>
              <a:rPr lang="en-US" dirty="0"/>
            </a:br>
            <a:r>
              <a:rPr lang="en-US" dirty="0"/>
              <a:t>You can also specify a version tag:</a:t>
            </a:r>
            <a:br>
              <a:rPr lang="en-US" dirty="0"/>
            </a:br>
            <a:r>
              <a:rPr lang="en-US" dirty="0"/>
              <a:t>​ ​$ ​​</a:t>
            </a:r>
            <a:r>
              <a:rPr lang="en-US" b="1" dirty="0"/>
              <a:t>pip</a:t>
            </a:r>
            <a:r>
              <a:rPr lang="en-US" dirty="0"/>
              <a:t>​​ ​​</a:t>
            </a:r>
            <a:r>
              <a:rPr lang="en-US" b="1" dirty="0"/>
              <a:t>install</a:t>
            </a:r>
            <a:r>
              <a:rPr lang="en-US" dirty="0"/>
              <a:t>​​ ​​</a:t>
            </a:r>
            <a:r>
              <a:rPr lang="en-US" b="1" dirty="0" err="1"/>
              <a:t>git+https</a:t>
            </a:r>
            <a:r>
              <a:rPr lang="en-US" b="1" dirty="0"/>
              <a:t>://github.com/</a:t>
            </a:r>
            <a:r>
              <a:rPr lang="en-US" b="1" dirty="0" err="1"/>
              <a:t>pytest</a:t>
            </a:r>
            <a:r>
              <a:rPr lang="en-US" b="1" dirty="0"/>
              <a:t>-dev/pytest-cov@v2.4.0</a:t>
            </a:r>
            <a:r>
              <a:rPr lang="en-US" dirty="0"/>
              <a:t>​</a:t>
            </a:r>
            <a:br>
              <a:rPr lang="en-US" dirty="0"/>
            </a:br>
            <a:r>
              <a:rPr lang="en-US" dirty="0"/>
              <a:t>Or you can specify a branch:</a:t>
            </a:r>
            <a:br>
              <a:rPr lang="en-US" dirty="0"/>
            </a:br>
            <a:r>
              <a:rPr lang="en-US" dirty="0"/>
              <a:t>​ ​$ ​​</a:t>
            </a:r>
            <a:r>
              <a:rPr lang="en-US" b="1" dirty="0"/>
              <a:t>pip</a:t>
            </a:r>
            <a:r>
              <a:rPr lang="en-US" dirty="0"/>
              <a:t>​​ ​​</a:t>
            </a:r>
            <a:r>
              <a:rPr lang="en-US" b="1" dirty="0"/>
              <a:t>install</a:t>
            </a:r>
            <a:r>
              <a:rPr lang="en-US" dirty="0"/>
              <a:t>​​ ​​</a:t>
            </a:r>
            <a:r>
              <a:rPr lang="en-US" b="1" dirty="0" err="1"/>
              <a:t>git+https</a:t>
            </a:r>
            <a:r>
              <a:rPr lang="en-US" b="1" dirty="0"/>
              <a:t>://github.com/</a:t>
            </a:r>
            <a:r>
              <a:rPr lang="en-US" b="1" dirty="0" err="1"/>
              <a:t>pytest</a:t>
            </a:r>
            <a:r>
              <a:rPr lang="en-US" b="1" dirty="0"/>
              <a:t>-dev/</a:t>
            </a:r>
            <a:r>
              <a:rPr lang="en-US" b="1" dirty="0" err="1"/>
              <a:t>pytest-cov@master</a:t>
            </a:r>
            <a:r>
              <a:rPr lang="en-US" dirty="0"/>
              <a:t> </a:t>
            </a:r>
            <a:br>
              <a:rPr lang="en-US" dirty="0"/>
            </a:br>
            <a:endParaRPr lang="en-IN" dirty="0"/>
          </a:p>
        </p:txBody>
      </p:sp>
    </p:spTree>
    <p:extLst>
      <p:ext uri="{BB962C8B-B14F-4D97-AF65-F5344CB8AC3E}">
        <p14:creationId xmlns:p14="http://schemas.microsoft.com/office/powerpoint/2010/main" val="3874811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EAE8-1064-45A4-9741-E5F6D47E56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273E7E-5D45-4276-B164-6B675EC55381}"/>
              </a:ext>
            </a:extLst>
          </p:cNvPr>
          <p:cNvSpPr>
            <a:spLocks noGrp="1"/>
          </p:cNvSpPr>
          <p:nvPr>
            <p:ph idx="1"/>
          </p:nvPr>
        </p:nvSpPr>
        <p:spPr/>
        <p:txBody>
          <a:bodyPr>
            <a:normAutofit lnSpcReduction="10000"/>
          </a:bodyPr>
          <a:lstStyle/>
          <a:p>
            <a:r>
              <a:rPr lang="en-US" dirty="0"/>
              <a:t>$ ​​</a:t>
            </a:r>
            <a:r>
              <a:rPr lang="en-US" b="1" dirty="0"/>
              <a:t>cd</a:t>
            </a:r>
            <a:r>
              <a:rPr lang="en-US" dirty="0"/>
              <a:t>​​ ​​</a:t>
            </a:r>
            <a:r>
              <a:rPr lang="en-US" b="1" dirty="0"/>
              <a:t>/ch5/a/</a:t>
            </a:r>
            <a:r>
              <a:rPr lang="en-US" b="1" dirty="0" err="1"/>
              <a:t>tasks_proj</a:t>
            </a:r>
            <a:r>
              <a:rPr lang="en-US" dirty="0"/>
              <a:t>​</a:t>
            </a:r>
            <a:br>
              <a:rPr lang="en-US" dirty="0"/>
            </a:br>
            <a:r>
              <a:rPr lang="en-US" dirty="0"/>
              <a:t>​ ​$ ​​</a:t>
            </a:r>
            <a:r>
              <a:rPr lang="en-US" b="1" dirty="0" err="1"/>
              <a:t>pytest</a:t>
            </a:r>
            <a:r>
              <a:rPr lang="en-US" dirty="0"/>
              <a:t> </a:t>
            </a:r>
            <a:br>
              <a:rPr lang="en-US" dirty="0"/>
            </a:br>
            <a:endParaRPr lang="en-US" dirty="0"/>
          </a:p>
          <a:p>
            <a:r>
              <a:rPr lang="en-US" dirty="0"/>
              <a:t>run it again with -v for verbose. Since you’ve already seen the traceback, you can turn that off with --tb=no.</a:t>
            </a:r>
            <a:br>
              <a:rPr lang="en-US" dirty="0"/>
            </a:br>
            <a:r>
              <a:rPr lang="en-US" dirty="0"/>
              <a:t>And now let’s focus on the new tests with -k </a:t>
            </a:r>
            <a:r>
              <a:rPr lang="en-US" dirty="0" err="1"/>
              <a:t>TestAdd</a:t>
            </a:r>
            <a:r>
              <a:rPr lang="en-US" dirty="0"/>
              <a:t>, which works because there aren’t any other tests with names that contain “</a:t>
            </a:r>
            <a:r>
              <a:rPr lang="en-US" dirty="0" err="1"/>
              <a:t>TestAdd</a:t>
            </a:r>
            <a:r>
              <a:rPr lang="en-US" dirty="0"/>
              <a:t>. </a:t>
            </a:r>
            <a:br>
              <a:rPr lang="en-US" dirty="0"/>
            </a:br>
            <a:r>
              <a:rPr lang="en-US" b="1" dirty="0"/>
              <a:t>cd</a:t>
            </a:r>
            <a:r>
              <a:rPr lang="en-US" dirty="0"/>
              <a:t>​​ ​​</a:t>
            </a:r>
            <a:r>
              <a:rPr lang="en-US" b="1" dirty="0"/>
              <a:t>/path/to/code/ch5/a/</a:t>
            </a:r>
            <a:r>
              <a:rPr lang="en-US" b="1" dirty="0" err="1"/>
              <a:t>tasks_proj</a:t>
            </a:r>
            <a:r>
              <a:rPr lang="en-US" b="1" dirty="0"/>
              <a:t>/tests/</a:t>
            </a:r>
            <a:r>
              <a:rPr lang="en-US" b="1" dirty="0" err="1"/>
              <a:t>func</a:t>
            </a:r>
            <a:r>
              <a:rPr lang="en-US" dirty="0"/>
              <a:t>​</a:t>
            </a:r>
            <a:br>
              <a:rPr lang="en-US" dirty="0"/>
            </a:br>
            <a:r>
              <a:rPr lang="en-US" dirty="0"/>
              <a:t>​ ​$ ​​</a:t>
            </a:r>
            <a:r>
              <a:rPr lang="en-US" b="1" dirty="0" err="1"/>
              <a:t>pytest</a:t>
            </a:r>
            <a:r>
              <a:rPr lang="en-US" dirty="0"/>
              <a:t>​​ ​​</a:t>
            </a:r>
            <a:r>
              <a:rPr lang="en-US" b="1" dirty="0"/>
              <a:t>-v</a:t>
            </a:r>
            <a:r>
              <a:rPr lang="en-US" dirty="0"/>
              <a:t>​​ ​​</a:t>
            </a:r>
            <a:r>
              <a:rPr lang="en-US" b="1" dirty="0"/>
              <a:t>--tb=no</a:t>
            </a:r>
            <a:r>
              <a:rPr lang="en-US" dirty="0"/>
              <a:t>​​ ​​</a:t>
            </a:r>
            <a:r>
              <a:rPr lang="en-US" b="1" dirty="0"/>
              <a:t>test_api_exceptions.py</a:t>
            </a:r>
            <a:r>
              <a:rPr lang="en-US" dirty="0"/>
              <a:t>​​ ​​</a:t>
            </a:r>
            <a:r>
              <a:rPr lang="en-US" b="1" dirty="0"/>
              <a:t>-k</a:t>
            </a:r>
            <a:r>
              <a:rPr lang="en-US" dirty="0"/>
              <a:t>​​ ​​</a:t>
            </a:r>
            <a:r>
              <a:rPr lang="en-US" b="1" dirty="0" err="1"/>
              <a:t>TestAdd</a:t>
            </a:r>
            <a:r>
              <a:rPr lang="en-US" dirty="0"/>
              <a:t> </a:t>
            </a:r>
            <a:br>
              <a:rPr lang="en-US" dirty="0"/>
            </a:br>
            <a:endParaRPr lang="en-IN" dirty="0"/>
          </a:p>
        </p:txBody>
      </p:sp>
    </p:spTree>
    <p:extLst>
      <p:ext uri="{BB962C8B-B14F-4D97-AF65-F5344CB8AC3E}">
        <p14:creationId xmlns:p14="http://schemas.microsoft.com/office/powerpoint/2010/main" val="557127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81469-328A-4129-A63C-206E451D39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6E5E6F-3E47-4306-A1D9-FBB41CDC3D75}"/>
              </a:ext>
            </a:extLst>
          </p:cNvPr>
          <p:cNvSpPr>
            <a:spLocks noGrp="1"/>
          </p:cNvSpPr>
          <p:nvPr>
            <p:ph idx="1"/>
          </p:nvPr>
        </p:nvSpPr>
        <p:spPr/>
        <p:txBody>
          <a:bodyPr/>
          <a:lstStyle/>
          <a:p>
            <a:r>
              <a:rPr lang="en-US" dirty="0"/>
              <a:t>Let’s start by adding the “thank you” message to the header, which you can do with a </a:t>
            </a:r>
            <a:r>
              <a:rPr lang="en-US" dirty="0" err="1"/>
              <a:t>pytest</a:t>
            </a:r>
            <a:br>
              <a:rPr lang="en-US" dirty="0"/>
            </a:br>
            <a:r>
              <a:rPr lang="en-US" dirty="0"/>
              <a:t>hook called </a:t>
            </a:r>
            <a:r>
              <a:rPr lang="en-US" dirty="0" err="1"/>
              <a:t>pytest_report_header</a:t>
            </a:r>
            <a:r>
              <a:rPr lang="en-US" dirty="0"/>
              <a:t>(). </a:t>
            </a:r>
            <a:br>
              <a:rPr lang="en-US" dirty="0"/>
            </a:br>
            <a:endParaRPr lang="en-US" dirty="0"/>
          </a:p>
          <a:p>
            <a:r>
              <a:rPr lang="en-US" dirty="0"/>
              <a:t>ch5/b/tasks_proj/tests/conftest.py</a:t>
            </a:r>
            <a:br>
              <a:rPr lang="en-US" dirty="0"/>
            </a:br>
            <a:r>
              <a:rPr lang="en-US" dirty="0"/>
              <a:t>​ ​</a:t>
            </a:r>
            <a:r>
              <a:rPr lang="en-US" b="1" dirty="0"/>
              <a:t>def</a:t>
            </a:r>
            <a:r>
              <a:rPr lang="en-US" dirty="0"/>
              <a:t>​ </a:t>
            </a:r>
            <a:r>
              <a:rPr lang="en-US" dirty="0" err="1"/>
              <a:t>pytest_report_header</a:t>
            </a:r>
            <a:r>
              <a:rPr lang="en-US" dirty="0"/>
              <a:t>():</a:t>
            </a:r>
            <a:br>
              <a:rPr lang="en-US" dirty="0"/>
            </a:br>
            <a:r>
              <a:rPr lang="en-US" dirty="0"/>
              <a:t>​ ​</a:t>
            </a:r>
            <a:r>
              <a:rPr lang="en-US" i="1" dirty="0"/>
              <a:t>"""Thank tester for running tests."""</a:t>
            </a:r>
            <a:r>
              <a:rPr lang="en-US" dirty="0"/>
              <a:t>​</a:t>
            </a:r>
            <a:br>
              <a:rPr lang="en-US" dirty="0"/>
            </a:br>
            <a:r>
              <a:rPr lang="en-US" dirty="0"/>
              <a:t>​ ​</a:t>
            </a:r>
            <a:r>
              <a:rPr lang="en-US" b="1" dirty="0"/>
              <a:t>return</a:t>
            </a:r>
            <a:r>
              <a:rPr lang="en-US" dirty="0"/>
              <a:t>​ ​</a:t>
            </a:r>
            <a:r>
              <a:rPr lang="en-US" i="1" dirty="0"/>
              <a:t>"Thanks for running the tests."</a:t>
            </a:r>
            <a:r>
              <a:rPr lang="en-US" dirty="0"/>
              <a:t> </a:t>
            </a:r>
            <a:br>
              <a:rPr lang="en-US" dirty="0"/>
            </a:br>
            <a:endParaRPr lang="en-IN" dirty="0"/>
          </a:p>
        </p:txBody>
      </p:sp>
    </p:spTree>
    <p:extLst>
      <p:ext uri="{BB962C8B-B14F-4D97-AF65-F5344CB8AC3E}">
        <p14:creationId xmlns:p14="http://schemas.microsoft.com/office/powerpoint/2010/main" val="2238470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009A-E273-47AE-A882-E2D536BA93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5B1483-1878-4A75-B6E0-313C56220BC0}"/>
              </a:ext>
            </a:extLst>
          </p:cNvPr>
          <p:cNvSpPr>
            <a:spLocks noGrp="1"/>
          </p:cNvSpPr>
          <p:nvPr>
            <p:ph idx="1"/>
          </p:nvPr>
        </p:nvSpPr>
        <p:spPr/>
        <p:txBody>
          <a:bodyPr/>
          <a:lstStyle/>
          <a:p>
            <a:r>
              <a:rPr lang="en-US" dirty="0"/>
              <a:t>Next, we’ll change the status reporting for tests to change F to O and FAILED to OPPORTUNITY for improvement. There’s a hook function that allows for this type of shenanigans: </a:t>
            </a:r>
            <a:r>
              <a:rPr lang="en-US" dirty="0" err="1"/>
              <a:t>pytest_report_teststatus</a:t>
            </a:r>
            <a:r>
              <a:rPr lang="en-US" dirty="0"/>
              <a:t>() </a:t>
            </a:r>
            <a:br>
              <a:rPr lang="en-US" dirty="0"/>
            </a:br>
            <a:endParaRPr lang="en-US" dirty="0"/>
          </a:p>
          <a:p>
            <a:r>
              <a:rPr lang="en-IN" b="1" dirty="0"/>
              <a:t>cd</a:t>
            </a:r>
            <a:r>
              <a:rPr lang="en-IN" dirty="0"/>
              <a:t>​​ ​​</a:t>
            </a:r>
            <a:r>
              <a:rPr lang="en-IN" b="1" dirty="0"/>
              <a:t>/path/to/code/ch5/b/</a:t>
            </a:r>
            <a:r>
              <a:rPr lang="en-IN" b="1" dirty="0" err="1"/>
              <a:t>tasks_proj</a:t>
            </a:r>
            <a:r>
              <a:rPr lang="en-IN" b="1" dirty="0"/>
              <a:t>/tests/</a:t>
            </a:r>
            <a:r>
              <a:rPr lang="en-IN" b="1" dirty="0" err="1"/>
              <a:t>func</a:t>
            </a:r>
            <a:r>
              <a:rPr lang="en-IN" dirty="0"/>
              <a:t>​</a:t>
            </a:r>
            <a:br>
              <a:rPr lang="en-IN" dirty="0"/>
            </a:br>
            <a:r>
              <a:rPr lang="en-IN" dirty="0"/>
              <a:t>​ ​$ ​​</a:t>
            </a:r>
            <a:r>
              <a:rPr lang="en-IN" b="1" dirty="0" err="1"/>
              <a:t>pytest</a:t>
            </a:r>
            <a:r>
              <a:rPr lang="en-IN" dirty="0"/>
              <a:t>​​ ​​</a:t>
            </a:r>
            <a:r>
              <a:rPr lang="en-IN" b="1" dirty="0"/>
              <a:t>--tb=no</a:t>
            </a:r>
            <a:r>
              <a:rPr lang="en-IN" dirty="0"/>
              <a:t>​​ ​​</a:t>
            </a:r>
            <a:r>
              <a:rPr lang="en-IN" b="1" dirty="0"/>
              <a:t>test_api_exceptions.py</a:t>
            </a:r>
            <a:r>
              <a:rPr lang="en-IN" dirty="0"/>
              <a:t>​​ ​​</a:t>
            </a:r>
            <a:r>
              <a:rPr lang="en-IN" b="1" dirty="0"/>
              <a:t>-k</a:t>
            </a:r>
            <a:r>
              <a:rPr lang="en-IN" dirty="0"/>
              <a:t>​​ ​​</a:t>
            </a:r>
            <a:r>
              <a:rPr lang="en-IN" b="1" dirty="0" err="1"/>
              <a:t>TestAdd</a:t>
            </a:r>
            <a:r>
              <a:rPr lang="en-IN" dirty="0"/>
              <a:t> </a:t>
            </a:r>
            <a:br>
              <a:rPr lang="en-IN" dirty="0"/>
            </a:br>
            <a:endParaRPr lang="en-US" b="1" dirty="0"/>
          </a:p>
          <a:p>
            <a:r>
              <a:rPr lang="en-US" b="1" dirty="0" err="1"/>
              <a:t>pytest</a:t>
            </a:r>
            <a:r>
              <a:rPr lang="en-US" dirty="0"/>
              <a:t>​​ ​​</a:t>
            </a:r>
            <a:r>
              <a:rPr lang="en-US" b="1" dirty="0"/>
              <a:t>-v</a:t>
            </a:r>
            <a:r>
              <a:rPr lang="en-US" dirty="0"/>
              <a:t>​​ ​​</a:t>
            </a:r>
            <a:r>
              <a:rPr lang="en-US" b="1" dirty="0"/>
              <a:t>--tb=no</a:t>
            </a:r>
            <a:r>
              <a:rPr lang="en-US" dirty="0"/>
              <a:t>​​ ​​</a:t>
            </a:r>
            <a:r>
              <a:rPr lang="en-US" b="1" dirty="0"/>
              <a:t>test_api_exceptions.py</a:t>
            </a:r>
            <a:r>
              <a:rPr lang="en-US" dirty="0"/>
              <a:t>​​ ​​</a:t>
            </a:r>
            <a:r>
              <a:rPr lang="en-US" b="1" dirty="0"/>
              <a:t>-k</a:t>
            </a:r>
            <a:r>
              <a:rPr lang="en-US" dirty="0"/>
              <a:t>​​ ​​</a:t>
            </a:r>
            <a:r>
              <a:rPr lang="en-US" b="1" dirty="0" err="1"/>
              <a:t>TestAdd</a:t>
            </a:r>
            <a:r>
              <a:rPr lang="en-US" dirty="0"/>
              <a:t> </a:t>
            </a:r>
            <a:br>
              <a:rPr lang="en-US" dirty="0"/>
            </a:br>
            <a:endParaRPr lang="en-IN" dirty="0"/>
          </a:p>
        </p:txBody>
      </p:sp>
    </p:spTree>
    <p:extLst>
      <p:ext uri="{BB962C8B-B14F-4D97-AF65-F5344CB8AC3E}">
        <p14:creationId xmlns:p14="http://schemas.microsoft.com/office/powerpoint/2010/main" val="6137221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7A34-7EB2-470E-A258-430C24706ECE}"/>
              </a:ext>
            </a:extLst>
          </p:cNvPr>
          <p:cNvSpPr>
            <a:spLocks noGrp="1"/>
          </p:cNvSpPr>
          <p:nvPr>
            <p:ph type="title"/>
          </p:nvPr>
        </p:nvSpPr>
        <p:spPr/>
        <p:txBody>
          <a:bodyPr/>
          <a:lstStyle/>
          <a:p>
            <a:r>
              <a:rPr lang="en-IN" dirty="0"/>
              <a:t>Configuration</a:t>
            </a:r>
          </a:p>
        </p:txBody>
      </p:sp>
      <p:sp>
        <p:nvSpPr>
          <p:cNvPr id="3" name="Content Placeholder 2">
            <a:extLst>
              <a:ext uri="{FF2B5EF4-FFF2-40B4-BE49-F238E27FC236}">
                <a16:creationId xmlns:a16="http://schemas.microsoft.com/office/drawing/2014/main" id="{9F93C3D0-DA58-478A-8C68-641E995A00F8}"/>
              </a:ext>
            </a:extLst>
          </p:cNvPr>
          <p:cNvSpPr>
            <a:spLocks noGrp="1"/>
          </p:cNvSpPr>
          <p:nvPr>
            <p:ph idx="1"/>
          </p:nvPr>
        </p:nvSpPr>
        <p:spPr/>
        <p:txBody>
          <a:bodyPr>
            <a:normAutofit lnSpcReduction="10000"/>
          </a:bodyPr>
          <a:lstStyle/>
          <a:p>
            <a:r>
              <a:rPr lang="en-US" dirty="0"/>
              <a:t>pytest.ini: This is the primary </a:t>
            </a:r>
            <a:r>
              <a:rPr lang="en-US" dirty="0" err="1"/>
              <a:t>pytest</a:t>
            </a:r>
            <a:r>
              <a:rPr lang="en-US" dirty="0"/>
              <a:t> configuration file that allows you to change default behavior. </a:t>
            </a:r>
          </a:p>
          <a:p>
            <a:r>
              <a:rPr lang="en-US" dirty="0"/>
              <a:t>conftest.py: This is a local plugin to allow hook functions and fixtures for the directory where the conftest.py file exists and all subdirectories.</a:t>
            </a:r>
          </a:p>
          <a:p>
            <a:r>
              <a:rPr lang="en-US" dirty="0"/>
              <a:t>__init__.py: When put into every test subdirectory, this file allows you to have identical test filenames in multiple test directories. We’ll look at an example of what can go wrong</a:t>
            </a:r>
            <a:br>
              <a:rPr lang="en-US" dirty="0"/>
            </a:br>
            <a:r>
              <a:rPr lang="en-US" dirty="0"/>
              <a:t>without __init__.py files in test directories in ​</a:t>
            </a:r>
            <a:r>
              <a:rPr lang="en-US" i="1" dirty="0"/>
              <a:t>Avoiding Filename Collisions</a:t>
            </a:r>
            <a:r>
              <a:rPr lang="en-US" dirty="0"/>
              <a:t>​. </a:t>
            </a:r>
            <a:br>
              <a:rPr lang="en-US" dirty="0"/>
            </a:br>
            <a:endParaRPr lang="en-IN" dirty="0"/>
          </a:p>
        </p:txBody>
      </p:sp>
    </p:spTree>
    <p:extLst>
      <p:ext uri="{BB962C8B-B14F-4D97-AF65-F5344CB8AC3E}">
        <p14:creationId xmlns:p14="http://schemas.microsoft.com/office/powerpoint/2010/main" val="33197511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34A4-DCCC-498C-B3E8-C8D138E6ED90}"/>
              </a:ext>
            </a:extLst>
          </p:cNvPr>
          <p:cNvSpPr>
            <a:spLocks noGrp="1"/>
          </p:cNvSpPr>
          <p:nvPr>
            <p:ph type="title"/>
          </p:nvPr>
        </p:nvSpPr>
        <p:spPr/>
        <p:txBody>
          <a:bodyPr/>
          <a:lstStyle/>
          <a:p>
            <a:r>
              <a:rPr lang="en-IN" dirty="0" err="1"/>
              <a:t>ini</a:t>
            </a:r>
            <a:r>
              <a:rPr lang="en-IN" dirty="0"/>
              <a:t>-options</a:t>
            </a:r>
          </a:p>
        </p:txBody>
      </p:sp>
      <p:sp>
        <p:nvSpPr>
          <p:cNvPr id="3" name="Content Placeholder 2">
            <a:extLst>
              <a:ext uri="{FF2B5EF4-FFF2-40B4-BE49-F238E27FC236}">
                <a16:creationId xmlns:a16="http://schemas.microsoft.com/office/drawing/2014/main" id="{F20F0E7B-5A49-48F7-94E9-34DB967F9F3E}"/>
              </a:ext>
            </a:extLst>
          </p:cNvPr>
          <p:cNvSpPr>
            <a:spLocks noGrp="1"/>
          </p:cNvSpPr>
          <p:nvPr>
            <p:ph idx="1"/>
          </p:nvPr>
        </p:nvSpPr>
        <p:spPr/>
        <p:txBody>
          <a:bodyPr>
            <a:normAutofit fontScale="70000" lnSpcReduction="20000"/>
          </a:bodyPr>
          <a:lstStyle/>
          <a:p>
            <a:r>
              <a:rPr lang="en-IN" b="1" dirty="0" err="1"/>
              <a:t>pytest</a:t>
            </a:r>
            <a:r>
              <a:rPr lang="en-IN" dirty="0"/>
              <a:t>​​ ​​</a:t>
            </a:r>
            <a:r>
              <a:rPr lang="en-IN" b="1" dirty="0"/>
              <a:t>--help</a:t>
            </a:r>
            <a:r>
              <a:rPr lang="en-IN" dirty="0"/>
              <a:t>​</a:t>
            </a:r>
            <a:br>
              <a:rPr lang="en-IN" dirty="0"/>
            </a:br>
            <a:r>
              <a:rPr lang="en-IN" dirty="0"/>
              <a:t>​ ​...​</a:t>
            </a:r>
            <a:br>
              <a:rPr lang="en-IN" dirty="0"/>
            </a:br>
            <a:r>
              <a:rPr lang="en-IN" dirty="0"/>
              <a:t>​ [</a:t>
            </a:r>
            <a:r>
              <a:rPr lang="en-IN" dirty="0" err="1"/>
              <a:t>pytest</a:t>
            </a:r>
            <a:r>
              <a:rPr lang="en-IN" dirty="0"/>
              <a:t>] </a:t>
            </a:r>
            <a:r>
              <a:rPr lang="en-IN" dirty="0" err="1"/>
              <a:t>ini</a:t>
            </a:r>
            <a:r>
              <a:rPr lang="en-IN" dirty="0"/>
              <a:t>-options in the first </a:t>
            </a:r>
            <a:r>
              <a:rPr lang="en-IN" dirty="0" err="1"/>
              <a:t>pytest.ini|tox.ini|setup.cfg</a:t>
            </a:r>
            <a:r>
              <a:rPr lang="en-IN" dirty="0"/>
              <a:t> file found:</a:t>
            </a:r>
            <a:br>
              <a:rPr lang="en-IN" dirty="0"/>
            </a:br>
            <a:r>
              <a:rPr lang="en-IN" dirty="0"/>
              <a:t>​</a:t>
            </a:r>
            <a:br>
              <a:rPr lang="en-IN" dirty="0"/>
            </a:br>
            <a:r>
              <a:rPr lang="en-IN" dirty="0"/>
              <a:t>​ markers (</a:t>
            </a:r>
            <a:r>
              <a:rPr lang="en-IN" dirty="0" err="1"/>
              <a:t>linelist</a:t>
            </a:r>
            <a:r>
              <a:rPr lang="en-IN" dirty="0"/>
              <a:t>) markers for test functions</a:t>
            </a:r>
            <a:br>
              <a:rPr lang="en-IN" dirty="0"/>
            </a:br>
            <a:r>
              <a:rPr lang="en-IN" dirty="0"/>
              <a:t>​ </a:t>
            </a:r>
            <a:r>
              <a:rPr lang="en-IN" dirty="0" err="1"/>
              <a:t>norecursedirs</a:t>
            </a:r>
            <a:r>
              <a:rPr lang="en-IN" dirty="0"/>
              <a:t> (</a:t>
            </a:r>
            <a:r>
              <a:rPr lang="en-IN" dirty="0" err="1"/>
              <a:t>args</a:t>
            </a:r>
            <a:r>
              <a:rPr lang="en-IN" dirty="0"/>
              <a:t>) directory patterns to avoid for recursion</a:t>
            </a:r>
            <a:br>
              <a:rPr lang="en-IN" dirty="0"/>
            </a:br>
            <a:r>
              <a:rPr lang="en-IN" dirty="0"/>
              <a:t>​ </a:t>
            </a:r>
            <a:r>
              <a:rPr lang="en-IN" dirty="0" err="1"/>
              <a:t>testpaths</a:t>
            </a:r>
            <a:r>
              <a:rPr lang="en-IN" dirty="0"/>
              <a:t> (</a:t>
            </a:r>
            <a:r>
              <a:rPr lang="en-IN" dirty="0" err="1"/>
              <a:t>args</a:t>
            </a:r>
            <a:r>
              <a:rPr lang="en-IN" dirty="0"/>
              <a:t>) directories to search for tests when no files or</a:t>
            </a:r>
            <a:br>
              <a:rPr lang="en-IN" dirty="0"/>
            </a:br>
            <a:r>
              <a:rPr lang="en-IN" dirty="0"/>
              <a:t>​ directories are given in the command line.</a:t>
            </a:r>
            <a:br>
              <a:rPr lang="en-IN" dirty="0"/>
            </a:br>
            <a:r>
              <a:rPr lang="en-IN" dirty="0"/>
              <a:t>​ </a:t>
            </a:r>
            <a:r>
              <a:rPr lang="en-IN" dirty="0" err="1"/>
              <a:t>usefixtures</a:t>
            </a:r>
            <a:r>
              <a:rPr lang="en-IN" dirty="0"/>
              <a:t> (</a:t>
            </a:r>
            <a:r>
              <a:rPr lang="en-IN" dirty="0" err="1"/>
              <a:t>args</a:t>
            </a:r>
            <a:r>
              <a:rPr lang="en-IN" dirty="0"/>
              <a:t>) list of default fixtures to be used with this project</a:t>
            </a:r>
            <a:br>
              <a:rPr lang="en-IN" dirty="0"/>
            </a:br>
            <a:r>
              <a:rPr lang="en-IN" dirty="0"/>
              <a:t>​ </a:t>
            </a:r>
            <a:r>
              <a:rPr lang="en-IN" dirty="0" err="1"/>
              <a:t>python_files</a:t>
            </a:r>
            <a:r>
              <a:rPr lang="en-IN" dirty="0"/>
              <a:t> (</a:t>
            </a:r>
            <a:r>
              <a:rPr lang="en-IN" dirty="0" err="1"/>
              <a:t>args</a:t>
            </a:r>
            <a:r>
              <a:rPr lang="en-IN" dirty="0"/>
              <a:t>) glob-style file patterns for Python test module discovery</a:t>
            </a:r>
            <a:br>
              <a:rPr lang="en-IN" dirty="0"/>
            </a:br>
            <a:r>
              <a:rPr lang="en-IN" dirty="0"/>
              <a:t>​ </a:t>
            </a:r>
            <a:r>
              <a:rPr lang="en-IN" dirty="0" err="1"/>
              <a:t>python_classes</a:t>
            </a:r>
            <a:r>
              <a:rPr lang="en-IN" dirty="0"/>
              <a:t> (</a:t>
            </a:r>
            <a:r>
              <a:rPr lang="en-IN" dirty="0" err="1"/>
              <a:t>args</a:t>
            </a:r>
            <a:r>
              <a:rPr lang="en-IN" dirty="0"/>
              <a:t>) prefixes or glob names for Python test class discovery</a:t>
            </a:r>
            <a:br>
              <a:rPr lang="en-IN" dirty="0"/>
            </a:br>
            <a:r>
              <a:rPr lang="en-IN" dirty="0"/>
              <a:t>​ </a:t>
            </a:r>
            <a:r>
              <a:rPr lang="en-IN" dirty="0" err="1"/>
              <a:t>python_functions</a:t>
            </a:r>
            <a:r>
              <a:rPr lang="en-IN" dirty="0"/>
              <a:t> (</a:t>
            </a:r>
            <a:r>
              <a:rPr lang="en-IN" dirty="0" err="1"/>
              <a:t>args</a:t>
            </a:r>
            <a:r>
              <a:rPr lang="en-IN" dirty="0"/>
              <a:t>) prefixes or glob names for Python test function and</a:t>
            </a:r>
            <a:br>
              <a:rPr lang="en-IN" dirty="0"/>
            </a:br>
            <a:r>
              <a:rPr lang="en-IN" dirty="0"/>
              <a:t>​ method discovery</a:t>
            </a:r>
            <a:br>
              <a:rPr lang="en-IN" dirty="0"/>
            </a:br>
            <a:r>
              <a:rPr lang="en-IN" dirty="0"/>
              <a:t>​ </a:t>
            </a:r>
            <a:r>
              <a:rPr lang="en-IN" dirty="0" err="1"/>
              <a:t>xfail_strict</a:t>
            </a:r>
            <a:r>
              <a:rPr lang="en-IN" dirty="0"/>
              <a:t> (bool) default for the strict parameter of </a:t>
            </a:r>
            <a:r>
              <a:rPr lang="en-IN" dirty="0" err="1"/>
              <a:t>xfail</a:t>
            </a:r>
            <a:r>
              <a:rPr lang="en-IN" dirty="0"/>
              <a:t> markers</a:t>
            </a:r>
            <a:br>
              <a:rPr lang="en-IN" dirty="0"/>
            </a:br>
            <a:r>
              <a:rPr lang="en-IN" dirty="0"/>
              <a:t>​ when not given explicitly (default: False)</a:t>
            </a:r>
            <a:br>
              <a:rPr lang="en-IN" dirty="0"/>
            </a:br>
            <a:r>
              <a:rPr lang="en-IN" dirty="0"/>
              <a:t>​ </a:t>
            </a:r>
            <a:r>
              <a:rPr lang="en-IN" dirty="0" err="1"/>
              <a:t>doctest_optionflags</a:t>
            </a:r>
            <a:r>
              <a:rPr lang="en-IN" dirty="0"/>
              <a:t> (</a:t>
            </a:r>
            <a:r>
              <a:rPr lang="en-IN" dirty="0" err="1"/>
              <a:t>args</a:t>
            </a:r>
            <a:r>
              <a:rPr lang="en-IN" dirty="0"/>
              <a:t>) option flags for </a:t>
            </a:r>
            <a:r>
              <a:rPr lang="en-IN" dirty="0" err="1"/>
              <a:t>doctests</a:t>
            </a:r>
            <a:br>
              <a:rPr lang="en-IN" dirty="0"/>
            </a:br>
            <a:r>
              <a:rPr lang="en-IN" dirty="0"/>
              <a:t>​ </a:t>
            </a:r>
            <a:r>
              <a:rPr lang="en-IN" dirty="0" err="1"/>
              <a:t>addopts</a:t>
            </a:r>
            <a:r>
              <a:rPr lang="en-IN" dirty="0"/>
              <a:t> (</a:t>
            </a:r>
            <a:r>
              <a:rPr lang="en-IN" dirty="0" err="1"/>
              <a:t>args</a:t>
            </a:r>
            <a:r>
              <a:rPr lang="en-IN" dirty="0"/>
              <a:t>) extra command line options</a:t>
            </a:r>
            <a:br>
              <a:rPr lang="en-IN" dirty="0"/>
            </a:br>
            <a:r>
              <a:rPr lang="en-IN" dirty="0"/>
              <a:t>​ </a:t>
            </a:r>
            <a:r>
              <a:rPr lang="en-IN" dirty="0" err="1"/>
              <a:t>minversion</a:t>
            </a:r>
            <a:r>
              <a:rPr lang="en-IN" dirty="0"/>
              <a:t> (string) minimally required </a:t>
            </a:r>
            <a:r>
              <a:rPr lang="en-IN" dirty="0" err="1"/>
              <a:t>pytest</a:t>
            </a:r>
            <a:r>
              <a:rPr lang="en-IN" dirty="0"/>
              <a:t> version </a:t>
            </a:r>
            <a:br>
              <a:rPr lang="en-IN" dirty="0"/>
            </a:br>
            <a:endParaRPr lang="en-IN" dirty="0"/>
          </a:p>
        </p:txBody>
      </p:sp>
    </p:spTree>
    <p:extLst>
      <p:ext uri="{BB962C8B-B14F-4D97-AF65-F5344CB8AC3E}">
        <p14:creationId xmlns:p14="http://schemas.microsoft.com/office/powerpoint/2010/main" val="89839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026F-72B0-42BB-9F51-243856A9748E}"/>
              </a:ext>
            </a:extLst>
          </p:cNvPr>
          <p:cNvSpPr>
            <a:spLocks noGrp="1"/>
          </p:cNvSpPr>
          <p:nvPr>
            <p:ph type="title"/>
          </p:nvPr>
        </p:nvSpPr>
        <p:spPr/>
        <p:txBody>
          <a:bodyPr>
            <a:normAutofit/>
          </a:bodyPr>
          <a:lstStyle/>
          <a:p>
            <a:r>
              <a:rPr lang="en-IN" b="1" dirty="0"/>
              <a:t>–</a:t>
            </a:r>
            <a:r>
              <a:rPr lang="en-IN" b="1" dirty="0" err="1"/>
              <a:t>maxfail</a:t>
            </a:r>
            <a:r>
              <a:rPr lang="en-IN" b="1" dirty="0"/>
              <a:t>=</a:t>
            </a:r>
            <a:r>
              <a:rPr lang="en-IN" b="1" dirty="0" err="1"/>
              <a:t>num</a:t>
            </a:r>
            <a:endParaRPr lang="en-IN" dirty="0"/>
          </a:p>
        </p:txBody>
      </p:sp>
      <p:sp>
        <p:nvSpPr>
          <p:cNvPr id="3" name="Content Placeholder 2">
            <a:extLst>
              <a:ext uri="{FF2B5EF4-FFF2-40B4-BE49-F238E27FC236}">
                <a16:creationId xmlns:a16="http://schemas.microsoft.com/office/drawing/2014/main" id="{02938443-987F-456D-AB26-E421764B8075}"/>
              </a:ext>
            </a:extLst>
          </p:cNvPr>
          <p:cNvSpPr>
            <a:spLocks noGrp="1"/>
          </p:cNvSpPr>
          <p:nvPr>
            <p:ph idx="1"/>
          </p:nvPr>
        </p:nvSpPr>
        <p:spPr/>
        <p:txBody>
          <a:bodyPr/>
          <a:lstStyle/>
          <a:p>
            <a:r>
              <a:rPr lang="fr-FR" b="1" dirty="0"/>
              <a:t>code/ch1</a:t>
            </a:r>
            <a:r>
              <a:rPr lang="fr-FR" dirty="0"/>
              <a:t>​</a:t>
            </a:r>
            <a:br>
              <a:rPr lang="fr-FR" dirty="0"/>
            </a:br>
            <a:r>
              <a:rPr lang="fr-FR" dirty="0"/>
              <a:t>​ ​$ ​​</a:t>
            </a:r>
            <a:r>
              <a:rPr lang="fr-FR" b="1" dirty="0" err="1"/>
              <a:t>pytest</a:t>
            </a:r>
            <a:r>
              <a:rPr lang="fr-FR" dirty="0"/>
              <a:t>​​ ​​</a:t>
            </a:r>
            <a:r>
              <a:rPr lang="fr-FR" b="1" dirty="0"/>
              <a:t>--</a:t>
            </a:r>
            <a:r>
              <a:rPr lang="fr-FR" b="1" dirty="0" err="1"/>
              <a:t>maxfail</a:t>
            </a:r>
            <a:r>
              <a:rPr lang="fr-FR" b="1" dirty="0"/>
              <a:t>=2</a:t>
            </a:r>
            <a:r>
              <a:rPr lang="fr-FR" dirty="0"/>
              <a:t>​​ ​​</a:t>
            </a:r>
            <a:r>
              <a:rPr lang="fr-FR" b="1" dirty="0"/>
              <a:t>--tb=no</a:t>
            </a:r>
            <a:r>
              <a:rPr lang="fr-FR" dirty="0"/>
              <a:t> </a:t>
            </a:r>
            <a:br>
              <a:rPr lang="fr-FR" dirty="0"/>
            </a:br>
            <a:r>
              <a:rPr lang="en-US" dirty="0"/>
              <a:t>If you want to let some failures happen, but not a ton,</a:t>
            </a:r>
            <a:br>
              <a:rPr lang="en-US" dirty="0"/>
            </a:br>
            <a:r>
              <a:rPr lang="en-US" dirty="0"/>
              <a:t>use the --</a:t>
            </a:r>
            <a:r>
              <a:rPr lang="en-US" dirty="0" err="1"/>
              <a:t>maxfail</a:t>
            </a:r>
            <a:r>
              <a:rPr lang="en-US" dirty="0"/>
              <a:t> option to specify how many failures are okay with you. </a:t>
            </a:r>
          </a:p>
          <a:p>
            <a:r>
              <a:rPr lang="en-US" dirty="0"/>
              <a:t>​ ​$ ​​</a:t>
            </a:r>
            <a:r>
              <a:rPr lang="en-US" b="1" dirty="0" err="1"/>
              <a:t>pytest</a:t>
            </a:r>
            <a:r>
              <a:rPr lang="en-US" dirty="0"/>
              <a:t>​​ ​​</a:t>
            </a:r>
            <a:r>
              <a:rPr lang="en-US" b="1" dirty="0"/>
              <a:t>--</a:t>
            </a:r>
            <a:r>
              <a:rPr lang="en-US" b="1" dirty="0" err="1"/>
              <a:t>maxfail</a:t>
            </a:r>
            <a:r>
              <a:rPr lang="en-US" b="1" dirty="0"/>
              <a:t>=1</a:t>
            </a:r>
            <a:r>
              <a:rPr lang="en-US" dirty="0"/>
              <a:t>​​ ​​</a:t>
            </a:r>
            <a:r>
              <a:rPr lang="en-US" b="1" dirty="0"/>
              <a:t>--tb=no</a:t>
            </a:r>
            <a:r>
              <a:rPr lang="en-US" dirty="0"/>
              <a:t>​</a:t>
            </a:r>
            <a:br>
              <a:rPr lang="en-US" dirty="0"/>
            </a:br>
            <a:br>
              <a:rPr lang="en-US" dirty="0"/>
            </a:br>
            <a:r>
              <a:rPr lang="en-IN" dirty="0"/>
              <a:t> </a:t>
            </a:r>
            <a:br>
              <a:rPr lang="en-IN" dirty="0"/>
            </a:br>
            <a:br>
              <a:rPr lang="en-US" dirty="0"/>
            </a:br>
            <a:endParaRPr lang="en-IN" dirty="0"/>
          </a:p>
        </p:txBody>
      </p:sp>
    </p:spTree>
    <p:extLst>
      <p:ext uri="{BB962C8B-B14F-4D97-AF65-F5344CB8AC3E}">
        <p14:creationId xmlns:p14="http://schemas.microsoft.com/office/powerpoint/2010/main" val="15166091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7345-CC87-460D-82BB-9E6C5C7080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7A1309-7154-4CB0-85F9-56D5F2495580}"/>
              </a:ext>
            </a:extLst>
          </p:cNvPr>
          <p:cNvSpPr>
            <a:spLocks noGrp="1"/>
          </p:cNvSpPr>
          <p:nvPr>
            <p:ph idx="1"/>
          </p:nvPr>
        </p:nvSpPr>
        <p:spPr/>
        <p:txBody>
          <a:bodyPr>
            <a:normAutofit lnSpcReduction="10000"/>
          </a:bodyPr>
          <a:lstStyle/>
          <a:p>
            <a:r>
              <a:rPr lang="en-US" dirty="0"/>
              <a:t>The -</a:t>
            </a:r>
            <a:r>
              <a:rPr lang="en-US" dirty="0" err="1"/>
              <a:t>rsxX</a:t>
            </a:r>
            <a:r>
              <a:rPr lang="en-US" dirty="0"/>
              <a:t> tells </a:t>
            </a:r>
            <a:r>
              <a:rPr lang="en-US" dirty="0" err="1"/>
              <a:t>pytest</a:t>
            </a:r>
            <a:r>
              <a:rPr lang="en-US" dirty="0"/>
              <a:t> to report the reasons for all tests that skipped, </a:t>
            </a:r>
            <a:r>
              <a:rPr lang="en-US" dirty="0" err="1"/>
              <a:t>xfailed</a:t>
            </a:r>
            <a:r>
              <a:rPr lang="en-US" dirty="0"/>
              <a:t>, or </a:t>
            </a:r>
            <a:r>
              <a:rPr lang="en-US" dirty="0" err="1"/>
              <a:t>xpassed</a:t>
            </a:r>
            <a:r>
              <a:rPr lang="en-US" dirty="0"/>
              <a:t>. The -l</a:t>
            </a:r>
            <a:br>
              <a:rPr lang="en-US" dirty="0"/>
            </a:br>
            <a:r>
              <a:rPr lang="en-US" dirty="0"/>
              <a:t>tells </a:t>
            </a:r>
            <a:r>
              <a:rPr lang="en-US" dirty="0" err="1"/>
              <a:t>pytest</a:t>
            </a:r>
            <a:r>
              <a:rPr lang="en-US" dirty="0"/>
              <a:t> to report the local variables for every failure with the </a:t>
            </a:r>
            <a:r>
              <a:rPr lang="en-US" dirty="0" err="1"/>
              <a:t>stacktrace</a:t>
            </a:r>
            <a:r>
              <a:rPr lang="en-US" dirty="0"/>
              <a:t>. The --tb=short</a:t>
            </a:r>
            <a:br>
              <a:rPr lang="en-US" dirty="0"/>
            </a:br>
            <a:r>
              <a:rPr lang="en-US" dirty="0"/>
              <a:t>removes a lot of the stack trace. It leaves the file and line number, though. The --strict option</a:t>
            </a:r>
            <a:br>
              <a:rPr lang="en-US" dirty="0"/>
            </a:br>
            <a:r>
              <a:rPr lang="en-US" dirty="0"/>
              <a:t>disallows markers to be used if they aren’t registered in a config file. You’ll see how to do that in</a:t>
            </a:r>
            <a:br>
              <a:rPr lang="en-US" dirty="0"/>
            </a:br>
            <a:r>
              <a:rPr lang="en-US" dirty="0"/>
              <a:t>the next section. </a:t>
            </a:r>
            <a:br>
              <a:rPr lang="en-US" dirty="0"/>
            </a:br>
            <a:r>
              <a:rPr lang="en-US" dirty="0"/>
              <a:t>[</a:t>
            </a:r>
            <a:r>
              <a:rPr lang="en-US" dirty="0" err="1"/>
              <a:t>pytest</a:t>
            </a:r>
            <a:r>
              <a:rPr lang="en-US" dirty="0"/>
              <a:t>]</a:t>
            </a:r>
            <a:br>
              <a:rPr lang="en-US" dirty="0"/>
            </a:br>
            <a:r>
              <a:rPr lang="en-US" dirty="0"/>
              <a:t>​ </a:t>
            </a:r>
            <a:r>
              <a:rPr lang="en-US" dirty="0" err="1"/>
              <a:t>addopts</a:t>
            </a:r>
            <a:r>
              <a:rPr lang="en-US" dirty="0"/>
              <a:t> = ​</a:t>
            </a:r>
            <a:r>
              <a:rPr lang="en-US" i="1" dirty="0"/>
              <a:t>-</a:t>
            </a:r>
            <a:r>
              <a:rPr lang="en-US" i="1" dirty="0" err="1"/>
              <a:t>rsxX</a:t>
            </a:r>
            <a:r>
              <a:rPr lang="en-US" i="1" dirty="0"/>
              <a:t> -l --tb=short --strict</a:t>
            </a:r>
            <a:r>
              <a:rPr lang="en-US" dirty="0"/>
              <a:t> </a:t>
            </a:r>
            <a:br>
              <a:rPr lang="en-US" dirty="0"/>
            </a:br>
            <a:endParaRPr lang="en-IN" dirty="0"/>
          </a:p>
        </p:txBody>
      </p:sp>
    </p:spTree>
    <p:extLst>
      <p:ext uri="{BB962C8B-B14F-4D97-AF65-F5344CB8AC3E}">
        <p14:creationId xmlns:p14="http://schemas.microsoft.com/office/powerpoint/2010/main" val="1248704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A293-A981-40C5-876B-E2873CD42040}"/>
              </a:ext>
            </a:extLst>
          </p:cNvPr>
          <p:cNvSpPr>
            <a:spLocks noGrp="1"/>
          </p:cNvSpPr>
          <p:nvPr>
            <p:ph type="title"/>
          </p:nvPr>
        </p:nvSpPr>
        <p:spPr/>
        <p:txBody>
          <a:bodyPr>
            <a:normAutofit/>
          </a:bodyPr>
          <a:lstStyle/>
          <a:p>
            <a:r>
              <a:rPr lang="en-IN" b="1" dirty="0"/>
              <a:t>Registering Markers to Avoid Marker Typos</a:t>
            </a:r>
            <a:endParaRPr lang="en-IN" dirty="0"/>
          </a:p>
        </p:txBody>
      </p:sp>
      <p:sp>
        <p:nvSpPr>
          <p:cNvPr id="3" name="Content Placeholder 2">
            <a:extLst>
              <a:ext uri="{FF2B5EF4-FFF2-40B4-BE49-F238E27FC236}">
                <a16:creationId xmlns:a16="http://schemas.microsoft.com/office/drawing/2014/main" id="{C455CF0D-1F55-49C3-A32E-762686D1A051}"/>
              </a:ext>
            </a:extLst>
          </p:cNvPr>
          <p:cNvSpPr>
            <a:spLocks noGrp="1"/>
          </p:cNvSpPr>
          <p:nvPr>
            <p:ph idx="1"/>
          </p:nvPr>
        </p:nvSpPr>
        <p:spPr/>
        <p:txBody>
          <a:bodyPr>
            <a:normAutofit fontScale="77500" lnSpcReduction="20000"/>
          </a:bodyPr>
          <a:lstStyle/>
          <a:p>
            <a:r>
              <a:rPr lang="en-US" dirty="0"/>
              <a:t>Custom markers, as discussed in </a:t>
            </a:r>
            <a:r>
              <a:rPr lang="en-US" i="1" dirty="0"/>
              <a:t>Marking Test Functions </a:t>
            </a:r>
            <a:r>
              <a:rPr lang="en-US" dirty="0"/>
              <a:t>​ ​, are great for allowing you to mark a</a:t>
            </a:r>
            <a:br>
              <a:rPr lang="en-US" dirty="0"/>
            </a:br>
            <a:r>
              <a:rPr lang="en-US" dirty="0"/>
              <a:t>subset of tests to run with a specific marker. However, it’s too easy to misspell a marker and end</a:t>
            </a:r>
            <a:br>
              <a:rPr lang="en-US" dirty="0"/>
            </a:br>
            <a:r>
              <a:rPr lang="en-US" dirty="0"/>
              <a:t>up having some tests marked with @</a:t>
            </a:r>
            <a:r>
              <a:rPr lang="en-US" dirty="0" err="1"/>
              <a:t>pytest.mark.smoke</a:t>
            </a:r>
            <a:r>
              <a:rPr lang="en-US" dirty="0"/>
              <a:t> and some marked with</a:t>
            </a:r>
            <a:br>
              <a:rPr lang="en-US" dirty="0"/>
            </a:br>
            <a:r>
              <a:rPr lang="en-US" dirty="0"/>
              <a:t>@</a:t>
            </a:r>
            <a:r>
              <a:rPr lang="en-US" dirty="0" err="1"/>
              <a:t>pytest.mark.somke</a:t>
            </a:r>
            <a:r>
              <a:rPr lang="en-US" dirty="0"/>
              <a:t>. By default, this isn’t an error. </a:t>
            </a:r>
            <a:r>
              <a:rPr lang="en-US" dirty="0" err="1"/>
              <a:t>pytest</a:t>
            </a:r>
            <a:r>
              <a:rPr lang="en-US" dirty="0"/>
              <a:t> just thinks you created two markers.</a:t>
            </a:r>
            <a:br>
              <a:rPr lang="en-US" dirty="0"/>
            </a:br>
            <a:r>
              <a:rPr lang="en-US" dirty="0"/>
              <a:t>This can be fixed, however, by registering markers in pytest.ini, like this:</a:t>
            </a:r>
            <a:br>
              <a:rPr lang="en-US" dirty="0"/>
            </a:br>
            <a:r>
              <a:rPr lang="en-US" dirty="0"/>
              <a:t>​ [</a:t>
            </a:r>
            <a:r>
              <a:rPr lang="en-US" dirty="0" err="1"/>
              <a:t>pytest</a:t>
            </a:r>
            <a:r>
              <a:rPr lang="en-US" dirty="0"/>
              <a:t>]</a:t>
            </a:r>
            <a:br>
              <a:rPr lang="en-US" dirty="0"/>
            </a:br>
            <a:r>
              <a:rPr lang="en-US" dirty="0"/>
              <a:t>​ markers =</a:t>
            </a:r>
            <a:br>
              <a:rPr lang="en-US" dirty="0"/>
            </a:br>
            <a:r>
              <a:rPr lang="en-US" dirty="0"/>
              <a:t>​ ​</a:t>
            </a:r>
            <a:r>
              <a:rPr lang="en-US" b="1" dirty="0"/>
              <a:t>smoke:</a:t>
            </a:r>
            <a:r>
              <a:rPr lang="en-US" dirty="0"/>
              <a:t>​ ​</a:t>
            </a:r>
            <a:r>
              <a:rPr lang="en-US" b="1" dirty="0"/>
              <a:t>Run</a:t>
            </a:r>
            <a:r>
              <a:rPr lang="en-US" dirty="0"/>
              <a:t>​ ​</a:t>
            </a:r>
            <a:r>
              <a:rPr lang="en-US" b="1" dirty="0"/>
              <a:t>the</a:t>
            </a:r>
            <a:r>
              <a:rPr lang="en-US" dirty="0"/>
              <a:t>​ ​</a:t>
            </a:r>
            <a:r>
              <a:rPr lang="en-US" b="1" dirty="0"/>
              <a:t>smoke</a:t>
            </a:r>
            <a:r>
              <a:rPr lang="en-US" dirty="0"/>
              <a:t>​ ​</a:t>
            </a:r>
            <a:r>
              <a:rPr lang="en-US" b="1" dirty="0"/>
              <a:t>test</a:t>
            </a:r>
            <a:r>
              <a:rPr lang="en-US" dirty="0"/>
              <a:t>​ ​</a:t>
            </a:r>
            <a:r>
              <a:rPr lang="en-US" b="1" dirty="0"/>
              <a:t>functions</a:t>
            </a:r>
            <a:r>
              <a:rPr lang="en-US" dirty="0"/>
              <a:t>​ ​</a:t>
            </a:r>
            <a:r>
              <a:rPr lang="en-US" b="1" dirty="0"/>
              <a:t>for</a:t>
            </a:r>
            <a:r>
              <a:rPr lang="en-US" dirty="0"/>
              <a:t>​ ​</a:t>
            </a:r>
            <a:r>
              <a:rPr lang="en-US" b="1" dirty="0"/>
              <a:t>tasks</a:t>
            </a:r>
            <a:r>
              <a:rPr lang="en-US" dirty="0"/>
              <a:t>​ ​</a:t>
            </a:r>
            <a:r>
              <a:rPr lang="en-US" b="1" dirty="0"/>
              <a:t>project</a:t>
            </a:r>
            <a:r>
              <a:rPr lang="en-US" dirty="0"/>
              <a:t>​</a:t>
            </a:r>
            <a:br>
              <a:rPr lang="en-US" dirty="0"/>
            </a:br>
            <a:r>
              <a:rPr lang="en-US" dirty="0"/>
              <a:t>​ ​</a:t>
            </a:r>
            <a:r>
              <a:rPr lang="en-US" b="1" dirty="0"/>
              <a:t>get:</a:t>
            </a:r>
            <a:r>
              <a:rPr lang="en-US" dirty="0"/>
              <a:t>​ ​</a:t>
            </a:r>
            <a:r>
              <a:rPr lang="en-US" b="1" dirty="0"/>
              <a:t>Run</a:t>
            </a:r>
            <a:r>
              <a:rPr lang="en-US" dirty="0"/>
              <a:t>​ ​</a:t>
            </a:r>
            <a:r>
              <a:rPr lang="en-US" b="1" dirty="0"/>
              <a:t>the</a:t>
            </a:r>
            <a:r>
              <a:rPr lang="en-US" dirty="0"/>
              <a:t>​ ​</a:t>
            </a:r>
            <a:r>
              <a:rPr lang="en-US" b="1" dirty="0"/>
              <a:t>test</a:t>
            </a:r>
            <a:r>
              <a:rPr lang="en-US" dirty="0"/>
              <a:t>​ ​</a:t>
            </a:r>
            <a:r>
              <a:rPr lang="en-US" b="1" dirty="0"/>
              <a:t>functions</a:t>
            </a:r>
            <a:r>
              <a:rPr lang="en-US" dirty="0"/>
              <a:t>​ ​</a:t>
            </a:r>
            <a:r>
              <a:rPr lang="en-US" b="1" dirty="0"/>
              <a:t>that</a:t>
            </a:r>
            <a:r>
              <a:rPr lang="en-US" dirty="0"/>
              <a:t>​ ​</a:t>
            </a:r>
            <a:r>
              <a:rPr lang="en-US" b="1" dirty="0"/>
              <a:t>test</a:t>
            </a:r>
            <a:r>
              <a:rPr lang="en-US" dirty="0"/>
              <a:t>​ ​</a:t>
            </a:r>
            <a:r>
              <a:rPr lang="en-US" b="1" dirty="0" err="1"/>
              <a:t>tasks.get</a:t>
            </a:r>
            <a:r>
              <a:rPr lang="en-US" b="1" dirty="0"/>
              <a:t>()</a:t>
            </a:r>
            <a:r>
              <a:rPr lang="en-US" dirty="0"/>
              <a:t>​</a:t>
            </a:r>
            <a:br>
              <a:rPr lang="en-US" dirty="0"/>
            </a:br>
            <a:r>
              <a:rPr lang="en-US" dirty="0"/>
              <a:t>With these markers registered, you can now also see them with </a:t>
            </a:r>
            <a:r>
              <a:rPr lang="en-US" dirty="0" err="1"/>
              <a:t>pytest</a:t>
            </a:r>
            <a:r>
              <a:rPr lang="en-US" dirty="0"/>
              <a:t> --markers with their</a:t>
            </a:r>
            <a:br>
              <a:rPr lang="en-US" dirty="0"/>
            </a:br>
            <a:r>
              <a:rPr lang="en-US" dirty="0"/>
              <a:t>descriptions:</a:t>
            </a:r>
            <a:br>
              <a:rPr lang="en-US" dirty="0"/>
            </a:br>
            <a:r>
              <a:rPr lang="en-US" dirty="0"/>
              <a:t>​ ​$ ​​</a:t>
            </a:r>
            <a:r>
              <a:rPr lang="en-US" b="1" dirty="0"/>
              <a:t>cd</a:t>
            </a:r>
            <a:r>
              <a:rPr lang="en-US" dirty="0"/>
              <a:t>​​ ​​</a:t>
            </a:r>
            <a:r>
              <a:rPr lang="en-US" b="1" dirty="0"/>
              <a:t>/path/to/code/ch6/b/</a:t>
            </a:r>
            <a:r>
              <a:rPr lang="en-US" b="1" dirty="0" err="1"/>
              <a:t>tasks_proj</a:t>
            </a:r>
            <a:r>
              <a:rPr lang="en-US" b="1" dirty="0"/>
              <a:t>/tests</a:t>
            </a:r>
            <a:r>
              <a:rPr lang="en-US" dirty="0"/>
              <a:t>​</a:t>
            </a:r>
            <a:br>
              <a:rPr lang="en-US" dirty="0"/>
            </a:br>
            <a:r>
              <a:rPr lang="en-US" dirty="0"/>
              <a:t>​ ​$ ​​</a:t>
            </a:r>
            <a:r>
              <a:rPr lang="en-US" b="1" dirty="0" err="1"/>
              <a:t>pytest</a:t>
            </a:r>
            <a:r>
              <a:rPr lang="en-US" dirty="0"/>
              <a:t>​​ ​​</a:t>
            </a:r>
            <a:r>
              <a:rPr lang="en-US" b="1" dirty="0"/>
              <a:t>--markers</a:t>
            </a:r>
            <a:r>
              <a:rPr lang="en-US" dirty="0"/>
              <a:t> </a:t>
            </a:r>
            <a:br>
              <a:rPr lang="en-US" dirty="0"/>
            </a:br>
            <a:endParaRPr lang="en-IN" dirty="0"/>
          </a:p>
        </p:txBody>
      </p:sp>
    </p:spTree>
    <p:extLst>
      <p:ext uri="{BB962C8B-B14F-4D97-AF65-F5344CB8AC3E}">
        <p14:creationId xmlns:p14="http://schemas.microsoft.com/office/powerpoint/2010/main" val="35735030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B46F-7678-431E-9347-3E0E772F6B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8805D8-F2F3-4A40-A5C6-BAA3A27D97A9}"/>
              </a:ext>
            </a:extLst>
          </p:cNvPr>
          <p:cNvSpPr>
            <a:spLocks noGrp="1"/>
          </p:cNvSpPr>
          <p:nvPr>
            <p:ph idx="1"/>
          </p:nvPr>
        </p:nvSpPr>
        <p:spPr/>
        <p:txBody>
          <a:bodyPr>
            <a:normAutofit fontScale="92500" lnSpcReduction="10000"/>
          </a:bodyPr>
          <a:lstStyle/>
          <a:p>
            <a:r>
              <a:rPr lang="en-US" dirty="0"/>
              <a:t>If markers aren’t registered, they won’t show up in the --markers list. With them registered, they</a:t>
            </a:r>
            <a:br>
              <a:rPr lang="en-US" dirty="0"/>
            </a:br>
            <a:r>
              <a:rPr lang="en-US" dirty="0"/>
              <a:t>show up in the list, and if you use --strict, any misspelled or unregistered markers show up as an</a:t>
            </a:r>
            <a:br>
              <a:rPr lang="en-US" dirty="0"/>
            </a:br>
            <a:r>
              <a:rPr lang="en-US" dirty="0"/>
              <a:t>error. The only difference between ch6/a/</a:t>
            </a:r>
            <a:r>
              <a:rPr lang="en-US" dirty="0" err="1"/>
              <a:t>tasks_proj</a:t>
            </a:r>
            <a:r>
              <a:rPr lang="en-US" dirty="0"/>
              <a:t> and ch6/b/</a:t>
            </a:r>
            <a:r>
              <a:rPr lang="en-US" dirty="0" err="1"/>
              <a:t>tasks_proj</a:t>
            </a:r>
            <a:r>
              <a:rPr lang="en-US" dirty="0"/>
              <a:t> is the contents of the</a:t>
            </a:r>
            <a:br>
              <a:rPr lang="en-US" dirty="0"/>
            </a:br>
            <a:r>
              <a:rPr lang="en-US" dirty="0"/>
              <a:t>pytest.ini file. It’s empty in ch6/a. Let’s try running the tests without registering any markers:</a:t>
            </a:r>
            <a:br>
              <a:rPr lang="en-US" dirty="0"/>
            </a:br>
            <a:r>
              <a:rPr lang="en-US" dirty="0"/>
              <a:t>​ ​$ ​​</a:t>
            </a:r>
            <a:r>
              <a:rPr lang="en-US" b="1" dirty="0"/>
              <a:t>cd</a:t>
            </a:r>
            <a:r>
              <a:rPr lang="en-US" dirty="0"/>
              <a:t>​​ ​​</a:t>
            </a:r>
            <a:r>
              <a:rPr lang="en-US" b="1" dirty="0"/>
              <a:t>/path/to/code/ch6/a/</a:t>
            </a:r>
            <a:r>
              <a:rPr lang="en-US" b="1" dirty="0" err="1"/>
              <a:t>tasks_proj</a:t>
            </a:r>
            <a:r>
              <a:rPr lang="en-US" b="1" dirty="0"/>
              <a:t>/tests</a:t>
            </a:r>
            <a:r>
              <a:rPr lang="en-US" dirty="0"/>
              <a:t>​</a:t>
            </a:r>
            <a:br>
              <a:rPr lang="en-US" dirty="0"/>
            </a:br>
            <a:r>
              <a:rPr lang="en-US" dirty="0"/>
              <a:t>​ ​$ ​​</a:t>
            </a:r>
            <a:r>
              <a:rPr lang="en-US" b="1" dirty="0" err="1"/>
              <a:t>pytest</a:t>
            </a:r>
            <a:r>
              <a:rPr lang="en-US" dirty="0"/>
              <a:t>​​ ​​</a:t>
            </a:r>
            <a:r>
              <a:rPr lang="en-US" b="1" dirty="0"/>
              <a:t>--strict</a:t>
            </a:r>
            <a:r>
              <a:rPr lang="en-US" dirty="0"/>
              <a:t>​​ ​​</a:t>
            </a:r>
            <a:r>
              <a:rPr lang="en-US" b="1" dirty="0"/>
              <a:t>--tb=line</a:t>
            </a:r>
            <a:r>
              <a:rPr lang="en-US" dirty="0"/>
              <a:t>​</a:t>
            </a:r>
            <a:br>
              <a:rPr lang="en-US" dirty="0"/>
            </a:br>
            <a:r>
              <a:rPr lang="en-US" dirty="0"/>
              <a:t>​ ===================== test session starts ======================</a:t>
            </a:r>
            <a:br>
              <a:rPr lang="en-US" dirty="0"/>
            </a:br>
            <a:r>
              <a:rPr lang="en-US" dirty="0"/>
              <a:t>​ collected 45 items / 2 errors </a:t>
            </a:r>
            <a:br>
              <a:rPr lang="en-US" dirty="0"/>
            </a:br>
            <a:endParaRPr lang="en-IN" dirty="0"/>
          </a:p>
        </p:txBody>
      </p:sp>
    </p:spTree>
    <p:extLst>
      <p:ext uri="{BB962C8B-B14F-4D97-AF65-F5344CB8AC3E}">
        <p14:creationId xmlns:p14="http://schemas.microsoft.com/office/powerpoint/2010/main" val="2333322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FE47-EA33-4330-83FC-8A9E7287810B}"/>
              </a:ext>
            </a:extLst>
          </p:cNvPr>
          <p:cNvSpPr>
            <a:spLocks noGrp="1"/>
          </p:cNvSpPr>
          <p:nvPr>
            <p:ph type="title"/>
          </p:nvPr>
        </p:nvSpPr>
        <p:spPr/>
        <p:txBody>
          <a:bodyPr>
            <a:normAutofit/>
          </a:bodyPr>
          <a:lstStyle/>
          <a:p>
            <a:r>
              <a:rPr lang="en-IN" b="1" dirty="0"/>
              <a:t>Specifying Test Directory Locations</a:t>
            </a:r>
            <a:endParaRPr lang="en-IN" dirty="0"/>
          </a:p>
        </p:txBody>
      </p:sp>
      <p:sp>
        <p:nvSpPr>
          <p:cNvPr id="3" name="Content Placeholder 2">
            <a:extLst>
              <a:ext uri="{FF2B5EF4-FFF2-40B4-BE49-F238E27FC236}">
                <a16:creationId xmlns:a16="http://schemas.microsoft.com/office/drawing/2014/main" id="{3EBEA193-A393-4897-9874-29299437280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6131503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3D37-4ADD-425A-A6EC-8C34E6559294}"/>
              </a:ext>
            </a:extLst>
          </p:cNvPr>
          <p:cNvSpPr>
            <a:spLocks noGrp="1"/>
          </p:cNvSpPr>
          <p:nvPr>
            <p:ph type="title"/>
          </p:nvPr>
        </p:nvSpPr>
        <p:spPr/>
        <p:txBody>
          <a:bodyPr>
            <a:normAutofit/>
          </a:bodyPr>
          <a:lstStyle/>
          <a:p>
            <a:r>
              <a:rPr lang="en-IN" b="1" dirty="0" err="1"/>
              <a:t>pdb</a:t>
            </a:r>
            <a:r>
              <a:rPr lang="en-IN" b="1" dirty="0"/>
              <a:t>: Debugging Test Failures</a:t>
            </a:r>
            <a:endParaRPr lang="en-IN" dirty="0"/>
          </a:p>
        </p:txBody>
      </p:sp>
      <p:sp>
        <p:nvSpPr>
          <p:cNvPr id="3" name="Content Placeholder 2">
            <a:extLst>
              <a:ext uri="{FF2B5EF4-FFF2-40B4-BE49-F238E27FC236}">
                <a16:creationId xmlns:a16="http://schemas.microsoft.com/office/drawing/2014/main" id="{94728F04-F55C-4E53-84EA-12648ED71420}"/>
              </a:ext>
            </a:extLst>
          </p:cNvPr>
          <p:cNvSpPr>
            <a:spLocks noGrp="1"/>
          </p:cNvSpPr>
          <p:nvPr>
            <p:ph idx="1"/>
          </p:nvPr>
        </p:nvSpPr>
        <p:spPr/>
        <p:txBody>
          <a:bodyPr/>
          <a:lstStyle/>
          <a:p>
            <a:r>
              <a:rPr lang="en-IN" dirty="0"/>
              <a:t>​​</a:t>
            </a:r>
            <a:r>
              <a:rPr lang="en-IN" b="1" dirty="0"/>
              <a:t>cd</a:t>
            </a:r>
            <a:r>
              <a:rPr lang="en-IN" dirty="0"/>
              <a:t>​​ ​​</a:t>
            </a:r>
            <a:r>
              <a:rPr lang="en-IN" b="1" dirty="0"/>
              <a:t>/path/to/code/ch3/c/</a:t>
            </a:r>
            <a:r>
              <a:rPr lang="en-IN" b="1" dirty="0" err="1"/>
              <a:t>tasks_proj</a:t>
            </a:r>
            <a:r>
              <a:rPr lang="en-IN" dirty="0"/>
              <a:t>​</a:t>
            </a:r>
            <a:br>
              <a:rPr lang="en-IN" dirty="0"/>
            </a:br>
            <a:r>
              <a:rPr lang="en-IN" dirty="0"/>
              <a:t>​ ​$ ​​</a:t>
            </a:r>
            <a:r>
              <a:rPr lang="en-IN" b="1" dirty="0" err="1"/>
              <a:t>pytest</a:t>
            </a:r>
            <a:r>
              <a:rPr lang="en-IN" dirty="0"/>
              <a:t>​​ ​​</a:t>
            </a:r>
            <a:r>
              <a:rPr lang="en-IN" b="1" dirty="0"/>
              <a:t>--tb=no</a:t>
            </a:r>
            <a:r>
              <a:rPr lang="en-IN" dirty="0"/>
              <a:t>​​ ​​</a:t>
            </a:r>
            <a:r>
              <a:rPr lang="en-IN" b="1" dirty="0"/>
              <a:t>-q</a:t>
            </a:r>
            <a:r>
              <a:rPr lang="en-IN" dirty="0"/>
              <a:t> </a:t>
            </a:r>
            <a:br>
              <a:rPr lang="en-IN" dirty="0"/>
            </a:br>
            <a:endParaRPr lang="en-IN" dirty="0"/>
          </a:p>
          <a:p>
            <a:r>
              <a:rPr lang="pl-PL" b="1" dirty="0"/>
              <a:t>pytest</a:t>
            </a:r>
            <a:r>
              <a:rPr lang="pl-PL" dirty="0"/>
              <a:t>​​ ​​</a:t>
            </a:r>
            <a:r>
              <a:rPr lang="pl-PL" b="1" dirty="0"/>
              <a:t>-v</a:t>
            </a:r>
            <a:r>
              <a:rPr lang="pl-PL" dirty="0"/>
              <a:t>​​ ​​</a:t>
            </a:r>
            <a:r>
              <a:rPr lang="pl-PL" b="1" dirty="0"/>
              <a:t>--lf</a:t>
            </a:r>
            <a:r>
              <a:rPr lang="pl-PL" dirty="0"/>
              <a:t>​​ ​​</a:t>
            </a:r>
            <a:r>
              <a:rPr lang="pl-PL" b="1" dirty="0"/>
              <a:t>-l</a:t>
            </a:r>
            <a:r>
              <a:rPr lang="pl-PL" dirty="0"/>
              <a:t>​​ ​​</a:t>
            </a:r>
            <a:r>
              <a:rPr lang="pl-PL" b="1" dirty="0"/>
              <a:t>-x</a:t>
            </a:r>
            <a:r>
              <a:rPr lang="pl-PL" dirty="0"/>
              <a:t> </a:t>
            </a:r>
            <a:br>
              <a:rPr lang="pl-PL" dirty="0"/>
            </a:br>
            <a:endParaRPr lang="en-IN" dirty="0"/>
          </a:p>
        </p:txBody>
      </p:sp>
    </p:spTree>
    <p:extLst>
      <p:ext uri="{BB962C8B-B14F-4D97-AF65-F5344CB8AC3E}">
        <p14:creationId xmlns:p14="http://schemas.microsoft.com/office/powerpoint/2010/main" val="141845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1413-F1B6-4698-A30B-10D23E9CA850}"/>
              </a:ext>
            </a:extLst>
          </p:cNvPr>
          <p:cNvSpPr>
            <a:spLocks noGrp="1"/>
          </p:cNvSpPr>
          <p:nvPr>
            <p:ph type="title"/>
          </p:nvPr>
        </p:nvSpPr>
        <p:spPr/>
        <p:txBody>
          <a:bodyPr>
            <a:normAutofit/>
          </a:bodyPr>
          <a:lstStyle/>
          <a:p>
            <a:r>
              <a:rPr lang="en-IN" b="1" dirty="0"/>
              <a:t>-s and –capture=method</a:t>
            </a:r>
            <a:endParaRPr lang="en-IN" dirty="0"/>
          </a:p>
        </p:txBody>
      </p:sp>
      <p:sp>
        <p:nvSpPr>
          <p:cNvPr id="3" name="Content Placeholder 2">
            <a:extLst>
              <a:ext uri="{FF2B5EF4-FFF2-40B4-BE49-F238E27FC236}">
                <a16:creationId xmlns:a16="http://schemas.microsoft.com/office/drawing/2014/main" id="{2FC89EC6-64DA-4925-8612-DF45717BCD09}"/>
              </a:ext>
            </a:extLst>
          </p:cNvPr>
          <p:cNvSpPr>
            <a:spLocks noGrp="1"/>
          </p:cNvSpPr>
          <p:nvPr>
            <p:ph idx="1"/>
          </p:nvPr>
        </p:nvSpPr>
        <p:spPr/>
        <p:txBody>
          <a:bodyPr/>
          <a:lstStyle/>
          <a:p>
            <a:r>
              <a:rPr lang="en-US" dirty="0"/>
              <a:t>The -s flag allows print statements—or really any output that normally would be printed to </a:t>
            </a:r>
            <a:r>
              <a:rPr lang="en-US" dirty="0" err="1"/>
              <a:t>stdout</a:t>
            </a:r>
            <a:r>
              <a:rPr lang="en-US" dirty="0"/>
              <a:t> —to actually be printed to </a:t>
            </a:r>
            <a:r>
              <a:rPr lang="en-US" dirty="0" err="1"/>
              <a:t>stdout</a:t>
            </a:r>
            <a:r>
              <a:rPr lang="en-US" dirty="0"/>
              <a:t> while the tests are running. It is a shortcut for --capture=no. </a:t>
            </a:r>
            <a:br>
              <a:rPr lang="en-US" dirty="0"/>
            </a:br>
            <a:br>
              <a:rPr lang="en-US" dirty="0"/>
            </a:br>
            <a:endParaRPr lang="en-IN" dirty="0"/>
          </a:p>
        </p:txBody>
      </p:sp>
    </p:spTree>
    <p:extLst>
      <p:ext uri="{BB962C8B-B14F-4D97-AF65-F5344CB8AC3E}">
        <p14:creationId xmlns:p14="http://schemas.microsoft.com/office/powerpoint/2010/main" val="231750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01FB-B830-494A-B578-19CC06B77E86}"/>
              </a:ext>
            </a:extLst>
          </p:cNvPr>
          <p:cNvSpPr>
            <a:spLocks noGrp="1"/>
          </p:cNvSpPr>
          <p:nvPr>
            <p:ph type="title"/>
          </p:nvPr>
        </p:nvSpPr>
        <p:spPr/>
        <p:txBody>
          <a:bodyPr>
            <a:normAutofit/>
          </a:bodyPr>
          <a:lstStyle/>
          <a:p>
            <a:r>
              <a:rPr lang="en-IN" b="1" dirty="0"/>
              <a:t>–</a:t>
            </a:r>
            <a:r>
              <a:rPr lang="en-IN" b="1" dirty="0" err="1"/>
              <a:t>lf</a:t>
            </a:r>
            <a:r>
              <a:rPr lang="en-IN" b="1" dirty="0"/>
              <a:t>, –last-failed</a:t>
            </a:r>
            <a:endParaRPr lang="en-IN" dirty="0"/>
          </a:p>
        </p:txBody>
      </p:sp>
      <p:sp>
        <p:nvSpPr>
          <p:cNvPr id="3" name="Content Placeholder 2">
            <a:extLst>
              <a:ext uri="{FF2B5EF4-FFF2-40B4-BE49-F238E27FC236}">
                <a16:creationId xmlns:a16="http://schemas.microsoft.com/office/drawing/2014/main" id="{5E732705-ED79-4C14-92E3-7D8C927FD39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1347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2523</TotalTime>
  <Words>8492</Words>
  <Application>Microsoft Office PowerPoint</Application>
  <PresentationFormat>Widescreen</PresentationFormat>
  <Paragraphs>255</Paragraphs>
  <Slides>74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LiberationSerif</vt:lpstr>
      <vt:lpstr>Office Theme</vt:lpstr>
      <vt:lpstr>Python Unit/Funtional testing using Pytest</vt:lpstr>
      <vt:lpstr>Pytest Basic</vt:lpstr>
      <vt:lpstr>Test Results</vt:lpstr>
      <vt:lpstr>Using Options</vt:lpstr>
      <vt:lpstr>PowerPoint Presentation</vt:lpstr>
      <vt:lpstr>-x, –exitfirst</vt:lpstr>
      <vt:lpstr>–maxfail=num</vt:lpstr>
      <vt:lpstr>-s and –capture=method</vt:lpstr>
      <vt:lpstr>–lf, –last-failed</vt:lpstr>
      <vt:lpstr>Project Structure</vt:lpstr>
      <vt:lpstr>Installing a Package Locally</vt:lpstr>
      <vt:lpstr>PowerPoint Presentation</vt:lpstr>
      <vt:lpstr>Using assert Statements</vt:lpstr>
      <vt:lpstr>Expecting Exceptions </vt:lpstr>
      <vt:lpstr>Marking Test Functions</vt:lpstr>
      <vt:lpstr>Filling Out the Smoke Test</vt:lpstr>
      <vt:lpstr>Skipping Tests</vt:lpstr>
      <vt:lpstr>PowerPoint Presentation</vt:lpstr>
      <vt:lpstr>Marking Tests as Expecting to Fail</vt:lpstr>
      <vt:lpstr>Running a Subset of Tests </vt:lpstr>
      <vt:lpstr>A Single Test File/Module</vt:lpstr>
      <vt:lpstr>A Single Test Function</vt:lpstr>
      <vt:lpstr>A Single Test Class</vt:lpstr>
      <vt:lpstr>A Single Test Method of a Test Class</vt:lpstr>
      <vt:lpstr>A Set of Tests Based on Test Name</vt:lpstr>
      <vt:lpstr>Parametrized Testing</vt:lpstr>
      <vt:lpstr>PowerPoint Presentation</vt:lpstr>
      <vt:lpstr>                pytest Fixtures  </vt:lpstr>
      <vt:lpstr>Fixtures</vt:lpstr>
      <vt:lpstr>Sharing Fixtures Through conftest.py</vt:lpstr>
      <vt:lpstr>Using Fixtures for Setup and Teardown </vt:lpstr>
      <vt:lpstr>PowerPoint Presentation</vt:lpstr>
      <vt:lpstr>Using Fixtures for Test Data</vt:lpstr>
      <vt:lpstr>Using Multiple Fixtures</vt:lpstr>
      <vt:lpstr>Specifying Fixture Scope</vt:lpstr>
      <vt:lpstr>PowerPoint Presentation</vt:lpstr>
      <vt:lpstr>Changing Scope for Tasks Project Fixtures</vt:lpstr>
      <vt:lpstr>Specifying Fixtures with usefixtures</vt:lpstr>
      <vt:lpstr>Using autouse for Fixtures That Always Get Used</vt:lpstr>
      <vt:lpstr>Renaming Fixtures</vt:lpstr>
      <vt:lpstr>Parametrizing Fixtures</vt:lpstr>
      <vt:lpstr>Builtin Fixtures </vt:lpstr>
      <vt:lpstr>PowerPoint Presentation</vt:lpstr>
      <vt:lpstr>Using tmpdir and tmpdir_factory</vt:lpstr>
      <vt:lpstr>PowerPoint Presentation</vt:lpstr>
      <vt:lpstr>Using Temporary Directories for Other Scopes</vt:lpstr>
      <vt:lpstr>Using pytestconfig</vt:lpstr>
      <vt:lpstr>Using cache </vt:lpstr>
      <vt:lpstr>PowerPoint Presentation</vt:lpstr>
      <vt:lpstr>PowerPoint Presentation</vt:lpstr>
      <vt:lpstr>Using capsys</vt:lpstr>
      <vt:lpstr>monkeypatch </vt:lpstr>
      <vt:lpstr>PowerPoint Presentation</vt:lpstr>
      <vt:lpstr>PowerPoint Presentation</vt:lpstr>
      <vt:lpstr>PowerPoint Presentation</vt:lpstr>
      <vt:lpstr>PowerPoint Presentation</vt:lpstr>
      <vt:lpstr>Using doctest_namespace </vt:lpstr>
      <vt:lpstr>PowerPoint Presentation</vt:lpstr>
      <vt:lpstr>Using recwarn</vt:lpstr>
      <vt:lpstr>Plugin</vt:lpstr>
      <vt:lpstr>PowerPoint Presentation</vt:lpstr>
      <vt:lpstr>Installing Plugins</vt:lpstr>
      <vt:lpstr>PowerPoint Presentation</vt:lpstr>
      <vt:lpstr>PowerPoint Presentation</vt:lpstr>
      <vt:lpstr>PowerPoint Presentation</vt:lpstr>
      <vt:lpstr>PowerPoint Presentation</vt:lpstr>
      <vt:lpstr>PowerPoint Presentation</vt:lpstr>
      <vt:lpstr>Configuration</vt:lpstr>
      <vt:lpstr>ini-options</vt:lpstr>
      <vt:lpstr>PowerPoint Presentation</vt:lpstr>
      <vt:lpstr>Registering Markers to Avoid Marker Typos</vt:lpstr>
      <vt:lpstr>PowerPoint Presentation</vt:lpstr>
      <vt:lpstr>Specifying Test Directory Locations</vt:lpstr>
      <vt:lpstr>pdb: Debugging Test Failures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Unit/Funtional testing using Pytest</dc:title>
  <dc:creator>Sharma Ashok</dc:creator>
  <cp:lastModifiedBy>Sharma Ashok</cp:lastModifiedBy>
  <cp:revision>74</cp:revision>
  <dcterms:created xsi:type="dcterms:W3CDTF">2020-01-13T13:35:42Z</dcterms:created>
  <dcterms:modified xsi:type="dcterms:W3CDTF">2020-08-03T12:29:09Z</dcterms:modified>
</cp:coreProperties>
</file>