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39" r:id="rId3"/>
    <p:sldId id="833" r:id="rId4"/>
    <p:sldId id="830" r:id="rId5"/>
    <p:sldId id="832" r:id="rId6"/>
    <p:sldId id="831" r:id="rId7"/>
    <p:sldId id="839" r:id="rId8"/>
    <p:sldId id="840" r:id="rId9"/>
    <p:sldId id="834" r:id="rId10"/>
    <p:sldId id="835" r:id="rId11"/>
    <p:sldId id="836" r:id="rId12"/>
    <p:sldId id="837" r:id="rId13"/>
    <p:sldId id="869" r:id="rId14"/>
    <p:sldId id="841" r:id="rId15"/>
    <p:sldId id="838" r:id="rId16"/>
    <p:sldId id="842" r:id="rId17"/>
    <p:sldId id="844" r:id="rId18"/>
    <p:sldId id="868" r:id="rId19"/>
    <p:sldId id="860" r:id="rId20"/>
    <p:sldId id="845" r:id="rId21"/>
    <p:sldId id="846" r:id="rId22"/>
    <p:sldId id="858" r:id="rId23"/>
    <p:sldId id="859" r:id="rId24"/>
    <p:sldId id="861" r:id="rId25"/>
    <p:sldId id="862" r:id="rId26"/>
    <p:sldId id="857" r:id="rId27"/>
    <p:sldId id="864" r:id="rId28"/>
    <p:sldId id="876" r:id="rId29"/>
    <p:sldId id="875" r:id="rId30"/>
    <p:sldId id="870" r:id="rId31"/>
    <p:sldId id="871" r:id="rId32"/>
    <p:sldId id="873" r:id="rId33"/>
    <p:sldId id="874" r:id="rId34"/>
    <p:sldId id="57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B5BF874-1B2E-4F67-BC81-EC2AECF974C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B0C917-5446-4B96-9E48-F64B50D475E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B5BF874-1B2E-4F67-BC81-EC2AECF974C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B0C917-5446-4B96-9E48-F64B50D475E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B5BF874-1B2E-4F67-BC81-EC2AECF974C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B0C917-5446-4B96-9E48-F64B50D475E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11" name="标题 7"/>
          <p:cNvSpPr>
            <a:spLocks noGrp="1"/>
          </p:cNvSpPr>
          <p:nvPr>
            <p:ph type="ctrTitle" hasCustomPrompt="1"/>
          </p:nvPr>
        </p:nvSpPr>
        <p:spPr>
          <a:xfrm>
            <a:off x="1724662" y="2357231"/>
            <a:ext cx="8742689" cy="676913"/>
          </a:xfrm>
        </p:spPr>
        <p:txBody>
          <a:bodyPr>
            <a:noAutofit/>
          </a:bodyPr>
          <a:lstStyle>
            <a:lvl1pPr>
              <a:defRPr sz="5865" b="1">
                <a:solidFill>
                  <a:schemeClr val="accent5"/>
                </a:solidFill>
                <a:latin typeface="OPPOSans B" panose="00020600040101010101" charset="-122"/>
                <a:ea typeface="OPPOSans B" panose="00020600040101010101" charset="-122"/>
              </a:defRPr>
            </a:lvl1pPr>
          </a:lstStyle>
          <a:p>
            <a:pPr algn="ctr">
              <a:lnSpc>
                <a:spcPct val="120000"/>
              </a:lnSpc>
            </a:pPr>
            <a:r>
              <a:rPr lang="zh-CN" altLang="en-US" dirty="0"/>
              <a:t>单击此处添加标题</a:t>
            </a:r>
            <a:endParaRPr lang="zh-CN" altLang="en-US" sz="5865" b="1" dirty="0">
              <a:solidFill>
                <a:schemeClr val="accent1"/>
              </a:solidFill>
              <a:latin typeface="+mn-ea"/>
              <a:ea typeface="+mn-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Page A 内容页">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10" name="文本占位符 9"/>
          <p:cNvSpPr>
            <a:spLocks noGrp="1"/>
          </p:cNvSpPr>
          <p:nvPr>
            <p:ph type="body" sz="quarter" idx="10"/>
          </p:nvPr>
        </p:nvSpPr>
        <p:spPr>
          <a:xfrm>
            <a:off x="387985" y="1279525"/>
            <a:ext cx="11421110" cy="5033010"/>
          </a:xfrm>
          <a:prstGeom prst="rect">
            <a:avLst/>
          </a:prstGeom>
        </p:spPr>
        <p:txBody>
          <a:bodyPr/>
          <a:lstStyle/>
          <a:p>
            <a:pPr lvl="0"/>
            <a:r>
              <a:rPr kumimoji="1" lang="zh-CN" altLang="en-US" dirty="0"/>
              <a:t>单击此处编辑母版文本样式</a:t>
            </a:r>
            <a:endParaRPr kumimoji="1" lang="zh-CN" altLang="en-US" dirty="0"/>
          </a:p>
          <a:p>
            <a:pPr lvl="1"/>
            <a:r>
              <a:rPr kumimoji="1" lang="zh-CN" altLang="en-US" dirty="0"/>
              <a:t>第二级</a:t>
            </a:r>
            <a:endParaRPr kumimoji="1" lang="zh-CN" altLang="en-US" dirty="0"/>
          </a:p>
          <a:p>
            <a:pPr lvl="2"/>
            <a:r>
              <a:rPr kumimoji="1" lang="zh-CN" altLang="en-US" dirty="0"/>
              <a:t>第三级</a:t>
            </a:r>
            <a:endParaRPr kumimoji="1" lang="zh-CN" altLang="en-US" dirty="0"/>
          </a:p>
          <a:p>
            <a:pPr lvl="3"/>
            <a:r>
              <a:rPr kumimoji="1" lang="zh-CN" altLang="en-US" dirty="0"/>
              <a:t>第四级</a:t>
            </a:r>
            <a:endParaRPr kumimoji="1" lang="zh-CN" altLang="en-US" dirty="0"/>
          </a:p>
          <a:p>
            <a:pPr lvl="4"/>
            <a:r>
              <a:rPr kumimoji="1" lang="zh-CN" altLang="en-US" dirty="0"/>
              <a:t>第五级</a:t>
            </a:r>
            <a:endParaRPr kumimoji="1" lang="zh-CN" altLang="en-US" dirty="0"/>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Divider 2">
    <p:spTree>
      <p:nvGrpSpPr>
        <p:cNvPr id="1" name=""/>
        <p:cNvGrpSpPr/>
        <p:nvPr/>
      </p:nvGrpSpPr>
      <p:grpSpPr>
        <a:xfrm>
          <a:off x="0" y="0"/>
          <a:ext cx="0" cy="0"/>
          <a:chOff x="0" y="0"/>
          <a:chExt cx="0" cy="0"/>
        </a:xfrm>
      </p:grpSpPr>
      <p:sp>
        <p:nvSpPr>
          <p:cNvPr id="6" name="Rectangle 5"/>
          <p:cNvSpPr/>
          <p:nvPr userDrawn="1"/>
        </p:nvSpPr>
        <p:spPr>
          <a:xfrm>
            <a:off x="238504" y="1803844"/>
            <a:ext cx="11762152" cy="43407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965" fontAlgn="auto">
              <a:spcBef>
                <a:spcPts val="0"/>
              </a:spcBef>
              <a:spcAft>
                <a:spcPts val="0"/>
              </a:spcAft>
            </a:pPr>
            <a:endParaRPr lang="en-US" sz="3200" dirty="0">
              <a:solidFill>
                <a:srgbClr val="FFFFFF"/>
              </a:solidFill>
            </a:endParaRPr>
          </a:p>
        </p:txBody>
      </p:sp>
      <p:sp>
        <p:nvSpPr>
          <p:cNvPr id="11" name="Title 1"/>
          <p:cNvSpPr>
            <a:spLocks noGrp="1"/>
          </p:cNvSpPr>
          <p:nvPr userDrawn="1">
            <p:ph type="title" hasCustomPrompt="1"/>
          </p:nvPr>
        </p:nvSpPr>
        <p:spPr>
          <a:xfrm>
            <a:off x="848105" y="2407033"/>
            <a:ext cx="10463443" cy="1167447"/>
          </a:xfrm>
        </p:spPr>
        <p:txBody>
          <a:bodyPr>
            <a:noAutofit/>
          </a:bodyPr>
          <a:lstStyle>
            <a:lvl1pPr algn="l">
              <a:defRPr sz="4265" baseline="0">
                <a:solidFill>
                  <a:schemeClr val="bg1"/>
                </a:solidFill>
              </a:defRPr>
            </a:lvl1pPr>
          </a:lstStyle>
          <a:p>
            <a:r>
              <a:rPr lang="en-US" dirty="0"/>
              <a:t>Thank you!</a:t>
            </a:r>
            <a:br>
              <a:rPr lang="en-US" dirty="0"/>
            </a:br>
            <a:r>
              <a:rPr lang="zh-CN" altLang="en-US" dirty="0"/>
              <a:t>谢谢</a:t>
            </a:r>
            <a:endParaRPr lang="en-US" dirty="0"/>
          </a:p>
        </p:txBody>
      </p:sp>
      <p:sp>
        <p:nvSpPr>
          <p:cNvPr id="12" name="Content Placeholder 2"/>
          <p:cNvSpPr txBox="1"/>
          <p:nvPr userDrawn="1"/>
        </p:nvSpPr>
        <p:spPr>
          <a:xfrm>
            <a:off x="729057" y="4374787"/>
            <a:ext cx="6429315" cy="1509051"/>
          </a:xfrm>
          <a:prstGeom prst="rect">
            <a:avLst/>
          </a:prstGeom>
        </p:spPr>
        <p:txBody>
          <a:bodyPr vert="horz" lIns="121920" tIns="60960" rIns="121920" bIns="60960" rtlCol="0">
            <a:noAutofit/>
          </a:bodyPr>
          <a:lstStyle>
            <a:lvl1pPr marL="0" indent="0" algn="ctr" defTabSz="457200" rtl="0" eaLnBrk="1" latinLnBrk="0" hangingPunct="1">
              <a:spcBef>
                <a:spcPct val="20000"/>
              </a:spcBef>
              <a:buFont typeface="Arial" panose="020B0604020202020204"/>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pPr algn="l" fontAlgn="auto">
              <a:spcAft>
                <a:spcPts val="0"/>
              </a:spcAft>
            </a:pPr>
            <a:r>
              <a:rPr lang="en-US" sz="1600" dirty="0">
                <a:solidFill>
                  <a:srgbClr val="FFFFFF"/>
                </a:solidFill>
                <a:latin typeface="OPPOSans R" panose="00020600040101010101" charset="-122"/>
                <a:ea typeface="OPPOSans R" panose="00020600040101010101" charset="-122"/>
                <a:cs typeface="Myriad Pro" panose="020B0503030403020204"/>
              </a:rPr>
              <a:t>Guangdong OPPO Mobile Telecommunications Corp., Ltd</a:t>
            </a:r>
            <a:endParaRPr lang="en-US" sz="1600" dirty="0">
              <a:solidFill>
                <a:srgbClr val="FFFFFF"/>
              </a:solidFill>
              <a:latin typeface="OPPOSans R" panose="00020600040101010101" charset="-122"/>
              <a:ea typeface="OPPOSans R" panose="00020600040101010101" charset="-122"/>
              <a:cs typeface="Myriad Pro" panose="020B0503030403020204"/>
            </a:endParaRPr>
          </a:p>
          <a:p>
            <a:pPr algn="l" fontAlgn="auto">
              <a:spcAft>
                <a:spcPts val="0"/>
              </a:spcAft>
            </a:pPr>
            <a:endParaRPr lang="en-US" sz="1600" dirty="0">
              <a:solidFill>
                <a:srgbClr val="FFFFFF"/>
              </a:solidFill>
              <a:latin typeface="OPPOSans R" panose="00020600040101010101" charset="-122"/>
              <a:ea typeface="OPPOSans R" panose="00020600040101010101" charset="-122"/>
              <a:cs typeface="Myriad Pro" panose="020B0503030403020204"/>
            </a:endParaRPr>
          </a:p>
          <a:p>
            <a:pPr algn="just" fontAlgn="auto">
              <a:spcAft>
                <a:spcPts val="0"/>
              </a:spcAft>
            </a:pPr>
            <a:r>
              <a:rPr lang="en-US" altLang="zh-TW" sz="1600">
                <a:solidFill>
                  <a:srgbClr val="FFFFFF"/>
                </a:solidFill>
                <a:latin typeface="OPPOSans R" panose="00020600040101010101" charset="-122"/>
                <a:ea typeface="OPPOSans R" panose="00020600040101010101" charset="-122"/>
                <a:cs typeface="华文细黑" panose="02010600040101010101" charset="-122"/>
              </a:rPr>
              <a:t>OPPO</a:t>
            </a:r>
            <a:r>
              <a:rPr lang="zh-TW" altLang="en-US" sz="1600">
                <a:solidFill>
                  <a:srgbClr val="FFFFFF"/>
                </a:solidFill>
                <a:latin typeface="OPPOSans R" panose="00020600040101010101" charset="-122"/>
                <a:ea typeface="OPPOSans R" panose="00020600040101010101" charset="-122"/>
                <a:cs typeface="华文细黑" panose="02010600040101010101" charset="-122"/>
              </a:rPr>
              <a:t>广东移动通信有限公司</a:t>
            </a:r>
            <a:endParaRPr lang="en-US" altLang="zh-TW" sz="1600" dirty="0">
              <a:solidFill>
                <a:srgbClr val="FFFFFF"/>
              </a:solidFill>
              <a:latin typeface="OPPOSans R" panose="00020600040101010101" charset="-122"/>
              <a:ea typeface="OPPOSans R" panose="00020600040101010101" charset="-122"/>
              <a:cs typeface="华文细黑" panose="02010600040101010101"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B5BF874-1B2E-4F67-BC81-EC2AECF974C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B0C917-5446-4B96-9E48-F64B50D475E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B5BF874-1B2E-4F67-BC81-EC2AECF974C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B0C917-5446-4B96-9E48-F64B50D475E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B5BF874-1B2E-4F67-BC81-EC2AECF974C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B0C917-5446-4B96-9E48-F64B50D475E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B5BF874-1B2E-4F67-BC81-EC2AECF974C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B0C917-5446-4B96-9E48-F64B50D475E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B5BF874-1B2E-4F67-BC81-EC2AECF974C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B0C917-5446-4B96-9E48-F64B50D475E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5BF874-1B2E-4F67-BC81-EC2AECF974C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B0C917-5446-4B96-9E48-F64B50D475E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B5BF874-1B2E-4F67-BC81-EC2AECF974C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B0C917-5446-4B96-9E48-F64B50D475E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B5BF874-1B2E-4F67-BC81-EC2AECF974C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B0C917-5446-4B96-9E48-F64B50D475E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BF874-1B2E-4F67-BC81-EC2AECF974C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B0C917-5446-4B96-9E48-F64B50D475E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hyperlink" Target="mailto:Thermal@2.0" TargetMode="Externa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1.png"/><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hyperlink" Target="http://gerrit.scm.adc.com:8080/#/c/10055522/"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1487488" y="2564904"/>
            <a:ext cx="8742689" cy="676913"/>
          </a:xfrm>
        </p:spPr>
        <p:txBody>
          <a:bodyPr rtlCol="0"/>
          <a:lstStyle/>
          <a:p>
            <a:pPr algn="ctr" eaLnBrk="1" hangingPunct="1">
              <a:spcAft>
                <a:spcPts val="0"/>
              </a:spcAft>
              <a:defRPr/>
            </a:pPr>
            <a:r>
              <a:rPr lang="en-IN" altLang="en-US" sz="3200" dirty="0">
                <a:solidFill>
                  <a:srgbClr val="00925F"/>
                </a:solidFill>
                <a:latin typeface="Calibri" panose="020F0502020204030204" charset="0"/>
                <a:cs typeface="Myriad Pro" panose="020B0503030403020204" pitchFamily="34" charset="0"/>
                <a:sym typeface="+mn-ea"/>
              </a:rPr>
              <a:t>Power &amp; Thermal</a:t>
            </a:r>
            <a:br>
              <a:rPr lang="en-IN" altLang="en-US" sz="3200" dirty="0">
                <a:solidFill>
                  <a:srgbClr val="00925F"/>
                </a:solidFill>
                <a:latin typeface="Calibri" panose="020F0502020204030204" charset="0"/>
                <a:cs typeface="Myriad Pro" panose="020B0503030403020204" pitchFamily="34" charset="0"/>
                <a:sym typeface="+mn-ea"/>
              </a:rPr>
            </a:br>
            <a:r>
              <a:rPr lang="en-IN" altLang="en-US" sz="1800" dirty="0">
                <a:solidFill>
                  <a:srgbClr val="00925F"/>
                </a:solidFill>
                <a:latin typeface="Calibri" panose="020F0502020204030204" charset="0"/>
                <a:cs typeface="Myriad Pro" panose="020B0503030403020204" pitchFamily="34" charset="0"/>
                <a:sym typeface="+mn-ea"/>
              </a:rPr>
              <a:t>(Bring up checklist &amp; overview)</a:t>
            </a:r>
            <a:endParaRPr lang="en-IN" altLang="en-US" sz="3200" b="1" dirty="0">
              <a:solidFill>
                <a:srgbClr val="00925F"/>
              </a:solidFill>
              <a:latin typeface="Calibri" panose="020F0502020204030204" charset="0"/>
              <a:cs typeface="Myriad Pro" panose="020B0503030403020204" pitchFamily="34" charset="0"/>
            </a:endParaRPr>
          </a:p>
        </p:txBody>
      </p:sp>
      <p:sp>
        <p:nvSpPr>
          <p:cNvPr id="3" name="Subtitle 3"/>
          <p:cNvSpPr txBox="1"/>
          <p:nvPr/>
        </p:nvSpPr>
        <p:spPr>
          <a:xfrm>
            <a:off x="5100639" y="3363913"/>
            <a:ext cx="1990725" cy="508000"/>
          </a:xfrm>
          <a:prstGeom prst="rect">
            <a:avLst/>
          </a:prstGeom>
          <a:noFill/>
          <a:ln w="9525">
            <a:noFill/>
          </a:ln>
        </p:spPr>
        <p:txBody>
          <a:bodyPr/>
          <a:lstStyle/>
          <a:p>
            <a:pPr lvl="0" algn="ctr" eaLnBrk="1" hangingPunct="1">
              <a:spcBef>
                <a:spcPct val="20000"/>
              </a:spcBef>
              <a:buFont typeface="Arial" panose="020B0604020202020204" pitchFamily="34" charset="0"/>
              <a:buNone/>
            </a:pPr>
            <a:endParaRPr lang="en-US" altLang="zh-CN" sz="1400" b="1" dirty="0">
              <a:latin typeface="Arial" panose="020B0604020202020204" pitchFamily="34" charset="0"/>
              <a:ea typeface="SimSun" panose="02010600030101010101" pitchFamily="2" charset="-122"/>
            </a:endParaRPr>
          </a:p>
        </p:txBody>
      </p:sp>
      <p:sp>
        <p:nvSpPr>
          <p:cNvPr id="4" name="Subtitle 3"/>
          <p:cNvSpPr txBox="1"/>
          <p:nvPr/>
        </p:nvSpPr>
        <p:spPr>
          <a:xfrm>
            <a:off x="7427595" y="4560570"/>
            <a:ext cx="4217670" cy="1100678"/>
          </a:xfrm>
          <a:prstGeom prst="rect">
            <a:avLst/>
          </a:prstGeom>
          <a:noFill/>
        </p:spPr>
        <p:txBody>
          <a:bodyPr>
            <a:normAutofit fontScale="90000" lnSpcReduction="20000"/>
          </a:bodyPr>
          <a:lstStyle/>
          <a:p>
            <a:pPr algn="l" defTabSz="457200">
              <a:spcBef>
                <a:spcPct val="20000"/>
              </a:spcBef>
              <a:spcAft>
                <a:spcPts val="0"/>
              </a:spcAft>
              <a:defRPr/>
            </a:pPr>
            <a:r>
              <a:rPr lang="en-IN" altLang="en-US" sz="2400" dirty="0">
                <a:solidFill>
                  <a:schemeClr val="accent1"/>
                </a:solidFill>
                <a:effectLst>
                  <a:outerShdw blurRad="38100" dist="25400" dir="5400000" algn="ctr" rotWithShape="0">
                    <a:srgbClr val="6E747A">
                      <a:alpha val="43000"/>
                    </a:srgbClr>
                  </a:outerShdw>
                </a:effectLst>
                <a:uFillTx/>
                <a:latin typeface="Calibri" panose="020F0502020204030204" charset="0"/>
                <a:ea typeface="黑体" panose="02010609060101010101" pitchFamily="49" charset="-122"/>
                <a:cs typeface="Myriad Pro" panose="020B0503030403020204"/>
              </a:rPr>
              <a:t>Vinit – IN005850</a:t>
            </a:r>
            <a:endParaRPr lang="en-IN" altLang="en-US" sz="2400" dirty="0">
              <a:solidFill>
                <a:schemeClr val="accent1"/>
              </a:solidFill>
              <a:effectLst>
                <a:outerShdw blurRad="38100" dist="25400" dir="5400000" algn="ctr" rotWithShape="0">
                  <a:srgbClr val="6E747A">
                    <a:alpha val="43000"/>
                  </a:srgbClr>
                </a:outerShdw>
              </a:effectLst>
              <a:uFillTx/>
              <a:latin typeface="Calibri" panose="020F0502020204030204" charset="0"/>
              <a:ea typeface="黑体" panose="02010609060101010101" pitchFamily="49" charset="-122"/>
              <a:cs typeface="Myriad Pro" panose="020B0503030403020204"/>
            </a:endParaRPr>
          </a:p>
          <a:p>
            <a:pPr algn="l" defTabSz="457200">
              <a:spcBef>
                <a:spcPct val="20000"/>
              </a:spcBef>
              <a:spcAft>
                <a:spcPts val="0"/>
              </a:spcAft>
              <a:defRPr/>
            </a:pPr>
            <a:r>
              <a:rPr lang="en-IN" altLang="en-US" sz="2400" dirty="0">
                <a:solidFill>
                  <a:schemeClr val="accent1"/>
                </a:solidFill>
                <a:effectLst>
                  <a:outerShdw blurRad="38100" dist="25400" dir="5400000" algn="ctr" rotWithShape="0">
                    <a:srgbClr val="6E747A">
                      <a:alpha val="43000"/>
                    </a:srgbClr>
                  </a:outerShdw>
                </a:effectLst>
                <a:uFillTx/>
                <a:latin typeface="Calibri" panose="020F0502020204030204" charset="0"/>
                <a:ea typeface="黑体" panose="02010609060101010101" pitchFamily="49" charset="-122"/>
                <a:cs typeface="Myriad Pro" panose="020B0503030403020204"/>
              </a:rPr>
              <a:t>BSP TEAM</a:t>
            </a:r>
            <a:endParaRPr lang="en-IN" altLang="en-US" sz="2400" dirty="0">
              <a:solidFill>
                <a:schemeClr val="accent1"/>
              </a:solidFill>
              <a:effectLst>
                <a:outerShdw blurRad="38100" dist="25400" dir="5400000" algn="ctr" rotWithShape="0">
                  <a:srgbClr val="6E747A">
                    <a:alpha val="43000"/>
                  </a:srgbClr>
                </a:outerShdw>
              </a:effectLst>
              <a:uFillTx/>
              <a:latin typeface="Calibri" panose="020F0502020204030204" charset="0"/>
              <a:ea typeface="黑体" panose="02010609060101010101" pitchFamily="49" charset="-122"/>
              <a:cs typeface="Myriad Pro" panose="020B0503030403020204"/>
            </a:endParaRPr>
          </a:p>
          <a:p>
            <a:pPr algn="l" defTabSz="457200">
              <a:spcBef>
                <a:spcPct val="20000"/>
              </a:spcBef>
              <a:spcAft>
                <a:spcPts val="0"/>
              </a:spcAft>
              <a:defRPr/>
            </a:pPr>
            <a:r>
              <a:rPr lang="en-IN" altLang="en-US" sz="2400" dirty="0">
                <a:solidFill>
                  <a:schemeClr val="accent1"/>
                </a:solidFill>
                <a:effectLst>
                  <a:outerShdw blurRad="38100" dist="25400" dir="5400000" algn="ctr" rotWithShape="0">
                    <a:srgbClr val="6E747A">
                      <a:alpha val="43000"/>
                    </a:srgbClr>
                  </a:outerShdw>
                </a:effectLst>
                <a:uFillTx/>
                <a:latin typeface="Calibri" panose="020F0502020204030204" charset="0"/>
                <a:ea typeface="黑体" panose="02010609060101010101" pitchFamily="49" charset="-122"/>
                <a:cs typeface="Myriad Pro" panose="020B0503030403020204"/>
              </a:rPr>
              <a:t>  </a:t>
            </a:r>
            <a:endParaRPr lang="en-IN" altLang="en-US" sz="2400" dirty="0">
              <a:solidFill>
                <a:schemeClr val="accent1"/>
              </a:solidFill>
              <a:effectLst>
                <a:outerShdw blurRad="38100" dist="25400" dir="5400000" algn="ctr" rotWithShape="0">
                  <a:srgbClr val="6E747A">
                    <a:alpha val="43000"/>
                  </a:srgbClr>
                </a:outerShdw>
              </a:effectLst>
              <a:uFillTx/>
              <a:latin typeface="Calibri" panose="020F0502020204030204" charset="0"/>
              <a:ea typeface="黑体" panose="02010609060101010101" pitchFamily="49" charset="-122"/>
              <a:cs typeface="Myriad Pro" panose="020B0503030403020204"/>
            </a:endParaRPr>
          </a:p>
          <a:p>
            <a:pPr algn="l" defTabSz="457200">
              <a:spcBef>
                <a:spcPct val="20000"/>
              </a:spcBef>
              <a:spcAft>
                <a:spcPts val="0"/>
              </a:spcAft>
              <a:defRPr/>
            </a:pPr>
            <a:endParaRPr lang="en-IN" altLang="en-US" sz="2400" dirty="0">
              <a:solidFill>
                <a:schemeClr val="accent1"/>
              </a:solidFill>
              <a:effectLst>
                <a:outerShdw blurRad="38100" dist="25400" dir="5400000" algn="ctr" rotWithShape="0">
                  <a:srgbClr val="6E747A">
                    <a:alpha val="43000"/>
                  </a:srgbClr>
                </a:outerShdw>
              </a:effectLst>
              <a:uFillTx/>
              <a:latin typeface="Calibri" panose="020F0502020204030204" charset="0"/>
              <a:ea typeface="黑体" panose="02010609060101010101" pitchFamily="49" charset="-122"/>
              <a:cs typeface="Myriad Pro" panose="020B0503030403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a:t>Wakelock</a:t>
            </a:r>
            <a:r>
              <a:rPr lang="en-US" sz="2800" dirty="0"/>
              <a:t> profiler</a:t>
            </a:r>
            <a:endParaRPr lang="en-US" dirty="0"/>
          </a:p>
        </p:txBody>
      </p:sp>
      <p:sp>
        <p:nvSpPr>
          <p:cNvPr id="5" name="文本占位符 4"/>
          <p:cNvSpPr>
            <a:spLocks noGrp="1"/>
          </p:cNvSpPr>
          <p:nvPr>
            <p:ph type="body" sz="quarter" idx="10"/>
          </p:nvPr>
        </p:nvSpPr>
        <p:spPr>
          <a:xfrm>
            <a:off x="387985" y="1134110"/>
            <a:ext cx="11421110" cy="5033010"/>
          </a:xfrm>
        </p:spPr>
        <p:txBody>
          <a:bodyPr>
            <a:normAutofit/>
          </a:bodyPr>
          <a:lstStyle/>
          <a:p>
            <a:pPr marL="342900" indent="-342900">
              <a:buClr>
                <a:srgbClr val="046937"/>
              </a:buClr>
              <a:buFont typeface="Arial" panose="020B0604020202020204" pitchFamily="34" charset="0"/>
              <a:buChar char="•"/>
            </a:pPr>
            <a:r>
              <a:rPr lang="en-IN" altLang="zh-CN" sz="1800" dirty="0">
                <a:sym typeface="+mn-ea"/>
              </a:rPr>
              <a:t>Alarm Statistics</a:t>
            </a:r>
            <a:endParaRPr lang="en-IN" altLang="zh-CN" sz="1800" dirty="0">
              <a:sym typeface="+mn-ea"/>
            </a:endParaRPr>
          </a:p>
          <a:p>
            <a:pPr marL="342900" indent="-342900">
              <a:buClr>
                <a:srgbClr val="046937"/>
              </a:buClr>
              <a:buFont typeface="Arial" panose="020B0604020202020204" pitchFamily="34" charset="0"/>
              <a:buChar char="•"/>
            </a:pPr>
            <a:endParaRPr lang="en-IN" altLang="zh-CN" sz="1800" dirty="0">
              <a:sym typeface="+mn-ea"/>
            </a:endParaRPr>
          </a:p>
        </p:txBody>
      </p:sp>
      <p:pic>
        <p:nvPicPr>
          <p:cNvPr id="4" name="图片 3" descr="te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844824"/>
            <a:ext cx="7959725" cy="3786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Logs</a:t>
            </a:r>
            <a:endParaRPr lang="en-US" dirty="0"/>
          </a:p>
        </p:txBody>
      </p:sp>
      <p:sp>
        <p:nvSpPr>
          <p:cNvPr id="5" name="文本占位符 4"/>
          <p:cNvSpPr>
            <a:spLocks noGrp="1"/>
          </p:cNvSpPr>
          <p:nvPr>
            <p:ph type="body" sz="quarter" idx="10"/>
          </p:nvPr>
        </p:nvSpPr>
        <p:spPr>
          <a:xfrm>
            <a:off x="387985" y="850612"/>
            <a:ext cx="11421110" cy="5316508"/>
          </a:xfrm>
        </p:spPr>
        <p:txBody>
          <a:bodyPr>
            <a:normAutofit/>
          </a:bodyPr>
          <a:lstStyle/>
          <a:p>
            <a:pPr marL="342900" indent="-342900">
              <a:buClr>
                <a:srgbClr val="046937"/>
              </a:buClr>
              <a:buFont typeface="Arial" panose="020B0604020202020204" pitchFamily="34" charset="0"/>
              <a:buChar char="•"/>
            </a:pPr>
            <a:r>
              <a:rPr lang="en-IN" altLang="zh-CN" sz="1800" dirty="0">
                <a:sym typeface="+mn-ea"/>
              </a:rPr>
              <a:t>Kernel</a:t>
            </a:r>
            <a:endParaRPr lang="en-IN" altLang="zh-CN" sz="1800" dirty="0">
              <a:sym typeface="+mn-ea"/>
            </a:endParaRPr>
          </a:p>
        </p:txBody>
      </p:sp>
      <p:pic>
        <p:nvPicPr>
          <p:cNvPr id="7" name="Picture 6"/>
          <p:cNvPicPr>
            <a:picLocks noChangeAspect="1"/>
          </p:cNvPicPr>
          <p:nvPr/>
        </p:nvPicPr>
        <p:blipFill>
          <a:blip r:embed="rId1"/>
          <a:stretch>
            <a:fillRect/>
          </a:stretch>
        </p:blipFill>
        <p:spPr>
          <a:xfrm>
            <a:off x="191344" y="1738285"/>
            <a:ext cx="5688632" cy="3985605"/>
          </a:xfrm>
          <a:prstGeom prst="rect">
            <a:avLst/>
          </a:prstGeom>
        </p:spPr>
      </p:pic>
      <p:pic>
        <p:nvPicPr>
          <p:cNvPr id="10" name="Picture 9"/>
          <p:cNvPicPr>
            <a:picLocks noChangeAspect="1"/>
          </p:cNvPicPr>
          <p:nvPr/>
        </p:nvPicPr>
        <p:blipFill>
          <a:blip r:embed="rId2"/>
          <a:stretch>
            <a:fillRect/>
          </a:stretch>
        </p:blipFill>
        <p:spPr>
          <a:xfrm>
            <a:off x="6117526" y="1673508"/>
            <a:ext cx="5590070" cy="41151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Other</a:t>
            </a:r>
            <a:endParaRPr lang="en-US" dirty="0"/>
          </a:p>
        </p:txBody>
      </p:sp>
      <p:sp>
        <p:nvSpPr>
          <p:cNvPr id="5" name="文本占位符 4"/>
          <p:cNvSpPr>
            <a:spLocks noGrp="1"/>
          </p:cNvSpPr>
          <p:nvPr>
            <p:ph type="body" sz="quarter" idx="10"/>
          </p:nvPr>
        </p:nvSpPr>
        <p:spPr>
          <a:xfrm>
            <a:off x="387985" y="850612"/>
            <a:ext cx="11421110" cy="5316508"/>
          </a:xfrm>
        </p:spPr>
        <p:txBody>
          <a:bodyPr>
            <a:normAutofit/>
          </a:bodyPr>
          <a:lstStyle/>
          <a:p>
            <a:pPr marL="342900" indent="-342900">
              <a:buClr>
                <a:srgbClr val="046937"/>
              </a:buClr>
              <a:buFont typeface="Arial" panose="020B0604020202020204" pitchFamily="34" charset="0"/>
              <a:buChar char="•"/>
            </a:pPr>
            <a:r>
              <a:rPr lang="en-IN" altLang="zh-CN" sz="1800" dirty="0">
                <a:sym typeface="+mn-ea"/>
              </a:rPr>
              <a:t>OPLUS_FEATURE_POWERINFO_RPMH &amp; OPLUS_FEATURE_POWERINFO_STANDBY</a:t>
            </a:r>
            <a:endParaRPr lang="en-IN" altLang="zh-CN" sz="1800" dirty="0">
              <a:sym typeface="+mn-ea"/>
            </a:endParaRPr>
          </a:p>
          <a:p>
            <a:pPr marL="342900" indent="-342900">
              <a:buClr>
                <a:srgbClr val="046937"/>
              </a:buClr>
              <a:buFont typeface="Arial" panose="020B0604020202020204" pitchFamily="34" charset="0"/>
              <a:buChar char="•"/>
            </a:pPr>
            <a:r>
              <a:rPr lang="en-IN" altLang="zh-CN" sz="1800" dirty="0">
                <a:sym typeface="+mn-ea"/>
              </a:rPr>
              <a:t>Feature and solutions</a:t>
            </a:r>
            <a:endParaRPr lang="en-IN" altLang="zh-CN" sz="1800" dirty="0">
              <a:sym typeface="+mn-ea"/>
            </a:endParaRPr>
          </a:p>
          <a:p>
            <a:pPr marL="977900" lvl="1" indent="-342900">
              <a:buClr>
                <a:srgbClr val="046937"/>
              </a:buClr>
              <a:buFont typeface="Arial" panose="020B0604020202020204" pitchFamily="34" charset="0"/>
              <a:buChar char="•"/>
            </a:pPr>
            <a:r>
              <a:rPr lang="en-IN" altLang="zh-CN" sz="1600" dirty="0">
                <a:sym typeface="+mn-ea"/>
              </a:rPr>
              <a:t>Freeze solutions, GPA optimization , multilevel brightness, night network mode etc.</a:t>
            </a:r>
            <a:endParaRPr lang="en-IN" altLang="zh-CN" sz="1600" dirty="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Thermal</a:t>
            </a:r>
            <a:endParaRPr lang="en-US" dirty="0"/>
          </a:p>
        </p:txBody>
      </p:sp>
      <p:sp>
        <p:nvSpPr>
          <p:cNvPr id="5" name="文本占位符 4"/>
          <p:cNvSpPr>
            <a:spLocks noGrp="1"/>
          </p:cNvSpPr>
          <p:nvPr>
            <p:ph type="body" sz="quarter" idx="10"/>
          </p:nvPr>
        </p:nvSpPr>
        <p:spPr>
          <a:xfrm>
            <a:off x="387985" y="1134110"/>
            <a:ext cx="11421110" cy="5033010"/>
          </a:xfrm>
        </p:spPr>
        <p:txBody>
          <a:bodyPr>
            <a:normAutofit/>
          </a:bodyPr>
          <a:lstStyle/>
          <a:p>
            <a:pPr marL="342900" indent="-342900">
              <a:buClr>
                <a:srgbClr val="046937"/>
              </a:buClr>
              <a:buFont typeface="Arial" panose="020B0604020202020204" pitchFamily="34" charset="0"/>
              <a:buChar char="•"/>
            </a:pPr>
            <a:r>
              <a:rPr lang="en-IN" altLang="zh-CN" sz="1800" dirty="0">
                <a:sym typeface="+mn-ea"/>
                <a:hlinkClick r:id="rId1"/>
              </a:rPr>
              <a:t>Thermal@2.0</a:t>
            </a:r>
            <a:r>
              <a:rPr lang="en-IN" altLang="zh-CN" sz="1800" dirty="0">
                <a:sym typeface="+mn-ea"/>
              </a:rPr>
              <a:t> Integration</a:t>
            </a:r>
            <a:endParaRPr lang="en-IN" altLang="zh-CN" sz="1800" dirty="0">
              <a:sym typeface="+mn-ea"/>
            </a:endParaRPr>
          </a:p>
          <a:p>
            <a:pPr marL="977900" lvl="1" indent="-342900">
              <a:buClr>
                <a:srgbClr val="046937"/>
              </a:buClr>
              <a:buFont typeface="Arial" panose="020B0604020202020204" pitchFamily="34" charset="0"/>
              <a:buChar char="•"/>
            </a:pPr>
            <a:r>
              <a:rPr lang="en-US" sz="1600" b="1" i="0" dirty="0">
                <a:solidFill>
                  <a:srgbClr val="353535"/>
                </a:solidFill>
                <a:effectLst/>
                <a:latin typeface="Arial" panose="020B0604020202020204" pitchFamily="34" charset="0"/>
              </a:rPr>
              <a:t>thermal-hal_product.mk</a:t>
            </a:r>
            <a:endParaRPr lang="en-US" sz="1600" b="1" i="0" dirty="0">
              <a:solidFill>
                <a:srgbClr val="353535"/>
              </a:solidFill>
              <a:effectLst/>
              <a:latin typeface="Arial" panose="020B0604020202020204" pitchFamily="34" charset="0"/>
            </a:endParaRPr>
          </a:p>
          <a:p>
            <a:pPr marL="977900" lvl="1" indent="-342900">
              <a:buClr>
                <a:srgbClr val="046937"/>
              </a:buClr>
              <a:buFont typeface="Arial" panose="020B0604020202020204" pitchFamily="34" charset="0"/>
              <a:buChar char="•"/>
            </a:pPr>
            <a:r>
              <a:rPr lang="en-IN" altLang="zh-CN" sz="1600" dirty="0">
                <a:sym typeface="+mn-ea"/>
              </a:rPr>
              <a:t>SE Policy related changes</a:t>
            </a:r>
            <a:endParaRPr lang="en-IN" altLang="zh-CN" sz="1600" dirty="0">
              <a:sym typeface="+mn-ea"/>
            </a:endParaRPr>
          </a:p>
          <a:p>
            <a:pPr marL="977900" lvl="1" indent="-342900">
              <a:buClr>
                <a:srgbClr val="046937"/>
              </a:buClr>
              <a:buFont typeface="Arial" panose="020B0604020202020204" pitchFamily="34" charset="0"/>
              <a:buChar char="•"/>
            </a:pPr>
            <a:r>
              <a:rPr lang="en-IN" altLang="zh-CN" sz="1600" dirty="0">
                <a:sym typeface="+mn-ea"/>
              </a:rPr>
              <a:t>Thermalconfig.cpp [ changes specific to soc id ]</a:t>
            </a:r>
            <a:endParaRPr lang="en-IN" altLang="zh-CN" sz="1600" dirty="0">
              <a:sym typeface="+mn-ea"/>
            </a:endParaRPr>
          </a:p>
          <a:p>
            <a:pPr marL="977900" lvl="1" indent="-342900">
              <a:buClr>
                <a:srgbClr val="046937"/>
              </a:buClr>
              <a:buFont typeface="Arial" panose="020B0604020202020204" pitchFamily="34" charset="0"/>
              <a:buChar char="•"/>
            </a:pPr>
            <a:r>
              <a:rPr lang="en-IN" altLang="zh-CN" sz="1600" dirty="0">
                <a:sym typeface="+mn-ea"/>
              </a:rPr>
              <a:t>DTSI changes</a:t>
            </a:r>
            <a:endParaRPr lang="en-IN" altLang="zh-CN" sz="1600" dirty="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Thermal : </a:t>
            </a:r>
            <a:r>
              <a:rPr lang="en-US" sz="2800" dirty="0" err="1"/>
              <a:t>qcom</a:t>
            </a:r>
            <a:r>
              <a:rPr lang="en-US" sz="2800" dirty="0"/>
              <a:t>-proprietary changes</a:t>
            </a:r>
            <a:endParaRPr lang="en-US" sz="2800" dirty="0"/>
          </a:p>
        </p:txBody>
      </p:sp>
      <p:sp>
        <p:nvSpPr>
          <p:cNvPr id="5" name="文本占位符 4"/>
          <p:cNvSpPr>
            <a:spLocks noGrp="1"/>
          </p:cNvSpPr>
          <p:nvPr>
            <p:ph type="body" sz="quarter" idx="10"/>
          </p:nvPr>
        </p:nvSpPr>
        <p:spPr>
          <a:xfrm>
            <a:off x="387985" y="1134110"/>
            <a:ext cx="11421110" cy="5033010"/>
          </a:xfrm>
        </p:spPr>
        <p:txBody>
          <a:bodyPr>
            <a:normAutofit/>
          </a:bodyPr>
          <a:lstStyle/>
          <a:p>
            <a:pPr marL="342900" indent="-342900">
              <a:buClr>
                <a:srgbClr val="046937"/>
              </a:buClr>
              <a:buFont typeface="Arial" panose="020B0604020202020204" pitchFamily="34" charset="0"/>
              <a:buChar char="•"/>
            </a:pPr>
            <a:r>
              <a:rPr lang="en-US" sz="1400" b="0" i="0" dirty="0">
                <a:solidFill>
                  <a:srgbClr val="353535"/>
                </a:solidFill>
                <a:effectLst/>
                <a:latin typeface="Arial" panose="020B0604020202020204" pitchFamily="34" charset="0"/>
              </a:rPr>
              <a:t> platform/vendor/</a:t>
            </a:r>
            <a:r>
              <a:rPr lang="en-US" sz="1400" b="0" i="0" dirty="0" err="1">
                <a:solidFill>
                  <a:srgbClr val="353535"/>
                </a:solidFill>
                <a:effectLst/>
                <a:latin typeface="Arial" panose="020B0604020202020204" pitchFamily="34" charset="0"/>
              </a:rPr>
              <a:t>qcom</a:t>
            </a:r>
            <a:r>
              <a:rPr lang="en-US" sz="1400" b="0" i="0" dirty="0">
                <a:solidFill>
                  <a:srgbClr val="353535"/>
                </a:solidFill>
                <a:effectLst/>
                <a:latin typeface="Arial" panose="020B0604020202020204" pitchFamily="34" charset="0"/>
              </a:rPr>
              <a:t>-proprietary/</a:t>
            </a:r>
            <a:r>
              <a:rPr lang="en-US" sz="1400" b="0" i="0" dirty="0" err="1">
                <a:solidFill>
                  <a:srgbClr val="353535"/>
                </a:solidFill>
                <a:effectLst/>
                <a:latin typeface="Arial" panose="020B0604020202020204" pitchFamily="34" charset="0"/>
              </a:rPr>
              <a:t>coretech</a:t>
            </a:r>
            <a:r>
              <a:rPr lang="en-US" sz="1400" b="0" i="0" dirty="0">
                <a:solidFill>
                  <a:srgbClr val="353535"/>
                </a:solidFill>
                <a:effectLst/>
                <a:latin typeface="Arial" panose="020B0604020202020204" pitchFamily="34" charset="0"/>
              </a:rPr>
              <a:t>-config-vendor / thermal-hal/</a:t>
            </a:r>
            <a:r>
              <a:rPr lang="en-US" sz="1400" b="1" i="0" dirty="0">
                <a:solidFill>
                  <a:srgbClr val="353535"/>
                </a:solidFill>
                <a:effectLst/>
                <a:latin typeface="Arial" panose="020B0604020202020204" pitchFamily="34" charset="0"/>
              </a:rPr>
              <a:t>thermal-hal_product.mk</a:t>
            </a:r>
            <a:endParaRPr lang="en-US" sz="1400" b="1" i="0" dirty="0">
              <a:solidFill>
                <a:srgbClr val="353535"/>
              </a:solidFill>
              <a:effectLst/>
              <a:latin typeface="Arial" panose="020B0604020202020204" pitchFamily="34" charset="0"/>
            </a:endParaRPr>
          </a:p>
          <a:p>
            <a:pPr marL="342900" indent="-342900">
              <a:buClr>
                <a:srgbClr val="046937"/>
              </a:buClr>
              <a:buFont typeface="Arial" panose="020B0604020202020204" pitchFamily="34" charset="0"/>
              <a:buChar char="•"/>
            </a:pPr>
            <a:endParaRPr lang="en-US" sz="1400" b="1" i="0" dirty="0">
              <a:solidFill>
                <a:srgbClr val="353535"/>
              </a:solidFill>
              <a:effectLst/>
              <a:latin typeface="Arial" panose="020B0604020202020204" pitchFamily="34" charset="0"/>
            </a:endParaRPr>
          </a:p>
          <a:p>
            <a:pPr marL="342900" indent="-342900">
              <a:buClr>
                <a:srgbClr val="046937"/>
              </a:buClr>
              <a:buFont typeface="Arial" panose="020B0604020202020204" pitchFamily="34" charset="0"/>
              <a:buChar char="•"/>
            </a:pPr>
            <a:endParaRPr lang="en-US" sz="1400" b="1" dirty="0">
              <a:solidFill>
                <a:srgbClr val="353535"/>
              </a:solidFill>
              <a:latin typeface="Arial" panose="020B0604020202020204" pitchFamily="34" charset="0"/>
            </a:endParaRPr>
          </a:p>
          <a:p>
            <a:pPr marL="342900" indent="-342900">
              <a:buClr>
                <a:srgbClr val="046937"/>
              </a:buClr>
              <a:buFont typeface="Arial" panose="020B0604020202020204" pitchFamily="34" charset="0"/>
              <a:buChar char="•"/>
            </a:pPr>
            <a:endParaRPr lang="en-US" sz="1400" b="1" i="0" dirty="0">
              <a:solidFill>
                <a:srgbClr val="353535"/>
              </a:solidFill>
              <a:effectLst/>
              <a:latin typeface="Arial" panose="020B0604020202020204" pitchFamily="34" charset="0"/>
            </a:endParaRPr>
          </a:p>
          <a:p>
            <a:pPr marL="342900" indent="-342900">
              <a:buClr>
                <a:srgbClr val="046937"/>
              </a:buClr>
              <a:buFont typeface="Arial" panose="020B0604020202020204" pitchFamily="34" charset="0"/>
              <a:buChar char="•"/>
            </a:pPr>
            <a:endParaRPr lang="en-US" sz="1400" b="1" dirty="0">
              <a:solidFill>
                <a:srgbClr val="353535"/>
              </a:solidFill>
              <a:latin typeface="Arial" panose="020B0604020202020204" pitchFamily="34" charset="0"/>
            </a:endParaRPr>
          </a:p>
          <a:p>
            <a:pPr marL="342900" indent="-342900">
              <a:buClr>
                <a:srgbClr val="046937"/>
              </a:buClr>
              <a:buFont typeface="Arial" panose="020B0604020202020204" pitchFamily="34" charset="0"/>
              <a:buChar char="•"/>
            </a:pPr>
            <a:endParaRPr lang="en-US" sz="1400" b="1" i="0" dirty="0">
              <a:solidFill>
                <a:srgbClr val="353535"/>
              </a:solidFill>
              <a:effectLst/>
              <a:latin typeface="Arial" panose="020B0604020202020204" pitchFamily="34" charset="0"/>
            </a:endParaRPr>
          </a:p>
          <a:p>
            <a:pPr marL="342900" indent="-342900">
              <a:buClr>
                <a:srgbClr val="046937"/>
              </a:buClr>
              <a:buFont typeface="Arial" panose="020B0604020202020204" pitchFamily="34" charset="0"/>
              <a:buChar char="•"/>
            </a:pPr>
            <a:endParaRPr lang="en-US" sz="1400" b="1" dirty="0">
              <a:solidFill>
                <a:srgbClr val="353535"/>
              </a:solidFill>
              <a:latin typeface="Arial" panose="020B0604020202020204" pitchFamily="34" charset="0"/>
            </a:endParaRPr>
          </a:p>
          <a:p>
            <a:pPr marL="342900" indent="-342900">
              <a:buClr>
                <a:srgbClr val="046937"/>
              </a:buClr>
              <a:buFont typeface="Arial" panose="020B0604020202020204" pitchFamily="34" charset="0"/>
              <a:buChar char="•"/>
            </a:pPr>
            <a:r>
              <a:rPr lang="en-US" sz="1400" b="0" i="0" dirty="0">
                <a:solidFill>
                  <a:srgbClr val="353535"/>
                </a:solidFill>
                <a:effectLst/>
                <a:latin typeface="Arial" panose="020B0604020202020204" pitchFamily="34" charset="0"/>
              </a:rPr>
              <a:t>device/</a:t>
            </a:r>
            <a:r>
              <a:rPr lang="en-US" sz="1400" b="0" i="0" dirty="0" err="1">
                <a:solidFill>
                  <a:srgbClr val="353535"/>
                </a:solidFill>
                <a:effectLst/>
                <a:latin typeface="Arial" panose="020B0604020202020204" pitchFamily="34" charset="0"/>
              </a:rPr>
              <a:t>qcom</a:t>
            </a:r>
            <a:r>
              <a:rPr lang="en-US" sz="1400" b="0" i="0" dirty="0">
                <a:solidFill>
                  <a:srgbClr val="353535"/>
                </a:solidFill>
                <a:effectLst/>
                <a:latin typeface="Arial" panose="020B0604020202020204" pitchFamily="34" charset="0"/>
              </a:rPr>
              <a:t>/</a:t>
            </a:r>
            <a:r>
              <a:rPr lang="en-US" sz="1400" b="0" i="0" dirty="0" err="1">
                <a:solidFill>
                  <a:srgbClr val="353535"/>
                </a:solidFill>
                <a:effectLst/>
                <a:latin typeface="Arial" panose="020B0604020202020204" pitchFamily="34" charset="0"/>
              </a:rPr>
              <a:t>sepolicy_vndr</a:t>
            </a:r>
            <a:r>
              <a:rPr lang="en-US" sz="1400" b="0" i="0" dirty="0">
                <a:solidFill>
                  <a:srgbClr val="353535"/>
                </a:solidFill>
                <a:effectLst/>
                <a:latin typeface="Arial" panose="020B0604020202020204" pitchFamily="34" charset="0"/>
              </a:rPr>
              <a:t> / legacy/vendor/common/</a:t>
            </a:r>
            <a:r>
              <a:rPr lang="en-US" sz="1400" b="1" i="0" dirty="0" err="1">
                <a:solidFill>
                  <a:srgbClr val="353535"/>
                </a:solidFill>
                <a:effectLst/>
                <a:latin typeface="Arial" panose="020B0604020202020204" pitchFamily="34" charset="0"/>
              </a:rPr>
              <a:t>hal_thermal_default.te</a:t>
            </a:r>
            <a:endParaRPr lang="en-IN" altLang="zh-CN" sz="1800" dirty="0">
              <a:sym typeface="+mn-ea"/>
            </a:endParaRPr>
          </a:p>
          <a:p>
            <a:pPr marL="342900" indent="-342900">
              <a:buClr>
                <a:srgbClr val="046937"/>
              </a:buClr>
              <a:buFont typeface="Arial" panose="020B0604020202020204" pitchFamily="34" charset="0"/>
              <a:buChar char="•"/>
            </a:pPr>
            <a:endParaRPr lang="en-IN" altLang="zh-CN" sz="1800" dirty="0">
              <a:sym typeface="+mn-ea"/>
            </a:endParaRPr>
          </a:p>
          <a:p>
            <a:pPr marL="342900" indent="-342900">
              <a:buClr>
                <a:srgbClr val="046937"/>
              </a:buClr>
              <a:buFont typeface="Arial" panose="020B0604020202020204" pitchFamily="34" charset="0"/>
              <a:buChar char="•"/>
            </a:pPr>
            <a:endParaRPr lang="en-IN" altLang="zh-CN" sz="1800" dirty="0">
              <a:sym typeface="+mn-ea"/>
            </a:endParaRPr>
          </a:p>
          <a:p>
            <a:pPr marL="342900" indent="-342900">
              <a:buClr>
                <a:srgbClr val="046937"/>
              </a:buClr>
              <a:buFont typeface="Arial" panose="020B0604020202020204" pitchFamily="34" charset="0"/>
              <a:buChar char="•"/>
            </a:pPr>
            <a:endParaRPr lang="en-IN" altLang="zh-CN" sz="1800" dirty="0">
              <a:sym typeface="+mn-ea"/>
            </a:endParaRPr>
          </a:p>
          <a:p>
            <a:pPr marL="342900" indent="-342900">
              <a:buClr>
                <a:srgbClr val="046937"/>
              </a:buClr>
              <a:buFont typeface="Arial" panose="020B0604020202020204" pitchFamily="34" charset="0"/>
              <a:buChar char="•"/>
            </a:pPr>
            <a:r>
              <a:rPr lang="en-US" sz="1400" b="0" i="0" dirty="0">
                <a:solidFill>
                  <a:srgbClr val="353535"/>
                </a:solidFill>
                <a:effectLst/>
                <a:latin typeface="Arial" panose="020B0604020202020204" pitchFamily="34" charset="0"/>
              </a:rPr>
              <a:t>device/</a:t>
            </a:r>
            <a:r>
              <a:rPr lang="en-US" sz="1400" b="0" i="0" dirty="0" err="1">
                <a:solidFill>
                  <a:srgbClr val="353535"/>
                </a:solidFill>
                <a:effectLst/>
                <a:latin typeface="Arial" panose="020B0604020202020204" pitchFamily="34" charset="0"/>
              </a:rPr>
              <a:t>qcom</a:t>
            </a:r>
            <a:r>
              <a:rPr lang="en-US" sz="1400" b="0" i="0" dirty="0">
                <a:solidFill>
                  <a:srgbClr val="353535"/>
                </a:solidFill>
                <a:effectLst/>
                <a:latin typeface="Arial" panose="020B0604020202020204" pitchFamily="34" charset="0"/>
              </a:rPr>
              <a:t>/</a:t>
            </a:r>
            <a:r>
              <a:rPr lang="en-US" sz="1400" b="0" i="0" dirty="0" err="1">
                <a:solidFill>
                  <a:srgbClr val="353535"/>
                </a:solidFill>
                <a:effectLst/>
                <a:latin typeface="Arial" panose="020B0604020202020204" pitchFamily="34" charset="0"/>
              </a:rPr>
              <a:t>sepolicy_vndr</a:t>
            </a:r>
            <a:r>
              <a:rPr lang="en-US" sz="1400" b="0" i="0" dirty="0">
                <a:solidFill>
                  <a:srgbClr val="353535"/>
                </a:solidFill>
                <a:effectLst/>
                <a:latin typeface="Arial" panose="020B0604020202020204" pitchFamily="34" charset="0"/>
              </a:rPr>
              <a:t> / legacy/vendor/common/</a:t>
            </a:r>
            <a:r>
              <a:rPr lang="en-US" sz="1400" b="1" i="0" dirty="0" err="1">
                <a:solidFill>
                  <a:srgbClr val="353535"/>
                </a:solidFill>
                <a:effectLst/>
                <a:latin typeface="Arial" panose="020B0604020202020204" pitchFamily="34" charset="0"/>
              </a:rPr>
              <a:t>file_contexts</a:t>
            </a:r>
            <a:endParaRPr lang="en-US" sz="1400" b="1" i="0" dirty="0">
              <a:solidFill>
                <a:srgbClr val="353535"/>
              </a:solidFill>
              <a:effectLst/>
              <a:latin typeface="Arial" panose="020B0604020202020204" pitchFamily="34" charset="0"/>
            </a:endParaRPr>
          </a:p>
          <a:p>
            <a:pPr marL="977900" lvl="1" indent="-342900">
              <a:buClr>
                <a:srgbClr val="046937"/>
              </a:buClr>
              <a:buFont typeface="Arial" panose="020B0604020202020204" pitchFamily="34" charset="0"/>
              <a:buChar char="•"/>
            </a:pPr>
            <a:r>
              <a:rPr lang="en-IN" altLang="zh-CN" sz="1600" dirty="0">
                <a:sym typeface="+mn-ea"/>
              </a:rPr>
              <a:t>/(</a:t>
            </a:r>
            <a:r>
              <a:rPr lang="en-IN" altLang="zh-CN" sz="1600" dirty="0" err="1">
                <a:sym typeface="+mn-ea"/>
              </a:rPr>
              <a:t>vendor|system</a:t>
            </a:r>
            <a:r>
              <a:rPr lang="en-IN" altLang="zh-CN" sz="1600" dirty="0">
                <a:sym typeface="+mn-ea"/>
              </a:rPr>
              <a:t>/vendor)/bin/</a:t>
            </a:r>
            <a:r>
              <a:rPr lang="en-IN" altLang="zh-CN" sz="1600" dirty="0" err="1">
                <a:sym typeface="+mn-ea"/>
              </a:rPr>
              <a:t>hw</a:t>
            </a:r>
            <a:r>
              <a:rPr lang="en-IN" altLang="zh-CN" sz="1600" dirty="0">
                <a:sym typeface="+mn-ea"/>
              </a:rPr>
              <a:t>/android.hardware.thermal@2.0-service.qti      u:object_r:hal_thermal_default_exec:s0</a:t>
            </a:r>
            <a:endParaRPr lang="en-IN" altLang="zh-CN" sz="1600" dirty="0">
              <a:sym typeface="+mn-ea"/>
            </a:endParaRPr>
          </a:p>
          <a:p>
            <a:pPr marL="977900" lvl="1" indent="-342900">
              <a:buClr>
                <a:srgbClr val="046937"/>
              </a:buClr>
              <a:buFont typeface="Arial" panose="020B0604020202020204" pitchFamily="34" charset="0"/>
              <a:buChar char="•"/>
            </a:pPr>
            <a:endParaRPr lang="en-IN" altLang="zh-CN" sz="1600" dirty="0">
              <a:sym typeface="+mn-ea"/>
            </a:endParaRPr>
          </a:p>
          <a:p>
            <a:pPr marL="342900" indent="-342900">
              <a:buClr>
                <a:srgbClr val="046937"/>
              </a:buClr>
              <a:buFont typeface="Arial" panose="020B0604020202020204" pitchFamily="34" charset="0"/>
              <a:buChar char="•"/>
            </a:pPr>
            <a:endParaRPr lang="en-IN" altLang="zh-CN" sz="1800" dirty="0">
              <a:sym typeface="+mn-ea"/>
            </a:endParaRPr>
          </a:p>
        </p:txBody>
      </p:sp>
      <p:pic>
        <p:nvPicPr>
          <p:cNvPr id="4" name="Picture 3"/>
          <p:cNvPicPr>
            <a:picLocks noChangeAspect="1"/>
          </p:cNvPicPr>
          <p:nvPr/>
        </p:nvPicPr>
        <p:blipFill>
          <a:blip r:embed="rId1"/>
          <a:stretch>
            <a:fillRect/>
          </a:stretch>
        </p:blipFill>
        <p:spPr>
          <a:xfrm>
            <a:off x="1055440" y="1740419"/>
            <a:ext cx="5913632" cy="1417443"/>
          </a:xfrm>
          <a:prstGeom prst="rect">
            <a:avLst/>
          </a:prstGeom>
        </p:spPr>
      </p:pic>
      <p:pic>
        <p:nvPicPr>
          <p:cNvPr id="7" name="Picture 6"/>
          <p:cNvPicPr>
            <a:picLocks noChangeAspect="1"/>
          </p:cNvPicPr>
          <p:nvPr/>
        </p:nvPicPr>
        <p:blipFill>
          <a:blip r:embed="rId2"/>
          <a:stretch>
            <a:fillRect/>
          </a:stretch>
        </p:blipFill>
        <p:spPr>
          <a:xfrm>
            <a:off x="1055440" y="3778493"/>
            <a:ext cx="7750212" cy="88399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Thermal</a:t>
            </a:r>
            <a:endParaRPr lang="en-US" dirty="0"/>
          </a:p>
        </p:txBody>
      </p:sp>
      <p:sp>
        <p:nvSpPr>
          <p:cNvPr id="5" name="文本占位符 4"/>
          <p:cNvSpPr>
            <a:spLocks noGrp="1"/>
          </p:cNvSpPr>
          <p:nvPr>
            <p:ph type="body" sz="quarter" idx="10"/>
          </p:nvPr>
        </p:nvSpPr>
        <p:spPr>
          <a:xfrm>
            <a:off x="387985" y="1134110"/>
            <a:ext cx="11421110" cy="5033010"/>
          </a:xfrm>
        </p:spPr>
        <p:txBody>
          <a:bodyPr>
            <a:normAutofit/>
          </a:bodyPr>
          <a:lstStyle/>
          <a:p>
            <a:pPr marL="342900" indent="-342900">
              <a:buClr>
                <a:srgbClr val="046937"/>
              </a:buClr>
              <a:buFont typeface="Arial" panose="020B0604020202020204" pitchFamily="34" charset="0"/>
              <a:buChar char="•"/>
            </a:pPr>
            <a:r>
              <a:rPr lang="en-US" sz="1400" b="1" i="0" dirty="0">
                <a:solidFill>
                  <a:srgbClr val="353535"/>
                </a:solidFill>
                <a:effectLst/>
                <a:latin typeface="Arial" panose="020B0604020202020204" pitchFamily="34" charset="0"/>
              </a:rPr>
              <a:t>thermalConfig.cpp</a:t>
            </a:r>
            <a:endParaRPr lang="en-US" sz="1400" b="1" i="0" dirty="0">
              <a:solidFill>
                <a:srgbClr val="353535"/>
              </a:solidFill>
              <a:effectLst/>
              <a:latin typeface="Arial" panose="020B0604020202020204" pitchFamily="34" charset="0"/>
            </a:endParaRPr>
          </a:p>
          <a:p>
            <a:pPr marL="977900" lvl="1" indent="-342900">
              <a:buClr>
                <a:srgbClr val="046937"/>
              </a:buClr>
              <a:buFont typeface="Arial" panose="020B0604020202020204" pitchFamily="34" charset="0"/>
              <a:buChar char="•"/>
            </a:pPr>
            <a:r>
              <a:rPr lang="en-US" altLang="zh-CN" sz="1600" dirty="0">
                <a:solidFill>
                  <a:srgbClr val="353535"/>
                </a:solidFill>
                <a:latin typeface="Arial" panose="020B0604020202020204" pitchFamily="34" charset="0"/>
                <a:sym typeface="+mn-ea"/>
              </a:rPr>
              <a:t>Add entry in </a:t>
            </a:r>
            <a:r>
              <a:rPr lang="en-US" altLang="zh-CN" sz="1600" dirty="0" err="1">
                <a:solidFill>
                  <a:srgbClr val="353535"/>
                </a:solidFill>
                <a:latin typeface="Arial" panose="020B0604020202020204" pitchFamily="34" charset="0"/>
                <a:sym typeface="+mn-ea"/>
              </a:rPr>
              <a:t>target_therm_cfg</a:t>
            </a:r>
            <a:r>
              <a:rPr lang="en-US" altLang="zh-CN" sz="1600" dirty="0">
                <a:solidFill>
                  <a:srgbClr val="353535"/>
                </a:solidFill>
                <a:latin typeface="Arial" panose="020B0604020202020204" pitchFamily="34" charset="0"/>
                <a:sym typeface="+mn-ea"/>
              </a:rPr>
              <a:t> map for project soc id along with sensor vector.</a:t>
            </a:r>
            <a:endParaRPr lang="en-US" altLang="zh-CN" sz="1600" dirty="0">
              <a:solidFill>
                <a:srgbClr val="353535"/>
              </a:solidFill>
              <a:latin typeface="Arial" panose="020B0604020202020204" pitchFamily="34" charset="0"/>
              <a:sym typeface="+mn-ea"/>
            </a:endParaRPr>
          </a:p>
          <a:p>
            <a:pPr marL="977900" lvl="1" indent="-342900">
              <a:buClr>
                <a:srgbClr val="046937"/>
              </a:buClr>
              <a:buFont typeface="Arial" panose="020B0604020202020204" pitchFamily="34" charset="0"/>
              <a:buChar char="•"/>
            </a:pPr>
            <a:r>
              <a:rPr lang="en-US" altLang="zh-CN" sz="1600" dirty="0">
                <a:solidFill>
                  <a:srgbClr val="353535"/>
                </a:solidFill>
                <a:latin typeface="Arial" panose="020B0604020202020204" pitchFamily="34" charset="0"/>
                <a:sym typeface="+mn-ea"/>
              </a:rPr>
              <a:t>Configure based on soc ID(</a:t>
            </a:r>
            <a:r>
              <a:rPr lang="fr-FR" altLang="zh-CN" sz="1600" dirty="0">
                <a:solidFill>
                  <a:srgbClr val="353535"/>
                </a:solidFill>
                <a:latin typeface="Arial" panose="020B0604020202020204" pitchFamily="34" charset="0"/>
                <a:sym typeface="+mn-ea"/>
              </a:rPr>
              <a:t>/</a:t>
            </a:r>
            <a:r>
              <a:rPr lang="fr-FR" altLang="zh-CN" sz="1600" dirty="0" err="1">
                <a:solidFill>
                  <a:srgbClr val="353535"/>
                </a:solidFill>
                <a:latin typeface="Arial" panose="020B0604020202020204" pitchFamily="34" charset="0"/>
                <a:sym typeface="+mn-ea"/>
              </a:rPr>
              <a:t>sys</a:t>
            </a:r>
            <a:r>
              <a:rPr lang="fr-FR" altLang="zh-CN" sz="1600" dirty="0">
                <a:solidFill>
                  <a:srgbClr val="353535"/>
                </a:solidFill>
                <a:latin typeface="Arial" panose="020B0604020202020204" pitchFamily="34" charset="0"/>
                <a:sym typeface="+mn-ea"/>
              </a:rPr>
              <a:t>/</a:t>
            </a:r>
            <a:r>
              <a:rPr lang="fr-FR" altLang="zh-CN" sz="1600" dirty="0" err="1">
                <a:solidFill>
                  <a:srgbClr val="353535"/>
                </a:solidFill>
                <a:latin typeface="Arial" panose="020B0604020202020204" pitchFamily="34" charset="0"/>
                <a:sym typeface="+mn-ea"/>
              </a:rPr>
              <a:t>devices</a:t>
            </a:r>
            <a:r>
              <a:rPr lang="fr-FR" altLang="zh-CN" sz="1600" dirty="0">
                <a:solidFill>
                  <a:srgbClr val="353535"/>
                </a:solidFill>
                <a:latin typeface="Arial" panose="020B0604020202020204" pitchFamily="34" charset="0"/>
                <a:sym typeface="+mn-ea"/>
              </a:rPr>
              <a:t>/soc0/</a:t>
            </a:r>
            <a:r>
              <a:rPr lang="fr-FR" altLang="zh-CN" sz="1600" dirty="0" err="1">
                <a:solidFill>
                  <a:srgbClr val="353535"/>
                </a:solidFill>
                <a:latin typeface="Arial" panose="020B0604020202020204" pitchFamily="34" charset="0"/>
                <a:sym typeface="+mn-ea"/>
              </a:rPr>
              <a:t>soc_id</a:t>
            </a:r>
            <a:r>
              <a:rPr lang="fr-FR" altLang="zh-CN" sz="1600" dirty="0">
                <a:solidFill>
                  <a:srgbClr val="353535"/>
                </a:solidFill>
                <a:latin typeface="Arial" panose="020B0604020202020204" pitchFamily="34" charset="0"/>
                <a:sym typeface="+mn-ea"/>
              </a:rPr>
              <a:t>)</a:t>
            </a:r>
            <a:endParaRPr lang="en-US" altLang="zh-CN" sz="1600" dirty="0">
              <a:solidFill>
                <a:srgbClr val="353535"/>
              </a:solidFill>
              <a:latin typeface="Arial" panose="020B0604020202020204" pitchFamily="34" charset="0"/>
              <a:sym typeface="+mn-ea"/>
            </a:endParaRPr>
          </a:p>
          <a:p>
            <a:pPr lvl="1" indent="0">
              <a:buClr>
                <a:srgbClr val="046937"/>
              </a:buClr>
              <a:buNone/>
            </a:pPr>
            <a:endParaRPr lang="en-IN" altLang="zh-CN" sz="1600" dirty="0">
              <a:sym typeface="+mn-ea"/>
            </a:endParaRPr>
          </a:p>
        </p:txBody>
      </p:sp>
      <p:pic>
        <p:nvPicPr>
          <p:cNvPr id="4" name="Picture 3"/>
          <p:cNvPicPr>
            <a:picLocks noChangeAspect="1"/>
          </p:cNvPicPr>
          <p:nvPr/>
        </p:nvPicPr>
        <p:blipFill>
          <a:blip r:embed="rId1"/>
          <a:stretch>
            <a:fillRect/>
          </a:stretch>
        </p:blipFill>
        <p:spPr>
          <a:xfrm>
            <a:off x="6076901" y="3255696"/>
            <a:ext cx="4770533" cy="1341236"/>
          </a:xfrm>
          <a:prstGeom prst="rect">
            <a:avLst/>
          </a:prstGeom>
        </p:spPr>
      </p:pic>
      <p:pic>
        <p:nvPicPr>
          <p:cNvPr id="9" name="Picture 8"/>
          <p:cNvPicPr>
            <a:picLocks noChangeAspect="1"/>
          </p:cNvPicPr>
          <p:nvPr/>
        </p:nvPicPr>
        <p:blipFill>
          <a:blip r:embed="rId2"/>
          <a:stretch>
            <a:fillRect/>
          </a:stretch>
        </p:blipFill>
        <p:spPr>
          <a:xfrm>
            <a:off x="1344566" y="2708920"/>
            <a:ext cx="4397121" cy="3458200"/>
          </a:xfrm>
          <a:prstGeom prst="rect">
            <a:avLst/>
          </a:prstGeom>
        </p:spPr>
      </p:pic>
      <p:pic>
        <p:nvPicPr>
          <p:cNvPr id="11" name="Picture 10"/>
          <p:cNvPicPr>
            <a:picLocks noChangeAspect="1"/>
          </p:cNvPicPr>
          <p:nvPr/>
        </p:nvPicPr>
        <p:blipFill>
          <a:blip r:embed="rId3"/>
          <a:stretch>
            <a:fillRect/>
          </a:stretch>
        </p:blipFill>
        <p:spPr>
          <a:xfrm>
            <a:off x="6126584" y="4756847"/>
            <a:ext cx="3475021" cy="1478408"/>
          </a:xfrm>
          <a:prstGeom prst="rect">
            <a:avLst/>
          </a:prstGeom>
        </p:spPr>
      </p:pic>
      <p:pic>
        <p:nvPicPr>
          <p:cNvPr id="6" name="Picture 5"/>
          <p:cNvPicPr>
            <a:picLocks noChangeAspect="1"/>
          </p:cNvPicPr>
          <p:nvPr/>
        </p:nvPicPr>
        <p:blipFill>
          <a:blip r:embed="rId4"/>
          <a:stretch>
            <a:fillRect/>
          </a:stretch>
        </p:blipFill>
        <p:spPr>
          <a:xfrm>
            <a:off x="6240893" y="2278734"/>
            <a:ext cx="5182726" cy="69346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Thermal Service verification</a:t>
            </a:r>
            <a:endParaRPr lang="en-US" dirty="0"/>
          </a:p>
        </p:txBody>
      </p:sp>
      <p:sp>
        <p:nvSpPr>
          <p:cNvPr id="5" name="文本占位符 4"/>
          <p:cNvSpPr>
            <a:spLocks noGrp="1"/>
          </p:cNvSpPr>
          <p:nvPr>
            <p:ph type="body" sz="quarter" idx="10"/>
          </p:nvPr>
        </p:nvSpPr>
        <p:spPr>
          <a:xfrm>
            <a:off x="387985" y="1134110"/>
            <a:ext cx="11421110" cy="5033010"/>
          </a:xfrm>
        </p:spPr>
        <p:txBody>
          <a:bodyPr>
            <a:normAutofit/>
          </a:bodyPr>
          <a:lstStyle/>
          <a:p>
            <a:pPr marL="342900" indent="-342900">
              <a:buClr>
                <a:srgbClr val="046937"/>
              </a:buClr>
              <a:buFont typeface="Arial" panose="020B0604020202020204" pitchFamily="34" charset="0"/>
              <a:buChar char="•"/>
            </a:pPr>
            <a:endParaRPr lang="en-IN" altLang="zh-CN" sz="1800" dirty="0">
              <a:sym typeface="+mn-ea"/>
            </a:endParaRPr>
          </a:p>
        </p:txBody>
      </p:sp>
      <p:pic>
        <p:nvPicPr>
          <p:cNvPr id="6" name="Picture 5"/>
          <p:cNvPicPr>
            <a:picLocks noChangeAspect="1"/>
          </p:cNvPicPr>
          <p:nvPr/>
        </p:nvPicPr>
        <p:blipFill>
          <a:blip r:embed="rId1"/>
          <a:stretch>
            <a:fillRect/>
          </a:stretch>
        </p:blipFill>
        <p:spPr>
          <a:xfrm>
            <a:off x="479376" y="1268760"/>
            <a:ext cx="7272808" cy="1341236"/>
          </a:xfrm>
          <a:prstGeom prst="rect">
            <a:avLst/>
          </a:prstGeom>
        </p:spPr>
      </p:pic>
      <p:pic>
        <p:nvPicPr>
          <p:cNvPr id="8" name="Picture 7"/>
          <p:cNvPicPr>
            <a:picLocks noChangeAspect="1"/>
          </p:cNvPicPr>
          <p:nvPr/>
        </p:nvPicPr>
        <p:blipFill>
          <a:blip r:embed="rId2"/>
          <a:stretch>
            <a:fillRect/>
          </a:stretch>
        </p:blipFill>
        <p:spPr>
          <a:xfrm>
            <a:off x="479376" y="2677977"/>
            <a:ext cx="7232007" cy="314005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a:t>Oplus</a:t>
            </a:r>
            <a:r>
              <a:rPr lang="en-US" sz="2800" dirty="0"/>
              <a:t> Thermal</a:t>
            </a:r>
            <a:endParaRPr lang="en-US" dirty="0"/>
          </a:p>
        </p:txBody>
      </p:sp>
      <p:sp>
        <p:nvSpPr>
          <p:cNvPr id="5" name="文本占位符 4"/>
          <p:cNvSpPr>
            <a:spLocks noGrp="1"/>
          </p:cNvSpPr>
          <p:nvPr>
            <p:ph type="body" sz="quarter" idx="10"/>
          </p:nvPr>
        </p:nvSpPr>
        <p:spPr>
          <a:xfrm>
            <a:off x="387985" y="1134110"/>
            <a:ext cx="11421110" cy="5033010"/>
          </a:xfrm>
        </p:spPr>
        <p:txBody>
          <a:bodyPr>
            <a:normAutofit/>
          </a:bodyPr>
          <a:lstStyle/>
          <a:p>
            <a:pPr marL="920750" lvl="1" indent="-285750">
              <a:buClr>
                <a:srgbClr val="046937"/>
              </a:buClr>
            </a:pPr>
            <a:r>
              <a:rPr lang="en-IN" sz="1200" b="0" i="0" dirty="0" err="1">
                <a:solidFill>
                  <a:srgbClr val="353535"/>
                </a:solidFill>
                <a:effectLst/>
                <a:latin typeface="Arial" panose="020B0604020202020204" pitchFamily="34" charset="0"/>
              </a:rPr>
              <a:t>oplus</a:t>
            </a:r>
            <a:r>
              <a:rPr lang="en-IN" sz="1200" b="0" i="0" dirty="0">
                <a:solidFill>
                  <a:srgbClr val="353535"/>
                </a:solidFill>
                <a:effectLst/>
                <a:latin typeface="Arial" panose="020B0604020202020204" pitchFamily="34" charset="0"/>
              </a:rPr>
              <a:t>/thermal / </a:t>
            </a:r>
            <a:r>
              <a:rPr lang="en-IN" sz="1200" b="0" i="0" dirty="0" err="1">
                <a:solidFill>
                  <a:srgbClr val="353535"/>
                </a:solidFill>
                <a:effectLst/>
                <a:latin typeface="Arial" panose="020B0604020202020204" pitchFamily="34" charset="0"/>
              </a:rPr>
              <a:t>dist</a:t>
            </a:r>
            <a:r>
              <a:rPr lang="en-IN" sz="1200" b="0" i="0" dirty="0">
                <a:solidFill>
                  <a:srgbClr val="353535"/>
                </a:solidFill>
                <a:effectLst/>
                <a:latin typeface="Arial" panose="020B0604020202020204" pitchFamily="34" charset="0"/>
              </a:rPr>
              <a:t>/</a:t>
            </a:r>
            <a:r>
              <a:rPr lang="en-IN" sz="1200" b="0" i="0" dirty="0" err="1">
                <a:solidFill>
                  <a:srgbClr val="353535"/>
                </a:solidFill>
                <a:effectLst/>
                <a:latin typeface="Arial" panose="020B0604020202020204" pitchFamily="34" charset="0"/>
              </a:rPr>
              <a:t>prjConfig</a:t>
            </a:r>
            <a:r>
              <a:rPr lang="en-IN" sz="1200" b="0" i="0" dirty="0">
                <a:solidFill>
                  <a:srgbClr val="353535"/>
                </a:solidFill>
                <a:effectLst/>
                <a:latin typeface="Arial" panose="020B0604020202020204" pitchFamily="34" charset="0"/>
              </a:rPr>
              <a:t>/</a:t>
            </a:r>
            <a:r>
              <a:rPr lang="en-IN" sz="1200" b="1" i="0" dirty="0">
                <a:solidFill>
                  <a:srgbClr val="353535"/>
                </a:solidFill>
                <a:effectLst/>
                <a:latin typeface="Arial" panose="020B0604020202020204" pitchFamily="34" charset="0"/>
              </a:rPr>
              <a:t>horae_source_SDM845.conf</a:t>
            </a:r>
            <a:endParaRPr lang="en-IN" sz="1200" b="1" i="0" dirty="0">
              <a:solidFill>
                <a:srgbClr val="353535"/>
              </a:solidFill>
              <a:effectLst/>
              <a:latin typeface="Arial" panose="020B0604020202020204" pitchFamily="34" charset="0"/>
            </a:endParaRPr>
          </a:p>
          <a:p>
            <a:pPr lvl="1" indent="0">
              <a:buClr>
                <a:srgbClr val="046937"/>
              </a:buClr>
              <a:buNone/>
            </a:pPr>
            <a:r>
              <a:rPr lang="en-IN" altLang="zh-CN" sz="1200" b="1" dirty="0">
                <a:solidFill>
                  <a:srgbClr val="353535"/>
                </a:solidFill>
                <a:latin typeface="Arial" panose="020B0604020202020204" pitchFamily="34" charset="0"/>
                <a:sym typeface="+mn-ea"/>
              </a:rPr>
              <a:t>	</a:t>
            </a:r>
            <a:endParaRPr lang="en-IN" altLang="zh-CN" sz="1600" dirty="0">
              <a:sym typeface="+mn-ea"/>
            </a:endParaRPr>
          </a:p>
        </p:txBody>
      </p:sp>
      <p:pic>
        <p:nvPicPr>
          <p:cNvPr id="6" name="Picture 5"/>
          <p:cNvPicPr>
            <a:picLocks noChangeAspect="1"/>
          </p:cNvPicPr>
          <p:nvPr/>
        </p:nvPicPr>
        <p:blipFill>
          <a:blip r:embed="rId1"/>
          <a:stretch>
            <a:fillRect/>
          </a:stretch>
        </p:blipFill>
        <p:spPr>
          <a:xfrm>
            <a:off x="1319213" y="1539323"/>
            <a:ext cx="8881244" cy="455397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Unified intelligent Temperature control </a:t>
            </a:r>
            <a:endParaRPr lang="en-US" dirty="0"/>
          </a:p>
        </p:txBody>
      </p:sp>
      <p:sp>
        <p:nvSpPr>
          <p:cNvPr id="5" name="文本占位符 4"/>
          <p:cNvSpPr>
            <a:spLocks noGrp="1"/>
          </p:cNvSpPr>
          <p:nvPr>
            <p:ph type="body" sz="quarter" idx="10"/>
          </p:nvPr>
        </p:nvSpPr>
        <p:spPr>
          <a:xfrm>
            <a:off x="387985" y="1134110"/>
            <a:ext cx="11421110" cy="5033010"/>
          </a:xfrm>
        </p:spPr>
        <p:txBody>
          <a:bodyPr>
            <a:normAutofit/>
          </a:bodyPr>
          <a:lstStyle/>
          <a:p>
            <a:pPr marL="342900" indent="-342900">
              <a:buClr>
                <a:srgbClr val="046937"/>
              </a:buClr>
              <a:buFont typeface="Arial" panose="020B0604020202020204" pitchFamily="34" charset="0"/>
              <a:buChar char="•"/>
            </a:pPr>
            <a:r>
              <a:rPr lang="en-US" sz="1800" kern="100" dirty="0" err="1">
                <a:effectLst/>
                <a:latin typeface="Calibri" panose="020F0502020204030204" charset="0"/>
                <a:ea typeface="SimSun" panose="02010600030101010101" pitchFamily="2" charset="-122"/>
                <a:cs typeface="Mangal" panose="02040503050203030202" pitchFamily="18" charset="0"/>
              </a:rPr>
              <a:t>my_product</a:t>
            </a:r>
            <a:r>
              <a:rPr lang="en-US" sz="1800" kern="100" dirty="0">
                <a:effectLst/>
                <a:latin typeface="Calibri" panose="020F0502020204030204" charset="0"/>
                <a:ea typeface="SimSun" panose="02010600030101010101" pitchFamily="2" charset="-122"/>
                <a:cs typeface="Mangal" panose="02040503050203030202" pitchFamily="18" charset="0"/>
              </a:rPr>
              <a:t>/</a:t>
            </a:r>
            <a:r>
              <a:rPr lang="en-US" sz="1800" kern="100" dirty="0" err="1">
                <a:effectLst/>
                <a:latin typeface="Calibri" panose="020F0502020204030204" charset="0"/>
                <a:ea typeface="SimSun" panose="02010600030101010101" pitchFamily="2" charset="-122"/>
                <a:cs typeface="Mangal" panose="02040503050203030202" pitchFamily="18" charset="0"/>
              </a:rPr>
              <a:t>etc</a:t>
            </a:r>
            <a:r>
              <a:rPr lang="en-US" sz="1800" kern="100" dirty="0">
                <a:effectLst/>
                <a:latin typeface="Calibri" panose="020F0502020204030204" charset="0"/>
                <a:ea typeface="SimSun" panose="02010600030101010101" pitchFamily="2" charset="-122"/>
                <a:cs typeface="Mangal" panose="02040503050203030202" pitchFamily="18" charset="0"/>
              </a:rPr>
              <a:t>/</a:t>
            </a:r>
            <a:r>
              <a:rPr lang="en-US" sz="1800" kern="100" dirty="0" err="1">
                <a:effectLst/>
                <a:latin typeface="Calibri" panose="020F0502020204030204" charset="0"/>
                <a:ea typeface="SimSun" panose="02010600030101010101" pitchFamily="2" charset="-122"/>
                <a:cs typeface="Mangal" panose="02040503050203030202" pitchFamily="18" charset="0"/>
              </a:rPr>
              <a:t>temperature_profile</a:t>
            </a:r>
            <a:r>
              <a:rPr lang="en-US" sz="1800" kern="100" dirty="0">
                <a:effectLst/>
                <a:latin typeface="Calibri" panose="020F0502020204030204" charset="0"/>
                <a:ea typeface="SimSun" panose="02010600030101010101" pitchFamily="2" charset="-122"/>
                <a:cs typeface="Mangal" panose="02040503050203030202" pitchFamily="18" charset="0"/>
              </a:rPr>
              <a:t>/sys_thermal_control_config.xml</a:t>
            </a:r>
            <a:endParaRPr lang="en-US" sz="1800" kern="100" dirty="0">
              <a:effectLst/>
              <a:latin typeface="Calibri" panose="020F0502020204030204" charset="0"/>
              <a:ea typeface="SimSun" panose="02010600030101010101" pitchFamily="2" charset="-122"/>
              <a:cs typeface="Mangal" panose="02040503050203030202" pitchFamily="18" charset="0"/>
            </a:endParaRPr>
          </a:p>
          <a:p>
            <a:pPr marL="342900" indent="-342900">
              <a:buClr>
                <a:srgbClr val="046937"/>
              </a:buClr>
              <a:buFont typeface="Arial" panose="020B0604020202020204" pitchFamily="34" charset="0"/>
              <a:buChar char="•"/>
            </a:pPr>
            <a:r>
              <a:rPr lang="en-US" sz="1800" kern="100" dirty="0" err="1">
                <a:effectLst/>
                <a:latin typeface="Calibri" panose="020F0502020204030204" charset="0"/>
                <a:ea typeface="SimSun" panose="02010600030101010101" pitchFamily="2" charset="-122"/>
                <a:cs typeface="Mangal" panose="02040503050203030202" pitchFamily="18" charset="0"/>
              </a:rPr>
              <a:t>adb</a:t>
            </a:r>
            <a:r>
              <a:rPr lang="en-US" sz="1800" kern="100" dirty="0">
                <a:effectLst/>
                <a:latin typeface="Calibri" panose="020F0502020204030204" charset="0"/>
                <a:ea typeface="SimSun" panose="02010600030101010101" pitchFamily="2" charset="-122"/>
                <a:cs typeface="Mangal" panose="02040503050203030202" pitchFamily="18" charset="0"/>
              </a:rPr>
              <a:t> shell </a:t>
            </a:r>
            <a:r>
              <a:rPr lang="en-US" sz="1800" kern="100" dirty="0" err="1">
                <a:effectLst/>
                <a:latin typeface="Calibri" panose="020F0502020204030204" charset="0"/>
                <a:ea typeface="SimSun" panose="02010600030101010101" pitchFamily="2" charset="-122"/>
                <a:cs typeface="Mangal" panose="02040503050203030202" pitchFamily="18" charset="0"/>
              </a:rPr>
              <a:t>dumpsys</a:t>
            </a:r>
            <a:r>
              <a:rPr lang="en-US" sz="1800" kern="100" dirty="0">
                <a:effectLst/>
                <a:latin typeface="Calibri" panose="020F0502020204030204" charset="0"/>
                <a:ea typeface="SimSun" panose="02010600030101010101" pitchFamily="2" charset="-122"/>
                <a:cs typeface="Mangal" panose="02040503050203030202" pitchFamily="18" charset="0"/>
              </a:rPr>
              <a:t> activity service </a:t>
            </a:r>
            <a:r>
              <a:rPr lang="en-US" sz="1800" kern="100" dirty="0" err="1">
                <a:effectLst/>
                <a:latin typeface="Calibri" panose="020F0502020204030204" charset="0"/>
                <a:ea typeface="SimSun" panose="02010600030101010101" pitchFamily="2" charset="-122"/>
                <a:cs typeface="Mangal" panose="02040503050203030202" pitchFamily="18" charset="0"/>
              </a:rPr>
              <a:t>com.coloros.oppoguardelf</a:t>
            </a:r>
            <a:r>
              <a:rPr lang="en-US" sz="1800" kern="100" dirty="0">
                <a:effectLst/>
                <a:latin typeface="Calibri" panose="020F0502020204030204" charset="0"/>
                <a:ea typeface="SimSun" panose="02010600030101010101" pitchFamily="2" charset="-122"/>
                <a:cs typeface="Mangal" panose="02040503050203030202" pitchFamily="18" charset="0"/>
              </a:rPr>
              <a:t> </a:t>
            </a:r>
            <a:r>
              <a:rPr lang="en-US" sz="1800" kern="100" dirty="0" err="1">
                <a:effectLst/>
                <a:latin typeface="Calibri" panose="020F0502020204030204" charset="0"/>
                <a:ea typeface="SimSun" panose="02010600030101010101" pitchFamily="2" charset="-122"/>
                <a:cs typeface="Mangal" panose="02040503050203030202" pitchFamily="18" charset="0"/>
              </a:rPr>
              <a:t>getThermalConfig</a:t>
            </a:r>
            <a:endParaRPr lang="en-US" sz="1800" kern="100" dirty="0">
              <a:effectLst/>
              <a:latin typeface="Calibri" panose="020F0502020204030204" charset="0"/>
              <a:ea typeface="SimSun" panose="02010600030101010101" pitchFamily="2" charset="-122"/>
              <a:cs typeface="Mangal" panose="02040503050203030202" pitchFamily="18" charset="0"/>
            </a:endParaRPr>
          </a:p>
          <a:p>
            <a:pPr marL="342900" indent="-342900">
              <a:buClr>
                <a:srgbClr val="046937"/>
              </a:buClr>
              <a:buFont typeface="Arial" panose="020B0604020202020204" pitchFamily="34" charset="0"/>
              <a:buChar char="•"/>
            </a:pPr>
            <a:r>
              <a:rPr lang="en-IN" altLang="zh-CN" sz="1800" dirty="0">
                <a:sym typeface="+mn-ea"/>
              </a:rPr>
              <a:t>Total of 21 levels are defined ( -1 to 19)</a:t>
            </a:r>
            <a:endParaRPr lang="en-IN" altLang="zh-CN" sz="1800" dirty="0">
              <a:sym typeface="+mn-ea"/>
            </a:endParaRPr>
          </a:p>
          <a:p>
            <a:pPr marL="342900" indent="-342900">
              <a:buClr>
                <a:srgbClr val="046937"/>
              </a:buClr>
              <a:buFont typeface="Arial" panose="020B0604020202020204" pitchFamily="34" charset="0"/>
              <a:buChar char="•"/>
            </a:pPr>
            <a:endParaRPr lang="en-IN" altLang="zh-CN" sz="1800" dirty="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Unified intelligent Temperature control </a:t>
            </a:r>
            <a:endParaRPr lang="en-US" dirty="0"/>
          </a:p>
        </p:txBody>
      </p:sp>
      <p:sp>
        <p:nvSpPr>
          <p:cNvPr id="5" name="文本占位符 4"/>
          <p:cNvSpPr>
            <a:spLocks noGrp="1"/>
          </p:cNvSpPr>
          <p:nvPr>
            <p:ph type="body" sz="quarter" idx="10"/>
          </p:nvPr>
        </p:nvSpPr>
        <p:spPr>
          <a:xfrm>
            <a:off x="387985" y="1134110"/>
            <a:ext cx="11421110" cy="5033010"/>
          </a:xfrm>
        </p:spPr>
        <p:txBody>
          <a:bodyPr>
            <a:normAutofit/>
          </a:bodyPr>
          <a:lstStyle/>
          <a:p>
            <a:pPr marL="342900" indent="-342900">
              <a:buClr>
                <a:srgbClr val="046937"/>
              </a:buClr>
              <a:buFont typeface="Arial" panose="020B0604020202020204" pitchFamily="34" charset="0"/>
              <a:buChar char="•"/>
            </a:pPr>
            <a:r>
              <a:rPr lang="en-IN" altLang="zh-CN" sz="1800" dirty="0">
                <a:sym typeface="+mn-ea"/>
              </a:rPr>
              <a:t>CPU is divided into 10 levels &amp; GPU is divided into 5 levels.</a:t>
            </a:r>
            <a:endParaRPr lang="en-IN" altLang="zh-CN" sz="1800" dirty="0">
              <a:sym typeface="+mn-ea"/>
            </a:endParaRPr>
          </a:p>
        </p:txBody>
      </p:sp>
      <p:pic>
        <p:nvPicPr>
          <p:cNvPr id="4" name="Picture 3"/>
          <p:cNvPicPr>
            <a:picLocks noChangeAspect="1"/>
          </p:cNvPicPr>
          <p:nvPr/>
        </p:nvPicPr>
        <p:blipFill>
          <a:blip r:embed="rId1"/>
          <a:stretch>
            <a:fillRect/>
          </a:stretch>
        </p:blipFill>
        <p:spPr>
          <a:xfrm>
            <a:off x="551384" y="1700808"/>
            <a:ext cx="2857748" cy="3619814"/>
          </a:xfrm>
          <a:prstGeom prst="rect">
            <a:avLst/>
          </a:prstGeom>
        </p:spPr>
      </p:pic>
      <p:pic>
        <p:nvPicPr>
          <p:cNvPr id="7" name="Picture 6"/>
          <p:cNvPicPr>
            <a:picLocks noChangeAspect="1"/>
          </p:cNvPicPr>
          <p:nvPr/>
        </p:nvPicPr>
        <p:blipFill>
          <a:blip r:embed="rId2"/>
          <a:stretch>
            <a:fillRect/>
          </a:stretch>
        </p:blipFill>
        <p:spPr>
          <a:xfrm>
            <a:off x="3563884" y="1752304"/>
            <a:ext cx="1333616" cy="1928027"/>
          </a:xfrm>
          <a:prstGeom prst="rect">
            <a:avLst/>
          </a:prstGeom>
        </p:spPr>
      </p:pic>
      <p:sp>
        <p:nvSpPr>
          <p:cNvPr id="8" name="TextBox 7"/>
          <p:cNvSpPr txBox="1"/>
          <p:nvPr/>
        </p:nvSpPr>
        <p:spPr>
          <a:xfrm>
            <a:off x="695400" y="5533577"/>
            <a:ext cx="6521017" cy="810478"/>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algn="ctr" defTabSz="825500" fontAlgn="auto" hangingPunct="0">
              <a:spcBef>
                <a:spcPts val="0"/>
              </a:spcBef>
              <a:spcAft>
                <a:spcPts val="0"/>
              </a:spcAft>
            </a:pPr>
            <a:r>
              <a:rPr lang="en-US" sz="1600" b="1" dirty="0">
                <a:solidFill>
                  <a:srgbClr val="000000"/>
                </a:solidFill>
                <a:latin typeface="Aparajita" panose="020B0502040204020203" pitchFamily="18" charset="0"/>
                <a:ea typeface="Helvetica Neue"/>
                <a:cs typeface="Aparajita" panose="020B0502040204020203" pitchFamily="18" charset="0"/>
                <a:sym typeface="Helvetica Neue"/>
              </a:rPr>
              <a:t>Ref: </a:t>
            </a:r>
            <a:r>
              <a:rPr lang="en-IN" altLang="zh-CN" sz="1600" dirty="0">
                <a:latin typeface="Aparajita" panose="020B0502040204020203" pitchFamily="18" charset="0"/>
                <a:cs typeface="Aparajita" panose="020B0502040204020203" pitchFamily="18" charset="0"/>
                <a:sym typeface="+mn-ea"/>
              </a:rPr>
              <a:t>https://doc.myoas.com/pages/viewpage.action?pageId=229896640</a:t>
            </a:r>
            <a:endParaRPr lang="en-IN" altLang="zh-CN" sz="1600" dirty="0">
              <a:latin typeface="Aparajita" panose="020B0502040204020203" pitchFamily="18" charset="0"/>
              <a:cs typeface="Aparajita" panose="020B0502040204020203" pitchFamily="18" charset="0"/>
              <a:sym typeface="+mn-ea"/>
            </a:endParaRPr>
          </a:p>
          <a:p>
            <a:pPr marL="0" marR="0" indent="0" algn="ctr" defTabSz="825500" rtl="0" fontAlgn="auto" latinLnBrk="0" hangingPunct="0">
              <a:lnSpc>
                <a:spcPct val="100000"/>
              </a:lnSpc>
              <a:spcBef>
                <a:spcPts val="0"/>
              </a:spcBef>
              <a:spcAft>
                <a:spcPts val="0"/>
              </a:spcAft>
              <a:buClrTx/>
              <a:buSzTx/>
              <a:buFontTx/>
              <a:buNone/>
            </a:pP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endParaRPr lang="en-US" dirty="0"/>
          </a:p>
        </p:txBody>
      </p:sp>
      <p:sp>
        <p:nvSpPr>
          <p:cNvPr id="5" name="文本占位符 4"/>
          <p:cNvSpPr>
            <a:spLocks noGrp="1"/>
          </p:cNvSpPr>
          <p:nvPr>
            <p:ph type="body" sz="quarter" idx="10"/>
          </p:nvPr>
        </p:nvSpPr>
        <p:spPr>
          <a:xfrm>
            <a:off x="387985" y="1134110"/>
            <a:ext cx="11421110" cy="5033010"/>
          </a:xfrm>
        </p:spPr>
        <p:txBody>
          <a:bodyPr>
            <a:normAutofit/>
          </a:bodyPr>
          <a:lstStyle/>
          <a:p>
            <a:pPr marL="342900" indent="-342900">
              <a:buClr>
                <a:srgbClr val="046937"/>
              </a:buClr>
              <a:buFont typeface="Arial" panose="020B0604020202020204" pitchFamily="34" charset="0"/>
              <a:buChar char="•"/>
            </a:pPr>
            <a:r>
              <a:rPr lang="en-IN" altLang="zh-CN" sz="1800" dirty="0">
                <a:sym typeface="+mn-ea"/>
              </a:rPr>
              <a:t>Power checklist</a:t>
            </a:r>
            <a:endParaRPr lang="en-IN" altLang="zh-CN" sz="1800" dirty="0">
              <a:sym typeface="+mn-ea"/>
            </a:endParaRPr>
          </a:p>
          <a:p>
            <a:pPr marL="342900" indent="-342900">
              <a:buClr>
                <a:srgbClr val="046937"/>
              </a:buClr>
              <a:buFont typeface="Arial" panose="020B0604020202020204" pitchFamily="34" charset="0"/>
              <a:buChar char="•"/>
            </a:pPr>
            <a:r>
              <a:rPr lang="en-IN" altLang="zh-CN" sz="1800" dirty="0">
                <a:sym typeface="+mn-ea"/>
              </a:rPr>
              <a:t>Wake lock Profiler</a:t>
            </a:r>
            <a:endParaRPr lang="en-IN" altLang="zh-CN" sz="1800" dirty="0">
              <a:sym typeface="+mn-ea"/>
            </a:endParaRPr>
          </a:p>
          <a:p>
            <a:pPr marL="342900" indent="-342900">
              <a:buClr>
                <a:srgbClr val="046937"/>
              </a:buClr>
              <a:buFont typeface="Arial" panose="020B0604020202020204" pitchFamily="34" charset="0"/>
              <a:buChar char="•"/>
            </a:pPr>
            <a:r>
              <a:rPr lang="en-IN" altLang="zh-CN" sz="1800" dirty="0">
                <a:sym typeface="+mn-ea"/>
              </a:rPr>
              <a:t>Thermal Hal service</a:t>
            </a:r>
            <a:endParaRPr lang="en-IN" altLang="zh-CN" sz="1800" dirty="0">
              <a:sym typeface="+mn-ea"/>
            </a:endParaRPr>
          </a:p>
          <a:p>
            <a:pPr marL="342900" indent="-342900">
              <a:buClr>
                <a:srgbClr val="046937"/>
              </a:buClr>
              <a:buFont typeface="Arial" panose="020B0604020202020204" pitchFamily="34" charset="0"/>
              <a:buChar char="•"/>
            </a:pPr>
            <a:r>
              <a:rPr lang="en-IN" altLang="zh-CN" sz="1800" dirty="0">
                <a:sym typeface="+mn-ea"/>
              </a:rPr>
              <a:t>Horae &amp; Unified intelligent temperature control</a:t>
            </a:r>
            <a:endParaRPr lang="en-IN" altLang="zh-CN" sz="1800" dirty="0">
              <a:sym typeface="+mn-ea"/>
            </a:endParaRPr>
          </a:p>
          <a:p>
            <a:pPr marL="342900" indent="-342900">
              <a:buClr>
                <a:srgbClr val="046937"/>
              </a:buClr>
              <a:buFont typeface="Arial" panose="020B0604020202020204" pitchFamily="34" charset="0"/>
              <a:buChar char="•"/>
            </a:pPr>
            <a:r>
              <a:rPr lang="en-IN" altLang="zh-CN" sz="1800" dirty="0">
                <a:sym typeface="+mn-ea"/>
              </a:rPr>
              <a:t>ORMS – Introduction</a:t>
            </a:r>
            <a:endParaRPr lang="en-IN" altLang="zh-CN" sz="1800" dirty="0">
              <a:sym typeface="+mn-ea"/>
            </a:endParaRPr>
          </a:p>
          <a:p>
            <a:pPr marL="342900" indent="-342900">
              <a:buClr>
                <a:srgbClr val="046937"/>
              </a:buClr>
              <a:buFont typeface="Arial" panose="020B0604020202020204" pitchFamily="34" charset="0"/>
              <a:buChar char="•"/>
            </a:pPr>
            <a:r>
              <a:rPr lang="en-IN" altLang="zh-CN" sz="1800" dirty="0">
                <a:sym typeface="+mn-ea"/>
              </a:rPr>
              <a:t>Debug tools &amp; logs</a:t>
            </a:r>
            <a:endParaRPr lang="en-IN" altLang="zh-CN" sz="1800" dirty="0">
              <a:sym typeface="+mn-ea"/>
            </a:endParaRPr>
          </a:p>
          <a:p>
            <a:pPr marL="342900" indent="-342900">
              <a:buClr>
                <a:srgbClr val="046937"/>
              </a:buClr>
              <a:buFont typeface="Arial" panose="020B0604020202020204" pitchFamily="34" charset="0"/>
              <a:buChar char="•"/>
            </a:pPr>
            <a:r>
              <a:rPr lang="en-IN" altLang="zh-CN" sz="1800" dirty="0">
                <a:sym typeface="+mn-ea"/>
              </a:rPr>
              <a:t>Case studies</a:t>
            </a:r>
            <a:endParaRPr lang="en-IN" altLang="zh-CN" sz="1800" dirty="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Unified intelligent Temperature control </a:t>
            </a:r>
            <a:endParaRPr lang="en-US" dirty="0"/>
          </a:p>
        </p:txBody>
      </p:sp>
      <p:sp>
        <p:nvSpPr>
          <p:cNvPr id="5" name="文本占位符 4"/>
          <p:cNvSpPr>
            <a:spLocks noGrp="1"/>
          </p:cNvSpPr>
          <p:nvPr>
            <p:ph type="body" sz="quarter" idx="10"/>
          </p:nvPr>
        </p:nvSpPr>
        <p:spPr>
          <a:xfrm>
            <a:off x="387985" y="1134110"/>
            <a:ext cx="11421110" cy="5033010"/>
          </a:xfrm>
        </p:spPr>
        <p:txBody>
          <a:bodyPr>
            <a:normAutofit/>
          </a:bodyPr>
          <a:lstStyle/>
          <a:p>
            <a:pPr marL="342900" indent="-342900">
              <a:buClr>
                <a:srgbClr val="046937"/>
              </a:buClr>
              <a:buFont typeface="Arial" panose="020B0604020202020204" pitchFamily="34" charset="0"/>
              <a:buChar char="•"/>
            </a:pPr>
            <a:r>
              <a:rPr lang="en-IN" altLang="zh-CN" sz="1800" dirty="0">
                <a:sym typeface="+mn-ea"/>
              </a:rPr>
              <a:t>Application control level capability</a:t>
            </a:r>
            <a:endParaRPr lang="en-IN" altLang="zh-CN" sz="1800" dirty="0">
              <a:sym typeface="+mn-ea"/>
            </a:endParaRPr>
          </a:p>
          <a:p>
            <a:pPr marL="977900" lvl="1" indent="-342900">
              <a:buClr>
                <a:srgbClr val="046937"/>
              </a:buClr>
              <a:buFont typeface="Arial" panose="020B0604020202020204" pitchFamily="34" charset="0"/>
              <a:buChar char="•"/>
            </a:pPr>
            <a:r>
              <a:rPr lang="en-IN" altLang="zh-CN" sz="1600" dirty="0">
                <a:sym typeface="+mn-ea"/>
              </a:rPr>
              <a:t>Application control is currently divided into 5 levels. Athena implements different types of cleaning strategies according to the level value transmitted by the intelligent temperature control.</a:t>
            </a:r>
            <a:endParaRPr lang="en-IN" altLang="zh-CN" sz="1600" dirty="0">
              <a:sym typeface="+mn-ea"/>
            </a:endParaRPr>
          </a:p>
          <a:p>
            <a:pPr marL="342900" indent="-342900">
              <a:buClr>
                <a:srgbClr val="046937"/>
              </a:buClr>
              <a:buFont typeface="Arial" panose="020B0604020202020204" pitchFamily="34" charset="0"/>
              <a:buChar char="•"/>
            </a:pPr>
            <a:r>
              <a:rPr lang="en-IN" altLang="zh-CN" sz="1800" dirty="0">
                <a:sym typeface="+mn-ea"/>
              </a:rPr>
              <a:t>Charge speed limit</a:t>
            </a:r>
            <a:endParaRPr lang="en-IN" altLang="zh-CN" sz="1800" dirty="0">
              <a:sym typeface="+mn-ea"/>
            </a:endParaRPr>
          </a:p>
          <a:p>
            <a:pPr marL="977900" lvl="1" indent="-342900">
              <a:buClr>
                <a:srgbClr val="046937"/>
              </a:buClr>
              <a:buFont typeface="Arial" panose="020B0604020202020204" pitchFamily="34" charset="0"/>
              <a:buChar char="•"/>
            </a:pPr>
            <a:r>
              <a:rPr lang="en-IN" altLang="zh-CN" sz="1600" dirty="0">
                <a:sym typeface="+mn-ea"/>
              </a:rPr>
              <a:t>The charging speed limit is divided into 25 levels, and the impact on the charging time and temperature is tested by the thermal design colleagues during the strategic configuration and debugging. Level 0 represents unlimited charging.</a:t>
            </a:r>
            <a:endParaRPr lang="en-IN" altLang="zh-CN" sz="1600" dirty="0">
              <a:sym typeface="+mn-ea"/>
            </a:endParaRPr>
          </a:p>
          <a:p>
            <a:pPr lvl="1" indent="0">
              <a:buClr>
                <a:srgbClr val="046937"/>
              </a:buClr>
              <a:buNone/>
            </a:pPr>
            <a:endParaRPr lang="en-IN" altLang="zh-CN" sz="1600" dirty="0">
              <a:sym typeface="+mn-ea"/>
            </a:endParaRPr>
          </a:p>
        </p:txBody>
      </p:sp>
      <p:pic>
        <p:nvPicPr>
          <p:cNvPr id="4" name="Picture 3"/>
          <p:cNvPicPr>
            <a:picLocks noChangeAspect="1"/>
          </p:cNvPicPr>
          <p:nvPr/>
        </p:nvPicPr>
        <p:blipFill>
          <a:blip r:embed="rId1"/>
          <a:stretch>
            <a:fillRect/>
          </a:stretch>
        </p:blipFill>
        <p:spPr>
          <a:xfrm>
            <a:off x="666279" y="3507930"/>
            <a:ext cx="10859441" cy="266473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Unified intelligent Temperature control </a:t>
            </a:r>
            <a:endParaRPr lang="en-US" dirty="0"/>
          </a:p>
        </p:txBody>
      </p:sp>
      <p:sp>
        <p:nvSpPr>
          <p:cNvPr id="5" name="文本占位符 4"/>
          <p:cNvSpPr>
            <a:spLocks noGrp="1"/>
          </p:cNvSpPr>
          <p:nvPr>
            <p:ph type="body" sz="quarter" idx="10"/>
          </p:nvPr>
        </p:nvSpPr>
        <p:spPr>
          <a:xfrm>
            <a:off x="387985" y="1134110"/>
            <a:ext cx="8084279" cy="5033010"/>
          </a:xfrm>
        </p:spPr>
        <p:txBody>
          <a:bodyPr>
            <a:normAutofit/>
          </a:bodyPr>
          <a:lstStyle/>
          <a:p>
            <a:pPr marL="342900" indent="-342900">
              <a:buClr>
                <a:srgbClr val="046937"/>
              </a:buClr>
              <a:buFont typeface="Arial" panose="020B0604020202020204" pitchFamily="34" charset="0"/>
              <a:buChar char="•"/>
            </a:pPr>
            <a:r>
              <a:rPr lang="en-IN" altLang="zh-CN" sz="1800" dirty="0">
                <a:sym typeface="+mn-ea"/>
              </a:rPr>
              <a:t>Camera Control</a:t>
            </a:r>
            <a:endParaRPr lang="en-IN" altLang="zh-CN" sz="1800" dirty="0">
              <a:sym typeface="+mn-ea"/>
            </a:endParaRPr>
          </a:p>
          <a:p>
            <a:pPr marL="977900" lvl="1" indent="-342900">
              <a:buClr>
                <a:srgbClr val="046937"/>
              </a:buClr>
              <a:buFont typeface="Arial" panose="020B0604020202020204" pitchFamily="34" charset="0"/>
              <a:buChar char="•"/>
            </a:pPr>
            <a:r>
              <a:rPr lang="en-IN" altLang="zh-CN" sz="1600" dirty="0">
                <a:sym typeface="+mn-ea"/>
              </a:rPr>
              <a:t>camera provides control functions such as turning off the fill light, stopping video recording, adjusting the brightness of the camera scene screen, and turning off the camera.</a:t>
            </a:r>
            <a:endParaRPr lang="en-IN" altLang="zh-CN" sz="1600" dirty="0">
              <a:sym typeface="+mn-ea"/>
            </a:endParaRPr>
          </a:p>
          <a:p>
            <a:pPr marL="342900" indent="-342900">
              <a:buClr>
                <a:srgbClr val="046937"/>
              </a:buClr>
              <a:buFont typeface="Arial" panose="020B0604020202020204" pitchFamily="34" charset="0"/>
              <a:buChar char="•"/>
            </a:pPr>
            <a:r>
              <a:rPr lang="en-IN" altLang="zh-CN" sz="1800" dirty="0">
                <a:sym typeface="+mn-ea"/>
              </a:rPr>
              <a:t>Brightness Control</a:t>
            </a:r>
            <a:endParaRPr lang="en-IN" altLang="zh-CN" sz="1800" dirty="0">
              <a:sym typeface="+mn-ea"/>
            </a:endParaRPr>
          </a:p>
          <a:p>
            <a:pPr marL="977900" lvl="1" indent="-342900">
              <a:buClr>
                <a:srgbClr val="046937"/>
              </a:buClr>
              <a:buFont typeface="Arial" panose="020B0604020202020204" pitchFamily="34" charset="0"/>
              <a:buChar char="•"/>
            </a:pPr>
            <a:r>
              <a:rPr lang="en-IN" altLang="zh-CN" sz="1800" dirty="0">
                <a:sym typeface="+mn-ea"/>
              </a:rPr>
              <a:t>Set multi-level brightness gears, a total of 11 gears, and fix the adjustable range of each gear, such as 100nit/ gear; level 0 means cancelling the temperature control brightness limit.</a:t>
            </a:r>
            <a:endParaRPr lang="en-IN" altLang="zh-CN" sz="1800" dirty="0">
              <a:sym typeface="+mn-ea"/>
            </a:endParaRPr>
          </a:p>
          <a:p>
            <a:pPr marL="342900" indent="-342900">
              <a:buClr>
                <a:srgbClr val="046937"/>
              </a:buClr>
              <a:buFont typeface="Arial" panose="020B0604020202020204" pitchFamily="34" charset="0"/>
              <a:buChar char="•"/>
            </a:pPr>
            <a:r>
              <a:rPr lang="en-IN" altLang="zh-CN" sz="1800" dirty="0">
                <a:sym typeface="+mn-ea"/>
              </a:rPr>
              <a:t>Likewise there are other parameters which can be controlled.</a:t>
            </a:r>
            <a:r>
              <a:rPr lang="en-IN" altLang="zh-CN" sz="1600" dirty="0">
                <a:sym typeface="+mn-ea"/>
              </a:rPr>
              <a:t>.</a:t>
            </a:r>
            <a:endParaRPr lang="en-IN" altLang="zh-CN" sz="1600" dirty="0">
              <a:sym typeface="+mn-ea"/>
            </a:endParaRPr>
          </a:p>
          <a:p>
            <a:pPr marL="977900" lvl="1" indent="-342900">
              <a:buClr>
                <a:srgbClr val="046937"/>
              </a:buClr>
              <a:buFont typeface="Arial" panose="020B0604020202020204" pitchFamily="34" charset="0"/>
              <a:buChar char="•"/>
            </a:pPr>
            <a:endParaRPr lang="en-IN" altLang="zh-CN" sz="1600" dirty="0">
              <a:sym typeface="+mn-ea"/>
            </a:endParaRPr>
          </a:p>
          <a:p>
            <a:pPr marL="342900" indent="-342900">
              <a:buClr>
                <a:srgbClr val="046937"/>
              </a:buClr>
              <a:buFont typeface="Arial" panose="020B0604020202020204" pitchFamily="34" charset="0"/>
              <a:buChar char="•"/>
            </a:pPr>
            <a:endParaRPr lang="en-IN" altLang="zh-CN" sz="1800" dirty="0">
              <a:sym typeface="+mn-ea"/>
            </a:endParaRPr>
          </a:p>
        </p:txBody>
      </p:sp>
      <p:pic>
        <p:nvPicPr>
          <p:cNvPr id="4" name="Picture 3"/>
          <p:cNvPicPr>
            <a:picLocks noChangeAspect="1"/>
          </p:cNvPicPr>
          <p:nvPr/>
        </p:nvPicPr>
        <p:blipFill>
          <a:blip r:embed="rId1"/>
          <a:stretch>
            <a:fillRect/>
          </a:stretch>
        </p:blipFill>
        <p:spPr>
          <a:xfrm>
            <a:off x="9061079" y="886002"/>
            <a:ext cx="2530059" cy="528111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Unified intelligent Temperature control </a:t>
            </a:r>
            <a:endParaRPr lang="en-US" dirty="0"/>
          </a:p>
        </p:txBody>
      </p:sp>
      <p:pic>
        <p:nvPicPr>
          <p:cNvPr id="7" name="Picture 6"/>
          <p:cNvPicPr>
            <a:picLocks noChangeAspect="1"/>
          </p:cNvPicPr>
          <p:nvPr/>
        </p:nvPicPr>
        <p:blipFill>
          <a:blip r:embed="rId1"/>
          <a:stretch>
            <a:fillRect/>
          </a:stretch>
        </p:blipFill>
        <p:spPr>
          <a:xfrm>
            <a:off x="551384" y="879282"/>
            <a:ext cx="9361040" cy="545220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Unified intelligent Temperature control </a:t>
            </a:r>
            <a:endParaRPr lang="en-US" dirty="0"/>
          </a:p>
        </p:txBody>
      </p:sp>
      <p:sp>
        <p:nvSpPr>
          <p:cNvPr id="5" name="文本占位符 4"/>
          <p:cNvSpPr>
            <a:spLocks noGrp="1"/>
          </p:cNvSpPr>
          <p:nvPr>
            <p:ph type="body" sz="quarter" idx="10"/>
          </p:nvPr>
        </p:nvSpPr>
        <p:spPr>
          <a:xfrm>
            <a:off x="387985" y="1134110"/>
            <a:ext cx="11421110" cy="5033010"/>
          </a:xfrm>
        </p:spPr>
        <p:txBody>
          <a:bodyPr>
            <a:normAutofit fontScale="70000" lnSpcReduction="20000"/>
          </a:bodyPr>
          <a:lstStyle/>
          <a:p>
            <a:pPr marL="342900" indent="-342900">
              <a:buClr>
                <a:srgbClr val="046937"/>
              </a:buClr>
              <a:buFont typeface="Arial" panose="020B0604020202020204" pitchFamily="34" charset="0"/>
              <a:buChar char="•"/>
            </a:pPr>
            <a:r>
              <a:rPr lang="en-IN" altLang="zh-CN" sz="1800" dirty="0" err="1">
                <a:sym typeface="+mn-ea"/>
              </a:rPr>
              <a:t>tempGear</a:t>
            </a:r>
            <a:r>
              <a:rPr lang="en-IN" altLang="zh-CN" sz="1800" dirty="0">
                <a:sym typeface="+mn-ea"/>
              </a:rPr>
              <a:t>="1" --- represents trigger level 1</a:t>
            </a:r>
            <a:endParaRPr lang="en-IN" altLang="zh-CN" sz="1800" dirty="0">
              <a:sym typeface="+mn-ea"/>
            </a:endParaRPr>
          </a:p>
          <a:p>
            <a:pPr marL="342900" indent="-342900">
              <a:buClr>
                <a:srgbClr val="046937"/>
              </a:buClr>
              <a:buFont typeface="Arial" panose="020B0604020202020204" pitchFamily="34" charset="0"/>
              <a:buChar char="•"/>
            </a:pPr>
            <a:r>
              <a:rPr lang="en-IN" altLang="zh-CN" sz="1800" dirty="0" err="1">
                <a:sym typeface="+mn-ea"/>
              </a:rPr>
              <a:t>cpu</a:t>
            </a:r>
            <a:r>
              <a:rPr lang="en-IN" altLang="zh-CN" sz="1800" dirty="0">
                <a:sym typeface="+mn-ea"/>
              </a:rPr>
              <a:t>="0" --- represents </a:t>
            </a:r>
            <a:r>
              <a:rPr lang="en-IN" altLang="zh-CN" sz="1800" dirty="0" err="1">
                <a:sym typeface="+mn-ea"/>
              </a:rPr>
              <a:t>cpu</a:t>
            </a:r>
            <a:r>
              <a:rPr lang="en-IN" altLang="zh-CN" sz="1800" dirty="0">
                <a:sym typeface="+mn-ea"/>
              </a:rPr>
              <a:t> level 0</a:t>
            </a:r>
            <a:endParaRPr lang="en-IN" altLang="zh-CN" sz="1800" dirty="0">
              <a:sym typeface="+mn-ea"/>
            </a:endParaRPr>
          </a:p>
          <a:p>
            <a:pPr marL="342900" indent="-342900">
              <a:buClr>
                <a:srgbClr val="046937"/>
              </a:buClr>
              <a:buFont typeface="Arial" panose="020B0604020202020204" pitchFamily="34" charset="0"/>
              <a:buChar char="•"/>
            </a:pPr>
            <a:r>
              <a:rPr lang="en-IN" altLang="zh-CN" sz="1800" dirty="0" err="1">
                <a:sym typeface="+mn-ea"/>
              </a:rPr>
              <a:t>gpu</a:t>
            </a:r>
            <a:r>
              <a:rPr lang="en-IN" altLang="zh-CN" sz="1800" dirty="0">
                <a:sym typeface="+mn-ea"/>
              </a:rPr>
              <a:t>="0" --- represents </a:t>
            </a:r>
            <a:r>
              <a:rPr lang="en-IN" altLang="zh-CN" sz="1800" dirty="0" err="1">
                <a:sym typeface="+mn-ea"/>
              </a:rPr>
              <a:t>gpu</a:t>
            </a:r>
            <a:r>
              <a:rPr lang="en-IN" altLang="zh-CN" sz="1800" dirty="0">
                <a:sym typeface="+mn-ea"/>
              </a:rPr>
              <a:t> level 0</a:t>
            </a:r>
            <a:endParaRPr lang="en-IN" altLang="zh-CN" sz="1800" dirty="0">
              <a:sym typeface="+mn-ea"/>
            </a:endParaRPr>
          </a:p>
          <a:p>
            <a:pPr marL="342900" indent="-342900">
              <a:buClr>
                <a:srgbClr val="046937"/>
              </a:buClr>
              <a:buFont typeface="Arial" panose="020B0604020202020204" pitchFamily="34" charset="0"/>
              <a:buChar char="•"/>
            </a:pPr>
            <a:r>
              <a:rPr lang="en-IN" altLang="zh-CN" sz="1800" dirty="0">
                <a:sym typeface="+mn-ea"/>
              </a:rPr>
              <a:t>restrict="0" ---Represents application control level 0</a:t>
            </a:r>
            <a:endParaRPr lang="en-IN" altLang="zh-CN" sz="1800" dirty="0">
              <a:sym typeface="+mn-ea"/>
            </a:endParaRPr>
          </a:p>
          <a:p>
            <a:pPr marL="342900" indent="-342900">
              <a:buClr>
                <a:srgbClr val="046937"/>
              </a:buClr>
              <a:buFont typeface="Arial" panose="020B0604020202020204" pitchFamily="34" charset="0"/>
              <a:buChar char="•"/>
            </a:pPr>
            <a:r>
              <a:rPr lang="en-IN" altLang="zh-CN" sz="1800" dirty="0">
                <a:sym typeface="+mn-ea"/>
              </a:rPr>
              <a:t>brightness="1" --- stands for screen brightness level 1. This function currently has no practical effect.</a:t>
            </a:r>
            <a:endParaRPr lang="en-IN" altLang="zh-CN" sz="1800" dirty="0">
              <a:sym typeface="+mn-ea"/>
            </a:endParaRPr>
          </a:p>
          <a:p>
            <a:pPr marL="342900" indent="-342900">
              <a:buClr>
                <a:srgbClr val="046937"/>
              </a:buClr>
              <a:buFont typeface="Arial" panose="020B0604020202020204" pitchFamily="34" charset="0"/>
              <a:buChar char="•"/>
            </a:pPr>
            <a:r>
              <a:rPr lang="en-IN" altLang="zh-CN" sz="1800" dirty="0">
                <a:sym typeface="+mn-ea"/>
              </a:rPr>
              <a:t>charge="0" ---represents the charging speed level 0</a:t>
            </a:r>
            <a:endParaRPr lang="en-IN" altLang="zh-CN" sz="1800" dirty="0">
              <a:sym typeface="+mn-ea"/>
            </a:endParaRPr>
          </a:p>
          <a:p>
            <a:pPr marL="342900" indent="-342900">
              <a:buClr>
                <a:srgbClr val="046937"/>
              </a:buClr>
              <a:buFont typeface="Arial" panose="020B0604020202020204" pitchFamily="34" charset="0"/>
              <a:buChar char="•"/>
            </a:pPr>
            <a:r>
              <a:rPr lang="en-IN" altLang="zh-CN" sz="1800" dirty="0">
                <a:sym typeface="+mn-ea"/>
              </a:rPr>
              <a:t>modem="0" --- represents modem control level 0</a:t>
            </a:r>
            <a:endParaRPr lang="en-IN" altLang="zh-CN" sz="1800" dirty="0">
              <a:sym typeface="+mn-ea"/>
            </a:endParaRPr>
          </a:p>
          <a:p>
            <a:pPr marL="342900" indent="-342900">
              <a:buClr>
                <a:srgbClr val="046937"/>
              </a:buClr>
              <a:buFont typeface="Arial" panose="020B0604020202020204" pitchFamily="34" charset="0"/>
              <a:buChar char="•"/>
            </a:pPr>
            <a:r>
              <a:rPr lang="en-IN" altLang="zh-CN" sz="1800" dirty="0" err="1">
                <a:sym typeface="+mn-ea"/>
              </a:rPr>
              <a:t>disFlashlight</a:t>
            </a:r>
            <a:r>
              <a:rPr lang="en-IN" altLang="zh-CN" sz="1800" dirty="0">
                <a:sym typeface="+mn-ea"/>
              </a:rPr>
              <a:t>="1" --- means turn off the fill light, 1 means turn off</a:t>
            </a:r>
            <a:endParaRPr lang="en-IN" altLang="zh-CN" sz="1800" dirty="0">
              <a:sym typeface="+mn-ea"/>
            </a:endParaRPr>
          </a:p>
          <a:p>
            <a:pPr marL="342900" indent="-342900">
              <a:buClr>
                <a:srgbClr val="046937"/>
              </a:buClr>
              <a:buFont typeface="Arial" panose="020B0604020202020204" pitchFamily="34" charset="0"/>
              <a:buChar char="•"/>
            </a:pPr>
            <a:r>
              <a:rPr lang="en-IN" altLang="zh-CN" sz="1800" dirty="0" err="1">
                <a:sym typeface="+mn-ea"/>
              </a:rPr>
              <a:t>stopCameraVideo</a:t>
            </a:r>
            <a:r>
              <a:rPr lang="en-IN" altLang="zh-CN" sz="1800" dirty="0">
                <a:sym typeface="+mn-ea"/>
              </a:rPr>
              <a:t>="0" ---1 means stop recording, 0 means not stop</a:t>
            </a:r>
            <a:endParaRPr lang="en-IN" altLang="zh-CN" sz="1800" dirty="0">
              <a:sym typeface="+mn-ea"/>
            </a:endParaRPr>
          </a:p>
          <a:p>
            <a:pPr marL="342900" indent="-342900">
              <a:buClr>
                <a:srgbClr val="046937"/>
              </a:buClr>
              <a:buFont typeface="Arial" panose="020B0604020202020204" pitchFamily="34" charset="0"/>
              <a:buChar char="•"/>
            </a:pPr>
            <a:r>
              <a:rPr lang="en-IN" altLang="zh-CN" sz="1800" dirty="0" err="1">
                <a:sym typeface="+mn-ea"/>
              </a:rPr>
              <a:t>cameraBrightness</a:t>
            </a:r>
            <a:r>
              <a:rPr lang="en-IN" altLang="zh-CN" sz="1800" dirty="0">
                <a:sym typeface="+mn-ea"/>
              </a:rPr>
              <a:t>="200" --- represents adjusting the brightness of the camera scene screen, 200 represents the brightness value</a:t>
            </a:r>
            <a:endParaRPr lang="en-IN" altLang="zh-CN" sz="1800" dirty="0">
              <a:sym typeface="+mn-ea"/>
            </a:endParaRPr>
          </a:p>
          <a:p>
            <a:pPr marL="342900" indent="-342900">
              <a:buClr>
                <a:srgbClr val="046937"/>
              </a:buClr>
              <a:buFont typeface="Arial" panose="020B0604020202020204" pitchFamily="34" charset="0"/>
              <a:buChar char="•"/>
            </a:pPr>
            <a:r>
              <a:rPr lang="en-IN" altLang="zh-CN" sz="1800" dirty="0" err="1">
                <a:sym typeface="+mn-ea"/>
              </a:rPr>
              <a:t>disCamera</a:t>
            </a:r>
            <a:r>
              <a:rPr lang="en-IN" altLang="zh-CN" sz="1800" dirty="0">
                <a:sym typeface="+mn-ea"/>
              </a:rPr>
              <a:t>="0" ---1 means to turn off the camera, 0 means not to turn off</a:t>
            </a:r>
            <a:endParaRPr lang="en-IN" altLang="zh-CN" sz="1800" dirty="0">
              <a:sym typeface="+mn-ea"/>
            </a:endParaRPr>
          </a:p>
          <a:p>
            <a:pPr marL="342900" indent="-342900">
              <a:buClr>
                <a:srgbClr val="046937"/>
              </a:buClr>
              <a:buFont typeface="Arial" panose="020B0604020202020204" pitchFamily="34" charset="0"/>
              <a:buChar char="•"/>
            </a:pPr>
            <a:r>
              <a:rPr lang="en-IN" altLang="zh-CN" sz="1800" dirty="0" err="1">
                <a:sym typeface="+mn-ea"/>
              </a:rPr>
              <a:t>disWifiHotSpot</a:t>
            </a:r>
            <a:r>
              <a:rPr lang="en-IN" altLang="zh-CN" sz="1800" dirty="0">
                <a:sym typeface="+mn-ea"/>
              </a:rPr>
              <a:t>="0" ---1 means to turn off the hotspot, 0 means not to turn off</a:t>
            </a:r>
            <a:endParaRPr lang="en-IN" altLang="zh-CN" sz="1800" dirty="0">
              <a:sym typeface="+mn-ea"/>
            </a:endParaRPr>
          </a:p>
          <a:p>
            <a:pPr marL="342900" indent="-342900">
              <a:buClr>
                <a:srgbClr val="046937"/>
              </a:buClr>
              <a:buFont typeface="Arial" panose="020B0604020202020204" pitchFamily="34" charset="0"/>
              <a:buChar char="•"/>
            </a:pPr>
            <a:r>
              <a:rPr lang="en-IN" altLang="zh-CN" sz="1800" dirty="0" err="1">
                <a:sym typeface="+mn-ea"/>
              </a:rPr>
              <a:t>disTorch</a:t>
            </a:r>
            <a:r>
              <a:rPr lang="en-IN" altLang="zh-CN" sz="1800" dirty="0">
                <a:sym typeface="+mn-ea"/>
              </a:rPr>
              <a:t>="0" ---1 means turn off the flashlight, 0 means not turn off</a:t>
            </a:r>
            <a:endParaRPr lang="en-IN" altLang="zh-CN" sz="1800" dirty="0">
              <a:sym typeface="+mn-ea"/>
            </a:endParaRPr>
          </a:p>
          <a:p>
            <a:pPr marL="342900" indent="-342900">
              <a:buClr>
                <a:srgbClr val="046937"/>
              </a:buClr>
              <a:buFont typeface="Arial" panose="020B0604020202020204" pitchFamily="34" charset="0"/>
              <a:buChar char="•"/>
            </a:pPr>
            <a:r>
              <a:rPr lang="en-IN" altLang="zh-CN" sz="1800" dirty="0" err="1">
                <a:sym typeface="+mn-ea"/>
              </a:rPr>
              <a:t>disFrameInsert</a:t>
            </a:r>
            <a:r>
              <a:rPr lang="en-IN" altLang="zh-CN" sz="1800" dirty="0">
                <a:sym typeface="+mn-ea"/>
              </a:rPr>
              <a:t>="0" ---0 means temperature control exits frame insertion and disables control, 1 means frame insertion is disabled</a:t>
            </a:r>
            <a:endParaRPr lang="en-IN" altLang="zh-CN" sz="1800" dirty="0">
              <a:sym typeface="+mn-ea"/>
            </a:endParaRPr>
          </a:p>
          <a:p>
            <a:pPr marL="342900" indent="-342900">
              <a:buClr>
                <a:srgbClr val="046937"/>
              </a:buClr>
              <a:buFont typeface="Arial" panose="020B0604020202020204" pitchFamily="34" charset="0"/>
              <a:buChar char="•"/>
            </a:pPr>
            <a:r>
              <a:rPr lang="en-IN" altLang="zh-CN" sz="1800" dirty="0">
                <a:sym typeface="+mn-ea"/>
              </a:rPr>
              <a:t>fps="55" --- stands for adjusting the application frame rate, 55 stands for the frame rate value, the default is restored to 120Hz</a:t>
            </a:r>
            <a:endParaRPr lang="en-IN" altLang="zh-CN" sz="1800" dirty="0">
              <a:sym typeface="+mn-ea"/>
            </a:endParaRPr>
          </a:p>
          <a:p>
            <a:pPr marL="342900" indent="-342900">
              <a:buClr>
                <a:srgbClr val="046937"/>
              </a:buClr>
              <a:buFont typeface="Arial" panose="020B0604020202020204" pitchFamily="34" charset="0"/>
              <a:buChar char="•"/>
            </a:pPr>
            <a:r>
              <a:rPr lang="en-IN" altLang="zh-CN" sz="1800" dirty="0" err="1">
                <a:sym typeface="+mn-ea"/>
              </a:rPr>
              <a:t>refreshRate</a:t>
            </a:r>
            <a:r>
              <a:rPr lang="en-IN" altLang="zh-CN" sz="1800" dirty="0">
                <a:sym typeface="+mn-ea"/>
              </a:rPr>
              <a:t>="1" ---1 means to set the refresh rate to 60hz, 0 means to exit the temperature control and take over the screen refresh rate</a:t>
            </a:r>
            <a:endParaRPr lang="en-IN" altLang="zh-CN" sz="1800" dirty="0">
              <a:sym typeface="+mn-ea"/>
            </a:endParaRPr>
          </a:p>
          <a:p>
            <a:pPr marL="342900" indent="-342900">
              <a:buClr>
                <a:srgbClr val="046937"/>
              </a:buClr>
              <a:buFont typeface="Arial" panose="020B0604020202020204" pitchFamily="34" charset="0"/>
              <a:buChar char="•"/>
            </a:pPr>
            <a:r>
              <a:rPr lang="en-IN" altLang="zh-CN" sz="1800" dirty="0" err="1">
                <a:sym typeface="+mn-ea"/>
              </a:rPr>
              <a:t>disVideoSR</a:t>
            </a:r>
            <a:r>
              <a:rPr lang="en-IN" altLang="zh-CN" sz="1800" dirty="0">
                <a:sym typeface="+mn-ea"/>
              </a:rPr>
              <a:t>="1" ---1 means turn off the over-resolution capability, 0 means temperature control exits the over-resolution disable</a:t>
            </a:r>
            <a:endParaRPr lang="en-IN" altLang="zh-CN" sz="1800" dirty="0">
              <a:sym typeface="+mn-ea"/>
            </a:endParaRPr>
          </a:p>
          <a:p>
            <a:pPr marL="342900" indent="-342900">
              <a:buClr>
                <a:srgbClr val="046937"/>
              </a:buClr>
              <a:buFont typeface="Arial" panose="020B0604020202020204" pitchFamily="34" charset="0"/>
              <a:buChar char="•"/>
            </a:pPr>
            <a:r>
              <a:rPr lang="en-IN" altLang="zh-CN" sz="1800" dirty="0" err="1">
                <a:sym typeface="+mn-ea"/>
              </a:rPr>
              <a:t>disHBMHB</a:t>
            </a:r>
            <a:r>
              <a:rPr lang="en-IN" altLang="zh-CN" sz="1800" dirty="0">
                <a:sym typeface="+mn-ea"/>
              </a:rPr>
              <a:t>="1" ---1 closes the HBM highlighting ability, 0 means that the temperature control exits and takes over the HBM highlighting ability</a:t>
            </a:r>
            <a:endParaRPr lang="en-IN" altLang="zh-CN" sz="1800" dirty="0">
              <a:sym typeface="+mn-ea"/>
            </a:endParaRPr>
          </a:p>
          <a:p>
            <a:pPr marL="342900" indent="-342900">
              <a:buClr>
                <a:srgbClr val="046937"/>
              </a:buClr>
              <a:buFont typeface="Arial" panose="020B0604020202020204" pitchFamily="34" charset="0"/>
              <a:buChar char="•"/>
            </a:pPr>
            <a:r>
              <a:rPr lang="en-IN" altLang="zh-CN" sz="1800" dirty="0" err="1">
                <a:sym typeface="+mn-ea"/>
              </a:rPr>
              <a:t>disOSIE</a:t>
            </a:r>
            <a:r>
              <a:rPr lang="en-IN" altLang="zh-CN" sz="1800" dirty="0">
                <a:sym typeface="+mn-ea"/>
              </a:rPr>
              <a:t>="1" ---1 Turn off the ultra-clear visual effect ability, 0 means that the temperature control exits and takes over the ultra-clear visual effect</a:t>
            </a:r>
            <a:endParaRPr lang="en-IN" altLang="zh-CN" sz="1800" dirty="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ORMS</a:t>
            </a:r>
            <a:endParaRPr lang="en-US" dirty="0"/>
          </a:p>
        </p:txBody>
      </p:sp>
      <p:sp>
        <p:nvSpPr>
          <p:cNvPr id="5" name="文本占位符 4"/>
          <p:cNvSpPr>
            <a:spLocks noGrp="1"/>
          </p:cNvSpPr>
          <p:nvPr>
            <p:ph type="body" sz="quarter" idx="10"/>
          </p:nvPr>
        </p:nvSpPr>
        <p:spPr>
          <a:xfrm>
            <a:off x="387985" y="1134110"/>
            <a:ext cx="11421110" cy="5033010"/>
          </a:xfrm>
        </p:spPr>
        <p:txBody>
          <a:bodyPr>
            <a:normAutofit/>
          </a:bodyPr>
          <a:lstStyle/>
          <a:p>
            <a:pPr marL="342900" indent="-342900">
              <a:buClr>
                <a:srgbClr val="046937"/>
              </a:buClr>
              <a:buFont typeface="Arial" panose="020B0604020202020204" pitchFamily="34" charset="0"/>
              <a:buChar char="•"/>
            </a:pPr>
            <a:r>
              <a:rPr lang="en-IN" sz="1600" kern="100" dirty="0">
                <a:solidFill>
                  <a:srgbClr val="000000"/>
                </a:solidFill>
                <a:latin typeface="Calibri" panose="020F0502020204030204" charset="0"/>
                <a:ea typeface="SimSun" panose="02010600030101010101" pitchFamily="2" charset="-122"/>
                <a:cs typeface="Calibri" panose="020F0502020204030204" charset="0"/>
              </a:rPr>
              <a:t>The system power consumption is reduced as much as possible while ensuring system performance</a:t>
            </a:r>
            <a:endParaRPr lang="en-IN" sz="1600" kern="100" dirty="0">
              <a:solidFill>
                <a:srgbClr val="000000"/>
              </a:solidFill>
              <a:latin typeface="Calibri" panose="020F0502020204030204" charset="0"/>
              <a:ea typeface="SimSun" panose="02010600030101010101" pitchFamily="2" charset="-122"/>
              <a:cs typeface="Calibri" panose="020F0502020204030204" charset="0"/>
            </a:endParaRPr>
          </a:p>
          <a:p>
            <a:pPr marL="342900" indent="-342900">
              <a:buClr>
                <a:srgbClr val="046937"/>
              </a:buClr>
              <a:buFont typeface="Arial" panose="020B0604020202020204" pitchFamily="34" charset="0"/>
              <a:buChar char="•"/>
            </a:pPr>
            <a:r>
              <a:rPr lang="en-IN" sz="1600" kern="100" dirty="0">
                <a:solidFill>
                  <a:srgbClr val="000000"/>
                </a:solidFill>
                <a:latin typeface="Calibri" panose="020F0502020204030204" charset="0"/>
                <a:ea typeface="SimSun" panose="02010600030101010101" pitchFamily="2" charset="-122"/>
                <a:cs typeface="Calibri" panose="020F0502020204030204" charset="0"/>
              </a:rPr>
              <a:t>Mainly it inherit the </a:t>
            </a:r>
            <a:r>
              <a:rPr lang="en-IN" sz="1600" kern="100" dirty="0" err="1">
                <a:solidFill>
                  <a:srgbClr val="000000"/>
                </a:solidFill>
                <a:latin typeface="Calibri" panose="020F0502020204030204" charset="0"/>
                <a:ea typeface="SimSun" panose="02010600030101010101" pitchFamily="2" charset="-122"/>
                <a:cs typeface="Calibri" panose="020F0502020204030204" charset="0"/>
              </a:rPr>
              <a:t>hypnus</a:t>
            </a:r>
            <a:r>
              <a:rPr lang="en-IN" sz="1600" kern="100" dirty="0">
                <a:solidFill>
                  <a:srgbClr val="000000"/>
                </a:solidFill>
                <a:latin typeface="Calibri" panose="020F0502020204030204" charset="0"/>
                <a:ea typeface="SimSun" panose="02010600030101010101" pitchFamily="2" charset="-122"/>
                <a:cs typeface="Calibri" panose="020F0502020204030204" charset="0"/>
              </a:rPr>
              <a:t> philosophy ( scene-based optimization )</a:t>
            </a:r>
            <a:endParaRPr lang="en-IN" sz="1600" kern="100" dirty="0">
              <a:solidFill>
                <a:srgbClr val="000000"/>
              </a:solidFill>
              <a:latin typeface="Calibri" panose="020F0502020204030204" charset="0"/>
              <a:ea typeface="SimSun" panose="02010600030101010101" pitchFamily="2" charset="-122"/>
              <a:cs typeface="Calibri" panose="020F0502020204030204" charset="0"/>
            </a:endParaRPr>
          </a:p>
          <a:p>
            <a:pPr marL="977900" lvl="1" indent="-342900">
              <a:buClr>
                <a:srgbClr val="046937"/>
              </a:buClr>
              <a:buFont typeface="Arial" panose="020B0604020202020204" pitchFamily="34" charset="0"/>
              <a:buChar char="•"/>
            </a:pPr>
            <a:r>
              <a:rPr lang="en-US" sz="1600" kern="100" dirty="0" err="1">
                <a:solidFill>
                  <a:srgbClr val="000000"/>
                </a:solidFill>
                <a:effectLst/>
                <a:latin typeface="Calibri" panose="020F0502020204030204" charset="0"/>
                <a:ea typeface="SimSun" panose="02010600030101010101" pitchFamily="2" charset="-122"/>
                <a:cs typeface="Calibri" panose="020F0502020204030204" charset="0"/>
              </a:rPr>
              <a:t>Hypnus</a:t>
            </a:r>
            <a:r>
              <a:rPr lang="en-US" sz="1600" kern="100" dirty="0">
                <a:solidFill>
                  <a:srgbClr val="000000"/>
                </a:solidFill>
                <a:effectLst/>
                <a:latin typeface="Calibri" panose="020F0502020204030204" charset="0"/>
                <a:ea typeface="SimSun" panose="02010600030101010101" pitchFamily="2" charset="-122"/>
                <a:cs typeface="Calibri" panose="020F0502020204030204" charset="0"/>
              </a:rPr>
              <a:t> module consists of a Linux Kernel (DLKM) and some modifications over Kernel/Android Framework layer.</a:t>
            </a:r>
            <a:endParaRPr lang="en-US" sz="1600" kern="100" dirty="0">
              <a:solidFill>
                <a:srgbClr val="000000"/>
              </a:solidFill>
              <a:effectLst/>
              <a:latin typeface="Calibri" panose="020F0502020204030204" charset="0"/>
              <a:ea typeface="SimSun" panose="02010600030101010101" pitchFamily="2" charset="-122"/>
              <a:cs typeface="Calibri" panose="020F0502020204030204" charset="0"/>
            </a:endParaRPr>
          </a:p>
          <a:p>
            <a:pPr marL="977900" lvl="1" indent="-342900">
              <a:buClr>
                <a:srgbClr val="046937"/>
              </a:buClr>
              <a:buFont typeface="Arial" panose="020B0604020202020204" pitchFamily="34" charset="0"/>
              <a:buChar char="•"/>
            </a:pPr>
            <a:endParaRPr lang="en-US" sz="1600" kern="100" dirty="0">
              <a:effectLst/>
              <a:latin typeface="Calibri" panose="020F0502020204030204" charset="0"/>
              <a:ea typeface="SimSun" panose="02010600030101010101" pitchFamily="2" charset="-122"/>
              <a:cs typeface="Mangal" panose="02040503050203030202" pitchFamily="18" charset="0"/>
            </a:endParaRPr>
          </a:p>
          <a:p>
            <a:pPr marL="977900" lvl="1" indent="-342900">
              <a:buClr>
                <a:srgbClr val="046937"/>
              </a:buClr>
              <a:buFont typeface="Arial" panose="020B0604020202020204" pitchFamily="34" charset="0"/>
              <a:buChar char="•"/>
            </a:pPr>
            <a:endParaRPr lang="en-IN" sz="1200" b="0" i="0" dirty="0">
              <a:solidFill>
                <a:srgbClr val="172B4D"/>
              </a:solidFill>
              <a:effectLst/>
              <a:latin typeface="-apple-system"/>
            </a:endParaRPr>
          </a:p>
          <a:p>
            <a:pPr marL="342900" indent="-342900">
              <a:buClr>
                <a:srgbClr val="046937"/>
              </a:buClr>
              <a:buFont typeface="Arial" panose="020B0604020202020204" pitchFamily="34" charset="0"/>
              <a:buChar char="•"/>
            </a:pPr>
            <a:r>
              <a:rPr lang="en-IN" altLang="zh-CN" sz="1100" dirty="0">
                <a:sym typeface="+mn-ea"/>
              </a:rPr>
              <a:t>App launch, scene switch , Sliding</a:t>
            </a:r>
            <a:endParaRPr lang="en-IN" altLang="zh-CN" sz="1100" dirty="0">
              <a:sym typeface="+mn-ea"/>
            </a:endParaRPr>
          </a:p>
          <a:p>
            <a:pPr marL="342900" indent="-342900">
              <a:buClr>
                <a:srgbClr val="046937"/>
              </a:buClr>
              <a:buFont typeface="Arial" panose="020B0604020202020204" pitchFamily="34" charset="0"/>
              <a:buChar char="•"/>
            </a:pPr>
            <a:endParaRPr lang="en-IN" altLang="zh-CN" sz="1100" dirty="0">
              <a:sym typeface="+mn-ea"/>
            </a:endParaRPr>
          </a:p>
          <a:p>
            <a:pPr marL="342900" indent="-342900">
              <a:buClr>
                <a:srgbClr val="046937"/>
              </a:buClr>
              <a:buFont typeface="Arial" panose="020B0604020202020204" pitchFamily="34" charset="0"/>
              <a:buChar char="•"/>
            </a:pPr>
            <a:endParaRPr lang="en-IN" altLang="zh-CN" sz="1100" dirty="0">
              <a:sym typeface="+mn-ea"/>
            </a:endParaRPr>
          </a:p>
          <a:p>
            <a:pPr marL="342900" indent="-342900">
              <a:buClr>
                <a:srgbClr val="046937"/>
              </a:buClr>
              <a:buFont typeface="Arial" panose="020B0604020202020204" pitchFamily="34" charset="0"/>
              <a:buChar char="•"/>
            </a:pPr>
            <a:endParaRPr lang="en-IN" altLang="zh-CN" sz="1100" dirty="0">
              <a:sym typeface="+mn-ea"/>
            </a:endParaRPr>
          </a:p>
          <a:p>
            <a:pPr marL="342900" indent="-342900">
              <a:buClr>
                <a:srgbClr val="046937"/>
              </a:buClr>
              <a:buFont typeface="Arial" panose="020B0604020202020204" pitchFamily="34" charset="0"/>
              <a:buChar char="•"/>
            </a:pPr>
            <a:endParaRPr lang="en-IN" altLang="zh-CN" sz="1100" dirty="0">
              <a:sym typeface="+mn-ea"/>
            </a:endParaRPr>
          </a:p>
          <a:p>
            <a:pPr marL="342900" indent="-342900">
              <a:buClr>
                <a:srgbClr val="046937"/>
              </a:buClr>
              <a:buFont typeface="Arial" panose="020B0604020202020204" pitchFamily="34" charset="0"/>
              <a:buChar char="•"/>
            </a:pPr>
            <a:r>
              <a:rPr lang="en-IN" altLang="zh-CN" sz="1100" dirty="0">
                <a:sym typeface="+mn-ea"/>
              </a:rPr>
              <a:t>Touch acceleration </a:t>
            </a:r>
            <a:endParaRPr lang="en-IN" altLang="zh-CN" sz="1100" dirty="0">
              <a:sym typeface="+mn-ea"/>
            </a:endParaRPr>
          </a:p>
          <a:p>
            <a:pPr marL="342900" indent="-342900">
              <a:buClr>
                <a:srgbClr val="046937"/>
              </a:buClr>
              <a:buFont typeface="Arial" panose="020B0604020202020204" pitchFamily="34" charset="0"/>
              <a:buChar char="•"/>
            </a:pPr>
            <a:endParaRPr lang="en-IN" altLang="zh-CN" sz="1100" dirty="0">
              <a:sym typeface="+mn-ea"/>
            </a:endParaRPr>
          </a:p>
          <a:p>
            <a:pPr marL="342900" indent="-342900">
              <a:buClr>
                <a:srgbClr val="046937"/>
              </a:buClr>
              <a:buFont typeface="Arial" panose="020B0604020202020204" pitchFamily="34" charset="0"/>
              <a:buChar char="•"/>
            </a:pPr>
            <a:endParaRPr lang="en-IN" altLang="zh-CN" sz="1100" dirty="0">
              <a:sym typeface="+mn-ea"/>
            </a:endParaRPr>
          </a:p>
          <a:p>
            <a:pPr marL="342900" indent="-342900">
              <a:buClr>
                <a:srgbClr val="046937"/>
              </a:buClr>
              <a:buFont typeface="Arial" panose="020B0604020202020204" pitchFamily="34" charset="0"/>
              <a:buChar char="•"/>
            </a:pPr>
            <a:endParaRPr lang="en-IN" altLang="zh-CN" sz="1100" dirty="0">
              <a:sym typeface="+mn-ea"/>
            </a:endParaRPr>
          </a:p>
          <a:p>
            <a:pPr marL="342900" indent="-342900">
              <a:buClr>
                <a:srgbClr val="046937"/>
              </a:buClr>
              <a:buFont typeface="Arial" panose="020B0604020202020204" pitchFamily="34" charset="0"/>
              <a:buChar char="•"/>
            </a:pPr>
            <a:endParaRPr lang="en-IN" altLang="zh-CN" sz="1100" dirty="0">
              <a:sym typeface="+mn-ea"/>
            </a:endParaRPr>
          </a:p>
          <a:p>
            <a:pPr marL="342900" indent="-342900">
              <a:buClr>
                <a:srgbClr val="046937"/>
              </a:buClr>
              <a:buFont typeface="Arial" panose="020B0604020202020204" pitchFamily="34" charset="0"/>
              <a:buChar char="•"/>
            </a:pPr>
            <a:r>
              <a:rPr lang="en-IN" altLang="zh-CN" sz="1100" dirty="0">
                <a:sym typeface="+mn-ea"/>
              </a:rPr>
              <a:t>Fingerprint , </a:t>
            </a:r>
            <a:r>
              <a:rPr lang="en-IN" altLang="zh-CN" sz="1100" dirty="0" err="1">
                <a:sym typeface="+mn-ea"/>
              </a:rPr>
              <a:t>facelock</a:t>
            </a:r>
            <a:r>
              <a:rPr lang="en-IN" altLang="zh-CN" sz="1100" dirty="0">
                <a:sym typeface="+mn-ea"/>
              </a:rPr>
              <a:t> etc.</a:t>
            </a:r>
            <a:endParaRPr lang="en-IN" altLang="zh-CN" sz="1100" dirty="0">
              <a:sym typeface="+mn-ea"/>
            </a:endParaRPr>
          </a:p>
        </p:txBody>
      </p:sp>
      <p:pic>
        <p:nvPicPr>
          <p:cNvPr id="4" name="Picture 3"/>
          <p:cNvPicPr>
            <a:picLocks noChangeAspect="1"/>
          </p:cNvPicPr>
          <p:nvPr/>
        </p:nvPicPr>
        <p:blipFill>
          <a:blip r:embed="rId1"/>
          <a:stretch>
            <a:fillRect/>
          </a:stretch>
        </p:blipFill>
        <p:spPr>
          <a:xfrm>
            <a:off x="3215680" y="2424724"/>
            <a:ext cx="8032176" cy="382557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ORMS</a:t>
            </a:r>
            <a:endParaRPr lang="en-US" dirty="0"/>
          </a:p>
        </p:txBody>
      </p:sp>
      <p:sp>
        <p:nvSpPr>
          <p:cNvPr id="5" name="文本占位符 4"/>
          <p:cNvSpPr>
            <a:spLocks noGrp="1"/>
          </p:cNvSpPr>
          <p:nvPr>
            <p:ph type="body" sz="quarter" idx="10"/>
          </p:nvPr>
        </p:nvSpPr>
        <p:spPr>
          <a:xfrm>
            <a:off x="387985" y="1134110"/>
            <a:ext cx="11421110" cy="5033010"/>
          </a:xfrm>
        </p:spPr>
        <p:txBody>
          <a:bodyPr>
            <a:normAutofit/>
          </a:bodyPr>
          <a:lstStyle/>
          <a:p>
            <a:pPr marL="342900" indent="-342900">
              <a:buClr>
                <a:srgbClr val="046937"/>
              </a:buClr>
              <a:buFont typeface="Arial" panose="020B0604020202020204" pitchFamily="34" charset="0"/>
              <a:buChar char="•"/>
            </a:pPr>
            <a:r>
              <a:rPr lang="en-IN" altLang="zh-CN" sz="1800" dirty="0">
                <a:sym typeface="+mn-ea"/>
              </a:rPr>
              <a:t>Scene based customization</a:t>
            </a:r>
            <a:endParaRPr lang="en-IN" altLang="zh-CN" sz="1800" dirty="0">
              <a:sym typeface="+mn-ea"/>
            </a:endParaRPr>
          </a:p>
        </p:txBody>
      </p:sp>
      <p:pic>
        <p:nvPicPr>
          <p:cNvPr id="4" name="Picture 3"/>
          <p:cNvPicPr>
            <a:picLocks noChangeAspect="1"/>
          </p:cNvPicPr>
          <p:nvPr/>
        </p:nvPicPr>
        <p:blipFill>
          <a:blip r:embed="rId1"/>
          <a:stretch>
            <a:fillRect/>
          </a:stretch>
        </p:blipFill>
        <p:spPr>
          <a:xfrm>
            <a:off x="604283" y="1946781"/>
            <a:ext cx="5624047" cy="296443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ORMS</a:t>
            </a:r>
            <a:endParaRPr lang="en-US" dirty="0"/>
          </a:p>
        </p:txBody>
      </p:sp>
      <p:sp>
        <p:nvSpPr>
          <p:cNvPr id="5" name="文本占位符 4"/>
          <p:cNvSpPr>
            <a:spLocks noGrp="1"/>
          </p:cNvSpPr>
          <p:nvPr>
            <p:ph type="body" sz="quarter" idx="10"/>
          </p:nvPr>
        </p:nvSpPr>
        <p:spPr>
          <a:xfrm>
            <a:off x="387985" y="1134110"/>
            <a:ext cx="11421110" cy="5033010"/>
          </a:xfrm>
        </p:spPr>
        <p:txBody>
          <a:bodyPr>
            <a:normAutofit/>
          </a:bodyPr>
          <a:lstStyle/>
          <a:p>
            <a:pPr marL="342900" indent="-342900">
              <a:buClr>
                <a:srgbClr val="046937"/>
              </a:buClr>
              <a:buFont typeface="Arial" panose="020B0604020202020204" pitchFamily="34" charset="0"/>
              <a:buChar char="•"/>
            </a:pPr>
            <a:r>
              <a:rPr lang="en-IN" altLang="zh-CN" sz="1800" dirty="0">
                <a:sym typeface="+mn-ea"/>
              </a:rPr>
              <a:t>What we can control?</a:t>
            </a:r>
            <a:endParaRPr lang="en-IN" altLang="zh-CN" sz="1800" dirty="0">
              <a:sym typeface="+mn-ea"/>
            </a:endParaRPr>
          </a:p>
          <a:p>
            <a:pPr marL="977900" lvl="1" indent="-342900">
              <a:buClr>
                <a:srgbClr val="046937"/>
              </a:buClr>
              <a:buFont typeface="Arial" panose="020B0604020202020204" pitchFamily="34" charset="0"/>
              <a:buChar char="•"/>
            </a:pPr>
            <a:r>
              <a:rPr lang="en-IN" altLang="zh-CN" sz="1600" dirty="0">
                <a:sym typeface="+mn-ea"/>
              </a:rPr>
              <a:t>CPU/GPU frequency &amp; other parameters</a:t>
            </a:r>
            <a:endParaRPr lang="en-IN" altLang="zh-CN" sz="1600" dirty="0">
              <a:sym typeface="+mn-ea"/>
            </a:endParaRPr>
          </a:p>
          <a:p>
            <a:pPr marL="977900" lvl="1" indent="-342900">
              <a:buClr>
                <a:srgbClr val="046937"/>
              </a:buClr>
              <a:buFont typeface="Arial" panose="020B0604020202020204" pitchFamily="34" charset="0"/>
              <a:buChar char="•"/>
            </a:pPr>
            <a:r>
              <a:rPr lang="en-IN" altLang="zh-CN" sz="1600" dirty="0">
                <a:sym typeface="+mn-ea"/>
              </a:rPr>
              <a:t>Scene based performance enhancement for application or system services</a:t>
            </a:r>
            <a:endParaRPr lang="en-IN" altLang="zh-CN" sz="1600" dirty="0">
              <a:sym typeface="+mn-ea"/>
            </a:endParaRPr>
          </a:p>
          <a:p>
            <a:pPr marL="977900" lvl="1" indent="-342900">
              <a:buClr>
                <a:srgbClr val="046937"/>
              </a:buClr>
              <a:buFont typeface="Arial" panose="020B0604020202020204" pitchFamily="34" charset="0"/>
              <a:buChar char="•"/>
            </a:pPr>
            <a:r>
              <a:rPr lang="en-IN" altLang="zh-CN" sz="1600" dirty="0">
                <a:sym typeface="+mn-ea"/>
              </a:rPr>
              <a:t>DDR frequency, Sched, LPM etc</a:t>
            </a:r>
            <a:endParaRPr lang="en-IN" altLang="zh-CN" sz="1600" dirty="0">
              <a:sym typeface="+mn-ea"/>
            </a:endParaRPr>
          </a:p>
          <a:p>
            <a:pPr lvl="1" indent="0">
              <a:buClr>
                <a:srgbClr val="046937"/>
              </a:buClr>
              <a:buNone/>
            </a:pPr>
            <a:endParaRPr lang="en-IN" altLang="zh-CN" sz="1600" dirty="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Clr>
                <a:srgbClr val="046937"/>
              </a:buClr>
            </a:pPr>
            <a:r>
              <a:rPr lang="en-IN" altLang="zh-CN" sz="2800" dirty="0">
                <a:sym typeface="+mn-ea"/>
              </a:rPr>
              <a:t>Debug tools &amp; logs</a:t>
            </a:r>
            <a:endParaRPr lang="en-IN" altLang="zh-CN" sz="2800" dirty="0">
              <a:sym typeface="+mn-ea"/>
            </a:endParaRPr>
          </a:p>
        </p:txBody>
      </p:sp>
      <p:sp>
        <p:nvSpPr>
          <p:cNvPr id="5" name="文本占位符 4"/>
          <p:cNvSpPr>
            <a:spLocks noGrp="1"/>
          </p:cNvSpPr>
          <p:nvPr>
            <p:ph type="body" sz="quarter" idx="10"/>
          </p:nvPr>
        </p:nvSpPr>
        <p:spPr>
          <a:xfrm>
            <a:off x="387985" y="1134110"/>
            <a:ext cx="11421110" cy="5033010"/>
          </a:xfrm>
        </p:spPr>
        <p:txBody>
          <a:bodyPr>
            <a:normAutofit/>
          </a:bodyPr>
          <a:lstStyle/>
          <a:p>
            <a:pPr marL="920750" lvl="1" indent="-285750">
              <a:buClr>
                <a:srgbClr val="046937"/>
              </a:buClr>
            </a:pPr>
            <a:r>
              <a:rPr lang="en-IN" altLang="zh-CN" sz="1600" dirty="0">
                <a:sym typeface="+mn-ea"/>
              </a:rPr>
              <a:t>Kernel Logs</a:t>
            </a:r>
            <a:endParaRPr lang="en-IN" altLang="zh-CN" sz="1600" dirty="0">
              <a:sym typeface="+mn-ea"/>
            </a:endParaRPr>
          </a:p>
          <a:p>
            <a:pPr marL="920750" lvl="1" indent="-285750">
              <a:buClr>
                <a:srgbClr val="046937"/>
              </a:buClr>
            </a:pPr>
            <a:r>
              <a:rPr lang="en-IN" altLang="zh-CN" sz="1600" dirty="0">
                <a:sym typeface="+mn-ea"/>
              </a:rPr>
              <a:t>Android Logs</a:t>
            </a:r>
            <a:endParaRPr lang="en-IN" altLang="zh-CN" sz="1600" dirty="0">
              <a:sym typeface="+mn-ea"/>
            </a:endParaRPr>
          </a:p>
          <a:p>
            <a:pPr marL="920750" lvl="1" indent="-285750">
              <a:buClr>
                <a:srgbClr val="046937"/>
              </a:buClr>
            </a:pPr>
            <a:r>
              <a:rPr lang="en-IN" altLang="zh-CN" sz="1600" dirty="0" err="1">
                <a:sym typeface="+mn-ea"/>
              </a:rPr>
              <a:t>Batterystat</a:t>
            </a:r>
            <a:r>
              <a:rPr lang="en-IN" altLang="zh-CN" sz="1600" dirty="0">
                <a:sym typeface="+mn-ea"/>
              </a:rPr>
              <a:t> and event logs</a:t>
            </a:r>
            <a:endParaRPr lang="en-IN" altLang="zh-CN" sz="1600" dirty="0">
              <a:sym typeface="+mn-ea"/>
            </a:endParaRPr>
          </a:p>
          <a:p>
            <a:pPr marL="920750" lvl="1" indent="-285750">
              <a:buClr>
                <a:srgbClr val="046937"/>
              </a:buClr>
            </a:pPr>
            <a:r>
              <a:rPr lang="en-IN" altLang="zh-CN" sz="1600" dirty="0">
                <a:sym typeface="+mn-ea"/>
              </a:rPr>
              <a:t>Bug report &amp; battery historian</a:t>
            </a:r>
            <a:endParaRPr lang="en-IN" altLang="zh-CN" sz="1600" dirty="0">
              <a:sym typeface="+mn-ea"/>
            </a:endParaRPr>
          </a:p>
          <a:p>
            <a:pPr marL="920750" lvl="1" indent="-285750">
              <a:buClr>
                <a:srgbClr val="046937"/>
              </a:buClr>
            </a:pPr>
            <a:r>
              <a:rPr lang="en-IN" altLang="zh-CN" sz="1600" dirty="0" err="1">
                <a:sym typeface="+mn-ea"/>
              </a:rPr>
              <a:t>Systrace</a:t>
            </a:r>
            <a:r>
              <a:rPr lang="en-IN" altLang="zh-CN" sz="1600" dirty="0">
                <a:sym typeface="+mn-ea"/>
              </a:rPr>
              <a:t> </a:t>
            </a:r>
            <a:endParaRPr lang="en-IN" altLang="zh-CN" sz="1600" dirty="0">
              <a:sym typeface="+mn-ea"/>
            </a:endParaRPr>
          </a:p>
          <a:p>
            <a:pPr marL="920750" lvl="1" indent="-285750">
              <a:buClr>
                <a:srgbClr val="046937"/>
              </a:buClr>
            </a:pPr>
            <a:r>
              <a:rPr lang="en-IN" altLang="zh-CN" sz="1600" dirty="0">
                <a:sym typeface="+mn-ea"/>
              </a:rPr>
              <a:t>Power Monitor</a:t>
            </a:r>
            <a:endParaRPr lang="en-IN" altLang="zh-CN" sz="1600" dirty="0">
              <a:sym typeface="+mn-ea"/>
            </a:endParaRPr>
          </a:p>
          <a:p>
            <a:pPr marL="920750" lvl="1" indent="-285750">
              <a:buClr>
                <a:srgbClr val="046937"/>
              </a:buClr>
            </a:pPr>
            <a:r>
              <a:rPr lang="en-IN" altLang="zh-CN" sz="1600" dirty="0">
                <a:sym typeface="+mn-ea"/>
              </a:rPr>
              <a:t>On device debugging</a:t>
            </a:r>
            <a:endParaRPr lang="en-IN" altLang="zh-CN" sz="1600" dirty="0">
              <a:sym typeface="+mn-ea"/>
            </a:endParaRPr>
          </a:p>
          <a:p>
            <a:pPr marL="920750" lvl="1" indent="-285750">
              <a:buClr>
                <a:srgbClr val="046937"/>
              </a:buClr>
            </a:pPr>
            <a:r>
              <a:rPr lang="en-IN" altLang="zh-CN" sz="1600">
                <a:sym typeface="+mn-ea"/>
              </a:rPr>
              <a:t>HW </a:t>
            </a:r>
            <a:endParaRPr lang="en-IN" altLang="zh-CN" sz="1600" dirty="0">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buClr>
                <a:srgbClr val="046937"/>
              </a:buClr>
              <a:buFont typeface="Arial" panose="020B0604020202020204" pitchFamily="34" charset="0"/>
              <a:buChar char="•"/>
            </a:pPr>
            <a:r>
              <a:rPr lang="en-IN" altLang="zh-CN" dirty="0">
                <a:sym typeface="+mn-ea"/>
              </a:rPr>
              <a:t>Case Studies – </a:t>
            </a:r>
            <a:r>
              <a:rPr lang="en-US" b="0" dirty="0"/>
              <a:t>Higher Standby 7150R</a:t>
            </a:r>
            <a:endParaRPr lang="en-IN" altLang="zh-CN" dirty="0">
              <a:sym typeface="+mn-ea"/>
            </a:endParaRPr>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17500" lvl="2" indent="0">
              <a:buSzTx/>
              <a:buNone/>
            </a:pPr>
            <a:endParaRPr lang="en-IN" sz="1600" dirty="0"/>
          </a:p>
        </p:txBody>
      </p:sp>
      <p:sp>
        <p:nvSpPr>
          <p:cNvPr id="4" name="Text Placeholder 2"/>
          <p:cNvSpPr txBox="1"/>
          <p:nvPr/>
        </p:nvSpPr>
        <p:spPr>
          <a:xfrm>
            <a:off x="540385" y="1124744"/>
            <a:ext cx="11421110" cy="5033010"/>
          </a:xfrm>
          <a:prstGeom prst="rect">
            <a:avLst/>
          </a:prstGeom>
        </p:spPr>
        <p:txBody>
          <a:bodyPr vert="horz" lIns="91440" tIns="45720" rIns="91440" bIns="45720" rtlCol="0">
            <a:normAutofit/>
          </a:bodyPr>
          <a:lstStyle>
            <a:lvl1pPr marL="0" marR="0" indent="0" algn="l" defTabSz="412115" eaLnBrk="1" latinLnBrk="0" hangingPunct="1">
              <a:lnSpc>
                <a:spcPct val="150000"/>
              </a:lnSpc>
              <a:spcBef>
                <a:spcPts val="0"/>
              </a:spcBef>
              <a:spcAft>
                <a:spcPts val="0"/>
              </a:spcAft>
              <a:buClrTx/>
              <a:buSzTx/>
              <a:buFontTx/>
              <a:buNone/>
              <a:defRPr sz="2400" b="0" i="0" u="none" strike="noStrike" kern="0" cap="none" spc="0" normalizeH="0" baseline="0">
                <a:ln>
                  <a:noFill/>
                </a:ln>
                <a:solidFill>
                  <a:schemeClr val="tx1"/>
                </a:solidFill>
                <a:uFillTx/>
                <a:latin typeface="Calibri" panose="020F0502020204030204" charset="0"/>
                <a:ea typeface="OPPOSans M" panose="00020600040101010101" charset="-122"/>
                <a:cs typeface="OPPOSans M" panose="00020600040101010101" charset="-122"/>
                <a:sym typeface="OPPOSans M" panose="00020600040101010101" charset="-122"/>
              </a:defRPr>
            </a:lvl1pPr>
            <a:lvl2pPr marL="635000" marR="0" indent="-317500" algn="l" defTabSz="412115" eaLnBrk="1" latinLnBrk="0" hangingPunct="1">
              <a:lnSpc>
                <a:spcPct val="150000"/>
              </a:lnSpc>
              <a:spcBef>
                <a:spcPts val="0"/>
              </a:spcBef>
              <a:spcAft>
                <a:spcPts val="0"/>
              </a:spcAft>
              <a:buClrTx/>
              <a:buSzPct val="125000"/>
              <a:buFontTx/>
              <a:buChar char="•"/>
              <a:defRPr sz="2200" b="0" i="0" u="none" strike="noStrike" kern="0" cap="none" spc="0" normalizeH="0" baseline="0">
                <a:ln>
                  <a:noFill/>
                </a:ln>
                <a:solidFill>
                  <a:schemeClr val="tx1"/>
                </a:solidFill>
                <a:uFillTx/>
                <a:latin typeface="Calibri" panose="020F0502020204030204" charset="0"/>
                <a:ea typeface="OPPOSans M" panose="00020600040101010101" charset="-122"/>
                <a:cs typeface="OPPOSans M" panose="00020600040101010101" charset="-122"/>
                <a:sym typeface="OPPOSans M" panose="00020600040101010101" charset="-122"/>
              </a:defRPr>
            </a:lvl2pPr>
            <a:lvl3pPr marL="952500" marR="0" indent="-317500" algn="l" defTabSz="412115" eaLnBrk="1" latinLnBrk="0" hangingPunct="1">
              <a:lnSpc>
                <a:spcPct val="150000"/>
              </a:lnSpc>
              <a:spcBef>
                <a:spcPts val="0"/>
              </a:spcBef>
              <a:spcAft>
                <a:spcPts val="0"/>
              </a:spcAft>
              <a:buClrTx/>
              <a:buSzPct val="125000"/>
              <a:buFontTx/>
              <a:buChar char="•"/>
              <a:defRPr sz="2000" b="0" i="0" u="none" strike="noStrike" kern="0" cap="none" spc="0" normalizeH="0" baseline="0">
                <a:ln>
                  <a:noFill/>
                </a:ln>
                <a:solidFill>
                  <a:schemeClr val="tx1"/>
                </a:solidFill>
                <a:uFillTx/>
                <a:latin typeface="Calibri" panose="020F0502020204030204" charset="0"/>
                <a:ea typeface="OPPOSans M" panose="00020600040101010101" charset="-122"/>
                <a:cs typeface="OPPOSans M" panose="00020600040101010101" charset="-122"/>
                <a:sym typeface="OPPOSans M" panose="00020600040101010101" charset="-122"/>
              </a:defRPr>
            </a:lvl3pPr>
            <a:lvl4pPr marL="1270000" marR="0" indent="-317500" algn="l" defTabSz="412115" eaLnBrk="1" latinLnBrk="0" hangingPunct="1">
              <a:lnSpc>
                <a:spcPct val="150000"/>
              </a:lnSpc>
              <a:spcBef>
                <a:spcPts val="0"/>
              </a:spcBef>
              <a:spcAft>
                <a:spcPts val="0"/>
              </a:spcAft>
              <a:buClrTx/>
              <a:buSzPct val="125000"/>
              <a:buFontTx/>
              <a:buChar char="•"/>
              <a:defRPr sz="1800" b="0" i="0" u="none" strike="noStrike" kern="0" cap="none" spc="0" normalizeH="0" baseline="0">
                <a:ln>
                  <a:noFill/>
                </a:ln>
                <a:solidFill>
                  <a:schemeClr val="tx1"/>
                </a:solidFill>
                <a:uFillTx/>
                <a:latin typeface="Calibri" panose="020F0502020204030204" charset="0"/>
                <a:ea typeface="OPPOSans M" panose="00020600040101010101" charset="-122"/>
                <a:cs typeface="OPPOSans M" panose="00020600040101010101" charset="-122"/>
                <a:sym typeface="OPPOSans M" panose="00020600040101010101" charset="-122"/>
              </a:defRPr>
            </a:lvl4pPr>
            <a:lvl5pPr marL="1587500" marR="0" indent="-317500" algn="l" defTabSz="412115" eaLnBrk="1" latinLnBrk="0" hangingPunct="1">
              <a:lnSpc>
                <a:spcPct val="150000"/>
              </a:lnSpc>
              <a:spcBef>
                <a:spcPts val="0"/>
              </a:spcBef>
              <a:spcAft>
                <a:spcPts val="0"/>
              </a:spcAft>
              <a:buClrTx/>
              <a:buSzPct val="125000"/>
              <a:buFontTx/>
              <a:buChar char="•"/>
              <a:defRPr sz="1800" b="0" i="0" u="none" strike="noStrike" kern="0" cap="none" spc="0" normalizeH="0" baseline="0">
                <a:ln>
                  <a:noFill/>
                </a:ln>
                <a:solidFill>
                  <a:schemeClr val="tx1"/>
                </a:solidFill>
                <a:uFillTx/>
                <a:latin typeface="Calibri" panose="020F0502020204030204" charset="0"/>
                <a:ea typeface="OPPOSans M" panose="00020600040101010101" charset="-122"/>
                <a:cs typeface="OPPOSans M" panose="00020600040101010101" charset="-122"/>
                <a:sym typeface="OPPOSans M" panose="00020600040101010101" charset="-122"/>
              </a:defRPr>
            </a:lvl5pPr>
            <a:lvl6pPr marL="1905000" marR="0" indent="-317500" algn="l" defTabSz="412115" eaLnBrk="1" latinLnBrk="0" hangingPunct="1">
              <a:lnSpc>
                <a:spcPct val="100000"/>
              </a:lnSpc>
              <a:spcBef>
                <a:spcPts val="0"/>
              </a:spcBef>
              <a:spcAft>
                <a:spcPts val="0"/>
              </a:spcAft>
              <a:buClrTx/>
              <a:buSzPct val="125000"/>
              <a:buFontTx/>
              <a:buChar char="•"/>
              <a:defRPr sz="2400" b="0" i="0" u="none" strike="noStrike" cap="none" spc="0" baseline="0">
                <a:ln>
                  <a:noFill/>
                </a:ln>
                <a:solidFill>
                  <a:srgbClr val="000000"/>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6pPr>
            <a:lvl7pPr marL="2222500" marR="0" indent="-317500" algn="l" defTabSz="412115" eaLnBrk="1" latinLnBrk="0" hangingPunct="1">
              <a:lnSpc>
                <a:spcPct val="100000"/>
              </a:lnSpc>
              <a:spcBef>
                <a:spcPts val="0"/>
              </a:spcBef>
              <a:spcAft>
                <a:spcPts val="0"/>
              </a:spcAft>
              <a:buClrTx/>
              <a:buSzPct val="125000"/>
              <a:buFontTx/>
              <a:buChar char="•"/>
              <a:defRPr sz="2400" b="0" i="0" u="none" strike="noStrike" cap="none" spc="0" baseline="0">
                <a:ln>
                  <a:noFill/>
                </a:ln>
                <a:solidFill>
                  <a:srgbClr val="000000"/>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7pPr>
            <a:lvl8pPr marL="2540000" marR="0" indent="-317500" algn="l" defTabSz="412115" eaLnBrk="1" latinLnBrk="0" hangingPunct="1">
              <a:lnSpc>
                <a:spcPct val="100000"/>
              </a:lnSpc>
              <a:spcBef>
                <a:spcPts val="0"/>
              </a:spcBef>
              <a:spcAft>
                <a:spcPts val="0"/>
              </a:spcAft>
              <a:buClrTx/>
              <a:buSzPct val="125000"/>
              <a:buFontTx/>
              <a:buChar char="•"/>
              <a:defRPr sz="2400" b="0" i="0" u="none" strike="noStrike" cap="none" spc="0" baseline="0">
                <a:ln>
                  <a:noFill/>
                </a:ln>
                <a:solidFill>
                  <a:srgbClr val="000000"/>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8pPr>
            <a:lvl9pPr marL="2857500" marR="0" indent="-317500" algn="l" defTabSz="412115" eaLnBrk="1" latinLnBrk="0" hangingPunct="1">
              <a:lnSpc>
                <a:spcPct val="100000"/>
              </a:lnSpc>
              <a:spcBef>
                <a:spcPts val="0"/>
              </a:spcBef>
              <a:spcAft>
                <a:spcPts val="0"/>
              </a:spcAft>
              <a:buClrTx/>
              <a:buSzPct val="125000"/>
              <a:buFontTx/>
              <a:buChar char="•"/>
              <a:defRPr sz="2400" b="0" i="0" u="none" strike="noStrike" cap="none" spc="0" baseline="0">
                <a:ln>
                  <a:noFill/>
                </a:ln>
                <a:solidFill>
                  <a:srgbClr val="000000"/>
                </a:solidFill>
                <a:uFillTx/>
                <a:latin typeface="OPPOSans M" panose="00020600040101010101" charset="-122"/>
                <a:ea typeface="OPPOSans M" panose="00020600040101010101" charset="-122"/>
                <a:cs typeface="OPPOSans M" panose="00020600040101010101" charset="-122"/>
                <a:sym typeface="OPPOSans M" panose="00020600040101010101" charset="-122"/>
              </a:defRPr>
            </a:lvl9pPr>
          </a:lstStyle>
          <a:p>
            <a:pPr marL="342900" indent="-342900" fontAlgn="auto">
              <a:buFont typeface="Arial" panose="020B0604020202020204" pitchFamily="34" charset="0"/>
              <a:buChar char="•"/>
            </a:pPr>
            <a:r>
              <a:rPr lang="en-US" sz="1800" dirty="0"/>
              <a:t>power decomposition result</a:t>
            </a:r>
            <a:endParaRPr lang="en-US" sz="1800" dirty="0"/>
          </a:p>
          <a:p>
            <a:pPr marL="977900" lvl="1" indent="-342900" fontAlgn="auto">
              <a:buFont typeface="Arial" panose="020B0604020202020204" pitchFamily="34" charset="0"/>
              <a:buChar char="•"/>
            </a:pPr>
            <a:r>
              <a:rPr lang="en-IN" sz="1600" dirty="0"/>
              <a:t>UFS power consumption was more in R</a:t>
            </a:r>
            <a:endParaRPr lang="en-US" sz="1600" dirty="0"/>
          </a:p>
          <a:p>
            <a:pPr marL="342900" indent="-342900" fontAlgn="auto">
              <a:buFont typeface="Arial" panose="020B0604020202020204" pitchFamily="34" charset="0"/>
              <a:buChar char="•"/>
            </a:pPr>
            <a:r>
              <a:rPr lang="en-US" sz="1800" dirty="0"/>
              <a:t>DTSI comparison</a:t>
            </a:r>
            <a:endParaRPr lang="en-US" sz="1800" dirty="0"/>
          </a:p>
          <a:p>
            <a:pPr marL="977900" lvl="1" indent="-342900" fontAlgn="auto">
              <a:buFont typeface="Arial" panose="020B0604020202020204" pitchFamily="34" charset="0"/>
              <a:buChar char="•"/>
            </a:pPr>
            <a:r>
              <a:rPr lang="en-IN" sz="1600" dirty="0"/>
              <a:t>SPM level for UFS was </a:t>
            </a:r>
            <a:r>
              <a:rPr lang="en-US" sz="1600" dirty="0"/>
              <a:t>5, while in Q , </a:t>
            </a:r>
            <a:r>
              <a:rPr lang="en-US" sz="1600" dirty="0" err="1"/>
              <a:t>spm</a:t>
            </a:r>
            <a:r>
              <a:rPr lang="en-US" sz="1600" dirty="0"/>
              <a:t>-level was not set.</a:t>
            </a:r>
            <a:endParaRPr lang="en-US" sz="1600" dirty="0"/>
          </a:p>
          <a:p>
            <a:pPr marL="342900" indent="-342900" fontAlgn="auto">
              <a:buFont typeface="Arial" panose="020B0604020202020204" pitchFamily="34" charset="0"/>
              <a:buChar char="•"/>
            </a:pPr>
            <a:r>
              <a:rPr lang="en-US" sz="1800" dirty="0"/>
              <a:t>FS team feedback</a:t>
            </a:r>
            <a:endParaRPr lang="en-US" sz="1800" dirty="0"/>
          </a:p>
          <a:p>
            <a:pPr marL="977900" lvl="1" indent="-342900" fontAlgn="auto">
              <a:buFont typeface="Arial" panose="020B0604020202020204" pitchFamily="34" charset="0"/>
              <a:buChar char="•"/>
            </a:pPr>
            <a:r>
              <a:rPr lang="en-US" sz="1600" dirty="0"/>
              <a:t>FS team confirm, that we should remove </a:t>
            </a:r>
            <a:r>
              <a:rPr lang="en-US" sz="1600" dirty="0" err="1"/>
              <a:t>spm</a:t>
            </a:r>
            <a:r>
              <a:rPr lang="en-US" sz="1600" dirty="0"/>
              <a:t>-level from R version also.</a:t>
            </a:r>
            <a:endParaRPr lang="en-US" sz="1600" dirty="0"/>
          </a:p>
          <a:p>
            <a:pPr marL="317500" lvl="2" indent="0" fontAlgn="auto">
              <a:buSzTx/>
              <a:buFontTx/>
              <a:buNone/>
            </a:pPr>
            <a:endParaRPr lang="en-IN"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buClr>
                <a:srgbClr val="046937"/>
              </a:buClr>
              <a:buFont typeface="Arial" panose="020B0604020202020204" pitchFamily="34" charset="0"/>
              <a:buChar char="•"/>
            </a:pPr>
            <a:r>
              <a:rPr lang="en-IN" altLang="zh-CN" dirty="0">
                <a:sym typeface="+mn-ea"/>
              </a:rPr>
              <a:t>Case Studies - </a:t>
            </a:r>
            <a:r>
              <a:rPr lang="en-US" b="0" dirty="0"/>
              <a:t>2706755</a:t>
            </a:r>
            <a:endParaRPr lang="en-IN" altLang="zh-CN" dirty="0">
              <a:sym typeface="+mn-ea"/>
            </a:endParaRPr>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en-IN" sz="2000" dirty="0"/>
              <a:t>16%。 power consumption ,  Standby 12H </a:t>
            </a:r>
            <a:endParaRPr lang="en-US" sz="2000" dirty="0"/>
          </a:p>
          <a:p>
            <a:pPr marL="342900" indent="-342900">
              <a:buFont typeface="Arial" panose="020B0604020202020204" pitchFamily="34" charset="0"/>
              <a:buChar char="•"/>
            </a:pPr>
            <a:r>
              <a:rPr lang="en-US" sz="2000" dirty="0"/>
              <a:t>Initial Analysis: </a:t>
            </a:r>
            <a:endParaRPr lang="en-US" sz="2000" dirty="0"/>
          </a:p>
          <a:p>
            <a:pPr marL="660400" lvl="3" indent="-342900">
              <a:buSzTx/>
              <a:buFont typeface="Arial" panose="020B0604020202020204" pitchFamily="34" charset="0"/>
              <a:buChar char="•"/>
            </a:pPr>
            <a:r>
              <a:rPr lang="en-IN" dirty="0"/>
              <a:t>DIAG_WS wake lock is acquired which has stopped the device to go in deep sleep. </a:t>
            </a:r>
            <a:endParaRPr lang="en-US" dirty="0"/>
          </a:p>
          <a:p>
            <a:pPr marL="342900" indent="-342900">
              <a:buFont typeface="Arial" panose="020B0604020202020204" pitchFamily="34" charset="0"/>
              <a:buChar char="•"/>
            </a:pPr>
            <a:r>
              <a:rPr lang="en-US" sz="2000" dirty="0"/>
              <a:t>Further Analysis:</a:t>
            </a:r>
            <a:endParaRPr lang="en-US" sz="2000" dirty="0"/>
          </a:p>
          <a:p>
            <a:pPr marL="660400" lvl="3" indent="-342900">
              <a:buSzTx/>
              <a:buFont typeface="Arial" panose="020B0604020202020204" pitchFamily="34" charset="0"/>
              <a:buChar char="•"/>
            </a:pPr>
            <a:r>
              <a:rPr lang="en-IN" dirty="0" err="1"/>
              <a:t>Logkit</a:t>
            </a:r>
            <a:r>
              <a:rPr lang="en-IN" dirty="0"/>
              <a:t> was running with Modem logs enabled.</a:t>
            </a:r>
            <a:endParaRPr lang="en-US" dirty="0"/>
          </a:p>
          <a:p>
            <a:pPr marL="342900" indent="-342900">
              <a:buFont typeface="Arial" panose="020B0604020202020204" pitchFamily="34" charset="0"/>
              <a:buChar char="•"/>
            </a:pPr>
            <a:r>
              <a:rPr lang="en-US" sz="2000" dirty="0"/>
              <a:t>Retest after disabling the modem logs , power consumption was normal.</a:t>
            </a:r>
            <a:endParaRPr lang="en-US" sz="20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endParaRPr lang="en-US" sz="1800" dirty="0"/>
          </a:p>
          <a:p>
            <a:pPr marL="317500" lvl="2" indent="0">
              <a:buSzTx/>
              <a:buNone/>
            </a:pPr>
            <a:endParaRPr lang="en-I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Power</a:t>
            </a:r>
            <a:endParaRPr lang="en-US" dirty="0"/>
          </a:p>
        </p:txBody>
      </p:sp>
      <p:sp>
        <p:nvSpPr>
          <p:cNvPr id="5" name="文本占位符 4"/>
          <p:cNvSpPr>
            <a:spLocks noGrp="1"/>
          </p:cNvSpPr>
          <p:nvPr>
            <p:ph type="body" sz="quarter" idx="10"/>
          </p:nvPr>
        </p:nvSpPr>
        <p:spPr>
          <a:xfrm>
            <a:off x="387985" y="1134110"/>
            <a:ext cx="11421110" cy="5033010"/>
          </a:xfrm>
        </p:spPr>
        <p:txBody>
          <a:bodyPr>
            <a:normAutofit/>
          </a:bodyPr>
          <a:lstStyle/>
          <a:p>
            <a:pPr marL="342900" indent="-342900">
              <a:buClr>
                <a:srgbClr val="046937"/>
              </a:buClr>
              <a:buFont typeface="Arial" panose="020B0604020202020204" pitchFamily="34" charset="0"/>
              <a:buChar char="•"/>
            </a:pPr>
            <a:r>
              <a:rPr lang="en-IN" altLang="zh-CN" sz="1800" dirty="0">
                <a:sym typeface="+mn-ea"/>
              </a:rPr>
              <a:t>Base Current :</a:t>
            </a:r>
            <a:endParaRPr lang="en-IN" altLang="zh-CN" sz="1800" dirty="0">
              <a:sym typeface="+mn-ea"/>
            </a:endParaRPr>
          </a:p>
          <a:p>
            <a:pPr marL="977900" lvl="1" indent="-342900">
              <a:buClr>
                <a:srgbClr val="046937"/>
              </a:buClr>
              <a:buFont typeface="Arial" panose="020B0604020202020204" pitchFamily="34" charset="0"/>
              <a:buChar char="•"/>
            </a:pPr>
            <a:r>
              <a:rPr lang="en-IN" altLang="zh-CN" sz="1600" dirty="0">
                <a:sym typeface="+mn-ea"/>
              </a:rPr>
              <a:t>Standby Current [ Screen OFF &lt;10mA &amp; Screen ON – compare with previous OS]</a:t>
            </a:r>
            <a:endParaRPr lang="en-IN" altLang="zh-CN" sz="1600" dirty="0">
              <a:sym typeface="+mn-ea"/>
            </a:endParaRPr>
          </a:p>
          <a:p>
            <a:pPr marL="342900" indent="-342900">
              <a:buClr>
                <a:srgbClr val="046937"/>
              </a:buClr>
              <a:buFont typeface="Arial" panose="020B0604020202020204" pitchFamily="34" charset="0"/>
              <a:buChar char="•"/>
            </a:pPr>
            <a:r>
              <a:rPr lang="en-IN" altLang="zh-CN" sz="1800" dirty="0">
                <a:sym typeface="+mn-ea"/>
              </a:rPr>
              <a:t>GPIO Verification</a:t>
            </a:r>
            <a:endParaRPr lang="en-IN" altLang="zh-CN" sz="1800" dirty="0">
              <a:sym typeface="+mn-ea"/>
            </a:endParaRPr>
          </a:p>
          <a:p>
            <a:pPr marL="977900" lvl="1" indent="-342900">
              <a:buClr>
                <a:srgbClr val="046937"/>
              </a:buClr>
              <a:buFont typeface="Arial" panose="020B0604020202020204" pitchFamily="34" charset="0"/>
              <a:buChar char="•"/>
            </a:pPr>
            <a:r>
              <a:rPr lang="en-IN" altLang="zh-CN" sz="1600" dirty="0">
                <a:sym typeface="+mn-ea"/>
              </a:rPr>
              <a:t>All GPIO verification [ including camera, MM, </a:t>
            </a:r>
            <a:r>
              <a:rPr lang="en-IN" altLang="zh-CN" sz="1600" dirty="0" err="1">
                <a:sym typeface="+mn-ea"/>
              </a:rPr>
              <a:t>wifi</a:t>
            </a:r>
            <a:r>
              <a:rPr lang="en-IN" altLang="zh-CN" sz="1600" dirty="0">
                <a:sym typeface="+mn-ea"/>
              </a:rPr>
              <a:t> etc. ]</a:t>
            </a:r>
            <a:endParaRPr lang="en-IN" altLang="zh-CN" sz="1600" dirty="0">
              <a:sym typeface="+mn-ea"/>
            </a:endParaRPr>
          </a:p>
          <a:p>
            <a:pPr marL="977900" lvl="1" indent="-342900">
              <a:buClr>
                <a:srgbClr val="046937"/>
              </a:buClr>
              <a:buFont typeface="Arial" panose="020B0604020202020204" pitchFamily="34" charset="0"/>
              <a:buChar char="•"/>
            </a:pPr>
            <a:r>
              <a:rPr lang="en-US" sz="1200" b="1" i="0" dirty="0" err="1">
                <a:solidFill>
                  <a:srgbClr val="353535"/>
                </a:solidFill>
                <a:effectLst/>
                <a:latin typeface="Arial" panose="020B0604020202020204" pitchFamily="34" charset="0"/>
              </a:rPr>
              <a:t>pinctrl-msm.c</a:t>
            </a:r>
            <a:r>
              <a:rPr lang="en-US" sz="1200" b="1" i="0" dirty="0">
                <a:solidFill>
                  <a:srgbClr val="353535"/>
                </a:solidFill>
                <a:effectLst/>
                <a:latin typeface="Arial" panose="020B0604020202020204" pitchFamily="34" charset="0"/>
              </a:rPr>
              <a:t> -&gt;  </a:t>
            </a:r>
            <a:r>
              <a:rPr lang="en-IN" altLang="zh-CN" sz="1600" dirty="0" err="1">
                <a:sym typeface="+mn-ea"/>
              </a:rPr>
              <a:t>msm_gpio_dbg_show</a:t>
            </a:r>
            <a:r>
              <a:rPr lang="en-IN" altLang="zh-CN" sz="1600" dirty="0">
                <a:sym typeface="+mn-ea"/>
              </a:rPr>
              <a:t>()  &amp; /sys/kernel/debug/</a:t>
            </a:r>
            <a:r>
              <a:rPr lang="en-IN" altLang="zh-CN" sz="1600" dirty="0" err="1">
                <a:sym typeface="+mn-ea"/>
              </a:rPr>
              <a:t>gpio</a:t>
            </a:r>
            <a:r>
              <a:rPr lang="en-IN" altLang="zh-CN" sz="1600" dirty="0">
                <a:sym typeface="+mn-ea"/>
              </a:rPr>
              <a:t>  (</a:t>
            </a:r>
            <a:r>
              <a:rPr lang="en-IN" altLang="zh-CN" sz="1600" dirty="0">
                <a:sym typeface="+mn-ea"/>
                <a:hlinkClick r:id="rId1"/>
              </a:rPr>
              <a:t>http://gerrit.scm.adc.com:8080/#/c/10055522/</a:t>
            </a:r>
            <a:r>
              <a:rPr lang="en-IN" altLang="zh-CN" sz="1600" dirty="0">
                <a:sym typeface="+mn-ea"/>
              </a:rPr>
              <a:t> )</a:t>
            </a:r>
            <a:endParaRPr lang="en-IN" altLang="zh-CN" sz="1600" dirty="0">
              <a:sym typeface="+mn-ea"/>
            </a:endParaRPr>
          </a:p>
          <a:p>
            <a:pPr marL="977900" lvl="1" indent="-342900">
              <a:buClr>
                <a:srgbClr val="046937"/>
              </a:buClr>
              <a:buFont typeface="Arial" panose="020B0604020202020204" pitchFamily="34" charset="0"/>
              <a:buChar char="•"/>
            </a:pPr>
            <a:endParaRPr lang="en-IN" altLang="zh-CN" sz="1600" dirty="0">
              <a:sym typeface="+mn-ea"/>
            </a:endParaRPr>
          </a:p>
          <a:p>
            <a:pPr marL="977900" lvl="1" indent="-342900">
              <a:buClr>
                <a:srgbClr val="046937"/>
              </a:buClr>
              <a:buFont typeface="Arial" panose="020B0604020202020204" pitchFamily="34" charset="0"/>
              <a:buChar char="•"/>
            </a:pPr>
            <a:endParaRPr lang="en-IN" altLang="zh-CN" sz="1600" dirty="0">
              <a:sym typeface="+mn-ea"/>
            </a:endParaRPr>
          </a:p>
          <a:p>
            <a:pPr marL="977900" lvl="1" indent="-342900">
              <a:buClr>
                <a:srgbClr val="046937"/>
              </a:buClr>
              <a:buFont typeface="Arial" panose="020B0604020202020204" pitchFamily="34" charset="0"/>
              <a:buChar char="•"/>
            </a:pPr>
            <a:endParaRPr lang="en-IN" altLang="zh-CN" sz="1600" dirty="0">
              <a:sym typeface="+mn-ea"/>
            </a:endParaRPr>
          </a:p>
          <a:p>
            <a:pPr marL="977900" lvl="1" indent="-342900">
              <a:buClr>
                <a:srgbClr val="046937"/>
              </a:buClr>
              <a:buFont typeface="Arial" panose="020B0604020202020204" pitchFamily="34" charset="0"/>
              <a:buChar char="•"/>
            </a:pPr>
            <a:endParaRPr lang="en-IN" altLang="zh-CN" sz="1600" dirty="0">
              <a:sym typeface="+mn-ea"/>
            </a:endParaRPr>
          </a:p>
          <a:p>
            <a:pPr marL="977900" lvl="1" indent="-342900">
              <a:buClr>
                <a:srgbClr val="046937"/>
              </a:buClr>
              <a:buFont typeface="Arial" panose="020B0604020202020204" pitchFamily="34" charset="0"/>
              <a:buChar char="•"/>
            </a:pPr>
            <a:endParaRPr lang="en-IN" altLang="zh-CN" sz="1600" dirty="0">
              <a:sym typeface="+mn-ea"/>
            </a:endParaRPr>
          </a:p>
          <a:p>
            <a:pPr>
              <a:buClr>
                <a:srgbClr val="046937"/>
              </a:buClr>
            </a:pPr>
            <a:r>
              <a:rPr lang="en-IN" altLang="zh-CN" sz="1800" dirty="0">
                <a:sym typeface="+mn-ea"/>
              </a:rPr>
              <a:t> </a:t>
            </a:r>
            <a:endParaRPr lang="en-IN" altLang="zh-CN" sz="1800" dirty="0">
              <a:sym typeface="+mn-ea"/>
            </a:endParaRPr>
          </a:p>
        </p:txBody>
      </p:sp>
      <p:pic>
        <p:nvPicPr>
          <p:cNvPr id="4" name="Picture 3"/>
          <p:cNvPicPr>
            <a:picLocks noChangeAspect="1"/>
          </p:cNvPicPr>
          <p:nvPr/>
        </p:nvPicPr>
        <p:blipFill>
          <a:blip r:embed="rId2"/>
          <a:stretch>
            <a:fillRect/>
          </a:stretch>
        </p:blipFill>
        <p:spPr>
          <a:xfrm>
            <a:off x="6816080" y="3296226"/>
            <a:ext cx="5053726" cy="2720576"/>
          </a:xfrm>
          <a:prstGeom prst="rect">
            <a:avLst/>
          </a:prstGeom>
        </p:spPr>
      </p:pic>
      <p:pic>
        <p:nvPicPr>
          <p:cNvPr id="7" name="Picture 6"/>
          <p:cNvPicPr>
            <a:picLocks noChangeAspect="1"/>
          </p:cNvPicPr>
          <p:nvPr/>
        </p:nvPicPr>
        <p:blipFill>
          <a:blip r:embed="rId3"/>
          <a:stretch>
            <a:fillRect/>
          </a:stretch>
        </p:blipFill>
        <p:spPr>
          <a:xfrm>
            <a:off x="746296" y="3216693"/>
            <a:ext cx="5974702" cy="280010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buClr>
                <a:srgbClr val="046937"/>
              </a:buClr>
              <a:buFont typeface="Arial" panose="020B0604020202020204" pitchFamily="34" charset="0"/>
              <a:buChar char="•"/>
            </a:pPr>
            <a:r>
              <a:rPr lang="en-IN" altLang="zh-CN" dirty="0">
                <a:sym typeface="+mn-ea"/>
              </a:rPr>
              <a:t>Case Studies - </a:t>
            </a:r>
            <a:r>
              <a:rPr lang="en-US" b="0" dirty="0"/>
              <a:t>2755214</a:t>
            </a:r>
            <a:endParaRPr lang="en-IN" altLang="zh-CN" dirty="0">
              <a:sym typeface="+mn-ea"/>
            </a:endParaRPr>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en-IN" sz="2000" dirty="0"/>
              <a:t>2 hours of screen hold, the test version current is 76.7mA, 59.7mA greater than the standard 17mA</a:t>
            </a:r>
            <a:endParaRPr lang="en-IN" sz="2000" dirty="0"/>
          </a:p>
          <a:p>
            <a:r>
              <a:rPr lang="en-IN" sz="2000" dirty="0"/>
              <a:t>Initial Analysis:</a:t>
            </a:r>
            <a:endParaRPr lang="en-IN" sz="2000" dirty="0"/>
          </a:p>
          <a:p>
            <a:r>
              <a:rPr lang="en-IN" sz="2000" dirty="0"/>
              <a:t>	In first set of logs, </a:t>
            </a:r>
            <a:r>
              <a:rPr lang="en-IN" sz="2000" dirty="0" err="1"/>
              <a:t>dexopt</a:t>
            </a:r>
            <a:r>
              <a:rPr lang="en-IN" sz="2000" dirty="0"/>
              <a:t> optimization was on-going. When QA re-test it , current was still high.</a:t>
            </a:r>
            <a:endParaRPr lang="en-IN" sz="2000" dirty="0"/>
          </a:p>
          <a:p>
            <a:r>
              <a:rPr lang="en-IN" sz="2000" dirty="0"/>
              <a:t>	In later set of logs , we found </a:t>
            </a:r>
            <a:r>
              <a:rPr lang="en-IN" sz="2000" b="1" dirty="0" err="1"/>
              <a:t>longwake</a:t>
            </a:r>
            <a:r>
              <a:rPr lang="en-IN" sz="2000" dirty="0"/>
              <a:t> due to </a:t>
            </a:r>
            <a:r>
              <a:rPr lang="en-US" b="1" dirty="0" err="1"/>
              <a:t>com.oppo.ota</a:t>
            </a:r>
            <a:r>
              <a:rPr lang="en-US" b="1" dirty="0"/>
              <a:t>, </a:t>
            </a:r>
            <a:r>
              <a:rPr lang="en-US" sz="2000" dirty="0"/>
              <a:t>after disabling the OTA service current was normal. Later issue transferred to ROM Team for further debugging.</a:t>
            </a:r>
            <a:endParaRPr lang="en-US" sz="2000" dirty="0"/>
          </a:p>
          <a:p>
            <a:pPr marL="342900" indent="-342900">
              <a:buFont typeface="Arial" panose="020B0604020202020204" pitchFamily="34" charset="0"/>
              <a:buChar char="•"/>
            </a:pPr>
            <a:endParaRPr lang="en-US" sz="1800" dirty="0"/>
          </a:p>
          <a:p>
            <a:pPr marL="317500" lvl="2" indent="0">
              <a:buSzTx/>
              <a:buNone/>
            </a:pPr>
            <a:endParaRPr lang="en-IN"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buClr>
                <a:srgbClr val="046937"/>
              </a:buClr>
              <a:buFont typeface="Arial" panose="020B0604020202020204" pitchFamily="34" charset="0"/>
              <a:buChar char="•"/>
            </a:pPr>
            <a:r>
              <a:rPr lang="en-IN" altLang="zh-CN" dirty="0">
                <a:sym typeface="+mn-ea"/>
              </a:rPr>
              <a:t>Case Studies - </a:t>
            </a:r>
            <a:r>
              <a:rPr lang="en-US" b="0" dirty="0"/>
              <a:t>2794791</a:t>
            </a:r>
            <a:endParaRPr lang="en-IN" altLang="zh-CN" dirty="0">
              <a:sym typeface="+mn-ea"/>
            </a:endParaRPr>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en-US" sz="1800" dirty="0"/>
              <a:t>Camera Avg Current was high</a:t>
            </a:r>
            <a:endParaRPr lang="en-US" sz="1800" dirty="0"/>
          </a:p>
          <a:p>
            <a:pPr marL="342900" indent="-342900">
              <a:buFont typeface="Arial" panose="020B0604020202020204" pitchFamily="34" charset="0"/>
              <a:buChar char="•"/>
            </a:pPr>
            <a:r>
              <a:rPr lang="en-US" sz="1800" dirty="0"/>
              <a:t>Initial Analysis: In </a:t>
            </a:r>
            <a:r>
              <a:rPr lang="en-US" sz="1800" dirty="0" err="1"/>
              <a:t>systrace</a:t>
            </a:r>
            <a:r>
              <a:rPr lang="en-US" sz="1800" dirty="0"/>
              <a:t>, we found the CPU frequency in case of Q is more as compare to P.</a:t>
            </a:r>
            <a:endParaRPr lang="en-US" sz="1800" dirty="0"/>
          </a:p>
          <a:p>
            <a:pPr marL="342900" indent="-342900">
              <a:buFont typeface="Arial" panose="020B0604020202020204" pitchFamily="34" charset="0"/>
              <a:buChar char="•"/>
            </a:pPr>
            <a:r>
              <a:rPr lang="en-US" sz="1800" dirty="0"/>
              <a:t>Camera Team Analysis: The Recording resolution is upgraded in Q OS , that’s why camera is running on higher frequency. </a:t>
            </a:r>
            <a:endParaRPr lang="en-US" sz="1800" dirty="0"/>
          </a:p>
          <a:p>
            <a:pPr marL="342900" indent="-342900">
              <a:buFont typeface="Arial" panose="020B0604020202020204" pitchFamily="34" charset="0"/>
              <a:buChar char="•"/>
            </a:pPr>
            <a:r>
              <a:rPr lang="en-US" sz="1800" dirty="0"/>
              <a:t>Test Team : When same issue is tested with same resolution on both P and Q OS, current was same.</a:t>
            </a:r>
            <a:endParaRPr lang="en-US" sz="1600" dirty="0"/>
          </a:p>
          <a:p>
            <a:pPr marL="342900" indent="-342900">
              <a:buFont typeface="Arial" panose="020B0604020202020204" pitchFamily="34" charset="0"/>
              <a:buChar char="•"/>
            </a:pPr>
            <a:endParaRPr lang="en-US" sz="1800" dirty="0"/>
          </a:p>
          <a:p>
            <a:pPr marL="317500" lvl="2" indent="0">
              <a:buSzTx/>
              <a:buNone/>
            </a:pPr>
            <a:endParaRPr lang="en-IN" sz="1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buClr>
                <a:srgbClr val="046937"/>
              </a:buClr>
              <a:buFont typeface="Arial" panose="020B0604020202020204" pitchFamily="34" charset="0"/>
              <a:buChar char="•"/>
            </a:pPr>
            <a:r>
              <a:rPr lang="en-IN" altLang="zh-CN" dirty="0">
                <a:sym typeface="+mn-ea"/>
              </a:rPr>
              <a:t>Case Studies - </a:t>
            </a:r>
            <a:r>
              <a:rPr lang="en-US" b="0" dirty="0"/>
              <a:t>2790839</a:t>
            </a:r>
            <a:endParaRPr lang="en-IN" altLang="zh-CN" dirty="0">
              <a:sym typeface="+mn-ea"/>
            </a:endParaRPr>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en-IN" sz="1800" dirty="0"/>
              <a:t>The average current of the face recognition test machine is 565.6mA, which is 45.8mA larger than the average current of the contrast machine, 519.8mA</a:t>
            </a:r>
            <a:endParaRPr lang="en-IN" sz="1800" dirty="0"/>
          </a:p>
          <a:p>
            <a:pPr marL="342900" indent="-342900">
              <a:buFont typeface="Arial" panose="020B0604020202020204" pitchFamily="34" charset="0"/>
              <a:buChar char="•"/>
            </a:pPr>
            <a:r>
              <a:rPr lang="en-IN" sz="1800" dirty="0"/>
              <a:t>Analysis:</a:t>
            </a:r>
            <a:endParaRPr lang="en-IN" sz="1800" dirty="0"/>
          </a:p>
          <a:p>
            <a:pPr marL="977900" lvl="1" indent="-342900">
              <a:buFont typeface="Arial" panose="020B0604020202020204" pitchFamily="34" charset="0"/>
              <a:buChar char="•"/>
            </a:pPr>
            <a:r>
              <a:rPr lang="en-IN" sz="1600" dirty="0"/>
              <a:t>With the help of </a:t>
            </a:r>
            <a:r>
              <a:rPr lang="en-IN" sz="1600" b="1" dirty="0" err="1"/>
              <a:t>systrace</a:t>
            </a:r>
            <a:r>
              <a:rPr lang="en-IN" sz="1600" dirty="0"/>
              <a:t> we found that in case of Android Q, the frequency is more during face unlock as compare to Android P. When we investigate further with face lock team, we found that algorithm for face unlock is changed, which increase CPU frequency. Due to this the current was higher.</a:t>
            </a:r>
            <a:endParaRPr lang="en-US" sz="1600" dirty="0"/>
          </a:p>
          <a:p>
            <a:pPr marL="342900" indent="-342900">
              <a:buFont typeface="Arial" panose="020B0604020202020204" pitchFamily="34" charset="0"/>
              <a:buChar char="•"/>
            </a:pPr>
            <a:endParaRPr lang="en-US" sz="1800" dirty="0"/>
          </a:p>
          <a:p>
            <a:pPr marL="317500" lvl="2" indent="0">
              <a:buSzTx/>
              <a:buNone/>
            </a:pPr>
            <a:endParaRPr lang="en-IN" sz="1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5"/>
          <p:cNvSpPr>
            <a:spLocks noGrp="1"/>
          </p:cNvSpPr>
          <p:nvPr>
            <p:ph type="title"/>
          </p:nvPr>
        </p:nvSpPr>
        <p:spPr>
          <a:xfrm>
            <a:off x="697866" y="2406650"/>
            <a:ext cx="7847013" cy="1168400"/>
          </a:xfrm>
        </p:spPr>
        <p:txBody>
          <a:bodyPr/>
          <a:lstStyle/>
          <a:p>
            <a:r>
              <a:rPr lang="en-US" altLang="zh-CN">
                <a:ea typeface="SimSun" panose="02010600030101010101" pitchFamily="2" charset="-122"/>
              </a:rPr>
              <a:t>Thank you!</a:t>
            </a:r>
            <a:endParaRPr lang="zh-CN" altLang="en-US" b="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a:t>wakelock_profiler</a:t>
            </a:r>
            <a:endParaRPr lang="en-US" dirty="0"/>
          </a:p>
        </p:txBody>
      </p:sp>
      <p:sp>
        <p:nvSpPr>
          <p:cNvPr id="5" name="文本占位符 4"/>
          <p:cNvSpPr>
            <a:spLocks noGrp="1"/>
          </p:cNvSpPr>
          <p:nvPr>
            <p:ph type="body" sz="quarter" idx="10"/>
          </p:nvPr>
        </p:nvSpPr>
        <p:spPr>
          <a:xfrm>
            <a:off x="387985" y="1134110"/>
            <a:ext cx="11421110" cy="5033010"/>
          </a:xfrm>
        </p:spPr>
        <p:txBody>
          <a:bodyPr>
            <a:normAutofit/>
          </a:bodyPr>
          <a:lstStyle/>
          <a:p>
            <a:pPr marL="342900" indent="-342900">
              <a:buClr>
                <a:srgbClr val="046937"/>
              </a:buClr>
              <a:buFont typeface="Arial" panose="020B0604020202020204" pitchFamily="34" charset="0"/>
              <a:buChar char="•"/>
            </a:pPr>
            <a:r>
              <a:rPr lang="en-IN" altLang="zh-CN" sz="1800" b="1" dirty="0" err="1">
                <a:sym typeface="+mn-ea"/>
              </a:rPr>
              <a:t>Wakelock</a:t>
            </a:r>
            <a:r>
              <a:rPr lang="en-IN" altLang="zh-CN" sz="1800" b="1" dirty="0">
                <a:sym typeface="+mn-ea"/>
              </a:rPr>
              <a:t> Profiler</a:t>
            </a:r>
            <a:endParaRPr lang="en-IN" altLang="zh-CN" sz="1800" b="1" dirty="0">
              <a:sym typeface="+mn-ea"/>
            </a:endParaRPr>
          </a:p>
          <a:p>
            <a:pPr marL="977900" lvl="1" indent="-342900">
              <a:buClr>
                <a:srgbClr val="046937"/>
              </a:buClr>
              <a:buFont typeface="Arial" panose="020B0604020202020204" pitchFamily="34" charset="0"/>
              <a:buChar char="•"/>
            </a:pPr>
            <a:r>
              <a:rPr lang="en-IN" altLang="zh-CN" sz="1600" dirty="0">
                <a:sym typeface="+mn-ea"/>
              </a:rPr>
              <a:t>Need to configure </a:t>
            </a:r>
            <a:r>
              <a:rPr lang="en-IN" altLang="zh-CN" sz="1600" dirty="0" err="1">
                <a:sym typeface="+mn-ea"/>
              </a:rPr>
              <a:t>wakelock</a:t>
            </a:r>
            <a:r>
              <a:rPr lang="en-IN" altLang="zh-CN" sz="1600" dirty="0">
                <a:sym typeface="+mn-ea"/>
              </a:rPr>
              <a:t> profiler, so that DCS and power monitor reasons can be identified.</a:t>
            </a:r>
            <a:endParaRPr lang="en-IN" altLang="zh-CN" sz="1600" dirty="0">
              <a:sym typeface="+mn-ea"/>
            </a:endParaRPr>
          </a:p>
          <a:p>
            <a:pPr marL="977900" lvl="1" indent="-342900">
              <a:buClr>
                <a:srgbClr val="046937"/>
              </a:buClr>
              <a:buFont typeface="Arial" panose="020B0604020202020204" pitchFamily="34" charset="0"/>
              <a:buChar char="•"/>
            </a:pPr>
            <a:r>
              <a:rPr lang="en-IN" altLang="zh-CN" sz="1600" dirty="0">
                <a:sym typeface="+mn-ea"/>
              </a:rPr>
              <a:t>Flags to enable this feature [</a:t>
            </a:r>
            <a:r>
              <a:rPr lang="zh-CN" altLang="en-US" sz="1600" dirty="0">
                <a:sym typeface="SimSun" panose="02010600030101010101" pitchFamily="2" charset="-122"/>
              </a:rPr>
              <a:t>defconfig</a:t>
            </a:r>
            <a:r>
              <a:rPr lang="en-US" altLang="zh-CN" sz="1600" dirty="0">
                <a:sym typeface="SimSun" panose="02010600030101010101" pitchFamily="2" charset="-122"/>
              </a:rPr>
              <a:t>]</a:t>
            </a:r>
            <a:endParaRPr lang="en-US" altLang="zh-CN" sz="1600" dirty="0">
              <a:sym typeface="SimSun" panose="02010600030101010101" pitchFamily="2" charset="-122"/>
            </a:endParaRPr>
          </a:p>
          <a:p>
            <a:pPr marL="1295400" lvl="2" indent="-342900">
              <a:buClr>
                <a:srgbClr val="046937"/>
              </a:buClr>
              <a:buFont typeface="Arial" panose="020B0604020202020204" pitchFamily="34" charset="0"/>
              <a:buChar char="•"/>
            </a:pPr>
            <a:r>
              <a:rPr lang="zh-CN" altLang="en-US" sz="1400" b="1" dirty="0">
                <a:sym typeface="SimSun" panose="02010600030101010101" pitchFamily="2" charset="-122"/>
              </a:rPr>
              <a:t>CONFIG_OPLUS_WAKELOCK_PROFILER=y</a:t>
            </a:r>
            <a:endParaRPr lang="en-US" altLang="zh-CN" sz="1400" b="1" dirty="0">
              <a:sym typeface="SimSun" panose="02010600030101010101" pitchFamily="2" charset="-122"/>
            </a:endParaRPr>
          </a:p>
          <a:p>
            <a:pPr marL="1295400" lvl="2" indent="-342900">
              <a:buClr>
                <a:srgbClr val="046937"/>
              </a:buClr>
              <a:buFont typeface="Arial" panose="020B0604020202020204" pitchFamily="34" charset="0"/>
              <a:buChar char="•"/>
            </a:pPr>
            <a:r>
              <a:rPr lang="zh-CN" altLang="en-US" sz="1400" b="1" dirty="0">
                <a:sym typeface="SimSun" panose="02010600030101010101" pitchFamily="2" charset="-122"/>
              </a:rPr>
              <a:t>CONFIG_OPLUS_POWER_QCOM=y</a:t>
            </a:r>
            <a:endParaRPr lang="en-US" altLang="zh-CN" sz="1400" b="1" dirty="0">
              <a:sym typeface="SimSun" panose="02010600030101010101" pitchFamily="2" charset="-122"/>
            </a:endParaRPr>
          </a:p>
          <a:p>
            <a:pPr marL="977900" lvl="1" indent="-342900">
              <a:buClr>
                <a:srgbClr val="046937"/>
              </a:buClr>
              <a:buFont typeface="Arial" panose="020B0604020202020204" pitchFamily="34" charset="0"/>
              <a:buChar char="•"/>
            </a:pPr>
            <a:r>
              <a:rPr lang="en-US" altLang="zh-CN" sz="1600" b="1" dirty="0">
                <a:sym typeface="SimSun" panose="02010600030101010101" pitchFamily="2" charset="-122"/>
              </a:rPr>
              <a:t>Interrupt statics</a:t>
            </a:r>
            <a:endParaRPr lang="en-US" altLang="zh-CN" sz="1600" b="1" dirty="0">
              <a:sym typeface="SimSun" panose="02010600030101010101" pitchFamily="2" charset="-122"/>
            </a:endParaRPr>
          </a:p>
          <a:p>
            <a:pPr marL="1295400" lvl="2" indent="-342900">
              <a:buClr>
                <a:srgbClr val="046937"/>
              </a:buClr>
              <a:buFont typeface="Arial" panose="020B0604020202020204" pitchFamily="34" charset="0"/>
              <a:buChar char="•"/>
            </a:pPr>
            <a:r>
              <a:rPr lang="zh-CN" altLang="en-US" sz="1400" dirty="0"/>
              <a:t>\kernel\msm-4.14\drivers\irqchip</a:t>
            </a:r>
            <a:r>
              <a:rPr lang="en-US" altLang="en-US" sz="1400" dirty="0"/>
              <a:t>\irq-gic-v3.c</a:t>
            </a:r>
            <a:endParaRPr lang="en-US" altLang="zh-CN" sz="1400" dirty="0">
              <a:sym typeface="SimSun" panose="02010600030101010101" pitchFamily="2" charset="-122"/>
            </a:endParaRPr>
          </a:p>
          <a:p>
            <a:pPr marL="977900" lvl="1" indent="-342900">
              <a:buClr>
                <a:srgbClr val="046937"/>
              </a:buClr>
              <a:buFont typeface="Arial" panose="020B0604020202020204" pitchFamily="34" charset="0"/>
              <a:buChar char="•"/>
            </a:pPr>
            <a:r>
              <a:rPr lang="en-US" altLang="zh-CN" sz="1600" b="1" dirty="0"/>
              <a:t>alarm statistics</a:t>
            </a:r>
            <a:endParaRPr lang="en-US" altLang="zh-CN" sz="1600" b="1" dirty="0"/>
          </a:p>
          <a:p>
            <a:pPr marL="1295400" lvl="2" indent="-342900">
              <a:buClr>
                <a:srgbClr val="046937"/>
              </a:buClr>
              <a:buFont typeface="Arial" panose="020B0604020202020204" pitchFamily="34" charset="0"/>
              <a:buChar char="•"/>
            </a:pPr>
            <a:r>
              <a:rPr lang="zh-CN" altLang="en-US" sz="1400" dirty="0">
                <a:sym typeface="SimSun" panose="02010600030101010101" pitchFamily="2" charset="-122"/>
              </a:rPr>
              <a:t>\kernel\msm-4.14\kernel\time</a:t>
            </a:r>
            <a:r>
              <a:rPr lang="en-US" altLang="en-US" sz="1400" dirty="0">
                <a:sym typeface="SimSun" panose="02010600030101010101" pitchFamily="2" charset="-122"/>
              </a:rPr>
              <a:t>\</a:t>
            </a:r>
            <a:r>
              <a:rPr lang="en-US" altLang="en-US" sz="1400" dirty="0" err="1">
                <a:sym typeface="SimSun" panose="02010600030101010101" pitchFamily="2" charset="-122"/>
              </a:rPr>
              <a:t>alarmtimer.c</a:t>
            </a:r>
            <a:endParaRPr lang="en-US" altLang="en-US" sz="1400" dirty="0">
              <a:sym typeface="SimSun" panose="02010600030101010101" pitchFamily="2" charset="-122"/>
            </a:endParaRPr>
          </a:p>
          <a:p>
            <a:pPr marL="977900" lvl="1" indent="-342900">
              <a:buClr>
                <a:srgbClr val="046937"/>
              </a:buClr>
              <a:buFont typeface="Arial" panose="020B0604020202020204" pitchFamily="34" charset="0"/>
              <a:buChar char="•"/>
            </a:pPr>
            <a:r>
              <a:rPr lang="en-US" altLang="zh-CN" sz="1600" b="1" dirty="0"/>
              <a:t>Wakeup statistics</a:t>
            </a:r>
            <a:endParaRPr lang="en-US" altLang="zh-CN" sz="1600" b="1" dirty="0"/>
          </a:p>
          <a:p>
            <a:pPr marL="1295400" lvl="2" indent="-342900">
              <a:buClr>
                <a:srgbClr val="046937"/>
              </a:buClr>
              <a:buFont typeface="Arial" panose="020B0604020202020204" pitchFamily="34" charset="0"/>
              <a:buChar char="•"/>
            </a:pPr>
            <a:r>
              <a:rPr lang="en-US" altLang="en-US" sz="1400" dirty="0">
                <a:sym typeface="SimSun" panose="02010600030101010101" pitchFamily="2" charset="-122"/>
              </a:rPr>
              <a:t>\kernel\msm-4.14\drivers\base\power\</a:t>
            </a:r>
            <a:r>
              <a:rPr lang="en-US" altLang="en-US" sz="1400" dirty="0" err="1">
                <a:sym typeface="SimSun" panose="02010600030101010101" pitchFamily="2" charset="-122"/>
              </a:rPr>
              <a:t>wakeup.c</a:t>
            </a:r>
            <a:endParaRPr lang="en-US" altLang="en-US" sz="1400" dirty="0">
              <a:sym typeface="SimSun" panose="02010600030101010101" pitchFamily="2" charset="-122"/>
            </a:endParaRPr>
          </a:p>
          <a:p>
            <a:pPr marL="977900" lvl="1" indent="-342900">
              <a:buClr>
                <a:srgbClr val="046937"/>
              </a:buClr>
              <a:buFont typeface="Arial" panose="020B0604020202020204" pitchFamily="34" charset="0"/>
              <a:buChar char="•"/>
            </a:pPr>
            <a:r>
              <a:rPr lang="en-US" altLang="zh-CN" sz="1600" b="1" dirty="0" err="1"/>
              <a:t>wakelock_profiler</a:t>
            </a:r>
            <a:r>
              <a:rPr lang="en-US" altLang="zh-CN" sz="1600" b="1" dirty="0"/>
              <a:t> code</a:t>
            </a:r>
            <a:endParaRPr lang="en-US" altLang="zh-CN" sz="1600" b="1" dirty="0"/>
          </a:p>
          <a:p>
            <a:pPr marL="1295400" lvl="2" indent="-342900">
              <a:buClr>
                <a:srgbClr val="046937"/>
              </a:buClr>
              <a:buFont typeface="Arial" panose="020B0604020202020204" pitchFamily="34" charset="0"/>
              <a:buChar char="•"/>
            </a:pPr>
            <a:r>
              <a:rPr lang="zh-CN" altLang="en-US" sz="1400" dirty="0">
                <a:sym typeface="SimSun" panose="02010600030101010101" pitchFamily="2" charset="-122"/>
              </a:rPr>
              <a:t>\vendor\oplus\kernel\oppo_wakelock_profiler</a:t>
            </a:r>
            <a:r>
              <a:rPr lang="en-US" altLang="zh-CN" sz="1400" dirty="0">
                <a:sym typeface="SimSun" panose="02010600030101010101" pitchFamily="2" charset="-122"/>
              </a:rPr>
              <a:t>\</a:t>
            </a:r>
            <a:endParaRPr lang="en-US" altLang="zh-CN" sz="1400" dirty="0">
              <a:sym typeface="SimSun" panose="02010600030101010101" pitchFamily="2" charset="-122"/>
            </a:endParaRPr>
          </a:p>
          <a:p>
            <a:pPr marL="977900" lvl="1" indent="-342900">
              <a:buClr>
                <a:srgbClr val="046937"/>
              </a:buClr>
              <a:buFont typeface="Arial" panose="020B0604020202020204" pitchFamily="34" charset="0"/>
              <a:buChar char="•"/>
            </a:pPr>
            <a:endParaRPr lang="en-IN" altLang="zh-CN" sz="1600" dirty="0">
              <a:sym typeface="+mn-ea"/>
            </a:endParaRPr>
          </a:p>
          <a:p>
            <a:pPr lvl="2" indent="0">
              <a:buClr>
                <a:srgbClr val="046937"/>
              </a:buClr>
              <a:buNone/>
            </a:pPr>
            <a:endParaRPr lang="zh-CN" altLang="en-US" sz="1100" b="1" dirty="0">
              <a:sym typeface="SimSun" panose="02010600030101010101" pitchFamily="2" charset="-122"/>
            </a:endParaRPr>
          </a:p>
          <a:p>
            <a:pPr marL="1295400" lvl="2" indent="-342900">
              <a:buClr>
                <a:srgbClr val="046937"/>
              </a:buClr>
              <a:buFont typeface="Arial" panose="020B0604020202020204" pitchFamily="34" charset="0"/>
              <a:buChar char="•"/>
            </a:pPr>
            <a:endParaRPr lang="zh-CN" altLang="en-US" sz="1400" dirty="0">
              <a:sym typeface="SimSun" panose="02010600030101010101" pitchFamily="2" charset="-122"/>
            </a:endParaRPr>
          </a:p>
          <a:p>
            <a:pPr lvl="1" indent="0">
              <a:buClr>
                <a:srgbClr val="046937"/>
              </a:buClr>
              <a:buNone/>
            </a:pPr>
            <a:endParaRPr lang="en-IN" altLang="zh-CN" sz="1600" dirty="0">
              <a:sym typeface="+mn-ea"/>
            </a:endParaRPr>
          </a:p>
          <a:p>
            <a:pPr marL="342900" indent="-342900">
              <a:buClr>
                <a:srgbClr val="046937"/>
              </a:buClr>
              <a:buFont typeface="Arial" panose="020B0604020202020204" pitchFamily="34" charset="0"/>
              <a:buChar char="•"/>
            </a:pPr>
            <a:endParaRPr lang="en-IN" altLang="zh-CN" sz="1800"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Statistics of the number of interruptions</a:t>
            </a:r>
            <a:endParaRPr lang="en-US" dirty="0"/>
          </a:p>
        </p:txBody>
      </p:sp>
      <p:sp>
        <p:nvSpPr>
          <p:cNvPr id="5" name="文本占位符 4"/>
          <p:cNvSpPr>
            <a:spLocks noGrp="1"/>
          </p:cNvSpPr>
          <p:nvPr>
            <p:ph type="body" sz="quarter" idx="10"/>
          </p:nvPr>
        </p:nvSpPr>
        <p:spPr>
          <a:xfrm>
            <a:off x="387985" y="1134110"/>
            <a:ext cx="11421110" cy="5033010"/>
          </a:xfrm>
        </p:spPr>
        <p:txBody>
          <a:bodyPr>
            <a:normAutofit/>
          </a:bodyPr>
          <a:lstStyle/>
          <a:p>
            <a:pPr marL="342900" indent="-342900">
              <a:buClr>
                <a:srgbClr val="046937"/>
              </a:buClr>
              <a:buFont typeface="Arial" panose="020B0604020202020204" pitchFamily="34" charset="0"/>
              <a:buChar char="•"/>
            </a:pPr>
            <a:r>
              <a:rPr lang="en-IN" altLang="zh-CN" sz="1600" b="1" dirty="0" err="1">
                <a:sym typeface="+mn-ea"/>
              </a:rPr>
              <a:t>Wakeup_reasons_statics</a:t>
            </a:r>
            <a:r>
              <a:rPr lang="en-IN" altLang="zh-CN" sz="1600" b="1" dirty="0">
                <a:sym typeface="+mn-ea"/>
              </a:rPr>
              <a:t> </a:t>
            </a:r>
            <a:r>
              <a:rPr lang="en-IN" altLang="zh-CN" sz="1600" dirty="0">
                <a:sym typeface="+mn-ea"/>
              </a:rPr>
              <a:t>is the entry of </a:t>
            </a:r>
            <a:r>
              <a:rPr lang="en-IN" altLang="zh-CN" sz="1600" dirty="0" err="1">
                <a:sym typeface="+mn-ea"/>
              </a:rPr>
              <a:t>wakelock_profiler</a:t>
            </a:r>
            <a:r>
              <a:rPr lang="en-IN" altLang="zh-CN" sz="1600" dirty="0">
                <a:sym typeface="+mn-ea"/>
              </a:rPr>
              <a:t> interrupt statistics</a:t>
            </a:r>
            <a:endParaRPr lang="en-IN" altLang="zh-CN" sz="1600" dirty="0">
              <a:sym typeface="+mn-ea"/>
            </a:endParaRPr>
          </a:p>
          <a:p>
            <a:pPr marL="342900" indent="-342900">
              <a:buClr>
                <a:srgbClr val="046937"/>
              </a:buClr>
              <a:buFont typeface="Arial" panose="020B0604020202020204" pitchFamily="34" charset="0"/>
              <a:buChar char="•"/>
            </a:pPr>
            <a:r>
              <a:rPr lang="en-IN" altLang="zh-CN" sz="1600" dirty="0">
                <a:sym typeface="+mn-ea"/>
              </a:rPr>
              <a:t> WS_CNT_SUM: counts all interrupt times</a:t>
            </a:r>
            <a:endParaRPr lang="en-IN" altLang="zh-CN" sz="1600" dirty="0">
              <a:sym typeface="+mn-ea"/>
            </a:endParaRPr>
          </a:p>
          <a:p>
            <a:pPr marL="342900" indent="-342900">
              <a:buClr>
                <a:srgbClr val="046937"/>
              </a:buClr>
              <a:buFont typeface="Arial" panose="020B0604020202020204" pitchFamily="34" charset="0"/>
              <a:buChar char="•"/>
            </a:pPr>
            <a:r>
              <a:rPr lang="en-IN" altLang="zh-CN" sz="1600" dirty="0">
                <a:sym typeface="+mn-ea"/>
              </a:rPr>
              <a:t>WS_CNT_MODEM|WS_CNT_WLAN|WS_CNT_ADSP|WS_CNT_CDSP|WS_CNT_SLPI: counts the number of interrupts separately</a:t>
            </a:r>
            <a:endParaRPr lang="en-IN" altLang="zh-CN" sz="1600" dirty="0">
              <a:sym typeface="+mn-ea"/>
            </a:endParaRPr>
          </a:p>
        </p:txBody>
      </p:sp>
      <p:pic>
        <p:nvPicPr>
          <p:cNvPr id="4" name="内容占位符 2" descr="te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127448" y="2420888"/>
            <a:ext cx="7920880" cy="384995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Alarm Statistics</a:t>
            </a:r>
            <a:endParaRPr lang="en-US" dirty="0"/>
          </a:p>
        </p:txBody>
      </p:sp>
      <p:sp>
        <p:nvSpPr>
          <p:cNvPr id="5" name="文本占位符 4"/>
          <p:cNvSpPr>
            <a:spLocks noGrp="1"/>
          </p:cNvSpPr>
          <p:nvPr>
            <p:ph type="body" sz="quarter" idx="10"/>
          </p:nvPr>
        </p:nvSpPr>
        <p:spPr>
          <a:xfrm>
            <a:off x="387985" y="1134110"/>
            <a:ext cx="11421110" cy="5033010"/>
          </a:xfrm>
        </p:spPr>
        <p:txBody>
          <a:bodyPr>
            <a:normAutofit/>
          </a:bodyPr>
          <a:lstStyle/>
          <a:p>
            <a:pPr marL="342900" indent="-342900">
              <a:buClr>
                <a:srgbClr val="046937"/>
              </a:buClr>
              <a:buFont typeface="Arial" panose="020B0604020202020204" pitchFamily="34" charset="0"/>
              <a:buChar char="•"/>
            </a:pPr>
            <a:r>
              <a:rPr lang="en-IN" altLang="zh-CN" sz="1800" b="1" dirty="0" err="1">
                <a:sym typeface="+mn-ea"/>
              </a:rPr>
              <a:t>alarmtimer_wakeup_count</a:t>
            </a:r>
            <a:r>
              <a:rPr lang="en-IN" altLang="zh-CN" sz="1800" b="1" dirty="0">
                <a:sym typeface="+mn-ea"/>
              </a:rPr>
              <a:t> </a:t>
            </a:r>
            <a:r>
              <a:rPr lang="en-IN" altLang="zh-CN" sz="1800" dirty="0">
                <a:sym typeface="+mn-ea"/>
              </a:rPr>
              <a:t>is the entry of </a:t>
            </a:r>
            <a:r>
              <a:rPr lang="en-IN" altLang="zh-CN" sz="1800" dirty="0" err="1">
                <a:sym typeface="+mn-ea"/>
              </a:rPr>
              <a:t>wakelock_profiler</a:t>
            </a:r>
            <a:r>
              <a:rPr lang="en-IN" altLang="zh-CN" sz="1800" dirty="0">
                <a:sym typeface="+mn-ea"/>
              </a:rPr>
              <a:t> alarm statistics times</a:t>
            </a:r>
            <a:endParaRPr lang="en-IN" altLang="zh-CN" sz="1800" dirty="0">
              <a:sym typeface="+mn-ea"/>
            </a:endParaRPr>
          </a:p>
        </p:txBody>
      </p:sp>
      <p:pic>
        <p:nvPicPr>
          <p:cNvPr id="4" name="内容占位符 2" descr="te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199456" y="1617001"/>
            <a:ext cx="6624736" cy="476226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Wakeup </a:t>
            </a:r>
            <a:r>
              <a:rPr lang="en-US" sz="2400" dirty="0"/>
              <a:t>Statistics</a:t>
            </a:r>
            <a:endParaRPr lang="en-US" dirty="0"/>
          </a:p>
        </p:txBody>
      </p:sp>
      <p:sp>
        <p:nvSpPr>
          <p:cNvPr id="5" name="文本占位符 4"/>
          <p:cNvSpPr>
            <a:spLocks noGrp="1"/>
          </p:cNvSpPr>
          <p:nvPr>
            <p:ph type="body" sz="quarter" idx="10"/>
          </p:nvPr>
        </p:nvSpPr>
        <p:spPr>
          <a:xfrm>
            <a:off x="387985" y="1134110"/>
            <a:ext cx="11421110" cy="5033010"/>
          </a:xfrm>
        </p:spPr>
        <p:txBody>
          <a:bodyPr>
            <a:normAutofit/>
          </a:bodyPr>
          <a:lstStyle/>
          <a:p>
            <a:pPr marL="342900" indent="-342900">
              <a:buClr>
                <a:srgbClr val="046937"/>
              </a:buClr>
              <a:buFont typeface="Arial" panose="020B0604020202020204" pitchFamily="34" charset="0"/>
              <a:buChar char="•"/>
            </a:pPr>
            <a:r>
              <a:rPr lang="en-IN" altLang="zh-CN" sz="1800" dirty="0" err="1">
                <a:sym typeface="+mn-ea"/>
              </a:rPr>
              <a:t>Wakeup_reasons_statics</a:t>
            </a:r>
            <a:r>
              <a:rPr lang="en-IN" altLang="zh-CN" sz="1800" dirty="0">
                <a:sym typeface="+mn-ea"/>
              </a:rPr>
              <a:t> is the entrance to </a:t>
            </a:r>
            <a:r>
              <a:rPr lang="en-IN" altLang="zh-CN" sz="1800" dirty="0" err="1">
                <a:sym typeface="+mn-ea"/>
              </a:rPr>
              <a:t>wakelock_profiler</a:t>
            </a:r>
            <a:r>
              <a:rPr lang="en-IN" altLang="zh-CN" sz="1800" dirty="0">
                <a:sym typeface="+mn-ea"/>
              </a:rPr>
              <a:t> wakeup statistics</a:t>
            </a:r>
            <a:endParaRPr lang="en-IN" altLang="zh-CN" sz="1800" dirty="0">
              <a:sym typeface="+mn-ea"/>
            </a:endParaRPr>
          </a:p>
        </p:txBody>
      </p:sp>
      <p:pic>
        <p:nvPicPr>
          <p:cNvPr id="4" name="内容占位符 3" descr="te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016000" y="1747838"/>
            <a:ext cx="5296024" cy="45259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a:t>Wakelock</a:t>
            </a:r>
            <a:r>
              <a:rPr lang="en-US" sz="2800" dirty="0"/>
              <a:t> profiler</a:t>
            </a:r>
            <a:endParaRPr lang="en-US" dirty="0"/>
          </a:p>
        </p:txBody>
      </p:sp>
      <p:sp>
        <p:nvSpPr>
          <p:cNvPr id="5" name="文本占位符 4"/>
          <p:cNvSpPr>
            <a:spLocks noGrp="1"/>
          </p:cNvSpPr>
          <p:nvPr>
            <p:ph type="body" sz="quarter" idx="10"/>
          </p:nvPr>
        </p:nvSpPr>
        <p:spPr>
          <a:xfrm>
            <a:off x="387985" y="1134110"/>
            <a:ext cx="11421110" cy="5033010"/>
          </a:xfrm>
        </p:spPr>
        <p:txBody>
          <a:bodyPr>
            <a:normAutofit/>
          </a:bodyPr>
          <a:lstStyle/>
          <a:p>
            <a:pPr marL="342900" indent="-342900">
              <a:buClr>
                <a:srgbClr val="046937"/>
              </a:buClr>
              <a:buFont typeface="Arial" panose="020B0604020202020204" pitchFamily="34" charset="0"/>
              <a:buChar char="•"/>
            </a:pPr>
            <a:r>
              <a:rPr lang="en-IN" altLang="zh-CN" sz="1800" dirty="0">
                <a:sym typeface="+mn-ea"/>
              </a:rPr>
              <a:t>Initialize </a:t>
            </a:r>
            <a:r>
              <a:rPr lang="en-IN" altLang="zh-CN" sz="1800" dirty="0" err="1">
                <a:sym typeface="+mn-ea"/>
              </a:rPr>
              <a:t>wakelock_profiler</a:t>
            </a:r>
            <a:endParaRPr lang="en-IN" altLang="zh-CN" sz="1800" dirty="0">
              <a:sym typeface="+mn-ea"/>
            </a:endParaRPr>
          </a:p>
          <a:p>
            <a:pPr marL="977900" lvl="1" indent="-342900">
              <a:buClr>
                <a:srgbClr val="046937"/>
              </a:buClr>
              <a:buFont typeface="Arial" panose="020B0604020202020204" pitchFamily="34" charset="0"/>
              <a:buChar char="•"/>
            </a:pPr>
            <a:r>
              <a:rPr lang="en-IN" altLang="zh-CN" sz="1600" dirty="0">
                <a:sym typeface="+mn-ea"/>
              </a:rPr>
              <a:t>/sys/kernel/</a:t>
            </a:r>
            <a:r>
              <a:rPr lang="en-IN" altLang="zh-CN" sz="1600" dirty="0" err="1">
                <a:sym typeface="+mn-ea"/>
              </a:rPr>
              <a:t>wakelock_profiler</a:t>
            </a:r>
            <a:r>
              <a:rPr lang="en-IN" altLang="zh-CN" sz="1600" dirty="0">
                <a:sym typeface="+mn-ea"/>
              </a:rPr>
              <a:t>/</a:t>
            </a:r>
            <a:r>
              <a:rPr lang="en-IN" altLang="zh-CN" sz="1600" dirty="0" err="1">
                <a:sym typeface="+mn-ea"/>
              </a:rPr>
              <a:t>ap_resume_reason_stastics</a:t>
            </a:r>
            <a:endParaRPr lang="en-IN" altLang="zh-CN" sz="1600" dirty="0">
              <a:sym typeface="+mn-ea"/>
            </a:endParaRPr>
          </a:p>
          <a:p>
            <a:pPr marL="977900" lvl="1" indent="-342900">
              <a:buClr>
                <a:srgbClr val="046937"/>
              </a:buClr>
              <a:buFont typeface="Arial" panose="020B0604020202020204" pitchFamily="34" charset="0"/>
              <a:buChar char="•"/>
            </a:pPr>
            <a:r>
              <a:rPr lang="en-IN" altLang="zh-CN" sz="1600" dirty="0">
                <a:sym typeface="+mn-ea"/>
              </a:rPr>
              <a:t>/sys/kernel/</a:t>
            </a:r>
            <a:r>
              <a:rPr lang="en-IN" altLang="zh-CN" sz="1600" dirty="0" err="1">
                <a:sym typeface="+mn-ea"/>
              </a:rPr>
              <a:t>wakelock_profiler</a:t>
            </a:r>
            <a:r>
              <a:rPr lang="en-IN" altLang="zh-CN" sz="1600" dirty="0">
                <a:sym typeface="+mn-ea"/>
              </a:rPr>
              <a:t>/</a:t>
            </a:r>
            <a:r>
              <a:rPr lang="en-IN" altLang="zh-CN" sz="1600" dirty="0" err="1">
                <a:sym typeface="+mn-ea"/>
              </a:rPr>
              <a:t>modem_resume_reason_stastics</a:t>
            </a:r>
            <a:endParaRPr lang="en-IN" altLang="zh-CN" sz="1600" dirty="0">
              <a:sym typeface="+mn-ea"/>
            </a:endParaRPr>
          </a:p>
        </p:txBody>
      </p:sp>
      <p:pic>
        <p:nvPicPr>
          <p:cNvPr id="4" name="图片 2" descr="te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43472" y="2362276"/>
            <a:ext cx="6408712" cy="4005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a:t>Wakelock</a:t>
            </a:r>
            <a:r>
              <a:rPr lang="en-US" sz="2800" dirty="0"/>
              <a:t> profiler</a:t>
            </a:r>
            <a:endParaRPr lang="en-US" dirty="0"/>
          </a:p>
        </p:txBody>
      </p:sp>
      <p:sp>
        <p:nvSpPr>
          <p:cNvPr id="5" name="文本占位符 4"/>
          <p:cNvSpPr>
            <a:spLocks noGrp="1"/>
          </p:cNvSpPr>
          <p:nvPr>
            <p:ph type="body" sz="quarter" idx="10"/>
          </p:nvPr>
        </p:nvSpPr>
        <p:spPr>
          <a:xfrm>
            <a:off x="387985" y="1134110"/>
            <a:ext cx="11421110" cy="5033010"/>
          </a:xfrm>
        </p:spPr>
        <p:txBody>
          <a:bodyPr>
            <a:normAutofit/>
          </a:bodyPr>
          <a:lstStyle/>
          <a:p>
            <a:pPr marL="342900" indent="-342900">
              <a:buClr>
                <a:srgbClr val="046937"/>
              </a:buClr>
              <a:buFont typeface="Arial" panose="020B0604020202020204" pitchFamily="34" charset="0"/>
              <a:buChar char="•"/>
            </a:pPr>
            <a:r>
              <a:rPr lang="en-IN" altLang="zh-CN" sz="1800" dirty="0">
                <a:sym typeface="+mn-ea"/>
              </a:rPr>
              <a:t>interruptions and wakeups:</a:t>
            </a:r>
            <a:endParaRPr lang="en-IN" altLang="zh-CN" sz="1800" dirty="0">
              <a:sym typeface="+mn-ea"/>
            </a:endParaRPr>
          </a:p>
          <a:p>
            <a:pPr marL="342900" indent="-342900">
              <a:buClr>
                <a:srgbClr val="046937"/>
              </a:buClr>
              <a:buFont typeface="Arial" panose="020B0604020202020204" pitchFamily="34" charset="0"/>
              <a:buChar char="•"/>
            </a:pPr>
            <a:endParaRPr lang="en-IN" altLang="zh-CN" sz="1800" dirty="0">
              <a:sym typeface="+mn-ea"/>
            </a:endParaRPr>
          </a:p>
        </p:txBody>
      </p:sp>
      <p:pic>
        <p:nvPicPr>
          <p:cNvPr id="6" name="图片 3" descr="te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9416" y="1628800"/>
            <a:ext cx="5838825" cy="467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8230</Words>
  <Application>WPS Presentation</Application>
  <PresentationFormat>Widescreen</PresentationFormat>
  <Paragraphs>283</Paragraphs>
  <Slides>33</Slides>
  <Notes>0</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33</vt:i4>
      </vt:variant>
    </vt:vector>
  </HeadingPairs>
  <TitlesOfParts>
    <vt:vector size="58" baseType="lpstr">
      <vt:lpstr>Arial</vt:lpstr>
      <vt:lpstr>SimSun</vt:lpstr>
      <vt:lpstr>Wingdings</vt:lpstr>
      <vt:lpstr>OPPOSans B</vt:lpstr>
      <vt:lpstr>Arial</vt:lpstr>
      <vt:lpstr>OPPOSans R</vt:lpstr>
      <vt:lpstr>Myriad Pro</vt:lpstr>
      <vt:lpstr>华文细黑</vt:lpstr>
      <vt:lpstr>Calibri</vt:lpstr>
      <vt:lpstr>Myriad Pro</vt:lpstr>
      <vt:lpstr>qtquickcontrols</vt:lpstr>
      <vt:lpstr>黑体</vt:lpstr>
      <vt:lpstr>Calibri Light</vt:lpstr>
      <vt:lpstr>Microsoft YaHei</vt:lpstr>
      <vt:lpstr>Arial Unicode MS</vt:lpstr>
      <vt:lpstr>Mangal</vt:lpstr>
      <vt:lpstr>Aparajita</vt:lpstr>
      <vt:lpstr>Nirmala UI</vt:lpstr>
      <vt:lpstr>Helvetica Neue</vt:lpstr>
      <vt:lpstr>-apple-system</vt:lpstr>
      <vt:lpstr>OPPOSans M</vt:lpstr>
      <vt:lpstr>等线 Light</vt:lpstr>
      <vt:lpstr>等线</vt:lpstr>
      <vt:lpstr>Segoe Print</vt:lpstr>
      <vt:lpstr>Office Theme</vt:lpstr>
      <vt:lpstr>Power &amp; Thermal (Bring up checklist &amp; overview)</vt:lpstr>
      <vt:lpstr>Agenda</vt:lpstr>
      <vt:lpstr>Power</vt:lpstr>
      <vt:lpstr>wakelock_profiler</vt:lpstr>
      <vt:lpstr>Statistics of the number of interruptions</vt:lpstr>
      <vt:lpstr>Alarm Statistics</vt:lpstr>
      <vt:lpstr>Wakeup Statistics</vt:lpstr>
      <vt:lpstr>Wakelock profiler</vt:lpstr>
      <vt:lpstr>Wakelock profiler</vt:lpstr>
      <vt:lpstr>Wakelock profiler</vt:lpstr>
      <vt:lpstr>Logs</vt:lpstr>
      <vt:lpstr>Other</vt:lpstr>
      <vt:lpstr>Thermal</vt:lpstr>
      <vt:lpstr>Thermal : qcom-proprietary changes</vt:lpstr>
      <vt:lpstr>Thermal</vt:lpstr>
      <vt:lpstr>Thermal Service verification</vt:lpstr>
      <vt:lpstr>Oplus Thermal</vt:lpstr>
      <vt:lpstr>Unified intelligent Temperature control </vt:lpstr>
      <vt:lpstr>Unified intelligent Temperature control </vt:lpstr>
      <vt:lpstr>Unified intelligent Temperature control </vt:lpstr>
      <vt:lpstr>Unified intelligent Temperature control </vt:lpstr>
      <vt:lpstr>Unified intelligent Temperature control </vt:lpstr>
      <vt:lpstr>Unified intelligent Temperature control </vt:lpstr>
      <vt:lpstr>ORMS</vt:lpstr>
      <vt:lpstr>ORMS</vt:lpstr>
      <vt:lpstr>ORMS</vt:lpstr>
      <vt:lpstr>Debug tools &amp; logs</vt:lpstr>
      <vt:lpstr>Case Studies – Higher Standby 7150R</vt:lpstr>
      <vt:lpstr>Case Studies - 2706755</vt:lpstr>
      <vt:lpstr>Case Studies - 2755214</vt:lpstr>
      <vt:lpstr>Case Studies - 2794791</vt:lpstr>
      <vt:lpstr>Case Studies - 2790839</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VINIT</dc:creator>
  <cp:lastModifiedBy>IN006165</cp:lastModifiedBy>
  <cp:revision>3</cp:revision>
  <dcterms:created xsi:type="dcterms:W3CDTF">2021-06-28T10:56:00Z</dcterms:created>
  <dcterms:modified xsi:type="dcterms:W3CDTF">2021-06-30T08:40:28Z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