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46" d="100"/>
          <a:sy n="46" d="100"/>
        </p:scale>
        <p:origin x="4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A11B13E-6138-4D2F-B117-336C04E9980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A6CAB42-327E-4262-908E-DEA01F4A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1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B13E-6138-4D2F-B117-336C04E9980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AB42-327E-4262-908E-DEA01F4A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B13E-6138-4D2F-B117-336C04E9980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AB42-327E-4262-908E-DEA01F4A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7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B13E-6138-4D2F-B117-336C04E9980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AB42-327E-4262-908E-DEA01F4A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B13E-6138-4D2F-B117-336C04E9980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AB42-327E-4262-908E-DEA01F4A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1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B13E-6138-4D2F-B117-336C04E9980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AB42-327E-4262-908E-DEA01F4A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79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B13E-6138-4D2F-B117-336C04E9980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AB42-327E-4262-908E-DEA01F4A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85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A11B13E-6138-4D2F-B117-336C04E9980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AB42-327E-4262-908E-DEA01F4A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10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A11B13E-6138-4D2F-B117-336C04E9980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AB42-327E-4262-908E-DEA01F4A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4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B13E-6138-4D2F-B117-336C04E9980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AB42-327E-4262-908E-DEA01F4A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2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B13E-6138-4D2F-B117-336C04E9980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AB42-327E-4262-908E-DEA01F4A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2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B13E-6138-4D2F-B117-336C04E9980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AB42-327E-4262-908E-DEA01F4A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B13E-6138-4D2F-B117-336C04E9980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AB42-327E-4262-908E-DEA01F4A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B13E-6138-4D2F-B117-336C04E9980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AB42-327E-4262-908E-DEA01F4A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B13E-6138-4D2F-B117-336C04E9980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AB42-327E-4262-908E-DEA01F4A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B13E-6138-4D2F-B117-336C04E9980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AB42-327E-4262-908E-DEA01F4A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6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B13E-6138-4D2F-B117-336C04E9980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AB42-327E-4262-908E-DEA01F4A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A11B13E-6138-4D2F-B117-336C04E9980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A6CAB42-327E-4262-908E-DEA01F4A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4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tinuum.io/anaconda/changelog" TargetMode="External"/><Relationship Id="rId2" Type="http://schemas.openxmlformats.org/officeDocument/2006/relationships/hyperlink" Target="https://docs.continuum.io/anaconda/pkg-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ntinuum.io/download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index.html" TargetMode="External"/><Relationship Id="rId2" Type="http://schemas.openxmlformats.org/officeDocument/2006/relationships/hyperlink" Target="http://ipyth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2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</p:txBody>
      </p:sp>
    </p:spTree>
    <p:extLst>
      <p:ext uri="{BB962C8B-B14F-4D97-AF65-F5344CB8AC3E}">
        <p14:creationId xmlns:p14="http://schemas.microsoft.com/office/powerpoint/2010/main" val="252706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write.table</a:t>
            </a:r>
            <a:r>
              <a:rPr lang="en-US" dirty="0"/>
              <a:t>, for writing tabular data to text files (i.e. CSV) or connections</a:t>
            </a:r>
          </a:p>
          <a:p>
            <a:r>
              <a:rPr lang="en-US" dirty="0"/>
              <a:t>• </a:t>
            </a:r>
            <a:r>
              <a:rPr lang="en-US" dirty="0" err="1"/>
              <a:t>writeLines</a:t>
            </a:r>
            <a:r>
              <a:rPr lang="en-US" dirty="0"/>
              <a:t>, for writing character data line-by-line to a file or connection</a:t>
            </a:r>
          </a:p>
          <a:p>
            <a:r>
              <a:rPr lang="en-US" dirty="0"/>
              <a:t>• dump, for dumping a textual representation of multiple R objects</a:t>
            </a:r>
          </a:p>
          <a:p>
            <a:r>
              <a:rPr lang="en-US" dirty="0"/>
              <a:t>• </a:t>
            </a:r>
            <a:r>
              <a:rPr lang="en-US" dirty="0" err="1"/>
              <a:t>dput</a:t>
            </a:r>
            <a:r>
              <a:rPr lang="en-US" dirty="0"/>
              <a:t>, for outputting a textual representation of an R object</a:t>
            </a:r>
          </a:p>
          <a:p>
            <a:r>
              <a:rPr lang="en-US" dirty="0"/>
              <a:t>• save, for saving an arbitrary number of R objects in binary format (possibly compressed) to</a:t>
            </a:r>
          </a:p>
          <a:p>
            <a:r>
              <a:rPr lang="en-US" dirty="0"/>
              <a:t>a file.</a:t>
            </a:r>
          </a:p>
          <a:p>
            <a:r>
              <a:rPr lang="en-US" dirty="0"/>
              <a:t>• serialize, for converting an R object into a binary format for outputting to a connection (or</a:t>
            </a:r>
          </a:p>
          <a:p>
            <a:r>
              <a:rPr lang="en-US" dirty="0"/>
              <a:t>file).</a:t>
            </a:r>
          </a:p>
        </p:txBody>
      </p:sp>
    </p:spTree>
    <p:extLst>
      <p:ext uri="{BB962C8B-B14F-4D97-AF65-F5344CB8AC3E}">
        <p14:creationId xmlns:p14="http://schemas.microsoft.com/office/powerpoint/2010/main" val="172191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Data Files with </a:t>
            </a:r>
            <a:r>
              <a:rPr lang="en-US" b="1" dirty="0" err="1"/>
              <a:t>read.table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read.table</a:t>
            </a:r>
            <a:r>
              <a:rPr lang="en-US" dirty="0"/>
              <a:t>() function is one of the most commonly used functions for reading data.</a:t>
            </a:r>
          </a:p>
          <a:p>
            <a:r>
              <a:rPr lang="en-US" dirty="0"/>
              <a:t>file, the name of a file, or a connection</a:t>
            </a:r>
          </a:p>
          <a:p>
            <a:r>
              <a:rPr lang="en-US" dirty="0"/>
              <a:t>• header, logical indicating if the file has a header line</a:t>
            </a:r>
          </a:p>
          <a:p>
            <a:r>
              <a:rPr lang="en-US" dirty="0"/>
              <a:t>• </a:t>
            </a:r>
            <a:r>
              <a:rPr lang="en-US" dirty="0" err="1"/>
              <a:t>sep</a:t>
            </a:r>
            <a:r>
              <a:rPr lang="en-US" dirty="0"/>
              <a:t>, a string indicating how the columns are separated</a:t>
            </a:r>
          </a:p>
          <a:p>
            <a:r>
              <a:rPr lang="en-US" dirty="0"/>
              <a:t>• </a:t>
            </a:r>
            <a:r>
              <a:rPr lang="en-US" dirty="0" err="1"/>
              <a:t>colClasses</a:t>
            </a:r>
            <a:r>
              <a:rPr lang="en-US" dirty="0"/>
              <a:t>, a character vector indicating the class of each column in the dataset</a:t>
            </a:r>
          </a:p>
          <a:p>
            <a:r>
              <a:rPr lang="en-US" dirty="0"/>
              <a:t>• </a:t>
            </a:r>
            <a:r>
              <a:rPr lang="en-US" dirty="0" err="1"/>
              <a:t>nrows</a:t>
            </a:r>
            <a:r>
              <a:rPr lang="en-US" dirty="0"/>
              <a:t>, the number of rows in the dataset. By default </a:t>
            </a:r>
            <a:r>
              <a:rPr lang="en-US" dirty="0" err="1"/>
              <a:t>read.table</a:t>
            </a:r>
            <a:r>
              <a:rPr lang="en-US" dirty="0"/>
              <a:t>() reads an entire file.</a:t>
            </a:r>
          </a:p>
          <a:p>
            <a:r>
              <a:rPr lang="en-US" dirty="0"/>
              <a:t>• </a:t>
            </a:r>
            <a:r>
              <a:rPr lang="en-US" dirty="0" err="1"/>
              <a:t>comment.char</a:t>
            </a:r>
            <a:r>
              <a:rPr lang="en-US" dirty="0"/>
              <a:t>, a character string indicating the comment character. This </a:t>
            </a:r>
            <a:r>
              <a:rPr lang="en-US" dirty="0" err="1"/>
              <a:t>defalts</a:t>
            </a:r>
            <a:r>
              <a:rPr lang="en-US" dirty="0"/>
              <a:t> to "#". If there</a:t>
            </a:r>
          </a:p>
          <a:p>
            <a:r>
              <a:rPr lang="en-US" dirty="0"/>
              <a:t>are no commented lines in your file, it’s worth setting this to be the empty string "".</a:t>
            </a:r>
          </a:p>
          <a:p>
            <a:r>
              <a:rPr lang="en-US" dirty="0"/>
              <a:t>• skip, the number of lines to skip from the beginning</a:t>
            </a:r>
          </a:p>
        </p:txBody>
      </p:sp>
    </p:spTree>
    <p:extLst>
      <p:ext uri="{BB962C8B-B14F-4D97-AF65-F5344CB8AC3E}">
        <p14:creationId xmlns:p14="http://schemas.microsoft.com/office/powerpoint/2010/main" val="403194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the </a:t>
            </a:r>
            <a:r>
              <a:rPr lang="en-US" b="1" dirty="0" err="1"/>
              <a:t>readr</a:t>
            </a:r>
            <a:r>
              <a:rPr lang="en-US" b="1" dirty="0"/>
              <a:t> Package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package provides replacements for functions like </a:t>
            </a:r>
            <a:r>
              <a:rPr lang="en-US" dirty="0" err="1"/>
              <a:t>read.table</a:t>
            </a:r>
            <a:r>
              <a:rPr lang="en-US" dirty="0"/>
              <a:t>() and read.csv().</a:t>
            </a:r>
          </a:p>
          <a:p>
            <a:r>
              <a:rPr lang="en-US" dirty="0"/>
              <a:t>The analogous functions in </a:t>
            </a:r>
            <a:r>
              <a:rPr lang="en-US" dirty="0" err="1"/>
              <a:t>readr</a:t>
            </a:r>
            <a:r>
              <a:rPr lang="en-US" dirty="0"/>
              <a:t> are </a:t>
            </a:r>
            <a:r>
              <a:rPr lang="en-US" dirty="0" err="1"/>
              <a:t>read_table</a:t>
            </a:r>
            <a:r>
              <a:rPr lang="en-US" dirty="0"/>
              <a:t>() and </a:t>
            </a:r>
            <a:r>
              <a:rPr lang="en-US" dirty="0" err="1"/>
              <a:t>read_csv</a:t>
            </a:r>
            <a:r>
              <a:rPr lang="en-US" dirty="0"/>
              <a:t>(). This functions are oven </a:t>
            </a:r>
            <a:r>
              <a:rPr lang="en-US" i="1" dirty="0"/>
              <a:t>much</a:t>
            </a:r>
          </a:p>
          <a:p>
            <a:r>
              <a:rPr lang="en-US" dirty="0"/>
              <a:t>faster than their base R analogues and provide a few other nice features such as progress meters.</a:t>
            </a:r>
          </a:p>
        </p:txBody>
      </p:sp>
    </p:spTree>
    <p:extLst>
      <p:ext uri="{BB962C8B-B14F-4D97-AF65-F5344CB8AC3E}">
        <p14:creationId xmlns:p14="http://schemas.microsoft.com/office/powerpoint/2010/main" val="126378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is the leading open data science platform powered by Python. The open source version of Anaconda is a high performance distribution of Python and R and includes over 100 of the most popular Python, R and Scala packages for data science.</a:t>
            </a:r>
          </a:p>
          <a:p>
            <a:r>
              <a:rPr lang="en-US" dirty="0"/>
              <a:t>Additionally, you'll have access to over 720 packages that can easily be installed with </a:t>
            </a:r>
            <a:r>
              <a:rPr lang="en-US" dirty="0" err="1"/>
              <a:t>conda</a:t>
            </a:r>
            <a:r>
              <a:rPr lang="en-US" dirty="0"/>
              <a:t>, our renowned package, dependency and environment manager, that is included in Anaconda. See the </a:t>
            </a:r>
            <a:r>
              <a:rPr lang="en-US" dirty="0">
                <a:hlinkClick r:id="rId2"/>
              </a:rPr>
              <a:t>packages</a:t>
            </a:r>
            <a:r>
              <a:rPr lang="en-US" dirty="0"/>
              <a:t> included with Anaconda and the Anaconda </a:t>
            </a:r>
            <a:r>
              <a:rPr lang="en-US" dirty="0">
                <a:hlinkClick r:id="rId3"/>
              </a:rPr>
              <a:t>changelog</a:t>
            </a:r>
            <a:endParaRPr lang="en-US" dirty="0"/>
          </a:p>
          <a:p>
            <a:r>
              <a:rPr lang="en-US" dirty="0">
                <a:hlinkClick r:id="rId4"/>
              </a:rPr>
              <a:t>https://www.continuum.io/downloads</a:t>
            </a:r>
            <a:endParaRPr lang="en-US" dirty="0"/>
          </a:p>
          <a:p>
            <a:r>
              <a:rPr lang="en-US" dirty="0"/>
              <a:t>Export ANACONDA_ROOT=/home/user/anaconda3</a:t>
            </a:r>
          </a:p>
        </p:txBody>
      </p:sp>
    </p:spTree>
    <p:extLst>
      <p:ext uri="{BB962C8B-B14F-4D97-AF65-F5344CB8AC3E}">
        <p14:creationId xmlns:p14="http://schemas.microsoft.com/office/powerpoint/2010/main" val="170763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pandas</a:t>
            </a:r>
            <a:r>
              <a:rPr lang="en-US" dirty="0"/>
              <a:t> is an open source, BSD-licensed library providing high-performance, easy-to-use data structures and data analysis tools for the </a:t>
            </a:r>
            <a:r>
              <a:rPr lang="en-US" u="sng" dirty="0">
                <a:hlinkClick r:id="rId2"/>
              </a:rPr>
              <a:t>Python</a:t>
            </a:r>
            <a:r>
              <a:rPr lang="en-US" dirty="0"/>
              <a:t> programming language.</a:t>
            </a:r>
          </a:p>
          <a:p>
            <a:endParaRPr lang="en-US" dirty="0"/>
          </a:p>
          <a:p>
            <a:r>
              <a:rPr lang="en-US" dirty="0"/>
              <a:t>A fast and efficient </a:t>
            </a:r>
            <a:r>
              <a:rPr lang="en-US" b="1" dirty="0" err="1"/>
              <a:t>DataFrame</a:t>
            </a:r>
            <a:r>
              <a:rPr lang="en-US" dirty="0"/>
              <a:t> object for data manipulation with integrated indexing;</a:t>
            </a:r>
          </a:p>
          <a:p>
            <a:r>
              <a:rPr lang="en-US" dirty="0"/>
              <a:t>Tools for </a:t>
            </a:r>
            <a:r>
              <a:rPr lang="en-US" b="1" dirty="0"/>
              <a:t>reading and writing data</a:t>
            </a:r>
            <a:r>
              <a:rPr lang="en-US" dirty="0"/>
              <a:t> between in-memory data structures and different formats: CSV and text files, Microsoft Excel, SQL databases, and the fast HDF5 format;</a:t>
            </a:r>
          </a:p>
          <a:p>
            <a:r>
              <a:rPr lang="en-US" dirty="0"/>
              <a:t>Intelligent </a:t>
            </a:r>
            <a:r>
              <a:rPr lang="en-US" b="1" dirty="0"/>
              <a:t>data alignment</a:t>
            </a:r>
            <a:r>
              <a:rPr lang="en-US" dirty="0"/>
              <a:t> and integrated handling of </a:t>
            </a:r>
            <a:r>
              <a:rPr lang="en-US" b="1" dirty="0"/>
              <a:t>missing data</a:t>
            </a:r>
            <a:r>
              <a:rPr lang="en-US" dirty="0"/>
              <a:t>: gain automatic label-based alignment in computations and easily manipulate messy data into an orderly form;</a:t>
            </a:r>
          </a:p>
          <a:p>
            <a:r>
              <a:rPr lang="en-US" dirty="0"/>
              <a:t>Flexible </a:t>
            </a:r>
            <a:r>
              <a:rPr lang="en-US" b="1" dirty="0"/>
              <a:t>reshaping</a:t>
            </a:r>
            <a:r>
              <a:rPr lang="en-US" dirty="0"/>
              <a:t> and pivoting of data sets;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Intelligent label-based </a:t>
            </a:r>
            <a:r>
              <a:rPr lang="en-US" b="1" dirty="0"/>
              <a:t>slicing</a:t>
            </a:r>
            <a:r>
              <a:rPr lang="en-US" dirty="0"/>
              <a:t>, </a:t>
            </a:r>
            <a:r>
              <a:rPr lang="en-US" b="1" dirty="0"/>
              <a:t>fancy indexing</a:t>
            </a:r>
            <a:r>
              <a:rPr lang="en-US" dirty="0"/>
              <a:t>, and </a:t>
            </a:r>
            <a:r>
              <a:rPr lang="en-US" b="1" dirty="0" err="1"/>
              <a:t>subsetting</a:t>
            </a:r>
            <a:r>
              <a:rPr lang="en-US" dirty="0"/>
              <a:t> of large data sets;</a:t>
            </a:r>
          </a:p>
          <a:p>
            <a:r>
              <a:rPr lang="en-US" dirty="0"/>
              <a:t>Columns can be inserted and deleted from data structures for </a:t>
            </a:r>
            <a:r>
              <a:rPr lang="en-US" b="1" dirty="0"/>
              <a:t>size mutability</a:t>
            </a:r>
            <a:r>
              <a:rPr lang="en-US" dirty="0"/>
              <a:t>;</a:t>
            </a:r>
          </a:p>
          <a:p>
            <a:r>
              <a:rPr lang="en-US" dirty="0"/>
              <a:t>Aggregating or transforming data with a powerful </a:t>
            </a:r>
            <a:r>
              <a:rPr lang="en-US" b="1" dirty="0"/>
              <a:t>group by</a:t>
            </a:r>
            <a:r>
              <a:rPr lang="en-US" dirty="0"/>
              <a:t> engine allowing split-apply-combine operations on data sets;</a:t>
            </a:r>
          </a:p>
          <a:p>
            <a:r>
              <a:rPr lang="en-US" dirty="0"/>
              <a:t>High performance </a:t>
            </a:r>
            <a:r>
              <a:rPr lang="en-US" b="1" dirty="0"/>
              <a:t>merging and joining</a:t>
            </a:r>
            <a:r>
              <a:rPr lang="en-US" dirty="0"/>
              <a:t> of data sets;</a:t>
            </a:r>
          </a:p>
          <a:p>
            <a:r>
              <a:rPr lang="en-US" b="1" dirty="0"/>
              <a:t>Hierarchical axis indexing</a:t>
            </a:r>
            <a:r>
              <a:rPr lang="en-US" dirty="0"/>
              <a:t> provides an intuitive way of working with high-dimensional data in a lower-dimensional data structure;</a:t>
            </a:r>
          </a:p>
          <a:p>
            <a:r>
              <a:rPr lang="en-US" b="1" dirty="0"/>
              <a:t>Time series</a:t>
            </a:r>
            <a:r>
              <a:rPr lang="en-US" dirty="0"/>
              <a:t>-functionality: date range generation and frequency conversion, moving window statistics, moving window linear regressions, date shifting and lagging. Even create domain-specific time offsets and join time series without losing data;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91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PyMongo</a:t>
            </a:r>
            <a:r>
              <a:rPr lang="en-US" dirty="0"/>
              <a:t> is a Python distribution containing tools for working with </a:t>
            </a:r>
            <a:r>
              <a:rPr lang="en-US" dirty="0">
                <a:hlinkClick r:id="rId2"/>
              </a:rPr>
              <a:t>MongoDB</a:t>
            </a:r>
            <a:r>
              <a:rPr lang="en-US" dirty="0"/>
              <a:t>, and is the recommended way to work with MongoDB from Python.</a:t>
            </a:r>
          </a:p>
        </p:txBody>
      </p:sp>
    </p:spTree>
    <p:extLst>
      <p:ext uri="{BB962C8B-B14F-4D97-AF65-F5344CB8AC3E}">
        <p14:creationId xmlns:p14="http://schemas.microsoft.com/office/powerpoint/2010/main" val="3975780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scikit</a:t>
            </a:r>
            <a:r>
              <a:rPr lang="en-US" b="1" dirty="0"/>
              <a:t>-learn</a:t>
            </a:r>
            <a:br>
              <a:rPr lang="en-US" b="1" dirty="0"/>
            </a:br>
            <a:r>
              <a:rPr lang="en-US" i="1" dirty="0"/>
              <a:t>Machine Learning in Python</a:t>
            </a:r>
            <a:br>
              <a:rPr lang="en-US" i="1" dirty="0"/>
            </a:br>
            <a:r>
              <a:rPr lang="en-US" dirty="0"/>
              <a:t>Simple and efficient tools for data mining and data analysis</a:t>
            </a:r>
            <a:br>
              <a:rPr lang="en-US" dirty="0"/>
            </a:br>
            <a:r>
              <a:rPr lang="en-US" dirty="0"/>
              <a:t>Accessible to everybody, and reusable in various contexts</a:t>
            </a:r>
            <a:br>
              <a:rPr lang="en-US" dirty="0"/>
            </a:br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and </a:t>
            </a:r>
            <a:r>
              <a:rPr lang="en-US" dirty="0" err="1"/>
              <a:t>matplotlib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26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is a Python 2D plotting library which produces publication quality figures in a variety of hardcopy formats and interactive environments across platforms. </a:t>
            </a:r>
            <a:r>
              <a:rPr lang="en-US" dirty="0" err="1"/>
              <a:t>Matplotlib</a:t>
            </a:r>
            <a:r>
              <a:rPr lang="en-US" dirty="0"/>
              <a:t> can be used in Python scripts, the Python and </a:t>
            </a:r>
            <a:r>
              <a:rPr lang="en-US" dirty="0" err="1">
                <a:hlinkClick r:id="rId2"/>
              </a:rPr>
              <a:t>IPython</a:t>
            </a:r>
            <a:r>
              <a:rPr lang="en-US" dirty="0"/>
              <a:t> shell, the </a:t>
            </a:r>
            <a:r>
              <a:rPr lang="en-US" dirty="0" err="1">
                <a:hlinkClick r:id="rId3"/>
              </a:rPr>
              <a:t>jupyter</a:t>
            </a:r>
            <a:r>
              <a:rPr lang="en-US" dirty="0"/>
              <a:t> notebook, web application servers, and four graphical user interface toolkit.</a:t>
            </a:r>
          </a:p>
        </p:txBody>
      </p:sp>
    </p:spTree>
    <p:extLst>
      <p:ext uri="{BB962C8B-B14F-4D97-AF65-F5344CB8AC3E}">
        <p14:creationId xmlns:p14="http://schemas.microsoft.com/office/powerpoint/2010/main" val="229621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OF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r>
              <a:rPr lang="en-US" dirty="0">
                <a:hlinkClick r:id="rId3"/>
              </a:rPr>
              <a:t>https://www.rstudio.com/products/rstudio/download/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7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Matrices are vectors with a </a:t>
            </a:r>
            <a:r>
              <a:rPr lang="en-US" i="1" dirty="0"/>
              <a:t>dimension </a:t>
            </a:r>
            <a:r>
              <a:rPr lang="en-US" dirty="0"/>
              <a:t>attribute. The dimension attribute is itself an integer vector</a:t>
            </a:r>
          </a:p>
          <a:p>
            <a:r>
              <a:rPr lang="en-US" dirty="0"/>
              <a:t>of length 2 (number of rows, number of columns</a:t>
            </a:r>
          </a:p>
          <a:p>
            <a:r>
              <a:rPr lang="en-US" dirty="0"/>
              <a:t>Matrices are constructed </a:t>
            </a:r>
            <a:r>
              <a:rPr lang="en-US" i="1" dirty="0"/>
              <a:t>column-wise</a:t>
            </a:r>
            <a:r>
              <a:rPr lang="en-US" dirty="0"/>
              <a:t>, so entries can be thought of starting in the “upper left” corner</a:t>
            </a:r>
          </a:p>
          <a:p>
            <a:r>
              <a:rPr lang="en-US" dirty="0"/>
              <a:t>and running down the columns.</a:t>
            </a:r>
          </a:p>
        </p:txBody>
      </p:sp>
    </p:spTree>
    <p:extLst>
      <p:ext uri="{BB962C8B-B14F-4D97-AF65-F5344CB8AC3E}">
        <p14:creationId xmlns:p14="http://schemas.microsoft.com/office/powerpoint/2010/main" val="91658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Matrices can be created by </a:t>
            </a:r>
            <a:r>
              <a:rPr lang="en-US" i="1" dirty="0"/>
              <a:t>column-binding </a:t>
            </a:r>
            <a:r>
              <a:rPr lang="en-US" dirty="0"/>
              <a:t>or </a:t>
            </a:r>
            <a:r>
              <a:rPr lang="en-US" i="1" dirty="0"/>
              <a:t>row-binding </a:t>
            </a:r>
            <a:r>
              <a:rPr lang="en-US" dirty="0"/>
              <a:t>with the </a:t>
            </a:r>
            <a:r>
              <a:rPr lang="en-US" dirty="0" err="1"/>
              <a:t>cbind</a:t>
            </a:r>
            <a:r>
              <a:rPr lang="en-US" dirty="0"/>
              <a:t>() and </a:t>
            </a:r>
            <a:r>
              <a:rPr lang="en-US" dirty="0" err="1"/>
              <a:t>rbind</a:t>
            </a:r>
            <a:r>
              <a:rPr lang="en-US" dirty="0"/>
              <a:t>() functions.</a:t>
            </a:r>
          </a:p>
          <a:p>
            <a:endParaRPr lang="en-US" dirty="0"/>
          </a:p>
          <a:p>
            <a:r>
              <a:rPr lang="en-US" dirty="0"/>
              <a:t>Lists can be explicitly created using the list() function, which takes an arbitrary number of arguments</a:t>
            </a:r>
          </a:p>
        </p:txBody>
      </p:sp>
    </p:spTree>
    <p:extLst>
      <p:ext uri="{BB962C8B-B14F-4D97-AF65-F5344CB8AC3E}">
        <p14:creationId xmlns:p14="http://schemas.microsoft.com/office/powerpoint/2010/main" val="377017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are used to represent categorical data and can be unordered or ordered. One can think of</a:t>
            </a:r>
          </a:p>
          <a:p>
            <a:r>
              <a:rPr lang="en-US" dirty="0"/>
              <a:t>a factor as an integer vector where each integer has a </a:t>
            </a:r>
            <a:r>
              <a:rPr lang="en-US" i="1" dirty="0"/>
              <a:t>label</a:t>
            </a:r>
            <a:r>
              <a:rPr lang="en-US" dirty="0"/>
              <a:t>. Factors are important in statistical modeling and are treated specially by modelling functions like </a:t>
            </a:r>
            <a:r>
              <a:rPr lang="en-US" dirty="0" err="1"/>
              <a:t>lm</a:t>
            </a:r>
            <a:r>
              <a:rPr lang="en-US" dirty="0"/>
              <a:t>() and </a:t>
            </a:r>
            <a:r>
              <a:rPr lang="en-US" dirty="0" err="1"/>
              <a:t>glm</a:t>
            </a:r>
            <a:r>
              <a:rPr lang="en-US" dirty="0"/>
              <a:t>().</a:t>
            </a:r>
          </a:p>
          <a:p>
            <a:r>
              <a:rPr lang="en-US" dirty="0"/>
              <a:t>Factor objects can be created with the factor() function.</a:t>
            </a:r>
          </a:p>
          <a:p>
            <a:r>
              <a:rPr lang="en-US" dirty="0"/>
              <a:t>Often factors will be automatically created for you when you read a dataset in using a function like </a:t>
            </a:r>
            <a:r>
              <a:rPr lang="en-US" dirty="0" err="1"/>
              <a:t>read.table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52059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is.na() is used to test objects if they are NA</a:t>
            </a:r>
          </a:p>
          <a:p>
            <a:r>
              <a:rPr lang="en-US" dirty="0"/>
              <a:t>• </a:t>
            </a:r>
            <a:r>
              <a:rPr lang="en-US" dirty="0" err="1"/>
              <a:t>is.nan</a:t>
            </a:r>
            <a:r>
              <a:rPr lang="en-US" dirty="0"/>
              <a:t>() is used to test for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• NA values have a class also, so there are integer NA, character NA, etc.</a:t>
            </a:r>
          </a:p>
          <a:p>
            <a:r>
              <a:rPr lang="en-US" dirty="0"/>
              <a:t>• A </a:t>
            </a:r>
            <a:r>
              <a:rPr lang="en-US" dirty="0" err="1"/>
              <a:t>NaN</a:t>
            </a:r>
            <a:r>
              <a:rPr lang="en-US" dirty="0"/>
              <a:t> value is also NA but the converse is not true</a:t>
            </a:r>
          </a:p>
        </p:txBody>
      </p:sp>
    </p:spTree>
    <p:extLst>
      <p:ext uri="{BB962C8B-B14F-4D97-AF65-F5344CB8AC3E}">
        <p14:creationId xmlns:p14="http://schemas.microsoft.com/office/powerpoint/2010/main" val="213871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frames are used to store tabular data in R. They are an important type of object in R and are used in a variety of statistical modeling applications.</a:t>
            </a:r>
          </a:p>
          <a:p>
            <a:r>
              <a:rPr lang="en-US" dirty="0"/>
              <a:t>Data frames are usually created by reading in a dataset using the </a:t>
            </a:r>
            <a:r>
              <a:rPr lang="en-US" dirty="0" err="1"/>
              <a:t>read.table</a:t>
            </a:r>
            <a:r>
              <a:rPr lang="en-US" dirty="0"/>
              <a:t>() or read.csv().</a:t>
            </a:r>
          </a:p>
          <a:p>
            <a:r>
              <a:rPr lang="en-US" dirty="0"/>
              <a:t>However, data frames can also be created explicitly with the </a:t>
            </a:r>
            <a:r>
              <a:rPr lang="en-US" dirty="0" err="1"/>
              <a:t>data.frame</a:t>
            </a:r>
            <a:r>
              <a:rPr lang="en-US" dirty="0"/>
              <a:t>() function or they can be coerced from other types of objects like lists.</a:t>
            </a:r>
          </a:p>
          <a:p>
            <a:r>
              <a:rPr lang="en-US" dirty="0"/>
              <a:t>Data frames can be converted to a matrix by calling </a:t>
            </a:r>
            <a:r>
              <a:rPr lang="en-US" dirty="0" err="1"/>
              <a:t>data.matrix</a:t>
            </a:r>
            <a:r>
              <a:rPr lang="en-US" dirty="0"/>
              <a:t>(). While it might seem that the </a:t>
            </a:r>
            <a:r>
              <a:rPr lang="en-US" dirty="0" err="1"/>
              <a:t>as.matrix</a:t>
            </a:r>
            <a:r>
              <a:rPr lang="en-US" dirty="0"/>
              <a:t>() function should be used to coerce a data frame to a matrix, almost always, what you want is the result of </a:t>
            </a:r>
            <a:r>
              <a:rPr lang="en-US" dirty="0" err="1"/>
              <a:t>data.matrix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49740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names and row names can be set separately using the </a:t>
            </a:r>
            <a:r>
              <a:rPr lang="en-US" dirty="0" err="1"/>
              <a:t>colnames</a:t>
            </a:r>
            <a:r>
              <a:rPr lang="en-US" dirty="0"/>
              <a:t>() and </a:t>
            </a:r>
            <a:r>
              <a:rPr lang="en-US" dirty="0" err="1"/>
              <a:t>rownames</a:t>
            </a:r>
            <a:r>
              <a:rPr lang="en-US" dirty="0"/>
              <a:t>() functions.</a:t>
            </a:r>
          </a:p>
          <a:p>
            <a:endParaRPr lang="en-US" dirty="0"/>
          </a:p>
          <a:p>
            <a:r>
              <a:rPr lang="en-US" dirty="0"/>
              <a:t>separate function for setting the row names, the </a:t>
            </a:r>
            <a:r>
              <a:rPr lang="en-US" dirty="0" err="1"/>
              <a:t>row.names</a:t>
            </a:r>
            <a:r>
              <a:rPr lang="en-US" dirty="0"/>
              <a:t>()</a:t>
            </a:r>
          </a:p>
          <a:p>
            <a:r>
              <a:rPr lang="en-US" dirty="0"/>
              <a:t>function. Also, data frames do not have column names, they just have names (like lists). So to set</a:t>
            </a:r>
          </a:p>
          <a:p>
            <a:r>
              <a:rPr lang="en-US" dirty="0"/>
              <a:t>the column names of a data frame just use the names() function</a:t>
            </a:r>
          </a:p>
        </p:txBody>
      </p:sp>
    </p:spTree>
    <p:extLst>
      <p:ext uri="{BB962C8B-B14F-4D97-AF65-F5344CB8AC3E}">
        <p14:creationId xmlns:p14="http://schemas.microsoft.com/office/powerpoint/2010/main" val="168622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and Writing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read.table</a:t>
            </a:r>
            <a:r>
              <a:rPr lang="en-US" dirty="0"/>
              <a:t>, read.csv, for reading tabular data</a:t>
            </a:r>
          </a:p>
          <a:p>
            <a:r>
              <a:rPr lang="en-US" dirty="0"/>
              <a:t>• </a:t>
            </a:r>
            <a:r>
              <a:rPr lang="en-US" dirty="0" err="1"/>
              <a:t>readLines</a:t>
            </a:r>
            <a:r>
              <a:rPr lang="en-US" dirty="0"/>
              <a:t>, for reading lines of a text file</a:t>
            </a:r>
          </a:p>
          <a:p>
            <a:r>
              <a:rPr lang="en-US" dirty="0"/>
              <a:t>• source, for reading in R code files (inverse of dump)</a:t>
            </a:r>
          </a:p>
          <a:p>
            <a:r>
              <a:rPr lang="en-US" dirty="0"/>
              <a:t>• </a:t>
            </a:r>
            <a:r>
              <a:rPr lang="en-US" dirty="0" err="1"/>
              <a:t>dget</a:t>
            </a:r>
            <a:r>
              <a:rPr lang="en-US" dirty="0"/>
              <a:t>, for reading in R code files (inverse of </a:t>
            </a:r>
            <a:r>
              <a:rPr lang="en-US" dirty="0" err="1"/>
              <a:t>dput</a:t>
            </a:r>
            <a:r>
              <a:rPr lang="en-US" dirty="0"/>
              <a:t>)</a:t>
            </a:r>
          </a:p>
          <a:p>
            <a:r>
              <a:rPr lang="en-US" dirty="0"/>
              <a:t>• load, for reading in saved workspaces</a:t>
            </a:r>
          </a:p>
          <a:p>
            <a:r>
              <a:rPr lang="en-US" dirty="0"/>
              <a:t>• </a:t>
            </a:r>
            <a:r>
              <a:rPr lang="en-US" dirty="0" err="1"/>
              <a:t>unserialize</a:t>
            </a:r>
            <a:r>
              <a:rPr lang="en-US" dirty="0"/>
              <a:t>, for reading single R objects in binary form</a:t>
            </a:r>
          </a:p>
        </p:txBody>
      </p:sp>
    </p:spTree>
    <p:extLst>
      <p:ext uri="{BB962C8B-B14F-4D97-AF65-F5344CB8AC3E}">
        <p14:creationId xmlns:p14="http://schemas.microsoft.com/office/powerpoint/2010/main" val="1558735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279</TotalTime>
  <Words>987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Class 2 </vt:lpstr>
      <vt:lpstr>INSTALL OF R</vt:lpstr>
      <vt:lpstr>matrices</vt:lpstr>
      <vt:lpstr>PowerPoint Presentation</vt:lpstr>
      <vt:lpstr>Factors</vt:lpstr>
      <vt:lpstr>Missing values</vt:lpstr>
      <vt:lpstr>Data frames</vt:lpstr>
      <vt:lpstr>PowerPoint Presentation</vt:lpstr>
      <vt:lpstr>Reading and Writing Data</vt:lpstr>
      <vt:lpstr>PowerPoint Presentation</vt:lpstr>
      <vt:lpstr>Reading Data Files with read.table()</vt:lpstr>
      <vt:lpstr>Using the readr Package </vt:lpstr>
      <vt:lpstr>ANACONDA</vt:lpstr>
      <vt:lpstr>Packages in python</vt:lpstr>
      <vt:lpstr>PowerPoint Presentation</vt:lpstr>
      <vt:lpstr>pymongo</vt:lpstr>
      <vt:lpstr>      scikit-learn Machine Learning in Python Simple and efficient tools for data mining and data analysis Accessible to everybody, and reusable in various contexts Built on NumPy, SciPy, and matplotlib </vt:lpstr>
      <vt:lpstr>matplotlib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2 </dc:title>
  <dc:creator>ashok</dc:creator>
  <cp:lastModifiedBy>ashok</cp:lastModifiedBy>
  <cp:revision>19</cp:revision>
  <dcterms:created xsi:type="dcterms:W3CDTF">2017-04-25T11:11:31Z</dcterms:created>
  <dcterms:modified xsi:type="dcterms:W3CDTF">2017-04-25T16:27:24Z</dcterms:modified>
</cp:coreProperties>
</file>