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EEB5B0-0895-41BD-8AEC-8DC690C502CE}"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404112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EB5B0-0895-41BD-8AEC-8DC690C502CE}"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398700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EB5B0-0895-41BD-8AEC-8DC690C502CE}"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178095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EB5B0-0895-41BD-8AEC-8DC690C502CE}"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49321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EEB5B0-0895-41BD-8AEC-8DC690C502CE}"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15350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EEB5B0-0895-41BD-8AEC-8DC690C502CE}"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15736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EEB5B0-0895-41BD-8AEC-8DC690C502CE}"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416221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EEB5B0-0895-41BD-8AEC-8DC690C502CE}"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215123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EB5B0-0895-41BD-8AEC-8DC690C502CE}"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177375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EB5B0-0895-41BD-8AEC-8DC690C502CE}"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109885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EEB5B0-0895-41BD-8AEC-8DC690C502CE}"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BFD58-A458-4FC0-A9BE-E59CB3ECE14D}" type="slidenum">
              <a:rPr lang="en-US" smtClean="0"/>
              <a:t>‹#›</a:t>
            </a:fld>
            <a:endParaRPr lang="en-US"/>
          </a:p>
        </p:txBody>
      </p:sp>
    </p:spTree>
    <p:extLst>
      <p:ext uri="{BB962C8B-B14F-4D97-AF65-F5344CB8AC3E}">
        <p14:creationId xmlns:p14="http://schemas.microsoft.com/office/powerpoint/2010/main" val="287979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EB5B0-0895-41BD-8AEC-8DC690C502CE}" type="datetimeFigureOut">
              <a:rPr lang="en-US" smtClean="0"/>
              <a:t>5/9/2017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BFD58-A458-4FC0-A9BE-E59CB3ECE14D}" type="slidenum">
              <a:rPr lang="en-US" smtClean="0"/>
              <a:t>‹#›</a:t>
            </a:fld>
            <a:endParaRPr lang="en-US"/>
          </a:p>
        </p:txBody>
      </p:sp>
    </p:spTree>
    <p:extLst>
      <p:ext uri="{BB962C8B-B14F-4D97-AF65-F5344CB8AC3E}">
        <p14:creationId xmlns:p14="http://schemas.microsoft.com/office/powerpoint/2010/main" val="4274121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Knn</a:t>
            </a:r>
            <a:r>
              <a:rPr lang="en-US" dirty="0"/>
              <a:t> algorithm in R and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438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nearest neighbor</a:t>
            </a:r>
            <a:br>
              <a:rPr lang="en-US" b="1" dirty="0"/>
            </a:br>
            <a:r>
              <a:rPr lang="en-US" b="1" dirty="0"/>
              <a:t>classification</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In a single sentence, </a:t>
            </a:r>
            <a:r>
              <a:rPr lang="en-US" b="1" dirty="0"/>
              <a:t>nearest neighbor </a:t>
            </a:r>
            <a:r>
              <a:rPr lang="en-US" dirty="0"/>
              <a:t>classifiers are defined by their characteristic</a:t>
            </a:r>
          </a:p>
          <a:p>
            <a:r>
              <a:rPr lang="en-US" dirty="0"/>
              <a:t>of classifying unlabeled examples by assigning them the class of similar labeled</a:t>
            </a:r>
          </a:p>
          <a:p>
            <a:r>
              <a:rPr lang="en-US" dirty="0"/>
              <a:t>examples. Despite the simplicity of this idea, nearest neighbor methods are</a:t>
            </a:r>
          </a:p>
          <a:p>
            <a:r>
              <a:rPr lang="en-US" dirty="0"/>
              <a:t>extremely powerful. They have been used successfully for:</a:t>
            </a:r>
          </a:p>
          <a:p>
            <a:r>
              <a:rPr lang="en-US" dirty="0"/>
              <a:t>• Computer vision applications, including optical character recognition and</a:t>
            </a:r>
          </a:p>
          <a:p>
            <a:r>
              <a:rPr lang="en-US" dirty="0"/>
              <a:t>facial recognition in both still images and video</a:t>
            </a:r>
          </a:p>
          <a:p>
            <a:r>
              <a:rPr lang="en-US" dirty="0"/>
              <a:t>• Predicting whether a person will enjoy a movie or music recommendation</a:t>
            </a:r>
          </a:p>
          <a:p>
            <a:r>
              <a:rPr lang="en-US" dirty="0"/>
              <a:t>• Identifying patterns in genetic data, perhaps to use them in detecting specific</a:t>
            </a:r>
          </a:p>
          <a:p>
            <a:r>
              <a:rPr lang="en-US" dirty="0"/>
              <a:t>proteins or diseases</a:t>
            </a:r>
          </a:p>
        </p:txBody>
      </p:sp>
    </p:spTree>
    <p:extLst>
      <p:ext uri="{BB962C8B-B14F-4D97-AF65-F5344CB8AC3E}">
        <p14:creationId xmlns:p14="http://schemas.microsoft.com/office/powerpoint/2010/main" val="166139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general, nearest neighbor classifiers are well-suited for classification tasks, where relationships among the features and the target classes are numerous, complicated, or extremely difficult to understand, yet the items of similar class type tend to be fairly homogeneous. </a:t>
            </a:r>
          </a:p>
          <a:p>
            <a:r>
              <a:rPr lang="en-US" dirty="0"/>
              <a:t>Another way of putting it would be to say that if a concept is difficult to define, but you know it when you see it, then nearest neighbors might be appropriate. On the other hand, if the data is noisy and thus no clear distinction exists among the groups, the</a:t>
            </a:r>
          </a:p>
          <a:p>
            <a:endParaRPr lang="en-US" dirty="0"/>
          </a:p>
        </p:txBody>
      </p:sp>
    </p:spTree>
    <p:extLst>
      <p:ext uri="{BB962C8B-B14F-4D97-AF65-F5344CB8AC3E}">
        <p14:creationId xmlns:p14="http://schemas.microsoft.com/office/powerpoint/2010/main" val="420755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Strengths </a:t>
            </a:r>
          </a:p>
          <a:p>
            <a:r>
              <a:rPr lang="en-US" dirty="0"/>
              <a:t>• Simple and effective</a:t>
            </a:r>
          </a:p>
          <a:p>
            <a:r>
              <a:rPr lang="en-US" dirty="0"/>
              <a:t>• Makes no assumptions about the</a:t>
            </a:r>
          </a:p>
          <a:p>
            <a:r>
              <a:rPr lang="en-US" dirty="0"/>
              <a:t>underlying data distribution</a:t>
            </a:r>
          </a:p>
          <a:p>
            <a:r>
              <a:rPr lang="en-US" dirty="0"/>
              <a:t>• Fast training phase</a:t>
            </a:r>
          </a:p>
          <a:p>
            <a:r>
              <a:rPr lang="en-US" b="1" dirty="0"/>
              <a:t>Weaknesses</a:t>
            </a:r>
          </a:p>
          <a:p>
            <a:endParaRPr lang="en-US" dirty="0"/>
          </a:p>
          <a:p>
            <a:r>
              <a:rPr lang="en-US" dirty="0"/>
              <a:t>• Does not produce a model, limiting the</a:t>
            </a:r>
          </a:p>
          <a:p>
            <a:r>
              <a:rPr lang="en-US" dirty="0"/>
              <a:t>ability to understand how the features</a:t>
            </a:r>
          </a:p>
          <a:p>
            <a:r>
              <a:rPr lang="en-US" dirty="0"/>
              <a:t>are related to the class</a:t>
            </a:r>
          </a:p>
          <a:p>
            <a:r>
              <a:rPr lang="en-US" dirty="0"/>
              <a:t>• Requires selection of an appropriate </a:t>
            </a:r>
            <a:r>
              <a:rPr lang="en-US" i="1" dirty="0"/>
              <a:t>k</a:t>
            </a:r>
          </a:p>
          <a:p>
            <a:r>
              <a:rPr lang="en-US" dirty="0"/>
              <a:t>• Slow classification phase</a:t>
            </a:r>
          </a:p>
        </p:txBody>
      </p:sp>
    </p:spTree>
    <p:extLst>
      <p:ext uri="{BB962C8B-B14F-4D97-AF65-F5344CB8AC3E}">
        <p14:creationId xmlns:p14="http://schemas.microsoft.com/office/powerpoint/2010/main" val="12500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The k-NN algorithm gets its name from the fact that it uses information about</a:t>
            </a:r>
          </a:p>
          <a:p>
            <a:r>
              <a:rPr lang="en-US" dirty="0"/>
              <a:t>an example's k-nearest neighbors to classify unlabeled examples. The letter </a:t>
            </a:r>
            <a:r>
              <a:rPr lang="en-US" i="1" dirty="0"/>
              <a:t>k </a:t>
            </a:r>
            <a:r>
              <a:rPr lang="en-US" dirty="0"/>
              <a:t>is a</a:t>
            </a:r>
          </a:p>
          <a:p>
            <a:r>
              <a:rPr lang="en-US" dirty="0"/>
              <a:t>variable term implying that any number of nearest neighbors could be used. After</a:t>
            </a:r>
          </a:p>
          <a:p>
            <a:r>
              <a:rPr lang="en-US" dirty="0"/>
              <a:t>choosing </a:t>
            </a:r>
            <a:r>
              <a:rPr lang="en-US" i="1" dirty="0"/>
              <a:t>k</a:t>
            </a:r>
            <a:r>
              <a:rPr lang="en-US" dirty="0"/>
              <a:t>, the algorithm requires a training dataset made up of examples that have</a:t>
            </a:r>
          </a:p>
          <a:p>
            <a:r>
              <a:rPr lang="en-US" dirty="0"/>
              <a:t>been classified into several categories, as labeled by a nominal variable. Then, for</a:t>
            </a:r>
          </a:p>
          <a:p>
            <a:r>
              <a:rPr lang="en-US" dirty="0"/>
              <a:t>each unlabeled record in the test dataset, k-NN identifies </a:t>
            </a:r>
            <a:r>
              <a:rPr lang="en-US" i="1" dirty="0"/>
              <a:t>k </a:t>
            </a:r>
            <a:r>
              <a:rPr lang="en-US" dirty="0"/>
              <a:t>records in the training</a:t>
            </a:r>
          </a:p>
          <a:p>
            <a:r>
              <a:rPr lang="en-US" dirty="0"/>
              <a:t>data that are the "nearest" in similarity. The unlabeled test instance is assigned the</a:t>
            </a:r>
          </a:p>
          <a:p>
            <a:r>
              <a:rPr lang="en-US" dirty="0"/>
              <a:t>class of the majority of the k nearest neighbors.</a:t>
            </a:r>
          </a:p>
          <a:p>
            <a:endParaRPr lang="en-US" dirty="0"/>
          </a:p>
        </p:txBody>
      </p:sp>
    </p:spTree>
    <p:extLst>
      <p:ext uri="{BB962C8B-B14F-4D97-AF65-F5344CB8AC3E}">
        <p14:creationId xmlns:p14="http://schemas.microsoft.com/office/powerpoint/2010/main" val="249250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an appropriate k</a:t>
            </a:r>
            <a:endParaRPr lang="en-US" dirty="0"/>
          </a:p>
        </p:txBody>
      </p:sp>
      <p:sp>
        <p:nvSpPr>
          <p:cNvPr id="3" name="Content Placeholder 2"/>
          <p:cNvSpPr>
            <a:spLocks noGrp="1"/>
          </p:cNvSpPr>
          <p:nvPr>
            <p:ph idx="1"/>
          </p:nvPr>
        </p:nvSpPr>
        <p:spPr/>
        <p:txBody>
          <a:bodyPr>
            <a:normAutofit/>
          </a:bodyPr>
          <a:lstStyle/>
          <a:p>
            <a:r>
              <a:rPr lang="en-US" dirty="0"/>
              <a:t>The decision of how many neighbors to use for k-NN determines how well the model will generalize to future data. The balance between overfitting and underfitting the training data is a problem known as </a:t>
            </a:r>
            <a:r>
              <a:rPr lang="en-US" b="1" dirty="0"/>
              <a:t>bias-variance tradeoff</a:t>
            </a:r>
            <a:r>
              <a:rPr lang="en-US" dirty="0"/>
              <a:t>.</a:t>
            </a:r>
          </a:p>
          <a:p>
            <a:r>
              <a:rPr lang="en-US" dirty="0"/>
              <a:t>Choosing a large </a:t>
            </a:r>
            <a:r>
              <a:rPr lang="en-US" i="1" dirty="0"/>
              <a:t>k </a:t>
            </a:r>
            <a:r>
              <a:rPr lang="en-US" dirty="0"/>
              <a:t>reduces the impact or variance caused by noisy data, but can </a:t>
            </a:r>
          </a:p>
          <a:p>
            <a:r>
              <a:rPr lang="en-US" dirty="0"/>
              <a:t>bias the learner so that it runs the risk of ignoring small, but important patterns.</a:t>
            </a:r>
          </a:p>
          <a:p>
            <a:r>
              <a:rPr lang="en-US" dirty="0"/>
              <a:t>One common practice is to begin with </a:t>
            </a:r>
            <a:r>
              <a:rPr lang="en-US" i="1" dirty="0"/>
              <a:t>k </a:t>
            </a:r>
            <a:r>
              <a:rPr lang="en-US" dirty="0"/>
              <a:t>equal to the square root of the number of training examples</a:t>
            </a:r>
          </a:p>
        </p:txBody>
      </p:sp>
    </p:spTree>
    <p:extLst>
      <p:ext uri="{BB962C8B-B14F-4D97-AF65-F5344CB8AC3E}">
        <p14:creationId xmlns:p14="http://schemas.microsoft.com/office/powerpoint/2010/main" val="17313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traditional method of rescaling features for k-NN is </a:t>
            </a:r>
            <a:r>
              <a:rPr lang="en-US" b="1" dirty="0"/>
              <a:t>min-max normalization</a:t>
            </a:r>
            <a:r>
              <a:rPr lang="en-US" dirty="0"/>
              <a:t>.</a:t>
            </a:r>
          </a:p>
          <a:p>
            <a:r>
              <a:rPr lang="en-US" dirty="0"/>
              <a:t>This process transforms a feature such that all of its values fall in a range between 0 and 1.</a:t>
            </a:r>
          </a:p>
          <a:p>
            <a:r>
              <a:rPr lang="en-US" dirty="0"/>
              <a:t>Under the strict definition of learning, a lazy learner is not really learning anything.</a:t>
            </a:r>
          </a:p>
          <a:p>
            <a:r>
              <a:rPr lang="en-US" dirty="0"/>
              <a:t>Instead, it merely stores the training data verbatim. </a:t>
            </a:r>
          </a:p>
          <a:p>
            <a:r>
              <a:rPr lang="en-US" dirty="0"/>
              <a:t>This allows the training </a:t>
            </a:r>
            <a:r>
              <a:rPr lang="en-US" dirty="0" err="1"/>
              <a:t>phase,which</a:t>
            </a:r>
            <a:r>
              <a:rPr lang="en-US" dirty="0"/>
              <a:t> is not actually training anything, to occur very rapidly. Of course, the downside is that the process of making predictions tends to be relatively slow in comparison to training. Due to the heavy reliance on the training instances rather than an abstracted model, lazy learning is also known as </a:t>
            </a:r>
            <a:r>
              <a:rPr lang="en-US" b="1" dirty="0"/>
              <a:t>instance-based learning </a:t>
            </a:r>
            <a:r>
              <a:rPr lang="en-US" dirty="0"/>
              <a:t>or </a:t>
            </a:r>
            <a:r>
              <a:rPr lang="en-US" b="1" dirty="0"/>
              <a:t>rote learning</a:t>
            </a:r>
            <a:r>
              <a:rPr lang="en-US" dirty="0"/>
              <a:t>.</a:t>
            </a:r>
          </a:p>
        </p:txBody>
      </p:sp>
    </p:spTree>
    <p:extLst>
      <p:ext uri="{BB962C8B-B14F-4D97-AF65-F5344CB8AC3E}">
        <p14:creationId xmlns:p14="http://schemas.microsoft.com/office/powerpoint/2010/main" val="369989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869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588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Knn algorithm in R and python</vt:lpstr>
      <vt:lpstr>Understanding nearest neighbor classification </vt:lpstr>
      <vt:lpstr>PowerPoint Presentation</vt:lpstr>
      <vt:lpstr>PowerPoint Presentation</vt:lpstr>
      <vt:lpstr>PowerPoint Presentation</vt:lpstr>
      <vt:lpstr>Choosing an appropriate 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dc:creator>
  <cp:lastModifiedBy>ashok</cp:lastModifiedBy>
  <cp:revision>3</cp:revision>
  <dcterms:created xsi:type="dcterms:W3CDTF">2017-05-09T17:34:35Z</dcterms:created>
  <dcterms:modified xsi:type="dcterms:W3CDTF">2017-05-10T01:48:30Z</dcterms:modified>
</cp:coreProperties>
</file>