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99202-CDEF-4012-9A89-7EB78E72DE7B}" type="datetimeFigureOut">
              <a:rPr lang="en-IN" smtClean="0"/>
              <a:t>18-01-2018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CD7E-DDA1-4DE9-AC9C-CB02C1EAF3E8}" type="slidenum">
              <a:rPr lang="en-IN" smtClean="0"/>
              <a:t>‹#›</a:t>
            </a:fld>
            <a:endParaRPr lang="en-IN"/>
          </a:p>
        </p:txBody>
      </p:sp>
    </p:spTree>
    <p:extLst>
      <p:ext uri="{BB962C8B-B14F-4D97-AF65-F5344CB8AC3E}">
        <p14:creationId xmlns:p14="http://schemas.microsoft.com/office/powerpoint/2010/main" val="3456753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C53CD7E-DDA1-4DE9-AC9C-CB02C1EAF3E8}" type="slidenum">
              <a:rPr lang="en-IN" smtClean="0"/>
              <a:t>29</a:t>
            </a:fld>
            <a:endParaRPr lang="en-IN"/>
          </a:p>
        </p:txBody>
      </p:sp>
    </p:spTree>
    <p:extLst>
      <p:ext uri="{BB962C8B-B14F-4D97-AF65-F5344CB8AC3E}">
        <p14:creationId xmlns:p14="http://schemas.microsoft.com/office/powerpoint/2010/main" val="13283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1411-BB3C-4AAA-A816-7B1897175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8D9594-6F30-4D45-B5B7-B073C95A60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FD8E61-86C5-405B-B694-95043F42E0E5}"/>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5" name="Footer Placeholder 4">
            <a:extLst>
              <a:ext uri="{FF2B5EF4-FFF2-40B4-BE49-F238E27FC236}">
                <a16:creationId xmlns:a16="http://schemas.microsoft.com/office/drawing/2014/main" id="{96A366E7-F6AC-4B51-82D6-3AB9B9097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B4965-EFA5-4FE2-B57B-F071E0B16980}"/>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98093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525D-841D-4F40-94D8-A271AC6FA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D21E4C-B79F-43FF-95D6-77AE467D0B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C70CA8-3F61-4226-B478-F88F36281E25}"/>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5" name="Footer Placeholder 4">
            <a:extLst>
              <a:ext uri="{FF2B5EF4-FFF2-40B4-BE49-F238E27FC236}">
                <a16:creationId xmlns:a16="http://schemas.microsoft.com/office/drawing/2014/main" id="{734C4878-FFB9-4A5B-9FEF-FE457D9778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6C62E-A12B-4545-B51E-66765D8913F4}"/>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271924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4CBBC-AC81-4571-84D2-7F036866C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EB0906-9DBB-4A1D-8C36-4DA12617B0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46E17-0874-44D3-BA0A-DBEEFD2FD5B7}"/>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5" name="Footer Placeholder 4">
            <a:extLst>
              <a:ext uri="{FF2B5EF4-FFF2-40B4-BE49-F238E27FC236}">
                <a16:creationId xmlns:a16="http://schemas.microsoft.com/office/drawing/2014/main" id="{DF410D2F-9882-4BCD-ADD1-4B12882B3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2559E-CFEE-43BE-BC2A-179FCB5487DB}"/>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32350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E5E4-8C9F-43BC-BC48-159EF7BF9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4DED6-E806-470E-9938-398C697CD9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9F99E-46CC-43EA-A4FF-BE253FB723B4}"/>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5" name="Footer Placeholder 4">
            <a:extLst>
              <a:ext uri="{FF2B5EF4-FFF2-40B4-BE49-F238E27FC236}">
                <a16:creationId xmlns:a16="http://schemas.microsoft.com/office/drawing/2014/main" id="{F589D4CD-4A5D-4BA6-821A-71D7C0AF7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DA335-EBBD-4B84-97D4-37B9D2A8DA6A}"/>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201251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B9DC-0817-440B-AA5F-D459C4A84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EC028C-C158-4556-9407-C6FC90117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576E49-EC48-4DA5-B2A5-51C845D6A803}"/>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5" name="Footer Placeholder 4">
            <a:extLst>
              <a:ext uri="{FF2B5EF4-FFF2-40B4-BE49-F238E27FC236}">
                <a16:creationId xmlns:a16="http://schemas.microsoft.com/office/drawing/2014/main" id="{73B2372C-1210-4B18-B2C9-D2CAF7C8E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C0D95-BEAD-4DC3-A99E-16E6EF202601}"/>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80861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081-FDA4-4F55-8FD7-DC6A3109CC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74D1A0-423F-4506-9F69-6BDB324F20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05B7BC-2868-4ACA-A1D7-720F7CB3AE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90BAB0-E599-411D-9DD4-2E96E01643D6}"/>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6" name="Footer Placeholder 5">
            <a:extLst>
              <a:ext uri="{FF2B5EF4-FFF2-40B4-BE49-F238E27FC236}">
                <a16:creationId xmlns:a16="http://schemas.microsoft.com/office/drawing/2014/main" id="{38B45D87-BC39-4AD9-B934-73D2070D5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67A27C-4CC4-4307-AED0-2C9BED985A22}"/>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338527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D265-4D98-4B16-93FA-C2ABF77738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30E5FE-65DA-4B25-84FE-85CCF3092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0B66FA-AC6C-4CAE-ACF7-8920093BA2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30B987-E8CE-4411-87BF-CB272601D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DCE22C-BABC-41B0-88BC-8660B2DD5D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199E9E-1C5A-433C-A494-6E6B4CD2CC1A}"/>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8" name="Footer Placeholder 7">
            <a:extLst>
              <a:ext uri="{FF2B5EF4-FFF2-40B4-BE49-F238E27FC236}">
                <a16:creationId xmlns:a16="http://schemas.microsoft.com/office/drawing/2014/main" id="{7C08C46B-1F5A-43ED-8E28-4DD504F11B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5821E0-8D7E-4656-B3F9-35F28A75C0C9}"/>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32424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2525-8D52-4B81-972D-926176C60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CFFB43-11C3-45EC-91A6-8BD33C39505B}"/>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4" name="Footer Placeholder 3">
            <a:extLst>
              <a:ext uri="{FF2B5EF4-FFF2-40B4-BE49-F238E27FC236}">
                <a16:creationId xmlns:a16="http://schemas.microsoft.com/office/drawing/2014/main" id="{8F49F18B-C31D-4B4E-9DE6-8A64D90114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C4AEE1-2608-4A53-91AD-F8B085A4F7F4}"/>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73459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CC23F8-DF9A-434E-BFC3-B3137D1CB79D}"/>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3" name="Footer Placeholder 2">
            <a:extLst>
              <a:ext uri="{FF2B5EF4-FFF2-40B4-BE49-F238E27FC236}">
                <a16:creationId xmlns:a16="http://schemas.microsoft.com/office/drawing/2014/main" id="{74A9B328-6360-45FA-A528-8DED7ECD24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8F3B92-11B6-4714-8D4F-10E30A989EE1}"/>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312393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000A-E9FB-462A-93C5-55896AAB3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C173C4-31DB-4F30-9740-A1BA1AA99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26E4E1-B1ED-4AAC-BD58-344E52A10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B49F74-7B50-4124-ADBA-6AA22FAE8CF8}"/>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6" name="Footer Placeholder 5">
            <a:extLst>
              <a:ext uri="{FF2B5EF4-FFF2-40B4-BE49-F238E27FC236}">
                <a16:creationId xmlns:a16="http://schemas.microsoft.com/office/drawing/2014/main" id="{95ED62FF-06C8-4EE4-9457-DBA33680A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E78DF-58B6-42D0-93A0-E6D1C2393A1E}"/>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282254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2B02-835F-47BB-AC81-A62F50508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9EA7C0-E19C-43A1-93FB-F73510B17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870B5E-1BA1-4466-88AE-17B7CF561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EC149F-8D05-4DD7-930B-D752538BDD27}"/>
              </a:ext>
            </a:extLst>
          </p:cNvPr>
          <p:cNvSpPr>
            <a:spLocks noGrp="1"/>
          </p:cNvSpPr>
          <p:nvPr>
            <p:ph type="dt" sz="half" idx="10"/>
          </p:nvPr>
        </p:nvSpPr>
        <p:spPr/>
        <p:txBody>
          <a:bodyPr/>
          <a:lstStyle/>
          <a:p>
            <a:fld id="{1C90A5C6-3C34-4F22-90D8-F08F807639AB}" type="datetimeFigureOut">
              <a:rPr lang="en-IN" smtClean="0"/>
              <a:t>18-01-2018</a:t>
            </a:fld>
            <a:endParaRPr lang="en-IN"/>
          </a:p>
        </p:txBody>
      </p:sp>
      <p:sp>
        <p:nvSpPr>
          <p:cNvPr id="6" name="Footer Placeholder 5">
            <a:extLst>
              <a:ext uri="{FF2B5EF4-FFF2-40B4-BE49-F238E27FC236}">
                <a16:creationId xmlns:a16="http://schemas.microsoft.com/office/drawing/2014/main" id="{14940EA3-F8DD-47A1-9D34-54D9C88AC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0D0A1-2255-4488-B0C6-94A9C2359095}"/>
              </a:ext>
            </a:extLst>
          </p:cNvPr>
          <p:cNvSpPr>
            <a:spLocks noGrp="1"/>
          </p:cNvSpPr>
          <p:nvPr>
            <p:ph type="sldNum" sz="quarter" idx="12"/>
          </p:nvPr>
        </p:nvSpPr>
        <p:spPr/>
        <p:txBody>
          <a:bodyPr/>
          <a:lstStyle/>
          <a:p>
            <a:fld id="{7C07849E-2745-4225-85A0-84E539EF8038}" type="slidenum">
              <a:rPr lang="en-IN" smtClean="0"/>
              <a:t>‹#›</a:t>
            </a:fld>
            <a:endParaRPr lang="en-IN"/>
          </a:p>
        </p:txBody>
      </p:sp>
    </p:spTree>
    <p:extLst>
      <p:ext uri="{BB962C8B-B14F-4D97-AF65-F5344CB8AC3E}">
        <p14:creationId xmlns:p14="http://schemas.microsoft.com/office/powerpoint/2010/main" val="169013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624D6-1F3D-4453-BBB4-F89C25C33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988DB-2486-42BB-938D-0AFD4D99A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9F395-FEA6-4A28-A72F-A34C93E49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0A5C6-3C34-4F22-90D8-F08F807639AB}" type="datetimeFigureOut">
              <a:rPr lang="en-IN" smtClean="0"/>
              <a:t>18-01-2018</a:t>
            </a:fld>
            <a:endParaRPr lang="en-IN"/>
          </a:p>
        </p:txBody>
      </p:sp>
      <p:sp>
        <p:nvSpPr>
          <p:cNvPr id="5" name="Footer Placeholder 4">
            <a:extLst>
              <a:ext uri="{FF2B5EF4-FFF2-40B4-BE49-F238E27FC236}">
                <a16:creationId xmlns:a16="http://schemas.microsoft.com/office/drawing/2014/main" id="{3DF0F3F8-6AF8-4514-9E75-105D029A0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B1B544-671F-4074-A2E0-585D296F8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7849E-2745-4225-85A0-84E539EF8038}" type="slidenum">
              <a:rPr lang="en-IN" smtClean="0"/>
              <a:t>‹#›</a:t>
            </a:fld>
            <a:endParaRPr lang="en-IN"/>
          </a:p>
        </p:txBody>
      </p:sp>
    </p:spTree>
    <p:extLst>
      <p:ext uri="{BB962C8B-B14F-4D97-AF65-F5344CB8AC3E}">
        <p14:creationId xmlns:p14="http://schemas.microsoft.com/office/powerpoint/2010/main" val="51155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dn.intellipaat.com/wp-content/uploads/2015/09/arithmatic-mean.p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dn.intellipaat.com/wp-content/uploads/2015/09/arithmatic-mean.p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A8A6-DE1B-4A47-B073-E22A831FEE8D}"/>
              </a:ext>
            </a:extLst>
          </p:cNvPr>
          <p:cNvSpPr>
            <a:spLocks noGrp="1"/>
          </p:cNvSpPr>
          <p:nvPr>
            <p:ph type="ctrTitle"/>
          </p:nvPr>
        </p:nvSpPr>
        <p:spPr/>
        <p:txBody>
          <a:bodyPr/>
          <a:lstStyle/>
          <a:p>
            <a:r>
              <a:rPr lang="en-IN" dirty="0"/>
              <a:t>Statistics</a:t>
            </a:r>
          </a:p>
        </p:txBody>
      </p:sp>
      <p:sp>
        <p:nvSpPr>
          <p:cNvPr id="3" name="Subtitle 2">
            <a:extLst>
              <a:ext uri="{FF2B5EF4-FFF2-40B4-BE49-F238E27FC236}">
                <a16:creationId xmlns:a16="http://schemas.microsoft.com/office/drawing/2014/main" id="{0003A74D-A2D9-41F8-A8E4-3B2E4F9CD42D}"/>
              </a:ext>
            </a:extLst>
          </p:cNvPr>
          <p:cNvSpPr>
            <a:spLocks noGrp="1"/>
          </p:cNvSpPr>
          <p:nvPr>
            <p:ph type="subTitle" idx="1"/>
          </p:nvPr>
        </p:nvSpPr>
        <p:spPr/>
        <p:txBody>
          <a:bodyPr/>
          <a:lstStyle/>
          <a:p>
            <a:r>
              <a:rPr lang="en-IN" dirty="0"/>
              <a:t>Parameswari </a:t>
            </a:r>
            <a:r>
              <a:rPr lang="en-IN" dirty="0" err="1"/>
              <a:t>Ettiappan</a:t>
            </a:r>
            <a:endParaRPr lang="en-IN" dirty="0"/>
          </a:p>
        </p:txBody>
      </p:sp>
    </p:spTree>
    <p:extLst>
      <p:ext uri="{BB962C8B-B14F-4D97-AF65-F5344CB8AC3E}">
        <p14:creationId xmlns:p14="http://schemas.microsoft.com/office/powerpoint/2010/main" val="2423410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49A8-E668-4998-9E7B-838B03011C37}"/>
              </a:ext>
            </a:extLst>
          </p:cNvPr>
          <p:cNvSpPr>
            <a:spLocks noGrp="1"/>
          </p:cNvSpPr>
          <p:nvPr>
            <p:ph type="title"/>
          </p:nvPr>
        </p:nvSpPr>
        <p:spPr/>
        <p:txBody>
          <a:bodyPr/>
          <a:lstStyle/>
          <a:p>
            <a:r>
              <a:rPr lang="en-IN" b="1" dirty="0"/>
              <a:t>Median</a:t>
            </a:r>
            <a:endParaRPr lang="en-IN" dirty="0"/>
          </a:p>
        </p:txBody>
      </p:sp>
      <p:sp>
        <p:nvSpPr>
          <p:cNvPr id="3" name="Content Placeholder 2">
            <a:extLst>
              <a:ext uri="{FF2B5EF4-FFF2-40B4-BE49-F238E27FC236}">
                <a16:creationId xmlns:a16="http://schemas.microsoft.com/office/drawing/2014/main" id="{4CE8F117-76F9-4FDD-9842-9727C57B07CF}"/>
              </a:ext>
            </a:extLst>
          </p:cNvPr>
          <p:cNvSpPr>
            <a:spLocks noGrp="1"/>
          </p:cNvSpPr>
          <p:nvPr>
            <p:ph idx="1"/>
          </p:nvPr>
        </p:nvSpPr>
        <p:spPr/>
        <p:txBody>
          <a:bodyPr/>
          <a:lstStyle/>
          <a:p>
            <a:r>
              <a:rPr lang="en-US" dirty="0"/>
              <a:t>If all the items with which we are concerned are sorted in order of increasing magnitude (size), from the smallest to the largest, then the median is the middle item.</a:t>
            </a:r>
          </a:p>
          <a:p>
            <a:r>
              <a:rPr lang="en-US" dirty="0"/>
              <a:t>Consider the five items: 12, 13, 21, 27, 31. Then 21 is the median.</a:t>
            </a:r>
          </a:p>
          <a:p>
            <a:r>
              <a:rPr lang="en-US" dirty="0"/>
              <a:t>If the number of items is even, the median is given by the arithmetic mean of the two middle items. Consider the six items: 12, 13, 21, 27, 31, 33.</a:t>
            </a:r>
          </a:p>
          <a:p>
            <a:r>
              <a:rPr lang="en-US" dirty="0"/>
              <a:t>The median is (21 + 27) / 2 = 24. </a:t>
            </a:r>
            <a:endParaRPr lang="en-IN" dirty="0"/>
          </a:p>
        </p:txBody>
      </p:sp>
    </p:spTree>
    <p:extLst>
      <p:ext uri="{BB962C8B-B14F-4D97-AF65-F5344CB8AC3E}">
        <p14:creationId xmlns:p14="http://schemas.microsoft.com/office/powerpoint/2010/main" val="14329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8F97-3EB2-487B-8634-16EAED535709}"/>
              </a:ext>
            </a:extLst>
          </p:cNvPr>
          <p:cNvSpPr>
            <a:spLocks noGrp="1"/>
          </p:cNvSpPr>
          <p:nvPr>
            <p:ph type="title"/>
          </p:nvPr>
        </p:nvSpPr>
        <p:spPr/>
        <p:txBody>
          <a:bodyPr/>
          <a:lstStyle/>
          <a:p>
            <a:r>
              <a:rPr lang="en-IN" b="1" dirty="0"/>
              <a:t>Mode</a:t>
            </a:r>
            <a:endParaRPr lang="en-IN" dirty="0"/>
          </a:p>
        </p:txBody>
      </p:sp>
      <p:sp>
        <p:nvSpPr>
          <p:cNvPr id="3" name="Content Placeholder 2">
            <a:extLst>
              <a:ext uri="{FF2B5EF4-FFF2-40B4-BE49-F238E27FC236}">
                <a16:creationId xmlns:a16="http://schemas.microsoft.com/office/drawing/2014/main" id="{045DFAA3-082B-49AE-AA65-4E8A19919869}"/>
              </a:ext>
            </a:extLst>
          </p:cNvPr>
          <p:cNvSpPr>
            <a:spLocks noGrp="1"/>
          </p:cNvSpPr>
          <p:nvPr>
            <p:ph idx="1"/>
          </p:nvPr>
        </p:nvSpPr>
        <p:spPr/>
        <p:txBody>
          <a:bodyPr/>
          <a:lstStyle/>
          <a:p>
            <a:r>
              <a:rPr lang="en-US" dirty="0"/>
              <a:t>If the frequency varies from one item to another, the mode is the value which appears most frequently. </a:t>
            </a:r>
          </a:p>
          <a:p>
            <a:r>
              <a:rPr lang="en-US" dirty="0"/>
              <a:t>In the case of continuous variables the frequency depends upon how many digits are quoted, so the mode is more usefully considered as the midpoint of the class with the largest frequency.</a:t>
            </a:r>
            <a:endParaRPr lang="en-IN" dirty="0"/>
          </a:p>
        </p:txBody>
      </p:sp>
    </p:spTree>
    <p:extLst>
      <p:ext uri="{BB962C8B-B14F-4D97-AF65-F5344CB8AC3E}">
        <p14:creationId xmlns:p14="http://schemas.microsoft.com/office/powerpoint/2010/main" val="367608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4A08-493F-4368-ACE5-E00F2623ED55}"/>
              </a:ext>
            </a:extLst>
          </p:cNvPr>
          <p:cNvSpPr>
            <a:spLocks noGrp="1"/>
          </p:cNvSpPr>
          <p:nvPr>
            <p:ph type="title"/>
          </p:nvPr>
        </p:nvSpPr>
        <p:spPr/>
        <p:txBody>
          <a:bodyPr/>
          <a:lstStyle/>
          <a:p>
            <a:r>
              <a:rPr lang="en-US" b="1" dirty="0"/>
              <a:t>Variability or Spread of the Data </a:t>
            </a:r>
            <a:endParaRPr lang="en-IN" dirty="0"/>
          </a:p>
        </p:txBody>
      </p:sp>
      <p:sp>
        <p:nvSpPr>
          <p:cNvPr id="3" name="Content Placeholder 2">
            <a:extLst>
              <a:ext uri="{FF2B5EF4-FFF2-40B4-BE49-F238E27FC236}">
                <a16:creationId xmlns:a16="http://schemas.microsoft.com/office/drawing/2014/main" id="{EB0A9111-51A5-489A-9EF0-0171EE90F8A9}"/>
              </a:ext>
            </a:extLst>
          </p:cNvPr>
          <p:cNvSpPr>
            <a:spLocks noGrp="1"/>
          </p:cNvSpPr>
          <p:nvPr>
            <p:ph idx="1"/>
          </p:nvPr>
        </p:nvSpPr>
        <p:spPr>
          <a:xfrm>
            <a:off x="838200" y="1825625"/>
            <a:ext cx="10515600" cy="1228660"/>
          </a:xfrm>
        </p:spPr>
        <p:txBody>
          <a:bodyPr/>
          <a:lstStyle/>
          <a:p>
            <a:r>
              <a:rPr lang="en-US" b="1" dirty="0"/>
              <a:t>Mean Deviation from the Mean</a:t>
            </a:r>
          </a:p>
          <a:p>
            <a:pPr marL="0" indent="0">
              <a:buNone/>
            </a:pPr>
            <a:r>
              <a:rPr lang="en-US" b="1" dirty="0"/>
              <a:t>  </a:t>
            </a:r>
            <a:r>
              <a:rPr lang="en-US" dirty="0"/>
              <a:t>The mean deviation from the mean, defined as –</a:t>
            </a:r>
          </a:p>
          <a:p>
            <a:pPr marL="0" indent="0">
              <a:buNone/>
            </a:pPr>
            <a:endParaRPr lang="en-IN" dirty="0"/>
          </a:p>
        </p:txBody>
      </p:sp>
      <p:pic>
        <p:nvPicPr>
          <p:cNvPr id="5122" name="Picture 2" descr="mean deviation from the mean">
            <a:extLst>
              <a:ext uri="{FF2B5EF4-FFF2-40B4-BE49-F238E27FC236}">
                <a16:creationId xmlns:a16="http://schemas.microsoft.com/office/drawing/2014/main" id="{BF474A1A-2A16-4F5C-802B-4E10D683E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266" y="3165541"/>
            <a:ext cx="2640702" cy="1228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A204E-0C8E-4A5A-A2AA-5B4AAF52A23E}"/>
              </a:ext>
            </a:extLst>
          </p:cNvPr>
          <p:cNvSpPr txBox="1"/>
          <p:nvPr/>
        </p:nvSpPr>
        <p:spPr>
          <a:xfrm>
            <a:off x="961534" y="5231876"/>
            <a:ext cx="6537880" cy="480131"/>
          </a:xfrm>
          <a:prstGeom prst="rect">
            <a:avLst/>
          </a:prstGeom>
          <a:noFill/>
        </p:spPr>
        <p:txBody>
          <a:bodyPr wrap="none" rtlCol="0">
            <a:spAutoFit/>
          </a:bodyPr>
          <a:lstStyle/>
          <a:p>
            <a:pPr marL="228600" indent="-228600">
              <a:lnSpc>
                <a:spcPct val="90000"/>
              </a:lnSpc>
              <a:spcBef>
                <a:spcPts val="1000"/>
              </a:spcBef>
              <a:buFont typeface="Arial" panose="020B0604020202020204" pitchFamily="34" charset="0"/>
              <a:buChar char="•"/>
            </a:pPr>
            <a:r>
              <a:rPr lang="en-US" sz="2800" b="1" dirty="0"/>
              <a:t>Mean Absolute Deviation from the Mean</a:t>
            </a:r>
            <a:endParaRPr lang="en-IN" sz="2800" b="1" dirty="0"/>
          </a:p>
        </p:txBody>
      </p:sp>
      <p:pic>
        <p:nvPicPr>
          <p:cNvPr id="5124" name="Picture 4" descr="mean absolute deviation from the mean">
            <a:extLst>
              <a:ext uri="{FF2B5EF4-FFF2-40B4-BE49-F238E27FC236}">
                <a16:creationId xmlns:a16="http://schemas.microsoft.com/office/drawing/2014/main" id="{D6CAFAB2-6481-44E8-9CF2-66EEFE625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2309" y="5231876"/>
            <a:ext cx="2356334" cy="122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1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8F8E-01DF-40D4-B44B-4B30A915633F}"/>
              </a:ext>
            </a:extLst>
          </p:cNvPr>
          <p:cNvSpPr>
            <a:spLocks noGrp="1"/>
          </p:cNvSpPr>
          <p:nvPr>
            <p:ph type="title"/>
          </p:nvPr>
        </p:nvSpPr>
        <p:spPr/>
        <p:txBody>
          <a:bodyPr/>
          <a:lstStyle/>
          <a:p>
            <a:r>
              <a:rPr lang="en-US" b="1" dirty="0"/>
              <a:t>Variability or Spread of the Data </a:t>
            </a:r>
            <a:endParaRPr lang="en-IN" dirty="0"/>
          </a:p>
        </p:txBody>
      </p:sp>
      <p:sp>
        <p:nvSpPr>
          <p:cNvPr id="3" name="Content Placeholder 2">
            <a:extLst>
              <a:ext uri="{FF2B5EF4-FFF2-40B4-BE49-F238E27FC236}">
                <a16:creationId xmlns:a16="http://schemas.microsoft.com/office/drawing/2014/main" id="{9F10CE33-EF15-4729-BE3C-A82F35C60420}"/>
              </a:ext>
            </a:extLst>
          </p:cNvPr>
          <p:cNvSpPr>
            <a:spLocks noGrp="1"/>
          </p:cNvSpPr>
          <p:nvPr>
            <p:ph idx="1"/>
          </p:nvPr>
        </p:nvSpPr>
        <p:spPr>
          <a:xfrm>
            <a:off x="838200" y="1825625"/>
            <a:ext cx="10515600" cy="521649"/>
          </a:xfrm>
        </p:spPr>
        <p:txBody>
          <a:bodyPr>
            <a:noAutofit/>
          </a:bodyPr>
          <a:lstStyle/>
          <a:p>
            <a:r>
              <a:rPr lang="en-IN" sz="2400" b="1" dirty="0"/>
              <a:t>Variance</a:t>
            </a:r>
          </a:p>
          <a:p>
            <a:r>
              <a:rPr lang="en-US" sz="2400" dirty="0"/>
              <a:t> Since squares of both positive and negative real numbers are always positive, the variance is always positive.</a:t>
            </a:r>
            <a:r>
              <a:rPr lang="en-IN" sz="2400" b="1" dirty="0"/>
              <a:t> </a:t>
            </a:r>
            <a:endParaRPr lang="en-IN" sz="2400" dirty="0"/>
          </a:p>
        </p:txBody>
      </p:sp>
      <p:pic>
        <p:nvPicPr>
          <p:cNvPr id="6146" name="Picture 2" descr="variance">
            <a:extLst>
              <a:ext uri="{FF2B5EF4-FFF2-40B4-BE49-F238E27FC236}">
                <a16:creationId xmlns:a16="http://schemas.microsoft.com/office/drawing/2014/main" id="{4491F295-B603-4E3E-93DC-DE920111D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194" y="3695306"/>
            <a:ext cx="3681061" cy="180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8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8F8E-01DF-40D4-B44B-4B30A915633F}"/>
              </a:ext>
            </a:extLst>
          </p:cNvPr>
          <p:cNvSpPr>
            <a:spLocks noGrp="1"/>
          </p:cNvSpPr>
          <p:nvPr>
            <p:ph type="title"/>
          </p:nvPr>
        </p:nvSpPr>
        <p:spPr/>
        <p:txBody>
          <a:bodyPr/>
          <a:lstStyle/>
          <a:p>
            <a:r>
              <a:rPr lang="en-US" b="1" dirty="0"/>
              <a:t>Variability or Spread of the Data </a:t>
            </a:r>
            <a:endParaRPr lang="en-IN" dirty="0"/>
          </a:p>
        </p:txBody>
      </p:sp>
      <p:sp>
        <p:nvSpPr>
          <p:cNvPr id="3" name="Content Placeholder 2">
            <a:extLst>
              <a:ext uri="{FF2B5EF4-FFF2-40B4-BE49-F238E27FC236}">
                <a16:creationId xmlns:a16="http://schemas.microsoft.com/office/drawing/2014/main" id="{9F10CE33-EF15-4729-BE3C-A82F35C60420}"/>
              </a:ext>
            </a:extLst>
          </p:cNvPr>
          <p:cNvSpPr>
            <a:spLocks noGrp="1"/>
          </p:cNvSpPr>
          <p:nvPr>
            <p:ph idx="1"/>
          </p:nvPr>
        </p:nvSpPr>
        <p:spPr>
          <a:xfrm>
            <a:off x="838200" y="1825625"/>
            <a:ext cx="10515600" cy="521649"/>
          </a:xfrm>
        </p:spPr>
        <p:txBody>
          <a:bodyPr>
            <a:noAutofit/>
          </a:bodyPr>
          <a:lstStyle/>
          <a:p>
            <a:r>
              <a:rPr lang="en-IN" b="1" dirty="0"/>
              <a:t>Standard Deviation</a:t>
            </a:r>
          </a:p>
        </p:txBody>
      </p:sp>
      <p:pic>
        <p:nvPicPr>
          <p:cNvPr id="7170" name="Picture 2" descr="standard deviation">
            <a:extLst>
              <a:ext uri="{FF2B5EF4-FFF2-40B4-BE49-F238E27FC236}">
                <a16:creationId xmlns:a16="http://schemas.microsoft.com/office/drawing/2014/main" id="{526EF38C-86F1-48BB-B79D-EA7B0FE5A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47" y="2656346"/>
            <a:ext cx="3517867" cy="193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0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96EF-51A4-4A2B-924E-BAA16AFB9E2B}"/>
              </a:ext>
            </a:extLst>
          </p:cNvPr>
          <p:cNvSpPr>
            <a:spLocks noGrp="1"/>
          </p:cNvSpPr>
          <p:nvPr>
            <p:ph type="title"/>
          </p:nvPr>
        </p:nvSpPr>
        <p:spPr/>
        <p:txBody>
          <a:bodyPr/>
          <a:lstStyle/>
          <a:p>
            <a:r>
              <a:rPr lang="fr-FR" b="1" dirty="0"/>
              <a:t>Quartiles, </a:t>
            </a:r>
            <a:r>
              <a:rPr lang="fr-FR" b="1" dirty="0" err="1"/>
              <a:t>Deciles</a:t>
            </a:r>
            <a:r>
              <a:rPr lang="fr-FR" b="1" dirty="0"/>
              <a:t>, Percentiles, and Quantiles</a:t>
            </a:r>
            <a:endParaRPr lang="en-IN" dirty="0"/>
          </a:p>
        </p:txBody>
      </p:sp>
      <p:sp>
        <p:nvSpPr>
          <p:cNvPr id="3" name="Content Placeholder 2">
            <a:extLst>
              <a:ext uri="{FF2B5EF4-FFF2-40B4-BE49-F238E27FC236}">
                <a16:creationId xmlns:a16="http://schemas.microsoft.com/office/drawing/2014/main" id="{07C5A173-65AE-4F75-9E8B-2D11555776F2}"/>
              </a:ext>
            </a:extLst>
          </p:cNvPr>
          <p:cNvSpPr>
            <a:spLocks noGrp="1"/>
          </p:cNvSpPr>
          <p:nvPr>
            <p:ph idx="1"/>
          </p:nvPr>
        </p:nvSpPr>
        <p:spPr/>
        <p:txBody>
          <a:bodyPr/>
          <a:lstStyle/>
          <a:p>
            <a:r>
              <a:rPr lang="en-US" dirty="0"/>
              <a:t>Quartiles, deciles, and percentiles divide a frequency distribution into a number of parts containing equal frequencies.</a:t>
            </a:r>
          </a:p>
          <a:p>
            <a:r>
              <a:rPr lang="en-US" b="1" dirty="0"/>
              <a:t>Quartiles</a:t>
            </a:r>
            <a:r>
              <a:rPr lang="en-US" dirty="0"/>
              <a:t> divide the range of values into four parts, each containing one quarter of the values.</a:t>
            </a:r>
          </a:p>
          <a:p>
            <a:r>
              <a:rPr lang="en-US" b="1" dirty="0"/>
              <a:t>Percentiles </a:t>
            </a:r>
            <a:r>
              <a:rPr lang="en-US" dirty="0"/>
              <a:t>divide into a hundred parts, each containing one hundredth of the total frequency.</a:t>
            </a:r>
          </a:p>
          <a:p>
            <a:r>
              <a:rPr lang="en-US" b="1" dirty="0"/>
              <a:t>Quantile</a:t>
            </a:r>
            <a:r>
              <a:rPr lang="en-US" dirty="0"/>
              <a:t> divides a frequency distribution into parts containing stated proportions of a distribution.</a:t>
            </a:r>
          </a:p>
          <a:p>
            <a:endParaRPr lang="en-IN" dirty="0"/>
          </a:p>
        </p:txBody>
      </p:sp>
    </p:spTree>
    <p:extLst>
      <p:ext uri="{BB962C8B-B14F-4D97-AF65-F5344CB8AC3E}">
        <p14:creationId xmlns:p14="http://schemas.microsoft.com/office/powerpoint/2010/main" val="296153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BAA7-77FE-456D-8198-6805BA88AFEF}"/>
              </a:ext>
            </a:extLst>
          </p:cNvPr>
          <p:cNvSpPr>
            <a:spLocks noGrp="1"/>
          </p:cNvSpPr>
          <p:nvPr>
            <p:ph type="title"/>
          </p:nvPr>
        </p:nvSpPr>
        <p:spPr/>
        <p:txBody>
          <a:bodyPr/>
          <a:lstStyle/>
          <a:p>
            <a:r>
              <a:rPr lang="en-IN" dirty="0"/>
              <a:t>Normal Distribution</a:t>
            </a:r>
          </a:p>
        </p:txBody>
      </p:sp>
      <p:sp>
        <p:nvSpPr>
          <p:cNvPr id="3" name="Content Placeholder 2">
            <a:extLst>
              <a:ext uri="{FF2B5EF4-FFF2-40B4-BE49-F238E27FC236}">
                <a16:creationId xmlns:a16="http://schemas.microsoft.com/office/drawing/2014/main" id="{49D45029-01C7-478B-8CC4-CA095313734B}"/>
              </a:ext>
            </a:extLst>
          </p:cNvPr>
          <p:cNvSpPr>
            <a:spLocks noGrp="1"/>
          </p:cNvSpPr>
          <p:nvPr>
            <p:ph idx="1"/>
          </p:nvPr>
        </p:nvSpPr>
        <p:spPr>
          <a:xfrm>
            <a:off x="838200" y="1825625"/>
            <a:ext cx="10515600" cy="4867406"/>
          </a:xfrm>
        </p:spPr>
        <p:txBody>
          <a:bodyPr/>
          <a:lstStyle/>
          <a:p>
            <a:r>
              <a:rPr lang="en-US" dirty="0"/>
              <a:t>They are approximately symmetrical, and the mode is close to the </a:t>
            </a:r>
            <a:r>
              <a:rPr lang="en-US" dirty="0" err="1"/>
              <a:t>centre</a:t>
            </a:r>
            <a:r>
              <a:rPr lang="en-US" dirty="0"/>
              <a:t> of the distribution.</a:t>
            </a:r>
          </a:p>
          <a:p>
            <a:r>
              <a:rPr lang="en-US" dirty="0"/>
              <a:t>The mean, median, and mode are close together.</a:t>
            </a:r>
          </a:p>
          <a:p>
            <a:r>
              <a:rPr lang="en-US" dirty="0"/>
              <a:t>The shape of the distribution can be approximated by a bell: nearly flat on top, then decreasing more quickly, then decreasing more slowly toward the tails of the distribution. </a:t>
            </a:r>
          </a:p>
          <a:p>
            <a:r>
              <a:rPr lang="en-US" dirty="0"/>
              <a:t>This implies that values close to the mean are relatively frequent, and values farther from the mean tend to occur less frequently.</a:t>
            </a:r>
          </a:p>
          <a:p>
            <a:endParaRPr lang="en-IN" dirty="0"/>
          </a:p>
        </p:txBody>
      </p:sp>
      <p:sp>
        <p:nvSpPr>
          <p:cNvPr id="4" name="TextBox 3">
            <a:extLst>
              <a:ext uri="{FF2B5EF4-FFF2-40B4-BE49-F238E27FC236}">
                <a16:creationId xmlns:a16="http://schemas.microsoft.com/office/drawing/2014/main" id="{6BBC0606-92B4-4491-9197-1BC5A2692387}"/>
              </a:ext>
            </a:extLst>
          </p:cNvPr>
          <p:cNvSpPr txBox="1"/>
          <p:nvPr/>
        </p:nvSpPr>
        <p:spPr>
          <a:xfrm>
            <a:off x="3374796" y="5957740"/>
            <a:ext cx="2825902" cy="369332"/>
          </a:xfrm>
          <a:prstGeom prst="rect">
            <a:avLst/>
          </a:prstGeom>
          <a:noFill/>
        </p:spPr>
        <p:txBody>
          <a:bodyPr wrap="none" rtlCol="0">
            <a:spAutoFit/>
          </a:bodyPr>
          <a:lstStyle/>
          <a:p>
            <a:r>
              <a:rPr lang="en-IN" dirty="0"/>
              <a:t>Probability Density Function</a:t>
            </a:r>
          </a:p>
        </p:txBody>
      </p:sp>
      <p:pic>
        <p:nvPicPr>
          <p:cNvPr id="9220" name="Picture 4" descr="probability distribution function for normal">
            <a:extLst>
              <a:ext uri="{FF2B5EF4-FFF2-40B4-BE49-F238E27FC236}">
                <a16:creationId xmlns:a16="http://schemas.microsoft.com/office/drawing/2014/main" id="{15498EB3-617D-4D6F-9BE5-7083599B3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770" y="5656438"/>
            <a:ext cx="3199909" cy="97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60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BAA7-77FE-456D-8198-6805BA88AFEF}"/>
              </a:ext>
            </a:extLst>
          </p:cNvPr>
          <p:cNvSpPr>
            <a:spLocks noGrp="1"/>
          </p:cNvSpPr>
          <p:nvPr>
            <p:ph type="title"/>
          </p:nvPr>
        </p:nvSpPr>
        <p:spPr/>
        <p:txBody>
          <a:bodyPr/>
          <a:lstStyle/>
          <a:p>
            <a:r>
              <a:rPr lang="en-IN" dirty="0"/>
              <a:t>Normal Distribution</a:t>
            </a:r>
          </a:p>
        </p:txBody>
      </p:sp>
      <p:pic>
        <p:nvPicPr>
          <p:cNvPr id="8196" name="Picture 4" descr="shape of the normal distribution">
            <a:extLst>
              <a:ext uri="{FF2B5EF4-FFF2-40B4-BE49-F238E27FC236}">
                <a16:creationId xmlns:a16="http://schemas.microsoft.com/office/drawing/2014/main" id="{AA0D3C04-F761-4D8E-9D5A-D34B71AE6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066" y="1973932"/>
            <a:ext cx="8008493" cy="452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71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BAA7-77FE-456D-8198-6805BA88AFEF}"/>
              </a:ext>
            </a:extLst>
          </p:cNvPr>
          <p:cNvSpPr>
            <a:spLocks noGrp="1"/>
          </p:cNvSpPr>
          <p:nvPr>
            <p:ph type="title"/>
          </p:nvPr>
        </p:nvSpPr>
        <p:spPr/>
        <p:txBody>
          <a:bodyPr/>
          <a:lstStyle/>
          <a:p>
            <a:r>
              <a:rPr lang="en-IN" dirty="0"/>
              <a:t>Normal Distribution</a:t>
            </a:r>
          </a:p>
        </p:txBody>
      </p:sp>
      <p:pic>
        <p:nvPicPr>
          <p:cNvPr id="8194" name="Picture 2" descr="histogram of thickness of metal part">
            <a:extLst>
              <a:ext uri="{FF2B5EF4-FFF2-40B4-BE49-F238E27FC236}">
                <a16:creationId xmlns:a16="http://schemas.microsoft.com/office/drawing/2014/main" id="{73644BF9-E4DA-48AF-B8C8-5C3316DA0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07" y="1556404"/>
            <a:ext cx="5695018" cy="477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19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E25D-A774-4DBB-92A8-80ACD8C8713A}"/>
              </a:ext>
            </a:extLst>
          </p:cNvPr>
          <p:cNvSpPr>
            <a:spLocks noGrp="1"/>
          </p:cNvSpPr>
          <p:nvPr>
            <p:ph type="title"/>
          </p:nvPr>
        </p:nvSpPr>
        <p:spPr/>
        <p:txBody>
          <a:bodyPr/>
          <a:lstStyle/>
          <a:p>
            <a:r>
              <a:rPr lang="en-IN" b="1" dirty="0"/>
              <a:t>Feature Scaling </a:t>
            </a:r>
            <a:br>
              <a:rPr lang="en-IN" b="1" dirty="0"/>
            </a:br>
            <a:endParaRPr lang="en-IN" dirty="0"/>
          </a:p>
        </p:txBody>
      </p:sp>
      <p:sp>
        <p:nvSpPr>
          <p:cNvPr id="4" name="Rectangle 1">
            <a:extLst>
              <a:ext uri="{FF2B5EF4-FFF2-40B4-BE49-F238E27FC236}">
                <a16:creationId xmlns:a16="http://schemas.microsoft.com/office/drawing/2014/main" id="{20B8B441-985B-4CC6-9013-8893AA8E4C71}"/>
              </a:ext>
            </a:extLst>
          </p:cNvPr>
          <p:cNvSpPr>
            <a:spLocks noGrp="1" noChangeArrowheads="1"/>
          </p:cNvSpPr>
          <p:nvPr>
            <p:ph idx="1"/>
          </p:nvPr>
        </p:nvSpPr>
        <p:spPr bwMode="auto">
          <a:xfrm>
            <a:off x="838200" y="1158897"/>
            <a:ext cx="8041849" cy="23313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a:t>
            </a:r>
            <a:r>
              <a:rPr kumimoji="0" lang="en-US" altLang="en-US" sz="2400" b="0" i="0" u="none" strike="noStrike" cap="none" normalizeH="0" baseline="0" dirty="0" err="1">
                <a:ln>
                  <a:noFill/>
                </a:ln>
                <a:solidFill>
                  <a:srgbClr val="2E8AD8"/>
                </a:solidFill>
                <a:effectLst/>
                <a:latin typeface="Monaco"/>
              </a:rPr>
              <a:t>StandardScaler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a:t>
            </a:r>
            <a:r>
              <a:rPr kumimoji="0" lang="en-US" altLang="en-US" sz="2400" b="0" i="0" u="none" strike="noStrike" cap="none" normalizeH="0" baseline="0" dirty="0" err="1">
                <a:ln>
                  <a:noFill/>
                </a:ln>
                <a:solidFill>
                  <a:srgbClr val="2E8AD8"/>
                </a:solidFill>
                <a:effectLst/>
                <a:latin typeface="Monaco"/>
              </a:rPr>
              <a:t>MinMaxScaler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a:t>
            </a:r>
            <a:r>
              <a:rPr kumimoji="0" lang="en-US" altLang="en-US" sz="2400" b="0" i="0" u="none" strike="noStrike" cap="none" normalizeH="0" baseline="0" dirty="0" err="1">
                <a:ln>
                  <a:noFill/>
                </a:ln>
                <a:solidFill>
                  <a:srgbClr val="2E8AD8"/>
                </a:solidFill>
                <a:effectLst/>
                <a:latin typeface="Monaco"/>
              </a:rPr>
              <a:t>RobustScaler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Normalizer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A4AC562-BEA6-41E9-B02C-98496DF44092}"/>
              </a:ext>
            </a:extLst>
          </p:cNvPr>
          <p:cNvPicPr>
            <a:picLocks noChangeAspect="1"/>
          </p:cNvPicPr>
          <p:nvPr/>
        </p:nvPicPr>
        <p:blipFill rotWithShape="1">
          <a:blip r:embed="rId2"/>
          <a:srcRect l="25247" t="50920" r="27427" b="21330"/>
          <a:stretch/>
        </p:blipFill>
        <p:spPr>
          <a:xfrm>
            <a:off x="838200" y="3926864"/>
            <a:ext cx="7513948" cy="2478285"/>
          </a:xfrm>
          <a:prstGeom prst="rect">
            <a:avLst/>
          </a:prstGeom>
        </p:spPr>
      </p:pic>
    </p:spTree>
    <p:extLst>
      <p:ext uri="{BB962C8B-B14F-4D97-AF65-F5344CB8AC3E}">
        <p14:creationId xmlns:p14="http://schemas.microsoft.com/office/powerpoint/2010/main" val="62105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FA66-87FF-4496-9763-32B764FC716D}"/>
              </a:ext>
            </a:extLst>
          </p:cNvPr>
          <p:cNvSpPr>
            <a:spLocks noGrp="1"/>
          </p:cNvSpPr>
          <p:nvPr>
            <p:ph type="title"/>
          </p:nvPr>
        </p:nvSpPr>
        <p:spPr/>
        <p:txBody>
          <a:bodyPr/>
          <a:lstStyle/>
          <a:p>
            <a:r>
              <a:rPr lang="en-IN" b="1" dirty="0"/>
              <a:t>Types of Variables</a:t>
            </a:r>
            <a:endParaRPr lang="en-IN" dirty="0"/>
          </a:p>
        </p:txBody>
      </p:sp>
      <p:pic>
        <p:nvPicPr>
          <p:cNvPr id="1026" name="Picture 2" descr="http://3.bp.blogspot.com/-L7KUapFGUXs/U001UGoJSFI/AAAAAAAACVw/8vH0VNUcuJ0/s1600/data+type.png">
            <a:extLst>
              <a:ext uri="{FF2B5EF4-FFF2-40B4-BE49-F238E27FC236}">
                <a16:creationId xmlns:a16="http://schemas.microsoft.com/office/drawing/2014/main" id="{E3DC9391-866A-4588-BC4A-68379C74F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495" y="2236363"/>
            <a:ext cx="7002299" cy="269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15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E25D-A774-4DBB-92A8-80ACD8C8713A}"/>
              </a:ext>
            </a:extLst>
          </p:cNvPr>
          <p:cNvSpPr>
            <a:spLocks noGrp="1"/>
          </p:cNvSpPr>
          <p:nvPr>
            <p:ph type="title"/>
          </p:nvPr>
        </p:nvSpPr>
        <p:spPr/>
        <p:txBody>
          <a:bodyPr/>
          <a:lstStyle/>
          <a:p>
            <a:r>
              <a:rPr lang="en-IN" b="1" dirty="0"/>
              <a:t>Feature Scaling </a:t>
            </a:r>
            <a:br>
              <a:rPr lang="en-IN" b="1" dirty="0"/>
            </a:br>
            <a:endParaRPr lang="en-IN" dirty="0"/>
          </a:p>
        </p:txBody>
      </p:sp>
      <p:sp>
        <p:nvSpPr>
          <p:cNvPr id="4" name="Rectangle 1">
            <a:extLst>
              <a:ext uri="{FF2B5EF4-FFF2-40B4-BE49-F238E27FC236}">
                <a16:creationId xmlns:a16="http://schemas.microsoft.com/office/drawing/2014/main" id="{20B8B441-985B-4CC6-9013-8893AA8E4C71}"/>
              </a:ext>
            </a:extLst>
          </p:cNvPr>
          <p:cNvSpPr>
            <a:spLocks noGrp="1" noChangeArrowheads="1"/>
          </p:cNvSpPr>
          <p:nvPr>
            <p:ph idx="1"/>
          </p:nvPr>
        </p:nvSpPr>
        <p:spPr bwMode="auto">
          <a:xfrm>
            <a:off x="838200" y="1158897"/>
            <a:ext cx="8041849" cy="23313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a:t>
            </a:r>
            <a:r>
              <a:rPr kumimoji="0" lang="en-US" altLang="en-US" sz="2400" b="0" i="0" u="none" strike="noStrike" cap="none" normalizeH="0" baseline="0" dirty="0" err="1">
                <a:ln>
                  <a:noFill/>
                </a:ln>
                <a:solidFill>
                  <a:srgbClr val="2E8AD8"/>
                </a:solidFill>
                <a:effectLst/>
                <a:latin typeface="Monaco"/>
              </a:rPr>
              <a:t>StandardScaler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a:t>
            </a:r>
            <a:r>
              <a:rPr kumimoji="0" lang="en-US" altLang="en-US" sz="2400" b="0" i="0" u="none" strike="noStrike" cap="none" normalizeH="0" baseline="0" dirty="0" err="1">
                <a:ln>
                  <a:noFill/>
                </a:ln>
                <a:solidFill>
                  <a:srgbClr val="2E8AD8"/>
                </a:solidFill>
                <a:effectLst/>
                <a:latin typeface="Monaco"/>
              </a:rPr>
              <a:t>MinMaxScaler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a:t>
            </a:r>
            <a:r>
              <a:rPr kumimoji="0" lang="en-US" altLang="en-US" sz="2400" b="0" i="0" u="none" strike="noStrike" cap="none" normalizeH="0" baseline="0" dirty="0" err="1">
                <a:ln>
                  <a:noFill/>
                </a:ln>
                <a:solidFill>
                  <a:srgbClr val="2E8AD8"/>
                </a:solidFill>
                <a:effectLst/>
                <a:latin typeface="Monaco"/>
              </a:rPr>
              <a:t>RobustScaler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2E8AD8"/>
                </a:solidFill>
                <a:effectLst/>
                <a:latin typeface="Monaco"/>
              </a:rPr>
              <a:t> Normalizer</a:t>
            </a:r>
            <a:endParaRPr kumimoji="0" lang="en-US" altLang="en-US" sz="2400" b="0" i="0" u="none" strike="noStrike" cap="none" normalizeH="0" baseline="0" dirty="0">
              <a:ln>
                <a:noFill/>
              </a:ln>
              <a:solidFill>
                <a:srgbClr val="000000"/>
              </a:solidFill>
              <a:effectLst/>
              <a:latin typeface="Hi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4D36E33-149C-4F32-B582-73FF63F0B9AB}"/>
              </a:ext>
            </a:extLst>
          </p:cNvPr>
          <p:cNvPicPr>
            <a:picLocks noChangeAspect="1"/>
          </p:cNvPicPr>
          <p:nvPr/>
        </p:nvPicPr>
        <p:blipFill rotWithShape="1">
          <a:blip r:embed="rId2"/>
          <a:srcRect l="24510" t="16898" r="16804" b="58213"/>
          <a:stretch/>
        </p:blipFill>
        <p:spPr>
          <a:xfrm>
            <a:off x="838200" y="4213181"/>
            <a:ext cx="9772863" cy="2331371"/>
          </a:xfrm>
          <a:prstGeom prst="rect">
            <a:avLst/>
          </a:prstGeom>
        </p:spPr>
      </p:pic>
    </p:spTree>
    <p:extLst>
      <p:ext uri="{BB962C8B-B14F-4D97-AF65-F5344CB8AC3E}">
        <p14:creationId xmlns:p14="http://schemas.microsoft.com/office/powerpoint/2010/main" val="177644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F169-B23E-464E-BC7B-A0B94C7A1DB1}"/>
              </a:ext>
            </a:extLst>
          </p:cNvPr>
          <p:cNvSpPr>
            <a:spLocks noGrp="1"/>
          </p:cNvSpPr>
          <p:nvPr>
            <p:ph type="title"/>
          </p:nvPr>
        </p:nvSpPr>
        <p:spPr/>
        <p:txBody>
          <a:bodyPr/>
          <a:lstStyle/>
          <a:p>
            <a:r>
              <a:rPr lang="en-IN" dirty="0"/>
              <a:t>Feature Scaling</a:t>
            </a:r>
          </a:p>
        </p:txBody>
      </p:sp>
      <p:pic>
        <p:nvPicPr>
          <p:cNvPr id="4" name="Picture 3">
            <a:extLst>
              <a:ext uri="{FF2B5EF4-FFF2-40B4-BE49-F238E27FC236}">
                <a16:creationId xmlns:a16="http://schemas.microsoft.com/office/drawing/2014/main" id="{3ADDBB17-6DBC-4C24-B4AE-82EFFAF8061A}"/>
              </a:ext>
            </a:extLst>
          </p:cNvPr>
          <p:cNvPicPr>
            <a:picLocks noChangeAspect="1"/>
          </p:cNvPicPr>
          <p:nvPr/>
        </p:nvPicPr>
        <p:blipFill rotWithShape="1">
          <a:blip r:embed="rId2"/>
          <a:srcRect l="18710" t="14984" r="16264" b="57113"/>
          <a:stretch/>
        </p:blipFill>
        <p:spPr>
          <a:xfrm>
            <a:off x="952107" y="2111605"/>
            <a:ext cx="9958743" cy="2403834"/>
          </a:xfrm>
          <a:prstGeom prst="rect">
            <a:avLst/>
          </a:prstGeom>
        </p:spPr>
      </p:pic>
    </p:spTree>
    <p:extLst>
      <p:ext uri="{BB962C8B-B14F-4D97-AF65-F5344CB8AC3E}">
        <p14:creationId xmlns:p14="http://schemas.microsoft.com/office/powerpoint/2010/main" val="164296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F169-B23E-464E-BC7B-A0B94C7A1DB1}"/>
              </a:ext>
            </a:extLst>
          </p:cNvPr>
          <p:cNvSpPr>
            <a:spLocks noGrp="1"/>
          </p:cNvSpPr>
          <p:nvPr>
            <p:ph type="title"/>
          </p:nvPr>
        </p:nvSpPr>
        <p:spPr/>
        <p:txBody>
          <a:bodyPr/>
          <a:lstStyle/>
          <a:p>
            <a:r>
              <a:rPr lang="en-IN" dirty="0"/>
              <a:t>Feature Scaling</a:t>
            </a:r>
          </a:p>
        </p:txBody>
      </p:sp>
      <p:pic>
        <p:nvPicPr>
          <p:cNvPr id="3" name="Picture 2">
            <a:extLst>
              <a:ext uri="{FF2B5EF4-FFF2-40B4-BE49-F238E27FC236}">
                <a16:creationId xmlns:a16="http://schemas.microsoft.com/office/drawing/2014/main" id="{83B1455F-823A-4B78-B28D-D582E9AB57BC}"/>
              </a:ext>
            </a:extLst>
          </p:cNvPr>
          <p:cNvPicPr>
            <a:picLocks noChangeAspect="1"/>
          </p:cNvPicPr>
          <p:nvPr/>
        </p:nvPicPr>
        <p:blipFill rotWithShape="1">
          <a:blip r:embed="rId2"/>
          <a:srcRect l="21264" t="20344" r="25541" b="48453"/>
          <a:stretch/>
        </p:blipFill>
        <p:spPr>
          <a:xfrm>
            <a:off x="612742" y="2017336"/>
            <a:ext cx="10028452" cy="3308808"/>
          </a:xfrm>
          <a:prstGeom prst="rect">
            <a:avLst/>
          </a:prstGeom>
        </p:spPr>
      </p:pic>
    </p:spTree>
    <p:extLst>
      <p:ext uri="{BB962C8B-B14F-4D97-AF65-F5344CB8AC3E}">
        <p14:creationId xmlns:p14="http://schemas.microsoft.com/office/powerpoint/2010/main" val="274098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458C-8284-4EB2-BC86-6247DA009EBB}"/>
              </a:ext>
            </a:extLst>
          </p:cNvPr>
          <p:cNvSpPr>
            <a:spLocks noGrp="1"/>
          </p:cNvSpPr>
          <p:nvPr>
            <p:ph type="title"/>
          </p:nvPr>
        </p:nvSpPr>
        <p:spPr/>
        <p:txBody>
          <a:bodyPr/>
          <a:lstStyle/>
          <a:p>
            <a:r>
              <a:rPr lang="en-IN" dirty="0"/>
              <a:t>Simple Linear Regression</a:t>
            </a:r>
          </a:p>
        </p:txBody>
      </p:sp>
      <p:sp>
        <p:nvSpPr>
          <p:cNvPr id="3" name="Content Placeholder 2">
            <a:extLst>
              <a:ext uri="{FF2B5EF4-FFF2-40B4-BE49-F238E27FC236}">
                <a16:creationId xmlns:a16="http://schemas.microsoft.com/office/drawing/2014/main" id="{30D63583-DD97-4BDA-8C1A-85F93197BE54}"/>
              </a:ext>
            </a:extLst>
          </p:cNvPr>
          <p:cNvSpPr>
            <a:spLocks noGrp="1"/>
          </p:cNvSpPr>
          <p:nvPr>
            <p:ph idx="1"/>
          </p:nvPr>
        </p:nvSpPr>
        <p:spPr/>
        <p:txBody>
          <a:bodyPr/>
          <a:lstStyle/>
          <a:p>
            <a:r>
              <a:rPr lang="en-US" b="1" dirty="0"/>
              <a:t>Simple linear regression</a:t>
            </a:r>
            <a:r>
              <a:rPr lang="en-US" dirty="0"/>
              <a:t> is a statistical method that allows us to summarize and study relationships between two continuous (quantitative) variables:</a:t>
            </a:r>
          </a:p>
          <a:p>
            <a:r>
              <a:rPr lang="en-US" dirty="0"/>
              <a:t>One variable, denoted </a:t>
            </a:r>
            <a:r>
              <a:rPr lang="en-US" i="1" dirty="0"/>
              <a:t>x</a:t>
            </a:r>
            <a:r>
              <a:rPr lang="en-US" dirty="0"/>
              <a:t>, is regarded as the </a:t>
            </a:r>
            <a:r>
              <a:rPr lang="en-US" b="1" dirty="0"/>
              <a:t>predictor</a:t>
            </a:r>
            <a:r>
              <a:rPr lang="en-US" dirty="0"/>
              <a:t>, </a:t>
            </a:r>
            <a:r>
              <a:rPr lang="en-US" b="1" dirty="0"/>
              <a:t>explanatory</a:t>
            </a:r>
            <a:r>
              <a:rPr lang="en-US" dirty="0"/>
              <a:t>, or </a:t>
            </a:r>
            <a:r>
              <a:rPr lang="en-US" b="1" dirty="0"/>
              <a:t>independent</a:t>
            </a:r>
            <a:r>
              <a:rPr lang="en-US" dirty="0"/>
              <a:t> variable.</a:t>
            </a:r>
          </a:p>
          <a:p>
            <a:r>
              <a:rPr lang="en-US" dirty="0"/>
              <a:t>The other variable, denoted </a:t>
            </a:r>
            <a:r>
              <a:rPr lang="en-US" i="1" dirty="0"/>
              <a:t>y</a:t>
            </a:r>
            <a:r>
              <a:rPr lang="en-US" dirty="0"/>
              <a:t>, is regarded as the </a:t>
            </a:r>
            <a:r>
              <a:rPr lang="en-US" b="1" dirty="0"/>
              <a:t>response</a:t>
            </a:r>
            <a:r>
              <a:rPr lang="en-US" dirty="0"/>
              <a:t>, </a:t>
            </a:r>
            <a:r>
              <a:rPr lang="en-US" b="1" dirty="0"/>
              <a:t>outcome</a:t>
            </a:r>
            <a:r>
              <a:rPr lang="en-US" dirty="0"/>
              <a:t>, or </a:t>
            </a:r>
            <a:r>
              <a:rPr lang="en-US" b="1" dirty="0"/>
              <a:t>dependent</a:t>
            </a:r>
            <a:r>
              <a:rPr lang="en-US" dirty="0"/>
              <a:t> variable.</a:t>
            </a:r>
          </a:p>
          <a:p>
            <a:endParaRPr lang="en-IN" dirty="0"/>
          </a:p>
        </p:txBody>
      </p:sp>
    </p:spTree>
    <p:extLst>
      <p:ext uri="{BB962C8B-B14F-4D97-AF65-F5344CB8AC3E}">
        <p14:creationId xmlns:p14="http://schemas.microsoft.com/office/powerpoint/2010/main" val="68722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458C-8284-4EB2-BC86-6247DA009EBB}"/>
              </a:ext>
            </a:extLst>
          </p:cNvPr>
          <p:cNvSpPr>
            <a:spLocks noGrp="1"/>
          </p:cNvSpPr>
          <p:nvPr>
            <p:ph type="title"/>
          </p:nvPr>
        </p:nvSpPr>
        <p:spPr/>
        <p:txBody>
          <a:bodyPr/>
          <a:lstStyle/>
          <a:p>
            <a:r>
              <a:rPr lang="en-IN" dirty="0"/>
              <a:t>Simple Linear Regression</a:t>
            </a:r>
          </a:p>
        </p:txBody>
      </p:sp>
      <p:pic>
        <p:nvPicPr>
          <p:cNvPr id="1026" name="Picture 2" descr="fahrenheit vs celsius plot">
            <a:extLst>
              <a:ext uri="{FF2B5EF4-FFF2-40B4-BE49-F238E27FC236}">
                <a16:creationId xmlns:a16="http://schemas.microsoft.com/office/drawing/2014/main" id="{C4A2D08E-88E9-48CF-90F2-7181AE1A1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874" y="1864103"/>
            <a:ext cx="6950108" cy="462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655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0CC2-BF64-41A3-BDE0-3C6EF7B0275D}"/>
              </a:ext>
            </a:extLst>
          </p:cNvPr>
          <p:cNvSpPr>
            <a:spLocks noGrp="1"/>
          </p:cNvSpPr>
          <p:nvPr>
            <p:ph type="title"/>
          </p:nvPr>
        </p:nvSpPr>
        <p:spPr/>
        <p:txBody>
          <a:bodyPr/>
          <a:lstStyle/>
          <a:p>
            <a:r>
              <a:rPr lang="en-IN" dirty="0"/>
              <a:t>Types of Relationships</a:t>
            </a:r>
          </a:p>
        </p:txBody>
      </p:sp>
      <p:sp>
        <p:nvSpPr>
          <p:cNvPr id="3" name="Content Placeholder 2">
            <a:extLst>
              <a:ext uri="{FF2B5EF4-FFF2-40B4-BE49-F238E27FC236}">
                <a16:creationId xmlns:a16="http://schemas.microsoft.com/office/drawing/2014/main" id="{262644BA-61AA-4B61-833A-89B93C51B6C7}"/>
              </a:ext>
            </a:extLst>
          </p:cNvPr>
          <p:cNvSpPr>
            <a:spLocks noGrp="1"/>
          </p:cNvSpPr>
          <p:nvPr>
            <p:ph idx="1"/>
          </p:nvPr>
        </p:nvSpPr>
        <p:spPr/>
        <p:txBody>
          <a:bodyPr>
            <a:normAutofit/>
          </a:bodyPr>
          <a:lstStyle/>
          <a:p>
            <a:r>
              <a:rPr lang="en-IN" dirty="0"/>
              <a:t>Deterministic</a:t>
            </a:r>
          </a:p>
          <a:p>
            <a:pPr lvl="1">
              <a:lnSpc>
                <a:spcPct val="100000"/>
              </a:lnSpc>
            </a:pPr>
            <a:r>
              <a:rPr lang="en-IN" dirty="0"/>
              <a:t>Temperature conversion</a:t>
            </a:r>
          </a:p>
          <a:p>
            <a:pPr lvl="1"/>
            <a:r>
              <a:rPr lang="en-US" dirty="0"/>
              <a:t>Circumference = π × diameter</a:t>
            </a:r>
          </a:p>
          <a:p>
            <a:pPr lvl="1"/>
            <a:r>
              <a:rPr lang="en-US" dirty="0"/>
              <a:t>Hooke's Law: </a:t>
            </a:r>
            <a:r>
              <a:rPr lang="en-US" i="1" dirty="0"/>
              <a:t>Y</a:t>
            </a:r>
            <a:r>
              <a:rPr lang="en-US" dirty="0"/>
              <a:t> = α +</a:t>
            </a:r>
            <a:r>
              <a:rPr lang="en-US" i="1" dirty="0"/>
              <a:t> βX</a:t>
            </a:r>
            <a:r>
              <a:rPr lang="en-US" dirty="0"/>
              <a:t>, where </a:t>
            </a:r>
            <a:r>
              <a:rPr lang="en-US" i="1" dirty="0"/>
              <a:t>Y</a:t>
            </a:r>
            <a:r>
              <a:rPr lang="en-US" dirty="0"/>
              <a:t> = amount of stretch in a spring, and </a:t>
            </a:r>
            <a:r>
              <a:rPr lang="en-US" i="1" dirty="0"/>
              <a:t>X</a:t>
            </a:r>
            <a:r>
              <a:rPr lang="en-US" dirty="0"/>
              <a:t> = applied weight.</a:t>
            </a:r>
          </a:p>
          <a:p>
            <a:pPr lvl="1"/>
            <a:r>
              <a:rPr lang="en-US" dirty="0"/>
              <a:t>Ohm's Law: </a:t>
            </a:r>
            <a:r>
              <a:rPr lang="en-US" i="1" dirty="0"/>
              <a:t>I</a:t>
            </a:r>
            <a:r>
              <a:rPr lang="en-US" dirty="0"/>
              <a:t> = </a:t>
            </a:r>
            <a:r>
              <a:rPr lang="en-US" i="1" dirty="0"/>
              <a:t>V</a:t>
            </a:r>
            <a:r>
              <a:rPr lang="en-US" dirty="0"/>
              <a:t>/</a:t>
            </a:r>
            <a:r>
              <a:rPr lang="en-US" i="1" dirty="0"/>
              <a:t>r</a:t>
            </a:r>
            <a:r>
              <a:rPr lang="en-US" dirty="0"/>
              <a:t>, where </a:t>
            </a:r>
            <a:r>
              <a:rPr lang="en-US" i="1" dirty="0"/>
              <a:t>V</a:t>
            </a:r>
            <a:r>
              <a:rPr lang="en-US" dirty="0"/>
              <a:t> = voltage applied, </a:t>
            </a:r>
            <a:r>
              <a:rPr lang="en-US" i="1" dirty="0"/>
              <a:t>r</a:t>
            </a:r>
            <a:r>
              <a:rPr lang="en-US" dirty="0"/>
              <a:t> = resistance, and </a:t>
            </a:r>
            <a:r>
              <a:rPr lang="en-US" i="1" dirty="0"/>
              <a:t>I</a:t>
            </a:r>
            <a:r>
              <a:rPr lang="en-US" dirty="0"/>
              <a:t> = current.</a:t>
            </a:r>
          </a:p>
          <a:p>
            <a:pPr lvl="1"/>
            <a:r>
              <a:rPr lang="en-US" dirty="0"/>
              <a:t>Boyle's Law: For a constant temperature, </a:t>
            </a:r>
            <a:r>
              <a:rPr lang="en-US" i="1" dirty="0"/>
              <a:t>P</a:t>
            </a:r>
            <a:r>
              <a:rPr lang="en-US" dirty="0"/>
              <a:t> = α/</a:t>
            </a:r>
            <a:r>
              <a:rPr lang="en-US" i="1" dirty="0"/>
              <a:t>V</a:t>
            </a:r>
            <a:r>
              <a:rPr lang="en-US" dirty="0"/>
              <a:t>, where </a:t>
            </a:r>
            <a:r>
              <a:rPr lang="en-US" i="1" dirty="0"/>
              <a:t>P</a:t>
            </a:r>
            <a:r>
              <a:rPr lang="en-US" dirty="0"/>
              <a:t> = pressure, α = constant for each gas, and </a:t>
            </a:r>
            <a:r>
              <a:rPr lang="en-US" i="1" dirty="0"/>
              <a:t>V</a:t>
            </a:r>
            <a:r>
              <a:rPr lang="en-US" dirty="0"/>
              <a:t> = volume of gas.</a:t>
            </a:r>
          </a:p>
          <a:p>
            <a:pPr lvl="1"/>
            <a:endParaRPr lang="en-IN" dirty="0"/>
          </a:p>
          <a:p>
            <a:endParaRPr lang="en-IN" dirty="0"/>
          </a:p>
          <a:p>
            <a:pPr marL="0" indent="0">
              <a:buNone/>
            </a:pPr>
            <a:endParaRPr lang="en-IN" dirty="0"/>
          </a:p>
        </p:txBody>
      </p:sp>
    </p:spTree>
    <p:extLst>
      <p:ext uri="{BB962C8B-B14F-4D97-AF65-F5344CB8AC3E}">
        <p14:creationId xmlns:p14="http://schemas.microsoft.com/office/powerpoint/2010/main" val="159456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0CC2-BF64-41A3-BDE0-3C6EF7B0275D}"/>
              </a:ext>
            </a:extLst>
          </p:cNvPr>
          <p:cNvSpPr>
            <a:spLocks noGrp="1"/>
          </p:cNvSpPr>
          <p:nvPr>
            <p:ph type="title"/>
          </p:nvPr>
        </p:nvSpPr>
        <p:spPr/>
        <p:txBody>
          <a:bodyPr/>
          <a:lstStyle/>
          <a:p>
            <a:r>
              <a:rPr lang="en-IN" dirty="0"/>
              <a:t>Types of Relationships</a:t>
            </a:r>
          </a:p>
        </p:txBody>
      </p:sp>
      <p:sp>
        <p:nvSpPr>
          <p:cNvPr id="3" name="Content Placeholder 2">
            <a:extLst>
              <a:ext uri="{FF2B5EF4-FFF2-40B4-BE49-F238E27FC236}">
                <a16:creationId xmlns:a16="http://schemas.microsoft.com/office/drawing/2014/main" id="{262644BA-61AA-4B61-833A-89B93C51B6C7}"/>
              </a:ext>
            </a:extLst>
          </p:cNvPr>
          <p:cNvSpPr>
            <a:spLocks noGrp="1"/>
          </p:cNvSpPr>
          <p:nvPr>
            <p:ph idx="1"/>
          </p:nvPr>
        </p:nvSpPr>
        <p:spPr/>
        <p:txBody>
          <a:bodyPr>
            <a:normAutofit fontScale="92500" lnSpcReduction="20000"/>
          </a:bodyPr>
          <a:lstStyle/>
          <a:p>
            <a:r>
              <a:rPr lang="en-IN" dirty="0"/>
              <a:t>Statistical</a:t>
            </a:r>
          </a:p>
          <a:p>
            <a:r>
              <a:rPr lang="en-US" dirty="0"/>
              <a:t>Height and weight — as height increases, you'd expect weight to increase, but not perfectly.</a:t>
            </a:r>
          </a:p>
          <a:p>
            <a:r>
              <a:rPr lang="en-US" dirty="0"/>
              <a:t>Alcohol consumed and blood alcohol content — as alcohol consumption increases, you'd expect one's blood alcohol content to increase, but not perfectly.</a:t>
            </a:r>
          </a:p>
          <a:p>
            <a:r>
              <a:rPr lang="en-US" dirty="0"/>
              <a:t>Vital lung capacity and pack-years of smoking — as amount of smoking increases (as quantified by the number of pack-years of smoking), you'd expect lung function (as quantified by vital lung capacity) to decrease, but not perfectly.</a:t>
            </a:r>
          </a:p>
          <a:p>
            <a:r>
              <a:rPr lang="en-US" dirty="0"/>
              <a:t>Driving speed and gas mileage — as driving speed increases, you'd expect gas mileage to decrease, but not perfectly.</a:t>
            </a:r>
          </a:p>
          <a:p>
            <a:endParaRPr lang="en-IN" dirty="0"/>
          </a:p>
          <a:p>
            <a:pPr marL="0" indent="0">
              <a:buNone/>
            </a:pPr>
            <a:endParaRPr lang="en-IN" dirty="0"/>
          </a:p>
        </p:txBody>
      </p:sp>
    </p:spTree>
    <p:extLst>
      <p:ext uri="{BB962C8B-B14F-4D97-AF65-F5344CB8AC3E}">
        <p14:creationId xmlns:p14="http://schemas.microsoft.com/office/powerpoint/2010/main" val="2653700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0CC2-BF64-41A3-BDE0-3C6EF7B0275D}"/>
              </a:ext>
            </a:extLst>
          </p:cNvPr>
          <p:cNvSpPr>
            <a:spLocks noGrp="1"/>
          </p:cNvSpPr>
          <p:nvPr>
            <p:ph type="title"/>
          </p:nvPr>
        </p:nvSpPr>
        <p:spPr/>
        <p:txBody>
          <a:bodyPr/>
          <a:lstStyle/>
          <a:p>
            <a:r>
              <a:rPr lang="en-IN" dirty="0"/>
              <a:t>Types of Relationships</a:t>
            </a:r>
          </a:p>
        </p:txBody>
      </p:sp>
      <p:pic>
        <p:nvPicPr>
          <p:cNvPr id="2050" name="Picture 2" descr="skin cancer vs state latitude plot">
            <a:extLst>
              <a:ext uri="{FF2B5EF4-FFF2-40B4-BE49-F238E27FC236}">
                <a16:creationId xmlns:a16="http://schemas.microsoft.com/office/drawing/2014/main" id="{8D48A02C-F25B-4DAA-ACEC-B598B4C48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22" y="1690688"/>
            <a:ext cx="7592505" cy="5018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449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E245-4F17-4999-8CC0-59F03207C096}"/>
              </a:ext>
            </a:extLst>
          </p:cNvPr>
          <p:cNvSpPr>
            <a:spLocks noGrp="1"/>
          </p:cNvSpPr>
          <p:nvPr>
            <p:ph type="title"/>
          </p:nvPr>
        </p:nvSpPr>
        <p:spPr/>
        <p:txBody>
          <a:bodyPr/>
          <a:lstStyle/>
          <a:p>
            <a:r>
              <a:rPr lang="en-US" dirty="0"/>
              <a:t>What is the "Best Fitting Line"?</a:t>
            </a:r>
            <a:br>
              <a:rPr lang="en-US" dirty="0"/>
            </a:br>
            <a:endParaRPr lang="en-IN" dirty="0"/>
          </a:p>
        </p:txBody>
      </p:sp>
      <p:pic>
        <p:nvPicPr>
          <p:cNvPr id="3074" name="Picture 2" descr="weight vs height plot">
            <a:extLst>
              <a:ext uri="{FF2B5EF4-FFF2-40B4-BE49-F238E27FC236}">
                <a16:creationId xmlns:a16="http://schemas.microsoft.com/office/drawing/2014/main" id="{2F32CDAF-FFC8-4BE0-8E38-4A736E525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021" y="1305760"/>
            <a:ext cx="7185778" cy="478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001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E245-4F17-4999-8CC0-59F03207C096}"/>
              </a:ext>
            </a:extLst>
          </p:cNvPr>
          <p:cNvSpPr>
            <a:spLocks noGrp="1"/>
          </p:cNvSpPr>
          <p:nvPr>
            <p:ph type="title"/>
          </p:nvPr>
        </p:nvSpPr>
        <p:spPr/>
        <p:txBody>
          <a:bodyPr/>
          <a:lstStyle/>
          <a:p>
            <a:r>
              <a:rPr lang="en-US" dirty="0"/>
              <a:t>What is the "Best Fitting Line"?</a:t>
            </a:r>
            <a:br>
              <a:rPr lang="en-US" dirty="0"/>
            </a:br>
            <a:endParaRPr lang="en-IN" dirty="0"/>
          </a:p>
        </p:txBody>
      </p:sp>
      <p:pic>
        <p:nvPicPr>
          <p:cNvPr id="7" name="Picture 6">
            <a:extLst>
              <a:ext uri="{FF2B5EF4-FFF2-40B4-BE49-F238E27FC236}">
                <a16:creationId xmlns:a16="http://schemas.microsoft.com/office/drawing/2014/main" id="{075670AC-4F43-47B4-89E8-D578613B2540}"/>
              </a:ext>
            </a:extLst>
          </p:cNvPr>
          <p:cNvPicPr>
            <a:picLocks noChangeAspect="1"/>
          </p:cNvPicPr>
          <p:nvPr/>
        </p:nvPicPr>
        <p:blipFill rotWithShape="1">
          <a:blip r:embed="rId3"/>
          <a:srcRect l="27371" t="54982" r="16495" b="27010"/>
          <a:stretch/>
        </p:blipFill>
        <p:spPr>
          <a:xfrm>
            <a:off x="1036948" y="1583703"/>
            <a:ext cx="11023321" cy="1989056"/>
          </a:xfrm>
          <a:prstGeom prst="rect">
            <a:avLst/>
          </a:prstGeom>
        </p:spPr>
      </p:pic>
      <p:pic>
        <p:nvPicPr>
          <p:cNvPr id="8" name="Picture 7">
            <a:extLst>
              <a:ext uri="{FF2B5EF4-FFF2-40B4-BE49-F238E27FC236}">
                <a16:creationId xmlns:a16="http://schemas.microsoft.com/office/drawing/2014/main" id="{9684D9DA-6A2B-4C26-BEEA-75E62C29BE2E}"/>
              </a:ext>
            </a:extLst>
          </p:cNvPr>
          <p:cNvPicPr>
            <a:picLocks noChangeAspect="1"/>
          </p:cNvPicPr>
          <p:nvPr/>
        </p:nvPicPr>
        <p:blipFill rotWithShape="1">
          <a:blip r:embed="rId4"/>
          <a:srcRect l="27835" t="31477" r="59716" b="30135"/>
          <a:stretch/>
        </p:blipFill>
        <p:spPr>
          <a:xfrm>
            <a:off x="1131215" y="3132355"/>
            <a:ext cx="2036191" cy="3531933"/>
          </a:xfrm>
          <a:prstGeom prst="rect">
            <a:avLst/>
          </a:prstGeom>
        </p:spPr>
      </p:pic>
      <p:sp>
        <p:nvSpPr>
          <p:cNvPr id="9" name="TextBox 8">
            <a:extLst>
              <a:ext uri="{FF2B5EF4-FFF2-40B4-BE49-F238E27FC236}">
                <a16:creationId xmlns:a16="http://schemas.microsoft.com/office/drawing/2014/main" id="{6C4D9195-59C6-44F1-B277-F1080FD56144}"/>
              </a:ext>
            </a:extLst>
          </p:cNvPr>
          <p:cNvSpPr txBox="1"/>
          <p:nvPr/>
        </p:nvSpPr>
        <p:spPr>
          <a:xfrm>
            <a:off x="3261673" y="3563332"/>
            <a:ext cx="8356968" cy="1754326"/>
          </a:xfrm>
          <a:prstGeom prst="rect">
            <a:avLst/>
          </a:prstGeom>
          <a:noFill/>
        </p:spPr>
        <p:txBody>
          <a:bodyPr wrap="none" rtlCol="0">
            <a:spAutoFit/>
          </a:bodyPr>
          <a:lstStyle/>
          <a:p>
            <a:r>
              <a:rPr lang="en-US" dirty="0"/>
              <a:t> it has some "</a:t>
            </a:r>
            <a:r>
              <a:rPr lang="en-US" b="1" dirty="0"/>
              <a:t>prediction error</a:t>
            </a:r>
            <a:r>
              <a:rPr lang="en-US" dirty="0"/>
              <a:t>" (or "</a:t>
            </a:r>
            <a:r>
              <a:rPr lang="en-US" b="1" dirty="0"/>
              <a:t>residual error</a:t>
            </a:r>
            <a:r>
              <a:rPr lang="en-US" dirty="0"/>
              <a:t>"). </a:t>
            </a:r>
          </a:p>
          <a:p>
            <a:r>
              <a:rPr lang="en-US" dirty="0"/>
              <a:t>In fact, the size of its prediction error is 127-120.1 or 6.9 pounds.</a:t>
            </a:r>
          </a:p>
          <a:p>
            <a:r>
              <a:rPr lang="en-US" dirty="0"/>
              <a:t>As you can see, the size of the prediction error depends on the data point. </a:t>
            </a:r>
          </a:p>
          <a:p>
            <a:r>
              <a:rPr lang="en-US" dirty="0"/>
              <a:t>If we didn't know the weight of student 5, the equation of the line would predict his or </a:t>
            </a:r>
          </a:p>
          <a:p>
            <a:r>
              <a:rPr lang="en-US" dirty="0"/>
              <a:t>her weight to be -266.53 + 6.1376(69) or 157 pounds. </a:t>
            </a:r>
          </a:p>
          <a:p>
            <a:r>
              <a:rPr lang="en-US" dirty="0"/>
              <a:t>The size of the prediction error here is 162-157, or 5 pounds.</a:t>
            </a:r>
            <a:endParaRPr lang="en-IN" dirty="0"/>
          </a:p>
        </p:txBody>
      </p:sp>
    </p:spTree>
    <p:extLst>
      <p:ext uri="{BB962C8B-B14F-4D97-AF65-F5344CB8AC3E}">
        <p14:creationId xmlns:p14="http://schemas.microsoft.com/office/powerpoint/2010/main" val="26411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FA66-87FF-4496-9763-32B764FC716D}"/>
              </a:ext>
            </a:extLst>
          </p:cNvPr>
          <p:cNvSpPr>
            <a:spLocks noGrp="1"/>
          </p:cNvSpPr>
          <p:nvPr>
            <p:ph type="title"/>
          </p:nvPr>
        </p:nvSpPr>
        <p:spPr/>
        <p:txBody>
          <a:bodyPr/>
          <a:lstStyle/>
          <a:p>
            <a:r>
              <a:rPr lang="en-IN" b="1" dirty="0"/>
              <a:t>Categorical</a:t>
            </a:r>
            <a:endParaRPr lang="en-IN" dirty="0"/>
          </a:p>
        </p:txBody>
      </p:sp>
      <p:sp>
        <p:nvSpPr>
          <p:cNvPr id="3" name="Content Placeholder 2">
            <a:extLst>
              <a:ext uri="{FF2B5EF4-FFF2-40B4-BE49-F238E27FC236}">
                <a16:creationId xmlns:a16="http://schemas.microsoft.com/office/drawing/2014/main" id="{9669E4FB-3390-4261-9361-CBA35C0FE14F}"/>
              </a:ext>
            </a:extLst>
          </p:cNvPr>
          <p:cNvSpPr>
            <a:spLocks noGrp="1"/>
          </p:cNvSpPr>
          <p:nvPr>
            <p:ph idx="1"/>
          </p:nvPr>
        </p:nvSpPr>
        <p:spPr>
          <a:xfrm>
            <a:off x="838200" y="1825625"/>
            <a:ext cx="10515600" cy="1530317"/>
          </a:xfrm>
        </p:spPr>
        <p:txBody>
          <a:bodyPr>
            <a:normAutofit fontScale="92500"/>
          </a:bodyPr>
          <a:lstStyle/>
          <a:p>
            <a:r>
              <a:rPr lang="en-US" dirty="0"/>
              <a:t>Qualitative data are often termed </a:t>
            </a:r>
            <a:r>
              <a:rPr lang="en-US" b="1" dirty="0"/>
              <a:t>categorical data</a:t>
            </a:r>
            <a:r>
              <a:rPr lang="en-US" dirty="0"/>
              <a:t>. </a:t>
            </a:r>
          </a:p>
          <a:p>
            <a:r>
              <a:rPr lang="en-US" dirty="0"/>
              <a:t>Data that can be added into </a:t>
            </a:r>
            <a:r>
              <a:rPr lang="en-US" b="1" dirty="0"/>
              <a:t>categories</a:t>
            </a:r>
            <a:r>
              <a:rPr lang="en-US" dirty="0"/>
              <a:t> according to their characteristics.</a:t>
            </a:r>
          </a:p>
          <a:p>
            <a:r>
              <a:rPr lang="en-US" dirty="0"/>
              <a:t>Examples are gender, social class and blood types</a:t>
            </a:r>
            <a:endParaRPr lang="en-IN" dirty="0"/>
          </a:p>
        </p:txBody>
      </p:sp>
      <p:pic>
        <p:nvPicPr>
          <p:cNvPr id="2050" name="Picture 2" descr="http://2.bp.blogspot.com/-iqA0pWXiL9U/U004BYW7mTI/AAAAAAAACWE/0Ogk4Pl9-NY/s1600/data+type1.png">
            <a:extLst>
              <a:ext uri="{FF2B5EF4-FFF2-40B4-BE49-F238E27FC236}">
                <a16:creationId xmlns:a16="http://schemas.microsoft.com/office/drawing/2014/main" id="{E11D14B7-D234-42DD-863C-80A66B958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911" y="3502059"/>
            <a:ext cx="4759774" cy="25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895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BBB2-95D9-415B-AECD-00628AEFE58A}"/>
              </a:ext>
            </a:extLst>
          </p:cNvPr>
          <p:cNvSpPr>
            <a:spLocks noGrp="1"/>
          </p:cNvSpPr>
          <p:nvPr>
            <p:ph type="title"/>
          </p:nvPr>
        </p:nvSpPr>
        <p:spPr/>
        <p:txBody>
          <a:bodyPr/>
          <a:lstStyle/>
          <a:p>
            <a:r>
              <a:rPr lang="en-US" dirty="0"/>
              <a:t>What is the "Best Fitting Line"?</a:t>
            </a:r>
            <a:endParaRPr lang="en-IN" dirty="0"/>
          </a:p>
        </p:txBody>
      </p:sp>
      <p:pic>
        <p:nvPicPr>
          <p:cNvPr id="4" name="Picture 3">
            <a:extLst>
              <a:ext uri="{FF2B5EF4-FFF2-40B4-BE49-F238E27FC236}">
                <a16:creationId xmlns:a16="http://schemas.microsoft.com/office/drawing/2014/main" id="{CE8ECBB3-3C76-4F15-A606-6ED908AC3D9E}"/>
              </a:ext>
            </a:extLst>
          </p:cNvPr>
          <p:cNvPicPr>
            <a:picLocks noChangeAspect="1"/>
          </p:cNvPicPr>
          <p:nvPr/>
        </p:nvPicPr>
        <p:blipFill rotWithShape="1">
          <a:blip r:embed="rId2"/>
          <a:srcRect l="26907" t="12784" r="4510" b="44742"/>
          <a:stretch/>
        </p:blipFill>
        <p:spPr>
          <a:xfrm>
            <a:off x="186756" y="1690688"/>
            <a:ext cx="12005244" cy="4182211"/>
          </a:xfrm>
          <a:prstGeom prst="rect">
            <a:avLst/>
          </a:prstGeom>
        </p:spPr>
      </p:pic>
    </p:spTree>
    <p:extLst>
      <p:ext uri="{BB962C8B-B14F-4D97-AF65-F5344CB8AC3E}">
        <p14:creationId xmlns:p14="http://schemas.microsoft.com/office/powerpoint/2010/main" val="1819048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BBB2-95D9-415B-AECD-00628AEFE58A}"/>
              </a:ext>
            </a:extLst>
          </p:cNvPr>
          <p:cNvSpPr>
            <a:spLocks noGrp="1"/>
          </p:cNvSpPr>
          <p:nvPr>
            <p:ph type="title"/>
          </p:nvPr>
        </p:nvSpPr>
        <p:spPr/>
        <p:txBody>
          <a:bodyPr/>
          <a:lstStyle/>
          <a:p>
            <a:r>
              <a:rPr lang="en-US" dirty="0"/>
              <a:t>What is the "Best Fitting Line"?</a:t>
            </a:r>
            <a:endParaRPr lang="en-IN" dirty="0"/>
          </a:p>
        </p:txBody>
      </p:sp>
      <p:pic>
        <p:nvPicPr>
          <p:cNvPr id="3" name="Picture 2">
            <a:extLst>
              <a:ext uri="{FF2B5EF4-FFF2-40B4-BE49-F238E27FC236}">
                <a16:creationId xmlns:a16="http://schemas.microsoft.com/office/drawing/2014/main" id="{0113DA37-9A77-48B3-B0F0-D1C1CB77BBCB}"/>
              </a:ext>
            </a:extLst>
          </p:cNvPr>
          <p:cNvPicPr>
            <a:picLocks noChangeAspect="1"/>
          </p:cNvPicPr>
          <p:nvPr/>
        </p:nvPicPr>
        <p:blipFill rotWithShape="1">
          <a:blip r:embed="rId2"/>
          <a:srcRect l="26366" t="21718" r="16263" b="24124"/>
          <a:stretch/>
        </p:blipFill>
        <p:spPr>
          <a:xfrm>
            <a:off x="838200" y="1577565"/>
            <a:ext cx="9418163" cy="5001021"/>
          </a:xfrm>
          <a:prstGeom prst="rect">
            <a:avLst/>
          </a:prstGeom>
        </p:spPr>
      </p:pic>
    </p:spTree>
    <p:extLst>
      <p:ext uri="{BB962C8B-B14F-4D97-AF65-F5344CB8AC3E}">
        <p14:creationId xmlns:p14="http://schemas.microsoft.com/office/powerpoint/2010/main" val="3192899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BBB2-95D9-415B-AECD-00628AEFE58A}"/>
              </a:ext>
            </a:extLst>
          </p:cNvPr>
          <p:cNvSpPr>
            <a:spLocks noGrp="1"/>
          </p:cNvSpPr>
          <p:nvPr>
            <p:ph type="title"/>
          </p:nvPr>
        </p:nvSpPr>
        <p:spPr/>
        <p:txBody>
          <a:bodyPr/>
          <a:lstStyle/>
          <a:p>
            <a:r>
              <a:rPr lang="en-US" dirty="0"/>
              <a:t>What is the "Best Fitting Line"?</a:t>
            </a:r>
            <a:endParaRPr lang="en-IN" dirty="0"/>
          </a:p>
        </p:txBody>
      </p:sp>
      <p:sp>
        <p:nvSpPr>
          <p:cNvPr id="4" name="Content Placeholder 3">
            <a:extLst>
              <a:ext uri="{FF2B5EF4-FFF2-40B4-BE49-F238E27FC236}">
                <a16:creationId xmlns:a16="http://schemas.microsoft.com/office/drawing/2014/main" id="{E9B58AE0-870B-4DC6-8038-485442C786F9}"/>
              </a:ext>
            </a:extLst>
          </p:cNvPr>
          <p:cNvSpPr>
            <a:spLocks noGrp="1"/>
          </p:cNvSpPr>
          <p:nvPr>
            <p:ph idx="1"/>
          </p:nvPr>
        </p:nvSpPr>
        <p:spPr/>
        <p:txBody>
          <a:bodyPr/>
          <a:lstStyle/>
          <a:p>
            <a:r>
              <a:rPr lang="en-US" dirty="0"/>
              <a:t>Based on the least squares criterion, which equation best summarizes the data? </a:t>
            </a:r>
          </a:p>
          <a:p>
            <a:r>
              <a:rPr lang="en-US" dirty="0"/>
              <a:t>The sum of the squared prediction errors is 766.5 for the dashed line, while it is only 597.4 for the solid line. </a:t>
            </a:r>
          </a:p>
          <a:p>
            <a:r>
              <a:rPr lang="en-US" dirty="0"/>
              <a:t>Therefore, of the two lines, the solid line, </a:t>
            </a:r>
            <a:r>
              <a:rPr lang="en-US" i="1" dirty="0"/>
              <a:t>w</a:t>
            </a:r>
            <a:r>
              <a:rPr lang="en-US" dirty="0"/>
              <a:t> = -266.53 + 6.1376h, best summarizes the data.</a:t>
            </a:r>
            <a:endParaRPr lang="en-IN" dirty="0"/>
          </a:p>
        </p:txBody>
      </p:sp>
    </p:spTree>
    <p:extLst>
      <p:ext uri="{BB962C8B-B14F-4D97-AF65-F5344CB8AC3E}">
        <p14:creationId xmlns:p14="http://schemas.microsoft.com/office/powerpoint/2010/main" val="3192699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BBB2-95D9-415B-AECD-00628AEFE58A}"/>
              </a:ext>
            </a:extLst>
          </p:cNvPr>
          <p:cNvSpPr>
            <a:spLocks noGrp="1"/>
          </p:cNvSpPr>
          <p:nvPr>
            <p:ph type="title"/>
          </p:nvPr>
        </p:nvSpPr>
        <p:spPr/>
        <p:txBody>
          <a:bodyPr/>
          <a:lstStyle/>
          <a:p>
            <a:r>
              <a:rPr lang="en-US" dirty="0"/>
              <a:t>What is the "Best Fitting Line"?</a:t>
            </a:r>
            <a:endParaRPr lang="en-IN" dirty="0"/>
          </a:p>
        </p:txBody>
      </p:sp>
      <p:pic>
        <p:nvPicPr>
          <p:cNvPr id="6" name="Picture 5">
            <a:extLst>
              <a:ext uri="{FF2B5EF4-FFF2-40B4-BE49-F238E27FC236}">
                <a16:creationId xmlns:a16="http://schemas.microsoft.com/office/drawing/2014/main" id="{6B851F2A-30E2-425C-BC12-C35350D51D75}"/>
              </a:ext>
            </a:extLst>
          </p:cNvPr>
          <p:cNvPicPr>
            <a:picLocks noChangeAspect="1"/>
          </p:cNvPicPr>
          <p:nvPr/>
        </p:nvPicPr>
        <p:blipFill rotWithShape="1">
          <a:blip r:embed="rId2"/>
          <a:srcRect l="26581" t="28692" r="5618" b="9423"/>
          <a:stretch/>
        </p:blipFill>
        <p:spPr>
          <a:xfrm>
            <a:off x="838200" y="1690687"/>
            <a:ext cx="10200588" cy="5024219"/>
          </a:xfrm>
          <a:prstGeom prst="rect">
            <a:avLst/>
          </a:prstGeom>
        </p:spPr>
      </p:pic>
    </p:spTree>
    <p:extLst>
      <p:ext uri="{BB962C8B-B14F-4D97-AF65-F5344CB8AC3E}">
        <p14:creationId xmlns:p14="http://schemas.microsoft.com/office/powerpoint/2010/main" val="407334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6231-69CA-41D5-B300-46654C7F1834}"/>
              </a:ext>
            </a:extLst>
          </p:cNvPr>
          <p:cNvSpPr>
            <a:spLocks noGrp="1"/>
          </p:cNvSpPr>
          <p:nvPr>
            <p:ph type="title"/>
          </p:nvPr>
        </p:nvSpPr>
        <p:spPr/>
        <p:txBody>
          <a:bodyPr/>
          <a:lstStyle/>
          <a:p>
            <a:r>
              <a:rPr lang="en-IN" b="1" dirty="0"/>
              <a:t>Nominal Variable (Unordered list)</a:t>
            </a:r>
            <a:endParaRPr lang="en-IN" dirty="0"/>
          </a:p>
        </p:txBody>
      </p:sp>
      <p:sp>
        <p:nvSpPr>
          <p:cNvPr id="3" name="Content Placeholder 2">
            <a:extLst>
              <a:ext uri="{FF2B5EF4-FFF2-40B4-BE49-F238E27FC236}">
                <a16:creationId xmlns:a16="http://schemas.microsoft.com/office/drawing/2014/main" id="{817F3071-7E36-446B-9461-5E05762F7CD6}"/>
              </a:ext>
            </a:extLst>
          </p:cNvPr>
          <p:cNvSpPr>
            <a:spLocks noGrp="1"/>
          </p:cNvSpPr>
          <p:nvPr>
            <p:ph idx="1"/>
          </p:nvPr>
        </p:nvSpPr>
        <p:spPr>
          <a:xfrm>
            <a:off x="838200" y="1825624"/>
            <a:ext cx="10515600" cy="3707910"/>
          </a:xfrm>
        </p:spPr>
        <p:txBody>
          <a:bodyPr>
            <a:normAutofit/>
          </a:bodyPr>
          <a:lstStyle/>
          <a:p>
            <a:r>
              <a:rPr lang="en-US" dirty="0"/>
              <a:t>A variable that has two or more categories, without any implied ordering.</a:t>
            </a:r>
          </a:p>
          <a:p>
            <a:pPr fontAlgn="base"/>
            <a:r>
              <a:rPr lang="en-US" b="1" dirty="0"/>
              <a:t>Examples : </a:t>
            </a:r>
            <a:br>
              <a:rPr lang="en-US" dirty="0"/>
            </a:br>
            <a:r>
              <a:rPr lang="en-US" dirty="0"/>
              <a:t>   </a:t>
            </a:r>
            <a:r>
              <a:rPr lang="en-US" sz="2400" dirty="0"/>
              <a:t>Gender - Male, Female</a:t>
            </a:r>
          </a:p>
          <a:p>
            <a:pPr marL="457200" lvl="1" indent="0" fontAlgn="base">
              <a:buNone/>
            </a:pPr>
            <a:r>
              <a:rPr lang="en-US" dirty="0"/>
              <a:t>Marital Status - Unmarried, Married, Divorcee</a:t>
            </a:r>
          </a:p>
          <a:p>
            <a:pPr marL="457200" lvl="1" indent="0" fontAlgn="base">
              <a:buNone/>
            </a:pPr>
            <a:r>
              <a:rPr lang="en-US" dirty="0"/>
              <a:t>State - New Delhi, Haryana, Illinois, Michigan</a:t>
            </a:r>
          </a:p>
          <a:p>
            <a:endParaRPr lang="en-IN" dirty="0"/>
          </a:p>
        </p:txBody>
      </p:sp>
    </p:spTree>
    <p:extLst>
      <p:ext uri="{BB962C8B-B14F-4D97-AF65-F5344CB8AC3E}">
        <p14:creationId xmlns:p14="http://schemas.microsoft.com/office/powerpoint/2010/main" val="257121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4D5E-FD62-408E-8E83-09154C6A4E0B}"/>
              </a:ext>
            </a:extLst>
          </p:cNvPr>
          <p:cNvSpPr>
            <a:spLocks noGrp="1"/>
          </p:cNvSpPr>
          <p:nvPr>
            <p:ph type="title"/>
          </p:nvPr>
        </p:nvSpPr>
        <p:spPr/>
        <p:txBody>
          <a:bodyPr/>
          <a:lstStyle/>
          <a:p>
            <a:r>
              <a:rPr lang="en-IN" b="1" dirty="0"/>
              <a:t>Ordinal Variable (Ordered list)</a:t>
            </a:r>
            <a:endParaRPr lang="en-IN" dirty="0"/>
          </a:p>
        </p:txBody>
      </p:sp>
      <p:sp>
        <p:nvSpPr>
          <p:cNvPr id="3" name="Content Placeholder 2">
            <a:extLst>
              <a:ext uri="{FF2B5EF4-FFF2-40B4-BE49-F238E27FC236}">
                <a16:creationId xmlns:a16="http://schemas.microsoft.com/office/drawing/2014/main" id="{1D2898B3-5985-45D7-8FAE-A9588327CC64}"/>
              </a:ext>
            </a:extLst>
          </p:cNvPr>
          <p:cNvSpPr>
            <a:spLocks noGrp="1"/>
          </p:cNvSpPr>
          <p:nvPr>
            <p:ph idx="1"/>
          </p:nvPr>
        </p:nvSpPr>
        <p:spPr/>
        <p:txBody>
          <a:bodyPr/>
          <a:lstStyle/>
          <a:p>
            <a:pPr fontAlgn="base"/>
            <a:r>
              <a:rPr lang="en-US" dirty="0"/>
              <a:t>A variable that has two or more categories, with clear ordering.</a:t>
            </a:r>
            <a:br>
              <a:rPr lang="en-US" dirty="0"/>
            </a:br>
            <a:br>
              <a:rPr lang="en-US" dirty="0"/>
            </a:br>
            <a:r>
              <a:rPr lang="en-US" b="1" dirty="0"/>
              <a:t>Examples : </a:t>
            </a:r>
            <a:endParaRPr lang="en-US" dirty="0"/>
          </a:p>
          <a:p>
            <a:pPr fontAlgn="base"/>
            <a:r>
              <a:rPr lang="en-US" dirty="0"/>
              <a:t>Scale - Strongly Disagree, Disagree, Neutral, Agree, Strongly Agree</a:t>
            </a:r>
          </a:p>
          <a:p>
            <a:pPr fontAlgn="base"/>
            <a:r>
              <a:rPr lang="en-US" dirty="0"/>
              <a:t>Rating - Very low, Low, Medium, Great, Very great</a:t>
            </a:r>
          </a:p>
          <a:p>
            <a:endParaRPr lang="en-IN" dirty="0"/>
          </a:p>
        </p:txBody>
      </p:sp>
    </p:spTree>
    <p:extLst>
      <p:ext uri="{BB962C8B-B14F-4D97-AF65-F5344CB8AC3E}">
        <p14:creationId xmlns:p14="http://schemas.microsoft.com/office/powerpoint/2010/main" val="25873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56A4-A43D-4816-B67D-CD4D6261A379}"/>
              </a:ext>
            </a:extLst>
          </p:cNvPr>
          <p:cNvSpPr>
            <a:spLocks noGrp="1"/>
          </p:cNvSpPr>
          <p:nvPr>
            <p:ph type="title"/>
          </p:nvPr>
        </p:nvSpPr>
        <p:spPr/>
        <p:txBody>
          <a:bodyPr/>
          <a:lstStyle/>
          <a:p>
            <a:r>
              <a:rPr lang="en-IN" b="1" dirty="0"/>
              <a:t>Interval</a:t>
            </a:r>
            <a:endParaRPr lang="en-IN" dirty="0"/>
          </a:p>
        </p:txBody>
      </p:sp>
      <p:sp>
        <p:nvSpPr>
          <p:cNvPr id="3" name="Content Placeholder 2">
            <a:extLst>
              <a:ext uri="{FF2B5EF4-FFF2-40B4-BE49-F238E27FC236}">
                <a16:creationId xmlns:a16="http://schemas.microsoft.com/office/drawing/2014/main" id="{EBF69BCA-118E-4E10-A6FF-2782AC04009C}"/>
              </a:ext>
            </a:extLst>
          </p:cNvPr>
          <p:cNvSpPr>
            <a:spLocks noGrp="1"/>
          </p:cNvSpPr>
          <p:nvPr>
            <p:ph idx="1"/>
          </p:nvPr>
        </p:nvSpPr>
        <p:spPr/>
        <p:txBody>
          <a:bodyPr>
            <a:normAutofit fontScale="92500" lnSpcReduction="10000"/>
          </a:bodyPr>
          <a:lstStyle/>
          <a:p>
            <a:r>
              <a:rPr lang="en-US" dirty="0"/>
              <a:t>An interval variable is similar to an ordinal variable, except that the intervals between the values of the interval variable are equally spaced.</a:t>
            </a:r>
          </a:p>
          <a:p>
            <a:r>
              <a:rPr lang="en-US" dirty="0"/>
              <a:t> In other words, it has order and equal intervals.</a:t>
            </a:r>
          </a:p>
          <a:p>
            <a:pPr marL="0" indent="0" fontAlgn="base">
              <a:buNone/>
            </a:pPr>
            <a:r>
              <a:rPr lang="en-US" b="1" dirty="0"/>
              <a:t>Examples : </a:t>
            </a:r>
            <a:endParaRPr lang="en-US" dirty="0"/>
          </a:p>
          <a:p>
            <a:pPr fontAlgn="base"/>
            <a:r>
              <a:rPr lang="en-US" dirty="0"/>
              <a:t>Temperature in Celsius - Temperature of 30°C is higher than 20°C, and temperature of 20°C is higher than 10°C. The size of these intervals  is the same.</a:t>
            </a:r>
          </a:p>
          <a:p>
            <a:pPr fontAlgn="base"/>
            <a:r>
              <a:rPr lang="en-US" dirty="0"/>
              <a:t>Annual Income in Dollars - Three people who make $5,000, $10,000 and $15,000. The second person makes $5,000 more than the first person and $5,000 less than the third person, and the size of these intervals  is the same.</a:t>
            </a:r>
          </a:p>
          <a:p>
            <a:endParaRPr lang="en-IN" dirty="0"/>
          </a:p>
        </p:txBody>
      </p:sp>
    </p:spTree>
    <p:extLst>
      <p:ext uri="{BB962C8B-B14F-4D97-AF65-F5344CB8AC3E}">
        <p14:creationId xmlns:p14="http://schemas.microsoft.com/office/powerpoint/2010/main" val="423143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8AD-63FE-4FDD-BCDB-67674B161ACE}"/>
              </a:ext>
            </a:extLst>
          </p:cNvPr>
          <p:cNvSpPr>
            <a:spLocks noGrp="1"/>
          </p:cNvSpPr>
          <p:nvPr>
            <p:ph type="title"/>
          </p:nvPr>
        </p:nvSpPr>
        <p:spPr/>
        <p:txBody>
          <a:bodyPr/>
          <a:lstStyle/>
          <a:p>
            <a:r>
              <a:rPr lang="en-IN" b="1" dirty="0"/>
              <a:t>Ratio</a:t>
            </a:r>
            <a:endParaRPr lang="en-IN" dirty="0"/>
          </a:p>
        </p:txBody>
      </p:sp>
      <p:sp>
        <p:nvSpPr>
          <p:cNvPr id="3" name="Content Placeholder 2">
            <a:extLst>
              <a:ext uri="{FF2B5EF4-FFF2-40B4-BE49-F238E27FC236}">
                <a16:creationId xmlns:a16="http://schemas.microsoft.com/office/drawing/2014/main" id="{4C6109DA-1E94-42B0-82C2-6C2F4BF39E71}"/>
              </a:ext>
            </a:extLst>
          </p:cNvPr>
          <p:cNvSpPr>
            <a:spLocks noGrp="1"/>
          </p:cNvSpPr>
          <p:nvPr>
            <p:ph idx="1"/>
          </p:nvPr>
        </p:nvSpPr>
        <p:spPr/>
        <p:txBody>
          <a:bodyPr>
            <a:normAutofit lnSpcReduction="10000"/>
          </a:bodyPr>
          <a:lstStyle/>
          <a:p>
            <a:pPr fontAlgn="base"/>
            <a:r>
              <a:rPr lang="en-US" dirty="0"/>
              <a:t>It is interval data with a natural zero point. </a:t>
            </a:r>
          </a:p>
          <a:p>
            <a:pPr fontAlgn="base"/>
            <a:r>
              <a:rPr lang="en-US" dirty="0"/>
              <a:t>When the variable equals 0.0, there is none of that variable.</a:t>
            </a:r>
            <a:br>
              <a:rPr lang="en-US" dirty="0"/>
            </a:br>
            <a:br>
              <a:rPr lang="en-US" dirty="0"/>
            </a:br>
            <a:r>
              <a:rPr lang="en-US" b="1" dirty="0"/>
              <a:t>Examples : </a:t>
            </a:r>
            <a:endParaRPr lang="en-US" dirty="0"/>
          </a:p>
          <a:p>
            <a:pPr fontAlgn="base"/>
            <a:r>
              <a:rPr lang="en-US" dirty="0"/>
              <a:t>Height</a:t>
            </a:r>
          </a:p>
          <a:p>
            <a:pPr fontAlgn="base"/>
            <a:r>
              <a:rPr lang="en-US" dirty="0"/>
              <a:t>Weight</a:t>
            </a:r>
          </a:p>
          <a:p>
            <a:pPr fontAlgn="base"/>
            <a:r>
              <a:rPr lang="en-US" dirty="0"/>
              <a:t>Temperature in Kelvin - It is a ratio variable, as 0.0 Kelvin really does mean 'no temperature.</a:t>
            </a:r>
          </a:p>
          <a:p>
            <a:br>
              <a:rPr lang="en-US" dirty="0"/>
            </a:br>
            <a:endParaRPr lang="en-IN" dirty="0"/>
          </a:p>
        </p:txBody>
      </p:sp>
    </p:spTree>
    <p:extLst>
      <p:ext uri="{BB962C8B-B14F-4D97-AF65-F5344CB8AC3E}">
        <p14:creationId xmlns:p14="http://schemas.microsoft.com/office/powerpoint/2010/main" val="304954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ACC9-F7D8-4728-8E41-3455DB26FB08}"/>
              </a:ext>
            </a:extLst>
          </p:cNvPr>
          <p:cNvSpPr>
            <a:spLocks noGrp="1"/>
          </p:cNvSpPr>
          <p:nvPr>
            <p:ph type="title"/>
          </p:nvPr>
        </p:nvSpPr>
        <p:spPr/>
        <p:txBody>
          <a:bodyPr/>
          <a:lstStyle/>
          <a:p>
            <a:r>
              <a:rPr lang="en-IN" dirty="0"/>
              <a:t>Central Location</a:t>
            </a:r>
          </a:p>
        </p:txBody>
      </p:sp>
      <p:sp>
        <p:nvSpPr>
          <p:cNvPr id="5" name="Rectangle 3">
            <a:extLst>
              <a:ext uri="{FF2B5EF4-FFF2-40B4-BE49-F238E27FC236}">
                <a16:creationId xmlns:a16="http://schemas.microsoft.com/office/drawing/2014/main" id="{FF771ECC-3AF0-4F66-8551-4ADCD5A5A418}"/>
              </a:ext>
            </a:extLst>
          </p:cNvPr>
          <p:cNvSpPr>
            <a:spLocks noChangeArrowheads="1"/>
          </p:cNvSpPr>
          <p:nvPr/>
        </p:nvSpPr>
        <p:spPr bwMode="auto">
          <a:xfrm>
            <a:off x="1071928" y="1775775"/>
            <a:ext cx="102818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A3A3A"/>
                </a:solidFill>
                <a:effectLst/>
                <a:latin typeface="GothamRounded-Book"/>
              </a:rPr>
              <a:t>(a) Arithmetic Mean</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A3A3A"/>
                </a:solidFill>
                <a:effectLst/>
                <a:latin typeface="GothamRounded-Book"/>
              </a:rPr>
              <a:t>Of these “averages,” the most common and familiar is the arithmetic mean, defined by</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A3A3A"/>
                </a:solidFill>
                <a:effectLst/>
                <a:latin typeface="GothamRounded-Book"/>
                <a:hlinkClick r:id="rId2"/>
              </a:rPr>
              <a:t>  </a:t>
            </a:r>
            <a:endParaRPr kumimoji="0" lang="en-US" altLang="en-US" sz="2400" b="0" i="0" u="none" strike="noStrike" cap="none" normalizeH="0" baseline="0" dirty="0">
              <a:ln>
                <a:noFill/>
              </a:ln>
              <a:solidFill>
                <a:srgbClr val="3A3A3A"/>
              </a:solidFill>
              <a:effectLst/>
              <a:latin typeface="GothamRounded-Book"/>
            </a:endParaRPr>
          </a:p>
        </p:txBody>
      </p:sp>
      <p:pic>
        <p:nvPicPr>
          <p:cNvPr id="3076" name="Picture 4" descr="arithmatic mean">
            <a:hlinkClick r:id="rId2"/>
            <a:extLst>
              <a:ext uri="{FF2B5EF4-FFF2-40B4-BE49-F238E27FC236}">
                <a16:creationId xmlns:a16="http://schemas.microsoft.com/office/drawing/2014/main" id="{32A8ACC9-9568-44F6-8652-4539084A3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048" y="3345435"/>
            <a:ext cx="1381125" cy="809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14882D2-A955-4522-9458-B5CE84D13D91}"/>
              </a:ext>
            </a:extLst>
          </p:cNvPr>
          <p:cNvSpPr txBox="1"/>
          <p:nvPr/>
        </p:nvSpPr>
        <p:spPr>
          <a:xfrm>
            <a:off x="1001949" y="4747098"/>
            <a:ext cx="9980579" cy="738664"/>
          </a:xfrm>
          <a:prstGeom prst="rect">
            <a:avLst/>
          </a:prstGeom>
          <a:noFill/>
        </p:spPr>
        <p:txBody>
          <a:bodyPr wrap="square" rtlCol="0">
            <a:spAutoFit/>
          </a:bodyPr>
          <a:lstStyle/>
          <a:p>
            <a:pPr algn="just" eaLnBrk="0" fontAlgn="base" hangingPunct="0">
              <a:spcBef>
                <a:spcPct val="0"/>
              </a:spcBef>
              <a:spcAft>
                <a:spcPct val="0"/>
              </a:spcAft>
            </a:pPr>
            <a:r>
              <a:rPr lang="en-US" sz="2400" b="1" dirty="0">
                <a:solidFill>
                  <a:srgbClr val="3A3A3A"/>
                </a:solidFill>
                <a:latin typeface="GothamRounded-Book"/>
              </a:rPr>
              <a:t>(b) Geometric Mean </a:t>
            </a:r>
          </a:p>
          <a:p>
            <a:r>
              <a:rPr lang="en-US" dirty="0"/>
              <a:t>The geometric mean is defined as the nth root of the product of n observations:</a:t>
            </a:r>
            <a:endParaRPr lang="en-IN" dirty="0"/>
          </a:p>
        </p:txBody>
      </p:sp>
      <p:pic>
        <p:nvPicPr>
          <p:cNvPr id="3078" name="Picture 6" descr="https://cdn.intellipaat.com/wp-content/uploads/2015/09/geometric-mean.png">
            <a:extLst>
              <a:ext uri="{FF2B5EF4-FFF2-40B4-BE49-F238E27FC236}">
                <a16:creationId xmlns:a16="http://schemas.microsoft.com/office/drawing/2014/main" id="{91ACBCFA-4847-4991-B3DA-245F49B8B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737" y="5725765"/>
            <a:ext cx="3164872" cy="79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73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ACC9-F7D8-4728-8E41-3455DB26FB08}"/>
              </a:ext>
            </a:extLst>
          </p:cNvPr>
          <p:cNvSpPr>
            <a:spLocks noGrp="1"/>
          </p:cNvSpPr>
          <p:nvPr>
            <p:ph type="title"/>
          </p:nvPr>
        </p:nvSpPr>
        <p:spPr/>
        <p:txBody>
          <a:bodyPr/>
          <a:lstStyle/>
          <a:p>
            <a:r>
              <a:rPr lang="en-IN" dirty="0"/>
              <a:t>Central Location</a:t>
            </a:r>
          </a:p>
        </p:txBody>
      </p:sp>
      <p:sp>
        <p:nvSpPr>
          <p:cNvPr id="5" name="Rectangle 3">
            <a:extLst>
              <a:ext uri="{FF2B5EF4-FFF2-40B4-BE49-F238E27FC236}">
                <a16:creationId xmlns:a16="http://schemas.microsoft.com/office/drawing/2014/main" id="{FF771ECC-3AF0-4F66-8551-4ADCD5A5A418}"/>
              </a:ext>
            </a:extLst>
          </p:cNvPr>
          <p:cNvSpPr>
            <a:spLocks noChangeArrowheads="1"/>
          </p:cNvSpPr>
          <p:nvPr/>
        </p:nvSpPr>
        <p:spPr bwMode="auto">
          <a:xfrm>
            <a:off x="1071928" y="1729608"/>
            <a:ext cx="1028187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IN" dirty="0"/>
              <a:t>© L</a:t>
            </a:r>
            <a:r>
              <a:rPr lang="en-IN" b="1" dirty="0"/>
              <a:t>ogarithmic</a:t>
            </a:r>
            <a:r>
              <a:rPr lang="en-IN" dirty="0"/>
              <a:t> Mean</a:t>
            </a:r>
          </a:p>
          <a:p>
            <a:pPr marL="457200" lvl="0" indent="-457200" algn="just">
              <a:buAutoNum type="alphaLcParenBoth"/>
            </a:pPr>
            <a:endParaRPr kumimoji="0" lang="en-US" altLang="en-US" sz="2400" b="0" i="0" u="none" strike="noStrike" cap="none" normalizeH="0" baseline="0" dirty="0">
              <a:ln>
                <a:noFill/>
              </a:ln>
              <a:solidFill>
                <a:schemeClr val="tx1"/>
              </a:solidFill>
              <a:effectLst/>
            </a:endParaRPr>
          </a:p>
          <a:p>
            <a:pPr lvl="0" algn="just"/>
            <a:r>
              <a:rPr lang="en-US" dirty="0"/>
              <a:t>The l</a:t>
            </a:r>
            <a:r>
              <a:rPr lang="en-US" b="1" dirty="0"/>
              <a:t>ogarithmic</a:t>
            </a:r>
            <a:r>
              <a:rPr lang="en-US" dirty="0"/>
              <a:t> mean of two numbers is given by the difference of the natural logarithms of the two numbers, divided by the difference between the numbers. </a:t>
            </a:r>
          </a:p>
          <a:p>
            <a:pPr lvl="0" algn="just"/>
            <a:r>
              <a:rPr lang="en-US" dirty="0"/>
              <a:t>It is used particularly in heat transfer and mass transfer.</a:t>
            </a:r>
            <a:r>
              <a:rPr kumimoji="0" lang="en-US" altLang="en-US" sz="2400" b="0" i="0" u="none" strike="noStrike" cap="none" normalizeH="0" baseline="0" dirty="0">
                <a:ln>
                  <a:noFill/>
                </a:ln>
                <a:solidFill>
                  <a:srgbClr val="3A3A3A"/>
                </a:solidFill>
                <a:effectLst/>
                <a:latin typeface="GothamRounded-Book"/>
                <a:hlinkClick r:id="rId2"/>
              </a:rPr>
              <a:t>  </a:t>
            </a:r>
            <a:endParaRPr kumimoji="0" lang="en-US" altLang="en-US" sz="2400" b="0" i="0" u="none" strike="noStrike" cap="none" normalizeH="0" baseline="0" dirty="0">
              <a:ln>
                <a:noFill/>
              </a:ln>
              <a:solidFill>
                <a:srgbClr val="3A3A3A"/>
              </a:solidFill>
              <a:effectLst/>
              <a:latin typeface="GothamRounded-Book"/>
            </a:endParaRPr>
          </a:p>
        </p:txBody>
      </p:sp>
      <p:sp>
        <p:nvSpPr>
          <p:cNvPr id="7" name="TextBox 6">
            <a:extLst>
              <a:ext uri="{FF2B5EF4-FFF2-40B4-BE49-F238E27FC236}">
                <a16:creationId xmlns:a16="http://schemas.microsoft.com/office/drawing/2014/main" id="{714882D2-A955-4522-9458-B5CE84D13D91}"/>
              </a:ext>
            </a:extLst>
          </p:cNvPr>
          <p:cNvSpPr txBox="1"/>
          <p:nvPr/>
        </p:nvSpPr>
        <p:spPr>
          <a:xfrm>
            <a:off x="1001949" y="4747098"/>
            <a:ext cx="9980579" cy="1015663"/>
          </a:xfrm>
          <a:prstGeom prst="rect">
            <a:avLst/>
          </a:prstGeom>
          <a:noFill/>
        </p:spPr>
        <p:txBody>
          <a:bodyPr wrap="square" rtlCol="0">
            <a:spAutoFit/>
          </a:bodyPr>
          <a:lstStyle/>
          <a:p>
            <a:pPr algn="just" eaLnBrk="0" fontAlgn="base" hangingPunct="0">
              <a:spcBef>
                <a:spcPct val="0"/>
              </a:spcBef>
              <a:spcAft>
                <a:spcPct val="0"/>
              </a:spcAft>
            </a:pPr>
            <a:r>
              <a:rPr lang="en-US" sz="2400" b="1" dirty="0">
                <a:solidFill>
                  <a:srgbClr val="3A3A3A"/>
                </a:solidFill>
                <a:latin typeface="GothamRounded-Book"/>
              </a:rPr>
              <a:t>(d) Harmonic Mean </a:t>
            </a:r>
          </a:p>
          <a:p>
            <a:r>
              <a:rPr lang="en-US" dirty="0"/>
              <a:t>The </a:t>
            </a:r>
            <a:r>
              <a:rPr lang="en-US" b="1" dirty="0"/>
              <a:t>harmonic mean</a:t>
            </a:r>
            <a:r>
              <a:rPr lang="en-US" dirty="0"/>
              <a:t> involves inverses—i.e., one divided by each of the quantities. </a:t>
            </a:r>
          </a:p>
          <a:p>
            <a:r>
              <a:rPr lang="en-US" dirty="0"/>
              <a:t>The harmonic mean is the inverse of the arithmetic mean of all the inverses.</a:t>
            </a:r>
            <a:endParaRPr lang="en-IN" dirty="0"/>
          </a:p>
        </p:txBody>
      </p:sp>
      <p:pic>
        <p:nvPicPr>
          <p:cNvPr id="4098" name="Picture 2" descr="https://cdn.intellipaat.com/wp-content/uploads/2015/09/logrithmic-mean.png">
            <a:extLst>
              <a:ext uri="{FF2B5EF4-FFF2-40B4-BE49-F238E27FC236}">
                <a16:creationId xmlns:a16="http://schemas.microsoft.com/office/drawing/2014/main" id="{BB81EA01-5B61-444E-939A-E1B570E0A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950" y="3429000"/>
            <a:ext cx="1801050" cy="9728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armonic mean">
            <a:extLst>
              <a:ext uri="{FF2B5EF4-FFF2-40B4-BE49-F238E27FC236}">
                <a16:creationId xmlns:a16="http://schemas.microsoft.com/office/drawing/2014/main" id="{3FBE3CED-4E12-4010-9319-1A38206FF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132" y="4683927"/>
            <a:ext cx="2299375" cy="181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717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604</Words>
  <Application>Microsoft Office PowerPoint</Application>
  <PresentationFormat>Widescreen</PresentationFormat>
  <Paragraphs>123</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GothamRounded-Book</vt:lpstr>
      <vt:lpstr>Hind</vt:lpstr>
      <vt:lpstr>Monaco</vt:lpstr>
      <vt:lpstr>Office Theme</vt:lpstr>
      <vt:lpstr>Statistics</vt:lpstr>
      <vt:lpstr>Types of Variables</vt:lpstr>
      <vt:lpstr>Categorical</vt:lpstr>
      <vt:lpstr>Nominal Variable (Unordered list)</vt:lpstr>
      <vt:lpstr>Ordinal Variable (Ordered list)</vt:lpstr>
      <vt:lpstr>Interval</vt:lpstr>
      <vt:lpstr>Ratio</vt:lpstr>
      <vt:lpstr>Central Location</vt:lpstr>
      <vt:lpstr>Central Location</vt:lpstr>
      <vt:lpstr>Median</vt:lpstr>
      <vt:lpstr>Mode</vt:lpstr>
      <vt:lpstr>Variability or Spread of the Data </vt:lpstr>
      <vt:lpstr>Variability or Spread of the Data </vt:lpstr>
      <vt:lpstr>Variability or Spread of the Data </vt:lpstr>
      <vt:lpstr>Quartiles, Deciles, Percentiles, and Quantiles</vt:lpstr>
      <vt:lpstr>Normal Distribution</vt:lpstr>
      <vt:lpstr>Normal Distribution</vt:lpstr>
      <vt:lpstr>Normal Distribution</vt:lpstr>
      <vt:lpstr>Feature Scaling  </vt:lpstr>
      <vt:lpstr>Feature Scaling  </vt:lpstr>
      <vt:lpstr>Feature Scaling</vt:lpstr>
      <vt:lpstr>Feature Scaling</vt:lpstr>
      <vt:lpstr>Simple Linear Regression</vt:lpstr>
      <vt:lpstr>Simple Linear Regression</vt:lpstr>
      <vt:lpstr>Types of Relationships</vt:lpstr>
      <vt:lpstr>Types of Relationships</vt:lpstr>
      <vt:lpstr>Types of Relationships</vt:lpstr>
      <vt:lpstr>What is the "Best Fitting Line"? </vt:lpstr>
      <vt:lpstr>What is the "Best Fitting Line"? </vt:lpstr>
      <vt:lpstr>What is the "Best Fitting Line"?</vt:lpstr>
      <vt:lpstr>What is the "Best Fitting Line"?</vt:lpstr>
      <vt:lpstr>What is the "Best Fitting Line"?</vt:lpstr>
      <vt:lpstr>What is the "Best Fitting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Parameswari Bala</dc:creator>
  <cp:lastModifiedBy>Parameswari Bala</cp:lastModifiedBy>
  <cp:revision>72</cp:revision>
  <dcterms:created xsi:type="dcterms:W3CDTF">2018-01-17T15:04:07Z</dcterms:created>
  <dcterms:modified xsi:type="dcterms:W3CDTF">2018-01-18T00:30:06Z</dcterms:modified>
</cp:coreProperties>
</file>