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removePersonalInfoOnSave="1" saveSubsetFonts="1">
  <p:sldMasterIdLst>
    <p:sldMasterId id="2147483696" r:id="rId2"/>
  </p:sldMasterIdLst>
  <p:notesMasterIdLst>
    <p:notesMasterId r:id="rId10"/>
  </p:notesMasterIdLst>
  <p:handoutMasterIdLst>
    <p:handoutMasterId r:id="rId11"/>
  </p:handoutMasterIdLst>
  <p:sldIdLst>
    <p:sldId id="257" r:id="rId3"/>
    <p:sldId id="272" r:id="rId4"/>
    <p:sldId id="273" r:id="rId5"/>
    <p:sldId id="258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ED"/>
    <a:srgbClr val="B7B7B7"/>
    <a:srgbClr val="F2F2F2"/>
    <a:srgbClr val="70AD47"/>
    <a:srgbClr val="5B9BD5"/>
    <a:srgbClr val="58585A"/>
    <a:srgbClr val="FFC000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01-May-17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01-May-17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54DB396-E070-4C53-A94C-4A88C64E19D2}" type="datetime1">
              <a:rPr lang="en-US" smtClean="0"/>
              <a:t>01-May-17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75F8982-1764-4578-8223-22BDA292B473}" type="datetime1">
              <a:rPr lang="en-US" smtClean="0"/>
              <a:t>01-May-17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2EDD250-096F-498D-9902-975AA999285E}" type="datetime1">
              <a:rPr lang="en-US" smtClean="0"/>
              <a:t>01-May-17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3E5F42B-75EC-4D49-A3D0-5E329E153A8E}" type="datetime1">
              <a:rPr lang="en-US" smtClean="0"/>
              <a:t>01-May-17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98131F5-72C2-4B57-B689-F58E565E60A0}" type="datetime1">
              <a:rPr lang="en-US" smtClean="0"/>
              <a:t>01-May-17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C2DC06A-78C0-4BFF-B219-19790E4EC8E5}" type="datetime1">
              <a:rPr lang="en-US" smtClean="0"/>
              <a:t>01-May-17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D12D160-A645-4EA3-B959-517D63F93DBB}" type="datetime1">
              <a:rPr lang="en-US" smtClean="0"/>
              <a:t>01-May-17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062C0B5-073C-4048-800D-5F4CC795A1DE}" type="datetime1">
              <a:rPr lang="en-US" smtClean="0"/>
              <a:t>01-May-17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921C398-63B0-4C73-9746-5B1B354849DA}" type="datetime1">
              <a:rPr lang="en-US" smtClean="0"/>
              <a:t>01-May-17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54" y="6349498"/>
            <a:ext cx="1167383" cy="4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A10A340-FBF0-472B-8E51-30D650E2E534}" type="datetime1">
              <a:rPr lang="en-US" smtClean="0"/>
              <a:t>01-May-17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FC7A2AF-FBAF-4175-A9D4-E0183E81F7C5}" type="datetime1">
              <a:rPr lang="en-US" smtClean="0"/>
              <a:t>01-May-17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-14990"/>
            <a:ext cx="12192000" cy="217357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4" y="0"/>
            <a:ext cx="12188952" cy="6858000"/>
            <a:chOff x="-2728" y="1"/>
            <a:chExt cx="12188952" cy="6858000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-2727" y="2285301"/>
              <a:ext cx="571473" cy="4572694"/>
              <a:chOff x="6048440" y="2110594"/>
              <a:chExt cx="196717" cy="6096926"/>
            </a:xfrm>
          </p:grpSpPr>
          <p:sp>
            <p:nvSpPr>
              <p:cNvPr id="46" name="Rectangle 45" descr="Gold bar"/>
              <p:cNvSpPr>
                <a:spLocks noChangeArrowheads="1"/>
              </p:cNvSpPr>
              <p:nvPr/>
            </p:nvSpPr>
            <p:spPr bwMode="auto">
              <a:xfrm rot="10800000" flipH="1">
                <a:off x="6048440" y="5159057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 descr="Orange bar"/>
              <p:cNvSpPr>
                <a:spLocks noChangeArrowheads="1"/>
              </p:cNvSpPr>
              <p:nvPr/>
            </p:nvSpPr>
            <p:spPr bwMode="auto">
              <a:xfrm rot="10800000" flipH="1">
                <a:off x="6048440" y="2110594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4A09AA9-0CF5-47A9-970B-307447702AA2}" type="datetime1">
              <a:rPr lang="en-US" smtClean="0"/>
              <a:t>01-May-17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onehub 360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-6219"/>
            <a:ext cx="12192000" cy="217357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 descr="Slate bar"/>
          <p:cNvSpPr>
            <a:spLocks noChangeArrowheads="1"/>
          </p:cNvSpPr>
          <p:nvPr userDrawn="1"/>
        </p:nvSpPr>
        <p:spPr bwMode="auto">
          <a:xfrm rot="10800000" flipH="1">
            <a:off x="0" y="8"/>
            <a:ext cx="571473" cy="228634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5" y="5254491"/>
            <a:ext cx="3547898" cy="16184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1" y="4081519"/>
            <a:ext cx="12167094" cy="1076435"/>
          </a:xfrm>
        </p:spPr>
        <p:txBody>
          <a:bodyPr>
            <a:normAutofit fontScale="62500" lnSpcReduction="20000"/>
          </a:bodyPr>
          <a:lstStyle/>
          <a:p>
            <a:r>
              <a:rPr lang="en-US" sz="4800" b="1" dirty="0">
                <a:solidFill>
                  <a:srgbClr val="58585A"/>
                </a:solidFill>
                <a:cs typeface="Akhbar MT" pitchFamily="2" charset="-78"/>
              </a:rPr>
              <a:t>Correspondence Management &amp; Digital Signature System</a:t>
            </a:r>
          </a:p>
          <a:p>
            <a:r>
              <a:rPr lang="ar-SA" sz="5900" b="1" dirty="0">
                <a:solidFill>
                  <a:srgbClr val="58585A"/>
                </a:solidFill>
                <a:cs typeface="Akhbar MT" pitchFamily="2" charset="-78"/>
              </a:rPr>
              <a:t>نظام المراسلات و التوقيع الإلكتروني</a:t>
            </a:r>
            <a:endParaRPr lang="en-US" sz="5900" b="1" dirty="0">
              <a:solidFill>
                <a:srgbClr val="58585A"/>
              </a:solidFill>
              <a:cs typeface="Akhbar MT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55633"/>
            <a:ext cx="12192000" cy="217357"/>
          </a:xfrm>
          <a:prstGeom prst="rect">
            <a:avLst/>
          </a:prstGeom>
          <a:solidFill>
            <a:srgbClr val="70AD4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14990"/>
            <a:ext cx="12192000" cy="217357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8" y="5613826"/>
            <a:ext cx="3288432" cy="702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99" y="5465833"/>
            <a:ext cx="2538090" cy="956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91" y="5442690"/>
            <a:ext cx="2771304" cy="959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29" y="1220846"/>
            <a:ext cx="5344938" cy="16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4553" y="1758156"/>
            <a:ext cx="4998141" cy="4530725"/>
          </a:xfrm>
        </p:spPr>
        <p:txBody>
          <a:bodyPr>
            <a:normAutofit/>
          </a:bodyPr>
          <a:lstStyle/>
          <a:p>
            <a:pPr indent="-365760" algn="r" rtl="1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/>
              <a:t> </a:t>
            </a:r>
            <a:r>
              <a:rPr lang="ar-SA" sz="2400" dirty="0"/>
              <a:t>عوامل بناء النظام</a:t>
            </a:r>
            <a:endParaRPr lang="en-US" sz="2400" dirty="0"/>
          </a:p>
          <a:p>
            <a:pPr indent="-365760" algn="r" rtl="1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/>
              <a:t> </a:t>
            </a:r>
            <a:r>
              <a:rPr lang="ar-SA" sz="2400" dirty="0"/>
              <a:t>نبذة عن النظام</a:t>
            </a:r>
            <a:endParaRPr lang="en-US" sz="2400" dirty="0"/>
          </a:p>
          <a:p>
            <a:pPr indent="-365760" algn="r" rtl="1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ar-SA" sz="2400" dirty="0"/>
              <a:t>عرض مرئي</a:t>
            </a:r>
            <a:endParaRPr lang="en-US" sz="2400" dirty="0"/>
          </a:p>
          <a:p>
            <a:pPr indent="-365760" algn="r" rtl="1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/>
              <a:t> </a:t>
            </a:r>
            <a:r>
              <a:rPr lang="ar-SA" sz="2400" dirty="0"/>
              <a:t>الاستفسارات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محتويات العرض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E5F42B-75EC-4D49-A3D0-5E329E153A8E}" type="datetime1">
              <a:rPr lang="en-US" smtClean="0"/>
              <a:t>01-May-17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6" y="1825623"/>
            <a:ext cx="6191250" cy="38100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4164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عوامل بناء النظام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E5F42B-75EC-4D49-A3D0-5E329E153A8E}" type="datetime1">
              <a:rPr lang="en-US" smtClean="0"/>
              <a:t>01-May-17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5760" algn="r" rtl="1">
              <a:lnSpc>
                <a:spcPct val="150000"/>
              </a:lnSpc>
              <a:buSzPct val="100000"/>
            </a:pPr>
            <a:r>
              <a:rPr lang="ar-SA" sz="2400" dirty="0"/>
              <a:t>قانون رقم 20 لسنة 2014 بشأن المعاملات الإلكترونية.</a:t>
            </a:r>
          </a:p>
          <a:p>
            <a:pPr indent="-365760" algn="r" rtl="1">
              <a:lnSpc>
                <a:spcPct val="150000"/>
              </a:lnSpc>
              <a:buSzPct val="100000"/>
            </a:pPr>
            <a:r>
              <a:rPr lang="ar-SA" sz="2400" dirty="0"/>
              <a:t>المذكرة التنفيذية للقانون 20 لسنة 2014.</a:t>
            </a:r>
          </a:p>
          <a:p>
            <a:pPr indent="-365760" algn="r" rtl="1">
              <a:lnSpc>
                <a:spcPct val="150000"/>
              </a:lnSpc>
              <a:buSzPct val="100000"/>
            </a:pPr>
            <a:r>
              <a:rPr lang="ar-SA" sz="2400" dirty="0"/>
              <a:t>قرار مجلس الوزراء رقم 455 لسنة 2016.</a:t>
            </a:r>
          </a:p>
          <a:p>
            <a:pPr indent="-365760" algn="r" rtl="1">
              <a:lnSpc>
                <a:spcPct val="150000"/>
              </a:lnSpc>
              <a:buSzPct val="100000"/>
            </a:pPr>
            <a:r>
              <a:rPr lang="ar-SA" sz="2400" dirty="0"/>
              <a:t>توافر نظام الربط الحكومي </a:t>
            </a:r>
            <a:r>
              <a:rPr lang="en-US" sz="2400" dirty="0"/>
              <a:t>G2G</a:t>
            </a:r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6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0"/>
          <a:stretch/>
        </p:blipFill>
        <p:spPr>
          <a:xfrm>
            <a:off x="324353" y="692504"/>
            <a:ext cx="7275003" cy="6450819"/>
          </a:xfrm>
          <a:prstGeom prst="rect">
            <a:avLst/>
          </a:prstGeom>
          <a:ln>
            <a:noFill/>
          </a:ln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15317" y="1841323"/>
            <a:ext cx="5917442" cy="4351338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SzPct val="120000"/>
            </a:pPr>
            <a:r>
              <a:rPr lang="en-US" sz="2400" dirty="0"/>
              <a:t> </a:t>
            </a:r>
            <a:r>
              <a:rPr lang="ar-SA" sz="2400" dirty="0"/>
              <a:t>كل المحتوي في مكان واحد</a:t>
            </a:r>
            <a:endParaRPr lang="en-US" sz="2400" dirty="0"/>
          </a:p>
          <a:p>
            <a:pPr algn="r" rtl="1">
              <a:lnSpc>
                <a:spcPct val="150000"/>
              </a:lnSpc>
              <a:buSzPct val="120000"/>
            </a:pPr>
            <a:r>
              <a:rPr lang="en-US" sz="2400" dirty="0"/>
              <a:t> </a:t>
            </a:r>
            <a:r>
              <a:rPr lang="ar-SA" sz="2400" dirty="0"/>
              <a:t>مبني خصيصا للحكومة الكويتية</a:t>
            </a:r>
            <a:endParaRPr lang="en-US" sz="2400" dirty="0"/>
          </a:p>
          <a:p>
            <a:pPr algn="r" rtl="1">
              <a:lnSpc>
                <a:spcPct val="150000"/>
              </a:lnSpc>
              <a:buSzPct val="120000"/>
            </a:pPr>
            <a:r>
              <a:rPr lang="en-US" sz="2400" dirty="0"/>
              <a:t> </a:t>
            </a:r>
            <a:r>
              <a:rPr lang="ar-SA" sz="2400" dirty="0"/>
              <a:t>واجهة تطبيق سهلة</a:t>
            </a:r>
            <a:endParaRPr lang="en-US" sz="2400" dirty="0"/>
          </a:p>
          <a:p>
            <a:pPr algn="r" rtl="1">
              <a:lnSpc>
                <a:spcPct val="150000"/>
              </a:lnSpc>
              <a:buSzPct val="120000"/>
            </a:pPr>
            <a:r>
              <a:rPr lang="ar-SA" sz="2400" dirty="0"/>
              <a:t> متوافق مع التوقيع المرئي و الإلكتروني</a:t>
            </a:r>
            <a:endParaRPr lang="en-US" sz="2400" dirty="0"/>
          </a:p>
          <a:p>
            <a:pPr algn="r" rtl="1">
              <a:lnSpc>
                <a:spcPct val="150000"/>
              </a:lnSpc>
              <a:buSzPct val="120000"/>
            </a:pPr>
            <a:r>
              <a:rPr lang="en-US" sz="2400" dirty="0"/>
              <a:t> </a:t>
            </a:r>
            <a:r>
              <a:rPr lang="ar-SA" sz="2400" dirty="0"/>
              <a:t> بيئة عمل متكاملة لتطبيق نظم إدارة المستندات و الدورات </a:t>
            </a:r>
            <a:r>
              <a:rPr lang="ar-SA" sz="2400" dirty="0" err="1"/>
              <a:t>المستندية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نبذة عن النظام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EB0224-7DDB-46E6-BD0D-3839B3D24439}" type="datetime1">
              <a:rPr lang="en-US" smtClean="0"/>
              <a:t>01-May-17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AE" dirty="0"/>
              <a:t>الأجهزة و الأنظمة المتوافقة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AC79DE-1E92-4467-901D-3D6E7F646834}" type="datetime1">
              <a:rPr lang="en-US" smtClean="0"/>
              <a:t>01-May-17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6" y="1565300"/>
            <a:ext cx="1958094" cy="73771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087470" y="1565300"/>
            <a:ext cx="0" cy="4625009"/>
          </a:xfrm>
          <a:prstGeom prst="line">
            <a:avLst/>
          </a:prstGeom>
          <a:ln w="19050">
            <a:solidFill>
              <a:srgbClr val="B7B7B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02" y="2455602"/>
            <a:ext cx="3812899" cy="223326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75932" y="4688871"/>
            <a:ext cx="2221008" cy="1972530"/>
            <a:chOff x="9168166" y="4977413"/>
            <a:chExt cx="2221008" cy="197253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166" y="4977413"/>
              <a:ext cx="1972530" cy="197253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0862" y="5060723"/>
              <a:ext cx="668312" cy="75618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9" y="1377218"/>
            <a:ext cx="1697342" cy="7031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214" y="3381917"/>
            <a:ext cx="1221185" cy="12211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255" y="5311489"/>
            <a:ext cx="609524" cy="6095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52" y="5311489"/>
            <a:ext cx="609524" cy="6095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89" y="5209902"/>
            <a:ext cx="812698" cy="8126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66" y="5272148"/>
            <a:ext cx="688207" cy="688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59" y="5280426"/>
            <a:ext cx="671651" cy="6716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85" y="1563271"/>
            <a:ext cx="1477634" cy="14776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64" y="3245335"/>
            <a:ext cx="1419624" cy="14196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64" y="3375428"/>
            <a:ext cx="1227674" cy="12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عرض مرئي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20A7B-4E60-4557-A3FC-3E91A7B4DA59}" type="datetime1">
              <a:rPr lang="en-US" smtClean="0"/>
              <a:t>01-May-17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48037" y="1825149"/>
            <a:ext cx="5495925" cy="4396740"/>
            <a:chOff x="3348037" y="1825149"/>
            <a:chExt cx="5495925" cy="4396740"/>
          </a:xfrm>
        </p:grpSpPr>
        <p:grpSp>
          <p:nvGrpSpPr>
            <p:cNvPr id="11" name="Group 10"/>
            <p:cNvGrpSpPr/>
            <p:nvPr/>
          </p:nvGrpSpPr>
          <p:grpSpPr>
            <a:xfrm>
              <a:off x="3348037" y="1825149"/>
              <a:ext cx="5495925" cy="4396740"/>
              <a:chOff x="3348037" y="1825149"/>
              <a:chExt cx="5495925" cy="4396740"/>
            </a:xfrm>
          </p:grpSpPr>
          <p:pic>
            <p:nvPicPr>
              <p:cNvPr id="2" name="Picture 1">
                <a:hlinkClick r:id="rId2"/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8037" y="1825149"/>
                <a:ext cx="5495925" cy="4396740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>
                <a:off x="4005469" y="2875721"/>
                <a:ext cx="1378227" cy="1378227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579165" y="2928730"/>
              <a:ext cx="1563757" cy="63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3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err="1"/>
              <a:t>إستفسارات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72FA60-0C79-48DA-B6C8-50E894E48C3E}" type="datetime1">
              <a:rPr lang="en-US" smtClean="0"/>
              <a:t>01-May-17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41" y="1468607"/>
            <a:ext cx="8695176" cy="4887743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0338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113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Akhbar MT</vt:lpstr>
      <vt:lpstr>Century Gothic</vt:lpstr>
      <vt:lpstr>Tahoma</vt:lpstr>
      <vt:lpstr>Times New Roman</vt:lpstr>
      <vt:lpstr>Wingdings</vt:lpstr>
      <vt:lpstr>Presentation level design</vt:lpstr>
      <vt:lpstr>PowerPoint Presentation</vt:lpstr>
      <vt:lpstr>محتويات العرض</vt:lpstr>
      <vt:lpstr>عوامل بناء النظام</vt:lpstr>
      <vt:lpstr>نبذة عن النظام</vt:lpstr>
      <vt:lpstr>الأجهزة و الأنظمة المتوافقة</vt:lpstr>
      <vt:lpstr>عرض مرئي</vt:lpstr>
      <vt:lpstr>إستفسارات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2016-09-25T10:45:54Z</dcterms:created>
  <dcterms:modified xsi:type="dcterms:W3CDTF">2017-05-01T20:03:01Z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